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9" r:id="rId4"/>
    <p:sldId id="258" r:id="rId5"/>
    <p:sldId id="263" r:id="rId6"/>
    <p:sldId id="280" r:id="rId7"/>
    <p:sldId id="264" r:id="rId8"/>
    <p:sldId id="265" r:id="rId9"/>
    <p:sldId id="259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err="1"/>
              <a:t>Товарознавство</a:t>
            </a:r>
            <a:r>
              <a:rPr lang="ru-RU" sz="3200" b="1" dirty="0"/>
              <a:t> та </a:t>
            </a:r>
            <a:r>
              <a:rPr lang="ru-RU" sz="3200" b="1" dirty="0" err="1"/>
              <a:t>комерційна</a:t>
            </a:r>
            <a:r>
              <a:rPr lang="ru-RU" sz="3200" b="1" dirty="0"/>
              <a:t> </a:t>
            </a:r>
            <a:r>
              <a:rPr lang="ru-RU" sz="3200" b="1" dirty="0" err="1"/>
              <a:t>діяльность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18"/>
            <a:ext cx="7891272" cy="223085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lain"/>
            </a:pPr>
            <a:r>
              <a:rPr lang="ru-RU" dirty="0" smtClean="0"/>
              <a:t>Суть </a:t>
            </a:r>
            <a:r>
              <a:rPr lang="ru-RU" dirty="0"/>
              <a:t>та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/>
              <a:t>	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 smtClean="0"/>
              <a:t>посередників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/>
              <a:t>Суть та характер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endParaRPr lang="ru-RU" dirty="0" smtClean="0"/>
          </a:p>
          <a:p>
            <a:pPr marL="457200" indent="-457200">
              <a:buAutoNum type="arabicPlain"/>
            </a:pPr>
            <a:endParaRPr lang="ru-RU" dirty="0"/>
          </a:p>
          <a:p>
            <a:pPr marL="457200" indent="-457200">
              <a:buAutoNum type="arabicPlain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348" y="3584164"/>
            <a:ext cx="2938527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95854"/>
            <a:ext cx="1187413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ініціативності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ухвалених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націленість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як </a:t>
            </a:r>
            <a:r>
              <a:rPr lang="ru-RU" dirty="0" err="1"/>
              <a:t>кінцевого</a:t>
            </a:r>
            <a:r>
              <a:rPr lang="ru-RU" dirty="0"/>
              <a:t> результату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дотримані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угоди;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повинна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для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( товар,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повинна бути </a:t>
            </a:r>
            <a:r>
              <a:rPr lang="ru-RU" dirty="0" err="1"/>
              <a:t>спроможною</a:t>
            </a:r>
            <a:r>
              <a:rPr lang="ru-RU" dirty="0"/>
              <a:t> для доставки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незалежною</a:t>
            </a:r>
            <a:r>
              <a:rPr lang="ru-RU" dirty="0"/>
              <a:t> при </a:t>
            </a:r>
            <a:r>
              <a:rPr lang="ru-RU" dirty="0" err="1"/>
              <a:t>прийнятті</a:t>
            </a:r>
            <a:r>
              <a:rPr lang="ru-RU" dirty="0"/>
              <a:t> умов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впевненою</a:t>
            </a:r>
            <a:r>
              <a:rPr lang="ru-RU" dirty="0"/>
              <a:t> у </a:t>
            </a:r>
            <a:r>
              <a:rPr lang="ru-RU" dirty="0" err="1"/>
              <a:t>доцільності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угоди та </a:t>
            </a:r>
            <a:r>
              <a:rPr lang="ru-RU" dirty="0" err="1"/>
              <a:t>мати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</a:t>
            </a:r>
            <a:r>
              <a:rPr lang="ru-RU" dirty="0" err="1"/>
              <a:t>повноцінним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/>
              <a:t>врахування</a:t>
            </a:r>
            <a:r>
              <a:rPr lang="ru-RU" dirty="0"/>
              <a:t> потреб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Перенасичення</a:t>
            </a:r>
            <a:r>
              <a:rPr lang="ru-RU" dirty="0" smtClean="0"/>
              <a:t> </a:t>
            </a:r>
            <a:r>
              <a:rPr lang="ru-RU" dirty="0"/>
              <a:t>ринку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можливими</a:t>
            </a:r>
            <a:r>
              <a:rPr lang="ru-RU" dirty="0"/>
              <a:t> товарами та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комерсантів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потреби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укріплювати</a:t>
            </a:r>
            <a:r>
              <a:rPr lang="ru-RU" dirty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репутацію</a:t>
            </a:r>
            <a:r>
              <a:rPr lang="ru-RU" dirty="0" smtClean="0"/>
              <a:t> </a:t>
            </a:r>
            <a:r>
              <a:rPr lang="ru-RU" dirty="0"/>
              <a:t>шляхом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найменших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уважного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та </a:t>
            </a:r>
            <a:r>
              <a:rPr lang="ru-RU" dirty="0" err="1"/>
              <a:t>зауважень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та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[92]: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товарного ринку,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реальними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ринку, </a:t>
            </a:r>
            <a:r>
              <a:rPr lang="ru-RU" dirty="0" err="1"/>
              <a:t>знаходження</a:t>
            </a:r>
            <a:r>
              <a:rPr lang="ru-RU" dirty="0"/>
              <a:t> та </a:t>
            </a:r>
            <a:r>
              <a:rPr lang="ru-RU" dirty="0" err="1"/>
              <a:t>займання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7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91440" y="202869"/>
            <a:ext cx="121005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у </a:t>
            </a:r>
            <a:r>
              <a:rPr lang="ru-RU" dirty="0" err="1"/>
              <a:t>щільній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, </a:t>
            </a:r>
            <a:r>
              <a:rPr lang="ru-RU" dirty="0" err="1"/>
              <a:t>врахування</a:t>
            </a:r>
            <a:r>
              <a:rPr lang="ru-RU" dirty="0"/>
              <a:t> при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продажу </a:t>
            </a:r>
            <a:r>
              <a:rPr lang="ru-RU" dirty="0" err="1"/>
              <a:t>попиту</a:t>
            </a:r>
            <a:r>
              <a:rPr lang="ru-RU" dirty="0"/>
              <a:t> на ринку,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споживачу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комерційне</a:t>
            </a:r>
            <a:r>
              <a:rPr lang="ru-RU" dirty="0"/>
              <a:t>	</a:t>
            </a:r>
            <a:r>
              <a:rPr lang="ru-RU" dirty="0" err="1"/>
              <a:t>управління</a:t>
            </a:r>
            <a:r>
              <a:rPr lang="ru-RU" dirty="0"/>
              <a:t>	</a:t>
            </a:r>
            <a:r>
              <a:rPr lang="ru-RU" dirty="0" err="1"/>
              <a:t>купівлею-продажем</a:t>
            </a:r>
            <a:r>
              <a:rPr lang="ru-RU" dirty="0"/>
              <a:t>	</a:t>
            </a:r>
            <a:r>
              <a:rPr lang="ru-RU" dirty="0" err="1"/>
              <a:t>товарів</a:t>
            </a:r>
            <a:r>
              <a:rPr lang="ru-RU" dirty="0"/>
              <a:t>	</a:t>
            </a:r>
            <a:r>
              <a:rPr lang="ru-RU" dirty="0" err="1"/>
              <a:t>із</a:t>
            </a:r>
            <a:r>
              <a:rPr lang="ru-RU" dirty="0"/>
              <a:t>	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шляхом </a:t>
            </a:r>
            <a:r>
              <a:rPr lang="ru-RU" dirty="0" err="1"/>
              <a:t>дослідження</a:t>
            </a:r>
            <a:r>
              <a:rPr lang="ru-RU" dirty="0"/>
              <a:t> потреб і </a:t>
            </a:r>
            <a:r>
              <a:rPr lang="ru-RU" dirty="0" err="1"/>
              <a:t>платоспроможності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затрат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  <a:p>
            <a:r>
              <a:rPr lang="ru-RU" b="1" dirty="0" err="1"/>
              <a:t>Етапи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[</a:t>
            </a:r>
            <a:r>
              <a:rPr lang="ru-RU" dirty="0"/>
              <a:t>96]:</a:t>
            </a:r>
          </a:p>
          <a:p>
            <a:r>
              <a:rPr lang="ru-RU" dirty="0"/>
              <a:t>-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та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організація</a:t>
            </a:r>
            <a:r>
              <a:rPr lang="ru-RU" dirty="0"/>
              <a:t>	оптового	</a:t>
            </a:r>
            <a:r>
              <a:rPr lang="ru-RU" dirty="0" err="1"/>
              <a:t>чи</a:t>
            </a:r>
            <a:r>
              <a:rPr lang="ru-RU" dirty="0"/>
              <a:t>	</a:t>
            </a:r>
            <a:r>
              <a:rPr lang="ru-RU" dirty="0" err="1"/>
              <a:t>роздрібного</a:t>
            </a:r>
            <a:r>
              <a:rPr lang="ru-RU" dirty="0"/>
              <a:t>	</a:t>
            </a:r>
            <a:r>
              <a:rPr lang="ru-RU" dirty="0" err="1"/>
              <a:t>закуповування</a:t>
            </a:r>
            <a:r>
              <a:rPr lang="ru-RU" dirty="0"/>
              <a:t>	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оптового продажу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роздрібного</a:t>
            </a:r>
            <a:r>
              <a:rPr lang="ru-RU" dirty="0"/>
              <a:t> продажу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</a:t>
            </a:r>
            <a:r>
              <a:rPr lang="ru-RU" dirty="0"/>
              <a:t> запасами;</a:t>
            </a:r>
          </a:p>
          <a:p>
            <a:r>
              <a:rPr lang="ru-RU" dirty="0"/>
              <a:t>-</a:t>
            </a:r>
            <a:r>
              <a:rPr lang="ru-RU" dirty="0" err="1"/>
              <a:t>діяльність</a:t>
            </a:r>
            <a:r>
              <a:rPr lang="ru-RU" dirty="0"/>
              <a:t> по </a:t>
            </a:r>
            <a:r>
              <a:rPr lang="ru-RU" dirty="0" err="1"/>
              <a:t>наданню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та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 smtClean="0"/>
              <a:t>послуг</a:t>
            </a:r>
            <a:endParaRPr lang="ru-RU" dirty="0" smtClean="0"/>
          </a:p>
          <a:p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економічна</a:t>
            </a:r>
            <a:r>
              <a:rPr lang="ru-RU" dirty="0"/>
              <a:t> свобода, 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dirty="0"/>
              <a:t>, </a:t>
            </a:r>
            <a:r>
              <a:rPr lang="ru-RU" dirty="0" err="1"/>
              <a:t>адаптивність</a:t>
            </a:r>
            <a:r>
              <a:rPr lang="ru-RU" dirty="0"/>
              <a:t>, </a:t>
            </a:r>
            <a:r>
              <a:rPr lang="ru-RU" dirty="0" err="1"/>
              <a:t>ризикованість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.</a:t>
            </a:r>
          </a:p>
          <a:p>
            <a:r>
              <a:rPr lang="ru-RU" dirty="0"/>
              <a:t>•	Принцип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означає,що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комерційноїдіяльності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у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форм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, й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характер </a:t>
            </a:r>
            <a:r>
              <a:rPr lang="ru-RU" dirty="0" err="1"/>
              <a:t>взаємовідносин</a:t>
            </a:r>
            <a:r>
              <a:rPr lang="ru-RU" dirty="0"/>
              <a:t>,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.</a:t>
            </a:r>
          </a:p>
          <a:p>
            <a:r>
              <a:rPr lang="ru-RU" dirty="0"/>
              <a:t>•	Суть другого принципу – </a:t>
            </a:r>
            <a:r>
              <a:rPr lang="ru-RU" dirty="0" err="1"/>
              <a:t>конкурентоспроможності</a:t>
            </a:r>
            <a:r>
              <a:rPr lang="ru-RU" dirty="0"/>
              <a:t> –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монопольної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коли на ринку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 з </a:t>
            </a:r>
            <a:r>
              <a:rPr lang="ru-RU" dirty="0" err="1"/>
              <a:t>ідентичним</a:t>
            </a:r>
            <a:r>
              <a:rPr lang="ru-RU" dirty="0"/>
              <a:t> </a:t>
            </a:r>
            <a:r>
              <a:rPr lang="ru-RU" dirty="0" err="1"/>
              <a:t>асортиментом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Продавці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методами </a:t>
            </a:r>
            <a:r>
              <a:rPr lang="ru-RU" dirty="0" err="1"/>
              <a:t>цінової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оптимізацією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, </a:t>
            </a:r>
            <a:r>
              <a:rPr lang="ru-RU" dirty="0" err="1"/>
              <a:t>впровадженням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продажу,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часу,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  <a:p>
            <a:r>
              <a:rPr lang="ru-RU" dirty="0" smtClean="0"/>
              <a:t>•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92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50122"/>
            <a:ext cx="1196557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err="1"/>
              <a:t>Адаптивність</a:t>
            </a:r>
            <a:r>
              <a:rPr lang="ru-RU" dirty="0"/>
              <a:t> як принцип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–</a:t>
            </a:r>
            <a:r>
              <a:rPr lang="ru-RU" dirty="0" err="1"/>
              <a:t>цеспроможність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ринкових</a:t>
            </a:r>
            <a:r>
              <a:rPr lang="ru-RU" dirty="0"/>
              <a:t> умов,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. Практично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гнучких</a:t>
            </a:r>
            <a:r>
              <a:rPr lang="ru-RU" dirty="0"/>
              <a:t> форм і </a:t>
            </a:r>
            <a:r>
              <a:rPr lang="ru-RU" dirty="0" err="1"/>
              <a:t>оперативних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адекватних</a:t>
            </a:r>
            <a:r>
              <a:rPr lang="ru-RU" dirty="0"/>
              <a:t> до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кон’юнктурної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Невід’ємним</a:t>
            </a:r>
            <a:r>
              <a:rPr lang="ru-RU" dirty="0"/>
              <a:t> принципом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dirty="0" err="1"/>
              <a:t>ризикованість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без </a:t>
            </a:r>
            <a:r>
              <a:rPr lang="ru-RU" dirty="0" err="1"/>
              <a:t>ризику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Для </a:t>
            </a:r>
            <a:r>
              <a:rPr lang="ru-RU" dirty="0" err="1"/>
              <a:t>ризикової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випадковий</a:t>
            </a:r>
            <a:r>
              <a:rPr lang="ru-RU" dirty="0"/>
              <a:t> характер </a:t>
            </a:r>
            <a:r>
              <a:rPr lang="ru-RU" dirty="0" err="1"/>
              <a:t>подій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кон’юнктури</a:t>
            </a:r>
            <a:r>
              <a:rPr lang="ru-RU" dirty="0"/>
              <a:t> ринку;</a:t>
            </a:r>
          </a:p>
          <a:p>
            <a:r>
              <a:rPr lang="ru-RU" dirty="0"/>
              <a:t>•	</a:t>
            </a:r>
            <a:r>
              <a:rPr lang="ru-RU" dirty="0" err="1"/>
              <a:t>недосконалість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правового </a:t>
            </a:r>
            <a:r>
              <a:rPr lang="ru-RU" dirty="0" err="1"/>
              <a:t>регулювання</a:t>
            </a:r>
            <a:r>
              <a:rPr lang="ru-RU" dirty="0"/>
              <a:t>;</a:t>
            </a:r>
          </a:p>
          <a:p>
            <a:r>
              <a:rPr lang="ru-RU" dirty="0"/>
              <a:t>•	не </a:t>
            </a:r>
            <a:r>
              <a:rPr lang="ru-RU" dirty="0" err="1"/>
              <a:t>цивілізованість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  <a:p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зазнавання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неочікуваного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r>
              <a:rPr lang="ru-RU" dirty="0" err="1"/>
              <a:t>Ефективність</a:t>
            </a:r>
            <a:r>
              <a:rPr lang="ru-RU" dirty="0"/>
              <a:t> як принцип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пов’язана,власне</a:t>
            </a:r>
            <a:r>
              <a:rPr lang="ru-RU" dirty="0"/>
              <a:t>,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суть </a:t>
            </a:r>
            <a:r>
              <a:rPr lang="ru-RU" dirty="0" err="1"/>
              <a:t>цього</a:t>
            </a:r>
            <a:r>
              <a:rPr lang="ru-RU" dirty="0"/>
              <a:t> принципу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глибша</a:t>
            </a:r>
            <a:r>
              <a:rPr lang="ru-RU" dirty="0"/>
              <a:t>.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багатоцільовий</a:t>
            </a:r>
            <a:r>
              <a:rPr lang="ru-RU" dirty="0"/>
              <a:t> характер.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вона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-продажу,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засвоєння</a:t>
            </a:r>
            <a:r>
              <a:rPr lang="ru-RU" dirty="0"/>
              <a:t> і </a:t>
            </a:r>
            <a:r>
              <a:rPr lang="ru-RU" dirty="0" err="1"/>
              <a:t>закріплення</a:t>
            </a:r>
            <a:r>
              <a:rPr lang="ru-RU" dirty="0"/>
              <a:t> на </a:t>
            </a:r>
            <a:r>
              <a:rPr lang="ru-RU" dirty="0" err="1"/>
              <a:t>конкретних</a:t>
            </a:r>
            <a:r>
              <a:rPr lang="ru-RU" dirty="0"/>
              <a:t> ринках,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Для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дозволить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свою </a:t>
            </a:r>
            <a:r>
              <a:rPr lang="ru-RU" dirty="0" err="1"/>
              <a:t>торговельну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та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та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smtClean="0"/>
              <a:t>[</a:t>
            </a:r>
            <a:r>
              <a:rPr lang="ru-RU" dirty="0" err="1" smtClean="0"/>
              <a:t>Суб’єкти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особи,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підприємницькі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Свою </a:t>
            </a:r>
            <a:r>
              <a:rPr lang="ru-RU" dirty="0" err="1"/>
              <a:t>діяльність</a:t>
            </a:r>
            <a:r>
              <a:rPr lang="ru-RU" dirty="0"/>
              <a:t> вони </a:t>
            </a:r>
            <a:r>
              <a:rPr lang="ru-RU" dirty="0" err="1"/>
              <a:t>здійснюють</a:t>
            </a:r>
            <a:r>
              <a:rPr lang="ru-RU" dirty="0"/>
              <a:t> через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(</a:t>
            </a:r>
            <a:r>
              <a:rPr lang="ru-RU" dirty="0" err="1"/>
              <a:t>пасивні</a:t>
            </a:r>
            <a:r>
              <a:rPr lang="ru-RU" dirty="0"/>
              <a:t> —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активні</a:t>
            </a:r>
            <a:r>
              <a:rPr lang="ru-RU" dirty="0"/>
              <a:t> — </a:t>
            </a:r>
            <a:r>
              <a:rPr lang="ru-RU" dirty="0" err="1"/>
              <a:t>устаткування</a:t>
            </a:r>
            <a:r>
              <a:rPr lang="ru-RU" dirty="0"/>
              <a:t>) і товарно-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[91].</a:t>
            </a:r>
          </a:p>
          <a:p>
            <a:r>
              <a:rPr lang="ru-RU" dirty="0" err="1"/>
              <a:t>Здійснюючи</a:t>
            </a:r>
            <a:r>
              <a:rPr lang="ru-RU" dirty="0"/>
              <a:t>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співпрацювати</a:t>
            </a:r>
            <a:r>
              <a:rPr lang="ru-RU" dirty="0"/>
              <a:t> з ринком,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та </a:t>
            </a:r>
            <a:r>
              <a:rPr lang="ru-RU" dirty="0" err="1"/>
              <a:t>кількісні</a:t>
            </a:r>
            <a:r>
              <a:rPr lang="ru-RU" dirty="0"/>
              <a:t> характеристики </a:t>
            </a:r>
            <a:r>
              <a:rPr lang="ru-RU" dirty="0" err="1" smtClean="0"/>
              <a:t>тощо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3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34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В свою </a:t>
            </a:r>
            <a:r>
              <a:rPr lang="ru-RU" dirty="0" err="1"/>
              <a:t>чергу</a:t>
            </a:r>
            <a:r>
              <a:rPr lang="ru-RU" dirty="0"/>
              <a:t>, з ринку 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комерсант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конкуруючих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товарів-замінників</a:t>
            </a:r>
            <a:r>
              <a:rPr lang="ru-RU" dirty="0"/>
              <a:t>,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платоспроможність</a:t>
            </a:r>
            <a:r>
              <a:rPr lang="ru-RU" dirty="0"/>
              <a:t>, </a:t>
            </a:r>
            <a:r>
              <a:rPr lang="ru-RU" dirty="0" err="1"/>
              <a:t>об’єми</a:t>
            </a:r>
            <a:r>
              <a:rPr lang="ru-RU" dirty="0"/>
              <a:t> та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тісної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взаємозв’язку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взаємовідносинах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та </a:t>
            </a:r>
            <a:r>
              <a:rPr lang="ru-RU" dirty="0" err="1"/>
              <a:t>внутрішньою</a:t>
            </a:r>
            <a:r>
              <a:rPr lang="ru-RU" dirty="0"/>
              <a:t> структурою </a:t>
            </a:r>
            <a:r>
              <a:rPr lang="ru-RU" dirty="0" err="1"/>
              <a:t>фірми</a:t>
            </a:r>
            <a:r>
              <a:rPr lang="ru-RU" dirty="0" smtClean="0"/>
              <a:t>.</a:t>
            </a:r>
          </a:p>
          <a:p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/>
              <a:t>внутрішнього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dirty="0"/>
              <a:t>-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виробничі</a:t>
            </a:r>
            <a:r>
              <a:rPr lang="ru-RU" dirty="0"/>
              <a:t> (</a:t>
            </a:r>
            <a:r>
              <a:rPr lang="ru-RU" dirty="0" err="1"/>
              <a:t>матеріальні</a:t>
            </a:r>
            <a:r>
              <a:rPr lang="ru-RU" dirty="0"/>
              <a:t>), </a:t>
            </a:r>
            <a:r>
              <a:rPr lang="ru-RU" dirty="0" err="1"/>
              <a:t>технічні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інформаційні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, </a:t>
            </a:r>
            <a:r>
              <a:rPr lang="ru-RU" dirty="0" err="1"/>
              <a:t>інвестиційні</a:t>
            </a:r>
            <a:r>
              <a:rPr lang="ru-RU" dirty="0"/>
              <a:t>.</a:t>
            </a:r>
          </a:p>
          <a:p>
            <a:r>
              <a:rPr lang="ru-RU" b="1" dirty="0" err="1"/>
              <a:t>Матеріальні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(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), </a:t>
            </a:r>
            <a:r>
              <a:rPr lang="ru-RU" dirty="0" err="1"/>
              <a:t>товарні</a:t>
            </a:r>
            <a:r>
              <a:rPr lang="ru-RU" dirty="0"/>
              <a:t> запаси (товарно-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вкладених</a:t>
            </a:r>
            <a:r>
              <a:rPr lang="ru-RU" dirty="0"/>
              <a:t> у </a:t>
            </a:r>
            <a:r>
              <a:rPr lang="ru-RU" dirty="0" err="1"/>
              <a:t>малоцінні</a:t>
            </a:r>
            <a:r>
              <a:rPr lang="ru-RU" dirty="0"/>
              <a:t> та </a:t>
            </a:r>
            <a:r>
              <a:rPr lang="ru-RU" dirty="0" err="1"/>
              <a:t>швидкозношувані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smtClean="0"/>
              <a:t>[</a:t>
            </a:r>
            <a:r>
              <a:rPr lang="ru-RU" b="1" dirty="0" err="1" smtClean="0"/>
              <a:t>Фінансові</a:t>
            </a:r>
            <a:r>
              <a:rPr lang="ru-RU" b="1" dirty="0" smtClean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вкладені</a:t>
            </a:r>
            <a:r>
              <a:rPr lang="ru-RU" dirty="0"/>
              <a:t> в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на </a:t>
            </a:r>
            <a:r>
              <a:rPr lang="ru-RU" dirty="0" err="1"/>
              <a:t>розрахунковому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Інформаційні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вся </a:t>
            </a:r>
            <a:r>
              <a:rPr lang="ru-RU" dirty="0" err="1"/>
              <a:t>інформацію</a:t>
            </a:r>
            <a:r>
              <a:rPr lang="ru-RU" dirty="0"/>
              <a:t>, яка </a:t>
            </a:r>
            <a:r>
              <a:rPr lang="ru-RU" dirty="0" err="1"/>
              <a:t>знаходиться</a:t>
            </a:r>
            <a:r>
              <a:rPr lang="ru-RU" dirty="0"/>
              <a:t> в документах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знання</a:t>
            </a:r>
            <a:r>
              <a:rPr lang="ru-RU" dirty="0"/>
              <a:t> трудового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Трудові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персонал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кваліфікація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топ-</a:t>
            </a:r>
            <a:r>
              <a:rPr lang="ru-RU" dirty="0" err="1"/>
              <a:t>менеджерів</a:t>
            </a:r>
            <a:r>
              <a:rPr lang="ru-RU" dirty="0"/>
              <a:t> [94].</a:t>
            </a:r>
          </a:p>
          <a:p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внутрішніми</a:t>
            </a:r>
            <a:r>
              <a:rPr lang="ru-RU" dirty="0"/>
              <a:t> факторами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торгово-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складське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інформаційно-комп'ютерне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endParaRPr lang="ru-RU" dirty="0" smtClean="0"/>
          </a:p>
          <a:p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розподіляють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фактори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фактори</a:t>
            </a:r>
            <a:r>
              <a:rPr lang="ru-RU" dirty="0"/>
              <a:t> непрямого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r>
              <a:rPr lang="ru-RU" dirty="0" err="1"/>
              <a:t>Фактори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 прямо </a:t>
            </a:r>
            <a:r>
              <a:rPr lang="ru-RU" dirty="0" err="1"/>
              <a:t>позначаються</a:t>
            </a:r>
            <a:r>
              <a:rPr lang="ru-RU" dirty="0"/>
              <a:t> на </a:t>
            </a:r>
            <a:r>
              <a:rPr lang="ru-RU" dirty="0" err="1"/>
              <a:t>функціонуванні</a:t>
            </a:r>
            <a:r>
              <a:rPr lang="ru-RU" dirty="0"/>
              <a:t> торгового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, </a:t>
            </a:r>
            <a:r>
              <a:rPr lang="ru-RU" dirty="0" err="1"/>
              <a:t>постачальники</a:t>
            </a:r>
            <a:r>
              <a:rPr lang="ru-RU" dirty="0"/>
              <a:t>, </a:t>
            </a:r>
            <a:r>
              <a:rPr lang="ru-RU" dirty="0" err="1"/>
              <a:t>конкуренти</a:t>
            </a:r>
            <a:r>
              <a:rPr lang="ru-RU" dirty="0"/>
              <a:t>, банки, </a:t>
            </a:r>
            <a:r>
              <a:rPr lang="ru-RU" dirty="0" err="1"/>
              <a:t>акціонери</a:t>
            </a:r>
            <a:r>
              <a:rPr lang="ru-RU" dirty="0"/>
              <a:t>, </a:t>
            </a:r>
            <a:r>
              <a:rPr lang="ru-RU" dirty="0" err="1"/>
              <a:t>біржі</a:t>
            </a:r>
            <a:r>
              <a:rPr lang="ru-RU" dirty="0"/>
              <a:t>, ярмарки, </a:t>
            </a:r>
            <a:r>
              <a:rPr lang="ru-RU" dirty="0" err="1"/>
              <a:t>виставки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та </a:t>
            </a:r>
            <a:r>
              <a:rPr lang="ru-RU" dirty="0" err="1" smtClean="0"/>
              <a:t>законодавство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фактором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потреби,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вподобання</a:t>
            </a:r>
            <a:r>
              <a:rPr lang="ru-RU" dirty="0"/>
              <a:t> та </a:t>
            </a:r>
            <a:r>
              <a:rPr lang="ru-RU" dirty="0" err="1"/>
              <a:t>платоспроможність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попит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А </a:t>
            </a:r>
            <a:r>
              <a:rPr lang="ru-RU" dirty="0" err="1"/>
              <a:t>підприємства</a:t>
            </a:r>
            <a:r>
              <a:rPr lang="ru-RU" dirty="0"/>
              <a:t> шляхом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суспільної</a:t>
            </a:r>
            <a:r>
              <a:rPr lang="ru-RU" dirty="0"/>
              <a:t> думки,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у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вподобання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ж </a:t>
            </a:r>
            <a:r>
              <a:rPr lang="ru-RU" dirty="0" err="1"/>
              <a:t>самі</a:t>
            </a:r>
            <a:r>
              <a:rPr lang="ru-RU" dirty="0"/>
              <a:t> і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задовольняти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8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40"/>
            <a:ext cx="1210926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та </a:t>
            </a:r>
            <a:r>
              <a:rPr lang="ru-RU" dirty="0" err="1"/>
              <a:t>добросовісності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товар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в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асортименті</a:t>
            </a:r>
            <a:r>
              <a:rPr lang="ru-RU" dirty="0"/>
              <a:t>.</a:t>
            </a:r>
          </a:p>
          <a:p>
            <a:r>
              <a:rPr lang="ru-RU" dirty="0" err="1"/>
              <a:t>Конкуренти</a:t>
            </a:r>
            <a:r>
              <a:rPr lang="ru-RU" dirty="0"/>
              <a:t> </a:t>
            </a:r>
            <a:r>
              <a:rPr lang="ru-RU" dirty="0" err="1"/>
              <a:t>змушують</a:t>
            </a:r>
            <a:r>
              <a:rPr lang="ru-RU" dirty="0"/>
              <a:t> </a:t>
            </a:r>
            <a:r>
              <a:rPr lang="ru-RU" dirty="0" err="1"/>
              <a:t>комерсанта</a:t>
            </a:r>
            <a:r>
              <a:rPr lang="ru-RU" dirty="0"/>
              <a:t> бути в </a:t>
            </a:r>
            <a:r>
              <a:rPr lang="ru-RU" dirty="0" err="1"/>
              <a:t>постійному</a:t>
            </a:r>
            <a:r>
              <a:rPr lang="ru-RU" dirty="0"/>
              <a:t> «</a:t>
            </a:r>
            <a:r>
              <a:rPr lang="ru-RU" dirty="0" err="1"/>
              <a:t>русі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шляхи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сервісної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завойовувати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.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безготівкові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, з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r>
              <a:rPr lang="ru-RU" dirty="0"/>
              <a:t> ринку (</a:t>
            </a:r>
            <a:r>
              <a:rPr lang="ru-RU" dirty="0" err="1"/>
              <a:t>рекламними</a:t>
            </a:r>
            <a:r>
              <a:rPr lang="ru-RU" dirty="0"/>
              <a:t> агентствами,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).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є </a:t>
            </a:r>
            <a:r>
              <a:rPr lang="ru-RU" dirty="0" err="1"/>
              <a:t>акціонерним</a:t>
            </a:r>
            <a:r>
              <a:rPr lang="ru-RU" dirty="0"/>
              <a:t>, то </a:t>
            </a:r>
            <a:r>
              <a:rPr lang="ru-RU" dirty="0" err="1"/>
              <a:t>акціонери</a:t>
            </a:r>
            <a:r>
              <a:rPr lang="ru-RU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органом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шляхи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функціонування</a:t>
            </a:r>
            <a:r>
              <a:rPr lang="ru-RU" dirty="0"/>
              <a:t>.</a:t>
            </a:r>
          </a:p>
          <a:p>
            <a:r>
              <a:rPr lang="ru-RU" dirty="0" err="1"/>
              <a:t>Біржі</a:t>
            </a:r>
            <a:r>
              <a:rPr lang="ru-RU" dirty="0"/>
              <a:t>, ярмарки та </a:t>
            </a:r>
            <a:r>
              <a:rPr lang="ru-RU" dirty="0" err="1"/>
              <a:t>виставки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постачальників</a:t>
            </a:r>
            <a:r>
              <a:rPr lang="ru-RU" dirty="0"/>
              <a:t> та </a:t>
            </a:r>
            <a:r>
              <a:rPr lang="ru-RU" dirty="0" err="1"/>
              <a:t>конкурентів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Законодавча</a:t>
            </a:r>
            <a:r>
              <a:rPr lang="ru-RU" dirty="0"/>
              <a:t> база та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шляхом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правил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наймання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b="1" dirty="0" err="1"/>
              <a:t>Фактори</a:t>
            </a:r>
            <a:r>
              <a:rPr lang="ru-RU" b="1" dirty="0"/>
              <a:t> непрямого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через </a:t>
            </a:r>
            <a:r>
              <a:rPr lang="ru-RU" dirty="0" err="1"/>
              <a:t>фактори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науково-технічний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, </a:t>
            </a:r>
            <a:r>
              <a:rPr lang="ru-RU" dirty="0" err="1"/>
              <a:t>економічний</a:t>
            </a:r>
            <a:r>
              <a:rPr lang="ru-RU" dirty="0"/>
              <a:t>, </a:t>
            </a:r>
            <a:r>
              <a:rPr lang="ru-RU" dirty="0" err="1"/>
              <a:t>політичний</a:t>
            </a:r>
            <a:r>
              <a:rPr lang="ru-RU" dirty="0"/>
              <a:t> та </a:t>
            </a:r>
            <a:r>
              <a:rPr lang="ru-RU" dirty="0" err="1"/>
              <a:t>соціальний</a:t>
            </a:r>
            <a:r>
              <a:rPr lang="ru-RU" dirty="0"/>
              <a:t> стан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мода [94].</a:t>
            </a:r>
          </a:p>
          <a:p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науково-технічного-прогресу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механізації</a:t>
            </a:r>
            <a:r>
              <a:rPr lang="ru-RU" dirty="0"/>
              <a:t> та </a:t>
            </a:r>
            <a:r>
              <a:rPr lang="ru-RU" dirty="0" err="1"/>
              <a:t>автоматизації</a:t>
            </a:r>
            <a:r>
              <a:rPr lang="ru-RU" dirty="0"/>
              <a:t>, нового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Політичний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 та </a:t>
            </a:r>
            <a:r>
              <a:rPr lang="ru-RU" dirty="0" err="1"/>
              <a:t>економічний</a:t>
            </a:r>
            <a:r>
              <a:rPr lang="ru-RU" dirty="0"/>
              <a:t> стан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, </a:t>
            </a:r>
            <a:r>
              <a:rPr lang="ru-RU" dirty="0" err="1"/>
              <a:t>торговими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,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постачальниками</a:t>
            </a:r>
            <a:r>
              <a:rPr lang="ru-RU" dirty="0"/>
              <a:t>.</a:t>
            </a:r>
          </a:p>
          <a:p>
            <a:r>
              <a:rPr lang="ru-RU" dirty="0" err="1"/>
              <a:t>Традиції</a:t>
            </a:r>
            <a:r>
              <a:rPr lang="ru-RU" dirty="0"/>
              <a:t> та мода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вподобання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попит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7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0" y="260380"/>
            <a:ext cx="10711543" cy="2810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" y="3070647"/>
            <a:ext cx="11861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базуватися</a:t>
            </a:r>
            <a:r>
              <a:rPr lang="ru-RU" dirty="0"/>
              <a:t> на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.</a:t>
            </a:r>
          </a:p>
          <a:p>
            <a:r>
              <a:rPr lang="ru-RU" dirty="0"/>
              <a:t>Основу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[102]: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мотивація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уміння</a:t>
            </a:r>
            <a:r>
              <a:rPr lang="ru-RU" dirty="0"/>
              <a:t>	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Головне у </a:t>
            </a:r>
            <a:r>
              <a:rPr lang="ru-RU" dirty="0" err="1"/>
              <a:t>комерційній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зосереджено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для конкретного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 </a:t>
            </a:r>
            <a:r>
              <a:rPr lang="ru-RU" dirty="0" err="1"/>
              <a:t>розвитку</a:t>
            </a:r>
            <a:r>
              <a:rPr lang="ru-RU" dirty="0"/>
              <a:t>  </a:t>
            </a:r>
            <a:r>
              <a:rPr lang="ru-RU" dirty="0" err="1" smtClean="0"/>
              <a:t>комерційної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:-</a:t>
            </a:r>
            <a:r>
              <a:rPr lang="ru-RU" dirty="0"/>
              <a:t>	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суб’єкт</a:t>
            </a:r>
            <a:r>
              <a:rPr lang="ru-RU" dirty="0"/>
              <a:t> ринку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та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мінливого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потрібно</a:t>
            </a:r>
            <a:r>
              <a:rPr lang="ru-RU" dirty="0"/>
              <a:t> нести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взятих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перед </a:t>
            </a:r>
            <a:r>
              <a:rPr lang="ru-RU" dirty="0" err="1"/>
              <a:t>клієнтами</a:t>
            </a:r>
            <a:r>
              <a:rPr lang="ru-RU" dirty="0"/>
              <a:t> та партнерами;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комерційна</a:t>
            </a:r>
            <a:r>
              <a:rPr lang="ru-RU" dirty="0"/>
              <a:t>	</a:t>
            </a:r>
            <a:r>
              <a:rPr lang="ru-RU" dirty="0" err="1"/>
              <a:t>діяльність</a:t>
            </a:r>
            <a:r>
              <a:rPr lang="ru-RU" dirty="0"/>
              <a:t>	</a:t>
            </a:r>
            <a:r>
              <a:rPr lang="ru-RU" dirty="0" err="1"/>
              <a:t>дуже</a:t>
            </a:r>
            <a:r>
              <a:rPr lang="ru-RU" dirty="0"/>
              <a:t>	</a:t>
            </a:r>
            <a:r>
              <a:rPr lang="ru-RU" dirty="0" err="1"/>
              <a:t>тісно</a:t>
            </a:r>
            <a:r>
              <a:rPr lang="ru-RU" dirty="0"/>
              <a:t>	</a:t>
            </a:r>
            <a:r>
              <a:rPr lang="ru-RU" dirty="0" err="1"/>
              <a:t>пов’язана</a:t>
            </a:r>
            <a:r>
              <a:rPr lang="ru-RU" dirty="0"/>
              <a:t>	з	маркетинговою	та менеджментом;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адаптовувати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продажу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382" y="108752"/>
            <a:ext cx="117173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план, в </a:t>
            </a:r>
            <a:r>
              <a:rPr lang="ru-RU" dirty="0" err="1"/>
              <a:t>котрому</a:t>
            </a:r>
            <a:r>
              <a:rPr lang="ru-RU" dirty="0"/>
              <a:t> вона </a:t>
            </a:r>
            <a:r>
              <a:rPr lang="ru-RU" dirty="0" err="1"/>
              <a:t>розкривається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детально та конкретно для як </a:t>
            </a:r>
            <a:r>
              <a:rPr lang="ru-RU" dirty="0" err="1"/>
              <a:t>найповнішого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r>
              <a:rPr lang="ru-RU" dirty="0" err="1"/>
              <a:t>Розробляючи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на:</a:t>
            </a:r>
          </a:p>
          <a:p>
            <a:r>
              <a:rPr lang="ru-RU" dirty="0"/>
              <a:t>-	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ринку;</a:t>
            </a:r>
          </a:p>
          <a:p>
            <a:r>
              <a:rPr lang="ru-RU" dirty="0"/>
              <a:t>-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потенціально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резервів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 smtClean="0"/>
              <a:t>рівнярентабельності</a:t>
            </a:r>
            <a:endParaRPr lang="ru-RU" dirty="0" smtClean="0"/>
          </a:p>
          <a:p>
            <a:r>
              <a:rPr lang="ru-RU" dirty="0"/>
              <a:t>Будь-яке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виходячись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ринку,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для себе ряд </a:t>
            </a:r>
            <a:r>
              <a:rPr lang="ru-RU" dirty="0" err="1"/>
              <a:t>показників</a:t>
            </a:r>
            <a:r>
              <a:rPr lang="ru-RU" dirty="0"/>
              <a:t> на </a:t>
            </a:r>
            <a:r>
              <a:rPr lang="ru-RU" dirty="0" err="1"/>
              <a:t>перспективні</a:t>
            </a:r>
            <a:r>
              <a:rPr lang="ru-RU" dirty="0"/>
              <a:t> шляхи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втримати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на ринку та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Тому,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планом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практично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кількісні</a:t>
            </a:r>
            <a:r>
              <a:rPr lang="ru-RU" dirty="0"/>
              <a:t> і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плану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та </a:t>
            </a:r>
            <a:r>
              <a:rPr lang="ru-RU" dirty="0" err="1"/>
              <a:t>конкурентний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базуючись</a:t>
            </a:r>
            <a:r>
              <a:rPr lang="ru-RU" dirty="0"/>
              <a:t> на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досягнутому</a:t>
            </a:r>
            <a:r>
              <a:rPr lang="ru-RU" dirty="0"/>
              <a:t>, </a:t>
            </a:r>
            <a:r>
              <a:rPr lang="ru-RU" dirty="0" err="1"/>
              <a:t>ресурсній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та </a:t>
            </a:r>
            <a:r>
              <a:rPr lang="ru-RU" dirty="0" err="1"/>
              <a:t>намічених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 І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план,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детально </a:t>
            </a:r>
            <a:r>
              <a:rPr lang="ru-RU" dirty="0" err="1"/>
              <a:t>визначають</a:t>
            </a:r>
            <a:r>
              <a:rPr lang="ru-RU" dirty="0"/>
              <a:t> [96]:</a:t>
            </a:r>
          </a:p>
          <a:p>
            <a:r>
              <a:rPr lang="ru-RU" dirty="0"/>
              <a:t>-	</a:t>
            </a:r>
            <a:r>
              <a:rPr lang="ru-RU" dirty="0" err="1"/>
              <a:t>об’єми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	порядок </a:t>
            </a:r>
            <a:r>
              <a:rPr lang="ru-RU" dirty="0" err="1"/>
              <a:t>здійснення</a:t>
            </a:r>
            <a:r>
              <a:rPr lang="ru-RU" dirty="0"/>
              <a:t> плану з </a:t>
            </a:r>
            <a:r>
              <a:rPr lang="ru-RU" dirty="0" err="1"/>
              <a:t>продажів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постачальників</a:t>
            </a:r>
            <a:r>
              <a:rPr lang="ru-RU" dirty="0"/>
              <a:t> та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товароруху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за </a:t>
            </a:r>
            <a:r>
              <a:rPr lang="ru-RU" dirty="0" err="1"/>
              <a:t>здійсненням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поточне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у </a:t>
            </a:r>
            <a:r>
              <a:rPr lang="ru-RU" dirty="0" err="1"/>
              <a:t>розробленні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ресурсами для того,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4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917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 за: А)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належністю</a:t>
            </a:r>
            <a:r>
              <a:rPr lang="ru-RU" dirty="0"/>
              <a:t>, Б) </a:t>
            </a:r>
            <a:r>
              <a:rPr lang="ru-RU" dirty="0" err="1"/>
              <a:t>функціональними</a:t>
            </a:r>
            <a:r>
              <a:rPr lang="ru-RU" dirty="0"/>
              <a:t> задачами та В) </a:t>
            </a:r>
            <a:r>
              <a:rPr lang="ru-RU" dirty="0" err="1"/>
              <a:t>положенням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 на ринку.</a:t>
            </a:r>
          </a:p>
          <a:p>
            <a:r>
              <a:rPr lang="ru-RU" dirty="0"/>
              <a:t> </a:t>
            </a: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b="1" dirty="0"/>
              <a:t>За </a:t>
            </a:r>
            <a:r>
              <a:rPr lang="ru-RU" b="1" dirty="0" err="1"/>
              <a:t>національною</a:t>
            </a:r>
            <a:r>
              <a:rPr lang="ru-RU" b="1" dirty="0"/>
              <a:t> </a:t>
            </a:r>
            <a:r>
              <a:rPr lang="ru-RU" b="1" dirty="0" err="1"/>
              <a:t>належністю</a:t>
            </a:r>
            <a:r>
              <a:rPr lang="ru-RU" b="1" dirty="0"/>
              <a:t> </a:t>
            </a:r>
            <a:r>
              <a:rPr lang="ru-RU" b="1" dirty="0" err="1"/>
              <a:t>посередники</a:t>
            </a:r>
            <a:r>
              <a:rPr lang="ru-RU" b="1" dirty="0"/>
              <a:t> </a:t>
            </a:r>
            <a:r>
              <a:rPr lang="ru-RU" b="1" dirty="0" err="1"/>
              <a:t>діляться</a:t>
            </a:r>
            <a:r>
              <a:rPr lang="ru-RU" b="1" dirty="0"/>
              <a:t> на</a:t>
            </a:r>
            <a:r>
              <a:rPr lang="ru-RU" dirty="0"/>
              <a:t>:</a:t>
            </a:r>
          </a:p>
          <a:p>
            <a:r>
              <a:rPr lang="ru-RU" dirty="0"/>
              <a:t>	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внутрішньому</a:t>
            </a:r>
            <a:r>
              <a:rPr lang="ru-RU" dirty="0"/>
              <a:t> ринку;</a:t>
            </a:r>
          </a:p>
          <a:p>
            <a:r>
              <a:rPr lang="ru-RU" dirty="0"/>
              <a:t>	</a:t>
            </a:r>
            <a:r>
              <a:rPr lang="ru-RU" dirty="0" err="1"/>
              <a:t>зовнішньоторговельних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— </a:t>
            </a:r>
            <a:r>
              <a:rPr lang="ru-RU" dirty="0" err="1"/>
              <a:t>основнадіяльність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зовнішньоторговельнихоборудок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здійсненню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партнерами, </a:t>
            </a:r>
            <a:r>
              <a:rPr lang="ru-RU" dirty="0" err="1"/>
              <a:t>знаходячись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r>
              <a:rPr lang="ru-RU" dirty="0"/>
              <a:t>Б) </a:t>
            </a:r>
            <a:r>
              <a:rPr lang="ru-RU" b="1" dirty="0"/>
              <a:t>За </a:t>
            </a:r>
            <a:r>
              <a:rPr lang="ru-RU" b="1" dirty="0" err="1"/>
              <a:t>своїми</a:t>
            </a:r>
            <a:r>
              <a:rPr lang="ru-RU" b="1" dirty="0"/>
              <a:t> </a:t>
            </a:r>
            <a:r>
              <a:rPr lang="ru-RU" b="1" dirty="0" err="1"/>
              <a:t>функціональними</a:t>
            </a:r>
            <a:r>
              <a:rPr lang="ru-RU" b="1" dirty="0"/>
              <a:t> задачами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/>
              <a:t>:</a:t>
            </a:r>
          </a:p>
          <a:p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принципалів</a:t>
            </a:r>
            <a:r>
              <a:rPr lang="ru-RU" dirty="0"/>
              <a:t>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для них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і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принципалів</a:t>
            </a:r>
            <a:r>
              <a:rPr lang="ru-RU" dirty="0"/>
              <a:t> при </a:t>
            </a:r>
            <a:r>
              <a:rPr lang="ru-RU" dirty="0" err="1"/>
              <a:t>укладанні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ними </a:t>
            </a:r>
            <a:r>
              <a:rPr lang="ru-RU" dirty="0" err="1"/>
              <a:t>договірнихвзаємовідносин</a:t>
            </a:r>
            <a:r>
              <a:rPr lang="ru-RU" dirty="0"/>
              <a:t>. </a:t>
            </a:r>
            <a:r>
              <a:rPr lang="ru-RU" dirty="0" err="1"/>
              <a:t>Представники</a:t>
            </a:r>
            <a:r>
              <a:rPr lang="ru-RU" dirty="0"/>
              <a:t> є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посередниками</a:t>
            </a:r>
            <a:r>
              <a:rPr lang="ru-RU" dirty="0"/>
              <a:t>, але </a:t>
            </a:r>
            <a:r>
              <a:rPr lang="ru-RU" dirty="0" err="1"/>
              <a:t>підписувати</a:t>
            </a:r>
            <a:r>
              <a:rPr lang="ru-RU" dirty="0"/>
              <a:t> договори </a:t>
            </a:r>
            <a:r>
              <a:rPr lang="ru-RU" dirty="0" err="1"/>
              <a:t>комерційний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права.</a:t>
            </a:r>
          </a:p>
          <a:p>
            <a:r>
              <a:rPr lang="ru-RU" dirty="0" err="1"/>
              <a:t>Комісіонери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(</a:t>
            </a:r>
            <a:r>
              <a:rPr lang="ru-RU" dirty="0" err="1"/>
              <a:t>комітентів</a:t>
            </a:r>
            <a:r>
              <a:rPr lang="ru-RU" dirty="0"/>
              <a:t>)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придбанню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у рамках </a:t>
            </a:r>
            <a:r>
              <a:rPr lang="ru-RU" dirty="0" err="1"/>
              <a:t>договорів</a:t>
            </a:r>
            <a:r>
              <a:rPr lang="ru-RU" dirty="0"/>
              <a:t> шляхом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, але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комітентів</a:t>
            </a:r>
            <a:r>
              <a:rPr lang="ru-RU" dirty="0"/>
              <a:t>,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третіми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комісіонер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комітента</a:t>
            </a:r>
            <a:r>
              <a:rPr lang="ru-RU" dirty="0"/>
              <a:t>, то </a:t>
            </a:r>
            <a:r>
              <a:rPr lang="ru-RU" dirty="0" err="1"/>
              <a:t>комітент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комісіонера</a:t>
            </a:r>
            <a:r>
              <a:rPr lang="ru-RU" dirty="0"/>
              <a:t>.</a:t>
            </a:r>
          </a:p>
          <a:p>
            <a:r>
              <a:rPr lang="ru-RU" dirty="0" err="1"/>
              <a:t>Збут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комісіонера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до меж </a:t>
            </a:r>
            <a:r>
              <a:rPr lang="ru-RU" dirty="0" err="1"/>
              <a:t>повноважень</a:t>
            </a:r>
            <a:r>
              <a:rPr lang="ru-RU" dirty="0"/>
              <a:t> і </a:t>
            </a:r>
            <a:r>
              <a:rPr lang="ru-RU" dirty="0" err="1"/>
              <a:t>термінів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комітентом</a:t>
            </a:r>
            <a:r>
              <a:rPr lang="ru-RU" dirty="0"/>
              <a:t>, </a:t>
            </a:r>
            <a:r>
              <a:rPr lang="ru-RU" dirty="0" err="1"/>
              <a:t>оформляється</a:t>
            </a:r>
            <a:r>
              <a:rPr lang="ru-RU" dirty="0"/>
              <a:t> </a:t>
            </a:r>
            <a:r>
              <a:rPr lang="ru-RU" dirty="0" err="1"/>
              <a:t>консигнаційними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комісійних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 При </a:t>
            </a:r>
            <a:r>
              <a:rPr lang="ru-RU" dirty="0" err="1"/>
              <a:t>збуті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через </a:t>
            </a:r>
            <a:r>
              <a:rPr lang="ru-RU" dirty="0" err="1"/>
              <a:t>комісіонерів</a:t>
            </a:r>
            <a:r>
              <a:rPr lang="ru-RU" dirty="0"/>
              <a:t> </a:t>
            </a:r>
            <a:r>
              <a:rPr lang="ru-RU" dirty="0" err="1"/>
              <a:t>комітент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до переходу права </a:t>
            </a:r>
            <a:r>
              <a:rPr lang="ru-RU" dirty="0" err="1"/>
              <a:t>власності</a:t>
            </a:r>
            <a:r>
              <a:rPr lang="ru-RU" dirty="0"/>
              <a:t> на товар до </a:t>
            </a:r>
            <a:r>
              <a:rPr lang="ru-RU" dirty="0" err="1"/>
              <a:t>покупця</a:t>
            </a:r>
            <a:r>
              <a:rPr lang="ru-RU" dirty="0"/>
              <a:t>.</a:t>
            </a:r>
          </a:p>
          <a:p>
            <a:r>
              <a:rPr lang="ru-RU" dirty="0" err="1"/>
              <a:t>Консигнатори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товар на </a:t>
            </a:r>
            <a:r>
              <a:rPr lang="ru-RU" dirty="0" err="1"/>
              <a:t>комісійній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r>
              <a:rPr lang="ru-RU" dirty="0" err="1"/>
              <a:t>Відмінною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консигнатора є </a:t>
            </a:r>
            <a:r>
              <a:rPr lang="ru-RU" dirty="0" err="1"/>
              <a:t>виконання</a:t>
            </a:r>
            <a:r>
              <a:rPr lang="ru-RU" dirty="0"/>
              <a:t> ним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як </a:t>
            </a:r>
            <a:r>
              <a:rPr lang="ru-RU" dirty="0" err="1"/>
              <a:t>відповідальне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товару (</a:t>
            </a:r>
            <a:r>
              <a:rPr lang="ru-RU" dirty="0" err="1"/>
              <a:t>консигнація</a:t>
            </a:r>
            <a:r>
              <a:rPr lang="ru-RU" dirty="0"/>
              <a:t>).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відвантажуються</a:t>
            </a:r>
            <a:r>
              <a:rPr lang="ru-RU" dirty="0"/>
              <a:t> на адресу консигнатора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склад для </a:t>
            </a:r>
            <a:r>
              <a:rPr lang="ru-RU" dirty="0" err="1"/>
              <a:t>подальшого</a:t>
            </a:r>
            <a:r>
              <a:rPr lang="ru-RU" dirty="0"/>
              <a:t> продажу на </a:t>
            </a:r>
            <a:r>
              <a:rPr lang="ru-RU" dirty="0" err="1"/>
              <a:t>місці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- </a:t>
            </a:r>
            <a:r>
              <a:rPr lang="ru-RU" dirty="0" err="1"/>
              <a:t>правника</a:t>
            </a:r>
            <a:r>
              <a:rPr lang="ru-RU" dirty="0"/>
              <a:t> (консигнанта).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, </a:t>
            </a:r>
            <a:r>
              <a:rPr lang="ru-RU" dirty="0" err="1"/>
              <a:t>закріпленого</a:t>
            </a:r>
            <a:r>
              <a:rPr lang="ru-RU" dirty="0"/>
              <a:t> у </a:t>
            </a:r>
            <a:r>
              <a:rPr lang="ru-RU" dirty="0" err="1"/>
              <a:t>договорі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не буде </a:t>
            </a:r>
            <a:r>
              <a:rPr lang="ru-RU" dirty="0" err="1"/>
              <a:t>реалізована</a:t>
            </a:r>
            <a:r>
              <a:rPr lang="ru-RU" dirty="0"/>
              <a:t>, то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консигнанту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1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0"/>
            <a:ext cx="118218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Повірені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(</a:t>
            </a:r>
            <a:r>
              <a:rPr lang="ru-RU" dirty="0" err="1"/>
              <a:t>довірителів</a:t>
            </a:r>
            <a:r>
              <a:rPr lang="ru-RU" dirty="0"/>
              <a:t>)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здійсненню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шляхом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</a:t>
            </a:r>
            <a:r>
              <a:rPr lang="ru-RU" dirty="0" err="1"/>
              <a:t>зарахунок</a:t>
            </a:r>
            <a:r>
              <a:rPr lang="ru-RU" dirty="0"/>
              <a:t> </a:t>
            </a:r>
            <a:r>
              <a:rPr lang="ru-RU" dirty="0" err="1"/>
              <a:t>довірителів</a:t>
            </a:r>
            <a:r>
              <a:rPr lang="ru-RU" dirty="0"/>
              <a:t>. </a:t>
            </a:r>
            <a:r>
              <a:rPr lang="ru-RU" dirty="0" err="1"/>
              <a:t>Повірений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вказівками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/>
              <a:t>довірителя</a:t>
            </a:r>
            <a:r>
              <a:rPr lang="ru-RU" dirty="0"/>
              <a:t>.</a:t>
            </a:r>
          </a:p>
          <a:p>
            <a:r>
              <a:rPr lang="ru-RU" dirty="0" err="1"/>
              <a:t>Агенти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за </a:t>
            </a:r>
            <a:r>
              <a:rPr lang="ru-RU" dirty="0" err="1"/>
              <a:t>дорученнями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(принципала) </a:t>
            </a:r>
            <a:r>
              <a:rPr lang="ru-RU" dirty="0" err="1"/>
              <a:t>юридичні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і </a:t>
            </a:r>
            <a:r>
              <a:rPr lang="ru-RU" dirty="0" err="1"/>
              <a:t>купівлі</a:t>
            </a:r>
            <a:r>
              <a:rPr lang="ru-RU" dirty="0"/>
              <a:t> товару, шляхом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, але за </a:t>
            </a:r>
            <a:r>
              <a:rPr lang="ru-RU" dirty="0" err="1"/>
              <a:t>рахунок</a:t>
            </a:r>
            <a:r>
              <a:rPr lang="ru-RU" dirty="0"/>
              <a:t> принципала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smtClean="0"/>
              <a:t>принципала</a:t>
            </a:r>
          </a:p>
          <a:p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і в </a:t>
            </a:r>
            <a:r>
              <a:rPr lang="ru-RU" dirty="0" err="1"/>
              <a:t>інтересах</a:t>
            </a:r>
            <a:r>
              <a:rPr lang="ru-RU" dirty="0"/>
              <a:t> особи (принципала).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агентом і </a:t>
            </a:r>
            <a:r>
              <a:rPr lang="ru-RU" dirty="0" err="1"/>
              <a:t>його</a:t>
            </a:r>
            <a:r>
              <a:rPr lang="ru-RU" dirty="0"/>
              <a:t> партнером (принципалом) </a:t>
            </a:r>
            <a:r>
              <a:rPr lang="ru-RU" dirty="0" err="1"/>
              <a:t>регулюються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агентськими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.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договору принципала. За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відсотку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укладених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</a:p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є </a:t>
            </a:r>
            <a:r>
              <a:rPr lang="ru-RU" dirty="0" err="1"/>
              <a:t>комівояжери</a:t>
            </a:r>
            <a:r>
              <a:rPr lang="ru-RU" dirty="0"/>
              <a:t>. Вони, як правило,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торгове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і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і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термінових</a:t>
            </a:r>
            <a:r>
              <a:rPr lang="ru-RU" dirty="0"/>
              <a:t> і </a:t>
            </a:r>
            <a:r>
              <a:rPr lang="ru-RU" dirty="0" err="1"/>
              <a:t>нетермінових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з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представляють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комівояжер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самостійною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особою,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не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. За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комівояжери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тверду</a:t>
            </a:r>
            <a:r>
              <a:rPr lang="ru-RU" dirty="0"/>
              <a:t> </a:t>
            </a:r>
            <a:r>
              <a:rPr lang="ru-RU" dirty="0" err="1"/>
              <a:t>зарплатню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розміщених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.</a:t>
            </a:r>
          </a:p>
          <a:p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, як правило, </a:t>
            </a:r>
            <a:r>
              <a:rPr lang="ru-RU" dirty="0" err="1"/>
              <a:t>замінюють</a:t>
            </a:r>
            <a:r>
              <a:rPr lang="ru-RU" dirty="0"/>
              <a:t> собою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збутовий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але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не </a:t>
            </a:r>
            <a:r>
              <a:rPr lang="ru-RU" dirty="0" err="1" smtClean="0"/>
              <a:t>заробітну</a:t>
            </a:r>
            <a:r>
              <a:rPr lang="ru-RU" dirty="0" smtClean="0"/>
              <a:t> </a:t>
            </a:r>
            <a:r>
              <a:rPr lang="ru-RU" dirty="0" err="1" smtClean="0"/>
              <a:t>платню</a:t>
            </a:r>
            <a:r>
              <a:rPr lang="ru-RU" dirty="0"/>
              <a:t>, а </a:t>
            </a:r>
            <a:r>
              <a:rPr lang="ru-RU" dirty="0" err="1"/>
              <a:t>комісійну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. Вони, </a:t>
            </a:r>
            <a:r>
              <a:rPr lang="ru-RU" dirty="0" err="1"/>
              <a:t>зберігаючи</a:t>
            </a:r>
            <a:r>
              <a:rPr lang="ru-RU" dirty="0"/>
              <a:t> за собою </a:t>
            </a:r>
            <a:r>
              <a:rPr lang="ru-RU" dirty="0" err="1"/>
              <a:t>формальну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, у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,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участь в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виготовленої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і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районом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0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263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Збутові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як правило,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невеликими </a:t>
            </a:r>
            <a:r>
              <a:rPr lang="ru-RU" dirty="0" err="1"/>
              <a:t>промисловими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 і </a:t>
            </a:r>
            <a:r>
              <a:rPr lang="ru-RU" dirty="0" err="1"/>
              <a:t>компаніями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і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збутом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вони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замінюють</a:t>
            </a:r>
            <a:r>
              <a:rPr lang="ru-RU" dirty="0"/>
              <a:t> </a:t>
            </a:r>
            <a:r>
              <a:rPr lang="ru-RU" dirty="0" err="1"/>
              <a:t>торговий</a:t>
            </a:r>
            <a:r>
              <a:rPr lang="ru-RU" dirty="0"/>
              <a:t> персонал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. </a:t>
            </a:r>
            <a:r>
              <a:rPr lang="ru-RU" dirty="0" err="1"/>
              <a:t>Збутові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права у </a:t>
            </a:r>
            <a:r>
              <a:rPr lang="ru-RU" dirty="0" err="1"/>
              <a:t>визначенні</a:t>
            </a:r>
            <a:r>
              <a:rPr lang="ru-RU" dirty="0"/>
              <a:t> умов </a:t>
            </a:r>
            <a:r>
              <a:rPr lang="ru-RU" dirty="0" err="1"/>
              <a:t>купівлі</a:t>
            </a:r>
            <a:r>
              <a:rPr lang="ru-RU" dirty="0"/>
              <a:t>-продажу,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. </a:t>
            </a:r>
            <a:r>
              <a:rPr lang="ru-RU" dirty="0" err="1"/>
              <a:t>Контори</a:t>
            </a:r>
            <a:r>
              <a:rPr lang="ru-RU" dirty="0"/>
              <a:t> </a:t>
            </a:r>
            <a:r>
              <a:rPr lang="ru-RU" dirty="0" err="1"/>
              <a:t>збутових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великих центрах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до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  <a:p>
            <a:r>
              <a:rPr lang="ru-RU" dirty="0" err="1"/>
              <a:t>Дистриб'ютори</a:t>
            </a:r>
            <a:r>
              <a:rPr lang="ru-RU" dirty="0"/>
              <a:t> - </a:t>
            </a:r>
            <a:r>
              <a:rPr lang="ru-RU" dirty="0" err="1"/>
              <a:t>оптові</a:t>
            </a:r>
            <a:r>
              <a:rPr lang="ru-RU" dirty="0"/>
              <a:t> </a:t>
            </a:r>
            <a:r>
              <a:rPr lang="ru-RU" dirty="0" err="1"/>
              <a:t>торговці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рамках </a:t>
            </a:r>
            <a:r>
              <a:rPr lang="ru-RU" dirty="0" err="1"/>
              <a:t>дистриб'юторських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збувають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, </a:t>
            </a:r>
            <a:r>
              <a:rPr lang="ru-RU" dirty="0" err="1"/>
              <a:t>укладаючи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 продажу</a:t>
            </a:r>
            <a:r>
              <a:rPr lang="ru-RU" dirty="0" smtClean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брокери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 та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зводять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але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брокера - </a:t>
            </a:r>
            <a:r>
              <a:rPr lang="ru-RU" dirty="0" err="1"/>
              <a:t>звести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з </a:t>
            </a:r>
            <a:r>
              <a:rPr lang="ru-RU" dirty="0" err="1"/>
              <a:t>продавцем</a:t>
            </a:r>
            <a:r>
              <a:rPr lang="ru-RU" dirty="0"/>
              <a:t> та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домовитися</a:t>
            </a:r>
            <a:r>
              <a:rPr lang="ru-RU" dirty="0"/>
              <a:t>.</a:t>
            </a:r>
          </a:p>
          <a:p>
            <a:r>
              <a:rPr lang="ru-RU" b="1" dirty="0"/>
              <a:t>В) За </a:t>
            </a:r>
            <a:r>
              <a:rPr lang="ru-RU" b="1" dirty="0" err="1"/>
              <a:t>положенням</a:t>
            </a:r>
            <a:r>
              <a:rPr lang="ru-RU" b="1" dirty="0"/>
              <a:t> </a:t>
            </a:r>
            <a:r>
              <a:rPr lang="ru-RU" b="1" dirty="0" err="1"/>
              <a:t>посередника</a:t>
            </a:r>
            <a:r>
              <a:rPr lang="ru-RU" b="1" dirty="0"/>
              <a:t> на ринку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1)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невинятковим</a:t>
            </a:r>
            <a:r>
              <a:rPr lang="ru-RU" dirty="0"/>
              <a:t> правом; 2)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винятковим</a:t>
            </a:r>
            <a:r>
              <a:rPr lang="ru-RU" dirty="0"/>
              <a:t> (</a:t>
            </a:r>
            <a:r>
              <a:rPr lang="ru-RU" dirty="0" err="1"/>
              <a:t>монопольним</a:t>
            </a:r>
            <a:r>
              <a:rPr lang="ru-RU" dirty="0"/>
              <a:t>) правом; 3)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переважним</a:t>
            </a:r>
            <a:r>
              <a:rPr lang="ru-RU" dirty="0"/>
              <a:t> правом.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посередників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невинятковим</a:t>
            </a:r>
            <a:r>
              <a:rPr lang="ru-RU" dirty="0"/>
              <a:t> правом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прав і </a:t>
            </a:r>
            <a:r>
              <a:rPr lang="ru-RU" dirty="0" err="1"/>
              <a:t>обов'язків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товар через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збувати</a:t>
            </a:r>
            <a:r>
              <a:rPr lang="ru-RU" dirty="0"/>
              <a:t> товар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r>
              <a:rPr lang="ru-RU" dirty="0" err="1"/>
              <a:t>Специфіка</a:t>
            </a:r>
            <a:r>
              <a:rPr lang="ru-RU" dirty="0"/>
              <a:t>   </a:t>
            </a:r>
            <a:r>
              <a:rPr lang="ru-RU" dirty="0" err="1"/>
              <a:t>роботипосередників</a:t>
            </a:r>
            <a:r>
              <a:rPr lang="ru-RU" dirty="0"/>
              <a:t>   </a:t>
            </a:r>
            <a:r>
              <a:rPr lang="ru-RU" dirty="0" err="1"/>
              <a:t>із</a:t>
            </a:r>
            <a:r>
              <a:rPr lang="ru-RU" dirty="0"/>
              <a:t>   </a:t>
            </a:r>
            <a:r>
              <a:rPr lang="ru-RU" dirty="0" err="1"/>
              <a:t>винятковим</a:t>
            </a:r>
            <a:r>
              <a:rPr lang="ru-RU" dirty="0"/>
              <a:t>   (</a:t>
            </a:r>
            <a:r>
              <a:rPr lang="ru-RU" dirty="0" err="1"/>
              <a:t>монопольним</a:t>
            </a:r>
            <a:r>
              <a:rPr lang="ru-RU" dirty="0"/>
              <a:t>)   </a:t>
            </a:r>
            <a:r>
              <a:rPr lang="ru-RU" dirty="0" smtClean="0"/>
              <a:t>правом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поєднанням</a:t>
            </a:r>
            <a:r>
              <a:rPr lang="ru-RU" dirty="0"/>
              <a:t> прав і </a:t>
            </a:r>
            <a:r>
              <a:rPr lang="ru-RU" dirty="0" err="1"/>
              <a:t>обов'язків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продавець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права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збувати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товар, </a:t>
            </a:r>
            <a:r>
              <a:rPr lang="ru-RU" dirty="0" err="1"/>
              <a:t>що</a:t>
            </a:r>
            <a:r>
              <a:rPr lang="ru-RU" dirty="0"/>
              <a:t> входить у номенклатуру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порушить </a:t>
            </a:r>
            <a:r>
              <a:rPr lang="ru-RU" dirty="0" err="1"/>
              <a:t>вищезазначену</a:t>
            </a:r>
            <a:r>
              <a:rPr lang="ru-RU" dirty="0"/>
              <a:t> </a:t>
            </a:r>
            <a:r>
              <a:rPr lang="ru-RU" dirty="0" err="1"/>
              <a:t>умову</a:t>
            </a:r>
            <a:r>
              <a:rPr lang="ru-RU" dirty="0"/>
              <a:t>, то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, 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встановленої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4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6" y="0"/>
            <a:ext cx="12043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опиралося</a:t>
            </a:r>
            <a:r>
              <a:rPr lang="ru-RU" dirty="0"/>
              <a:t> та і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на товарно-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та </a:t>
            </a:r>
            <a:r>
              <a:rPr lang="ru-RU" dirty="0" err="1"/>
              <a:t>купуються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латини</a:t>
            </a:r>
            <a:r>
              <a:rPr lang="ru-RU" dirty="0"/>
              <a:t> значить </a:t>
            </a:r>
            <a:r>
              <a:rPr lang="ru-RU" dirty="0" err="1"/>
              <a:t>комерція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046" y="923330"/>
            <a:ext cx="118436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умов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b="1" dirty="0" err="1"/>
              <a:t>комерція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торгівельної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dirty="0"/>
              <a:t>По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направлених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товарно- грошового </a:t>
            </a:r>
            <a:r>
              <a:rPr lang="ru-RU" dirty="0" err="1"/>
              <a:t>обміну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ними,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endParaRPr lang="en-US" dirty="0" smtClean="0"/>
          </a:p>
          <a:p>
            <a:r>
              <a:rPr lang="ru-RU" b="1" dirty="0" err="1"/>
              <a:t>Комерційна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(</a:t>
            </a:r>
            <a:r>
              <a:rPr lang="ru-RU" b="1" dirty="0" err="1"/>
              <a:t>підприємництво</a:t>
            </a:r>
            <a:r>
              <a:rPr lang="ru-RU" dirty="0"/>
              <a:t>) - </a:t>
            </a:r>
            <a:r>
              <a:rPr lang="ru-RU" dirty="0" err="1"/>
              <a:t>ініціативна</a:t>
            </a:r>
            <a:r>
              <a:rPr lang="ru-RU" dirty="0"/>
              <a:t>, </a:t>
            </a:r>
            <a:r>
              <a:rPr lang="ru-RU" dirty="0" err="1"/>
              <a:t>самостійна,здійснювана</a:t>
            </a:r>
            <a:r>
              <a:rPr lang="ru-RU" dirty="0"/>
              <a:t>, на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і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одержанняприбутку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, продажу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виконаних</a:t>
            </a:r>
            <a:r>
              <a:rPr lang="ru-RU" dirty="0"/>
              <a:t> </a:t>
            </a:r>
            <a:r>
              <a:rPr lang="ru-RU" dirty="0" err="1"/>
              <a:t>робіт,надання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взаємопов'язаних</a:t>
            </a:r>
            <a:r>
              <a:rPr lang="ru-RU" dirty="0"/>
              <a:t> торгово-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метою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 ринку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взаємної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на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 (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- </a:t>
            </a:r>
            <a:r>
              <a:rPr lang="ru-RU" dirty="0" err="1"/>
              <a:t>невід'ємний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</a:t>
            </a:r>
            <a:r>
              <a:rPr lang="ru-RU" dirty="0" err="1"/>
              <a:t>споживчого</a:t>
            </a:r>
            <a:r>
              <a:rPr lang="ru-RU" dirty="0"/>
              <a:t> ринку, де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грошей на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споживчому</a:t>
            </a:r>
            <a:r>
              <a:rPr lang="ru-RU" dirty="0"/>
              <a:t> ринку є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 smtClean="0"/>
              <a:t>.)</a:t>
            </a:r>
            <a:endParaRPr lang="en-US" dirty="0" smtClean="0"/>
          </a:p>
          <a:p>
            <a:r>
              <a:rPr lang="ru-RU" dirty="0" smtClean="0"/>
              <a:t>Роль </a:t>
            </a:r>
            <a:r>
              <a:rPr lang="ru-RU" dirty="0" err="1"/>
              <a:t>комерції</a:t>
            </a:r>
            <a:r>
              <a:rPr lang="ru-RU" dirty="0"/>
              <a:t> (</a:t>
            </a:r>
            <a:r>
              <a:rPr lang="ru-RU" dirty="0" err="1"/>
              <a:t>торгівлі</a:t>
            </a:r>
            <a:r>
              <a:rPr lang="ru-RU" dirty="0"/>
              <a:t>)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та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у </a:t>
            </a:r>
            <a:r>
              <a:rPr lang="ru-RU" dirty="0" err="1"/>
              <a:t>просторі</a:t>
            </a:r>
            <a:r>
              <a:rPr lang="ru-RU" dirty="0"/>
              <a:t> та за часом на складах </a:t>
            </a:r>
            <a:r>
              <a:rPr lang="ru-RU" dirty="0" err="1"/>
              <a:t>оптової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endParaRPr lang="ru-RU" dirty="0"/>
          </a:p>
          <a:p>
            <a:r>
              <a:rPr lang="ru-RU" dirty="0"/>
              <a:t>2.	Доводить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до </a:t>
            </a:r>
            <a:r>
              <a:rPr lang="ru-RU" dirty="0" err="1"/>
              <a:t>покупця</a:t>
            </a:r>
            <a:endParaRPr lang="ru-RU" dirty="0"/>
          </a:p>
          <a:p>
            <a:r>
              <a:rPr lang="ru-RU" dirty="0"/>
              <a:t>3.	</a:t>
            </a:r>
            <a:r>
              <a:rPr lang="ru-RU" dirty="0" err="1"/>
              <a:t>Задовольняє</a:t>
            </a:r>
            <a:r>
              <a:rPr lang="ru-RU" dirty="0"/>
              <a:t> потреби </a:t>
            </a:r>
            <a:r>
              <a:rPr lang="ru-RU" dirty="0" err="1"/>
              <a:t>споживачів</a:t>
            </a:r>
            <a:r>
              <a:rPr lang="ru-RU" dirty="0"/>
              <a:t> у товарах і </a:t>
            </a:r>
            <a:r>
              <a:rPr lang="ru-RU" dirty="0" err="1"/>
              <a:t>послугах</a:t>
            </a:r>
            <a:endParaRPr lang="ru-RU" dirty="0"/>
          </a:p>
          <a:p>
            <a:r>
              <a:rPr lang="ru-RU" dirty="0"/>
              <a:t>4.	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ефективному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, перспектив</a:t>
            </a:r>
          </a:p>
          <a:p>
            <a:r>
              <a:rPr lang="ru-RU" dirty="0"/>
              <a:t>5.	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стан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ними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endParaRPr lang="ru-RU" dirty="0"/>
          </a:p>
          <a:p>
            <a:r>
              <a:rPr lang="ru-RU" dirty="0"/>
              <a:t>6.	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та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(характеристика </a:t>
            </a:r>
            <a:r>
              <a:rPr lang="ru-RU" dirty="0" err="1"/>
              <a:t>товарів</a:t>
            </a:r>
            <a:r>
              <a:rPr lang="ru-RU" dirty="0"/>
              <a:t>, потреби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конкуренти</a:t>
            </a:r>
            <a:r>
              <a:rPr lang="ru-RU" dirty="0"/>
              <a:t>,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темпи</a:t>
            </a:r>
            <a:r>
              <a:rPr lang="ru-RU" dirty="0"/>
              <a:t> продажу)</a:t>
            </a:r>
          </a:p>
          <a:p>
            <a:r>
              <a:rPr lang="ru-RU" dirty="0"/>
              <a:t>7.	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8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2" y="145262"/>
            <a:ext cx="119133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	</a:t>
            </a:r>
            <a:r>
              <a:rPr lang="ru-RU" dirty="0" err="1"/>
              <a:t>із</a:t>
            </a:r>
            <a:r>
              <a:rPr lang="ru-RU" dirty="0"/>
              <a:t>	</a:t>
            </a:r>
            <a:r>
              <a:rPr lang="ru-RU" dirty="0" err="1"/>
              <a:t>переважним</a:t>
            </a:r>
            <a:r>
              <a:rPr lang="ru-RU" dirty="0"/>
              <a:t>	правом	(правом	</a:t>
            </a:r>
            <a:r>
              <a:rPr lang="ru-RU" dirty="0" err="1"/>
              <a:t>першої</a:t>
            </a:r>
            <a:r>
              <a:rPr lang="ru-RU" dirty="0"/>
              <a:t>	руки)</a:t>
            </a:r>
          </a:p>
          <a:p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поєднанням</a:t>
            </a:r>
            <a:r>
              <a:rPr lang="ru-RU" dirty="0"/>
              <a:t> прав і </a:t>
            </a:r>
            <a:r>
              <a:rPr lang="ru-RU" dirty="0" err="1"/>
              <a:t>обов'язків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зобов'язаний</a:t>
            </a:r>
            <a:r>
              <a:rPr lang="ru-RU" dirty="0"/>
              <a:t>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товар </a:t>
            </a:r>
            <a:r>
              <a:rPr lang="ru-RU" dirty="0" err="1"/>
              <a:t>посереднику</a:t>
            </a:r>
            <a:r>
              <a:rPr lang="ru-RU" dirty="0"/>
              <a:t> з </a:t>
            </a:r>
            <a:r>
              <a:rPr lang="ru-RU" dirty="0" err="1"/>
              <a:t>переважним</a:t>
            </a:r>
            <a:r>
              <a:rPr lang="ru-RU" dirty="0"/>
              <a:t> правом продажу.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той же товар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посереднику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покупцю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посереднику</a:t>
            </a:r>
            <a:r>
              <a:rPr lang="ru-RU" dirty="0"/>
              <a:t> з </a:t>
            </a:r>
            <a:r>
              <a:rPr lang="ru-RU" dirty="0" err="1"/>
              <a:t>переважним</a:t>
            </a:r>
            <a:r>
              <a:rPr lang="ru-RU" dirty="0"/>
              <a:t> правом продажу стане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збувтовар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запропоновані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стягнути</a:t>
            </a:r>
            <a:r>
              <a:rPr lang="ru-RU" dirty="0"/>
              <a:t> з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передбачену</a:t>
            </a:r>
            <a:r>
              <a:rPr lang="ru-RU" dirty="0"/>
              <a:t> в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 smtClean="0"/>
              <a:t>винагороду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/>
              <a:t>5. </a:t>
            </a:r>
            <a:r>
              <a:rPr lang="ru-RU" b="1" dirty="0" err="1"/>
              <a:t>Господарські</a:t>
            </a:r>
            <a:r>
              <a:rPr lang="ru-RU" b="1" dirty="0"/>
              <a:t> </a:t>
            </a:r>
            <a:r>
              <a:rPr lang="ru-RU" b="1" dirty="0" err="1"/>
              <a:t>зв'язки</a:t>
            </a:r>
            <a:r>
              <a:rPr lang="ru-RU" b="1" dirty="0"/>
              <a:t> у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(</a:t>
            </a:r>
            <a:r>
              <a:rPr lang="ru-RU" dirty="0" err="1"/>
              <a:t>одиниць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з приводу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виробників</a:t>
            </a:r>
            <a:r>
              <a:rPr lang="ru-RU" dirty="0"/>
              <a:t> (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посередників</a:t>
            </a:r>
            <a:r>
              <a:rPr lang="ru-RU" dirty="0"/>
              <a:t>) та </a:t>
            </a:r>
            <a:r>
              <a:rPr lang="ru-RU" dirty="0" err="1"/>
              <a:t>їх</a:t>
            </a:r>
            <a:r>
              <a:rPr lang="ru-RU" dirty="0"/>
              <a:t> продажу </a:t>
            </a:r>
            <a:r>
              <a:rPr lang="ru-RU" dirty="0" err="1"/>
              <a:t>покупцям</a:t>
            </a:r>
            <a:r>
              <a:rPr lang="ru-RU" dirty="0"/>
              <a:t>. Схематично комплекс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 (</a:t>
            </a:r>
            <a:r>
              <a:rPr lang="ru-RU" dirty="0" err="1"/>
              <a:t>покупцями</a:t>
            </a:r>
            <a:r>
              <a:rPr lang="ru-RU" dirty="0"/>
              <a:t>) </a:t>
            </a:r>
            <a:r>
              <a:rPr lang="ru-RU" dirty="0" err="1"/>
              <a:t>товарів</a:t>
            </a:r>
            <a:r>
              <a:rPr lang="ru-RU" dirty="0"/>
              <a:t> наводиться на рисунку 3.1.</a:t>
            </a:r>
          </a:p>
          <a:p>
            <a:r>
              <a:rPr lang="ru-RU" dirty="0" err="1"/>
              <a:t>Господарським</a:t>
            </a:r>
            <a:r>
              <a:rPr lang="ru-RU" dirty="0"/>
              <a:t> </a:t>
            </a:r>
            <a:r>
              <a:rPr lang="ru-RU" dirty="0" err="1"/>
              <a:t>зв'язкам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систему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з партнерами. Вони </a:t>
            </a:r>
            <a:r>
              <a:rPr lang="ru-RU" dirty="0" err="1"/>
              <a:t>маютьіндивідуальний</a:t>
            </a:r>
            <a:r>
              <a:rPr lang="ru-RU" dirty="0"/>
              <a:t> характер,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і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та </a:t>
            </a:r>
            <a:r>
              <a:rPr lang="ru-RU" dirty="0" err="1"/>
              <a:t>організаційну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.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істотними</a:t>
            </a:r>
            <a:r>
              <a:rPr lang="ru-RU" dirty="0"/>
              <a:t> з них є: 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;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галузевоїструктури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торговельно</a:t>
            </a:r>
            <a:r>
              <a:rPr lang="ru-RU" dirty="0"/>
              <a:t>- </a:t>
            </a:r>
            <a:r>
              <a:rPr lang="ru-RU" dirty="0" err="1"/>
              <a:t>посередницької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;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;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5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699516"/>
            <a:ext cx="9810205" cy="60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08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характер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, є 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означеного</a:t>
            </a:r>
            <a:r>
              <a:rPr lang="ru-RU" dirty="0"/>
              <a:t> </a:t>
            </a:r>
            <a:r>
              <a:rPr lang="ru-RU" dirty="0" err="1"/>
              <a:t>чинника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при </a:t>
            </a:r>
            <a:r>
              <a:rPr lang="ru-RU" dirty="0" err="1"/>
              <a:t>розгляді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полярних</a:t>
            </a:r>
            <a:r>
              <a:rPr lang="ru-RU" dirty="0"/>
              <a:t> систем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: система з </a:t>
            </a:r>
            <a:r>
              <a:rPr lang="ru-RU" dirty="0" err="1"/>
              <a:t>жорсткою</a:t>
            </a:r>
            <a:r>
              <a:rPr lang="ru-RU" dirty="0"/>
              <a:t> </a:t>
            </a:r>
            <a:r>
              <a:rPr lang="ru-RU" dirty="0" err="1"/>
              <a:t>централізацією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; система з </a:t>
            </a:r>
            <a:r>
              <a:rPr lang="ru-RU" dirty="0" err="1"/>
              <a:t>ринковим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централізації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в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характер.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не </a:t>
            </a:r>
            <a:r>
              <a:rPr lang="ru-RU" dirty="0" err="1"/>
              <a:t>утворювалися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планом</a:t>
            </a:r>
            <a:r>
              <a:rPr lang="ru-RU" dirty="0" smtClean="0"/>
              <a:t>.</a:t>
            </a:r>
          </a:p>
          <a:p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галузевої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в </a:t>
            </a:r>
            <a:r>
              <a:rPr lang="ru-RU" dirty="0" err="1"/>
              <a:t>торгівлі</a:t>
            </a:r>
            <a:r>
              <a:rPr lang="ru-RU" dirty="0"/>
              <a:t>. За умов </a:t>
            </a:r>
            <a:r>
              <a:rPr lang="ru-RU" dirty="0" err="1"/>
              <a:t>розвинутого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сектору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розгалуженості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ускладнюються</a:t>
            </a:r>
            <a:r>
              <a:rPr lang="ru-RU" dirty="0"/>
              <a:t>.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докласти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 </a:t>
            </a:r>
            <a:r>
              <a:rPr lang="ru-RU" dirty="0" err="1"/>
              <a:t>простій</a:t>
            </a:r>
            <a:r>
              <a:rPr lang="ru-RU" dirty="0"/>
              <a:t> </a:t>
            </a:r>
            <a:r>
              <a:rPr lang="ru-RU" dirty="0" err="1"/>
              <a:t>галузевій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сектору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обмеженого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роботу з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«</a:t>
            </a:r>
            <a:r>
              <a:rPr lang="ru-RU" dirty="0" err="1"/>
              <a:t>тиску</a:t>
            </a:r>
            <a:r>
              <a:rPr lang="ru-RU" dirty="0"/>
              <a:t>» </a:t>
            </a:r>
            <a:r>
              <a:rPr lang="ru-RU" dirty="0" err="1"/>
              <a:t>виробника</a:t>
            </a:r>
            <a:r>
              <a:rPr lang="ru-RU" dirty="0"/>
              <a:t> на </a:t>
            </a:r>
            <a:r>
              <a:rPr lang="ru-RU" dirty="0" err="1"/>
              <a:t>покупця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організаційну</a:t>
            </a:r>
            <a:r>
              <a:rPr lang="ru-RU" dirty="0"/>
              <a:t> </a:t>
            </a:r>
            <a:r>
              <a:rPr lang="ru-RU" dirty="0" err="1"/>
              <a:t>побудову</a:t>
            </a:r>
            <a:r>
              <a:rPr lang="ru-RU" dirty="0"/>
              <a:t> </a:t>
            </a:r>
            <a:r>
              <a:rPr lang="ru-RU" dirty="0" err="1"/>
              <a:t>виливає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торговельно-посередницької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. При </a:t>
            </a:r>
            <a:r>
              <a:rPr lang="ru-RU" dirty="0" err="1"/>
              <a:t>розвиненому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посередництва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скорочується</a:t>
            </a:r>
            <a:r>
              <a:rPr lang="ru-RU" dirty="0"/>
              <a:t> при </a:t>
            </a:r>
            <a:r>
              <a:rPr lang="ru-RU" dirty="0" err="1"/>
              <a:t>одночасному</a:t>
            </a:r>
            <a:r>
              <a:rPr lang="ru-RU" dirty="0"/>
              <a:t> </a:t>
            </a:r>
            <a:r>
              <a:rPr lang="ru-RU" dirty="0" err="1"/>
              <a:t>спрощенні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таких </a:t>
            </a:r>
            <a:r>
              <a:rPr lang="ru-RU" dirty="0" err="1"/>
              <a:t>взаємовідносин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накопичувати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складах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і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широкий </a:t>
            </a:r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практично «з одного складу».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розвинений</a:t>
            </a:r>
            <a:r>
              <a:rPr lang="ru-RU" dirty="0"/>
              <a:t> сектор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посередництва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виробників</a:t>
            </a:r>
            <a:r>
              <a:rPr lang="ru-RU" dirty="0"/>
              <a:t>), </a:t>
            </a:r>
            <a:r>
              <a:rPr lang="ru-RU" dirty="0" err="1"/>
              <a:t>укладати</a:t>
            </a:r>
            <a:r>
              <a:rPr lang="ru-RU" dirty="0"/>
              <a:t> </a:t>
            </a:r>
            <a:r>
              <a:rPr lang="ru-RU" dirty="0" err="1"/>
              <a:t>багаточисельні</a:t>
            </a:r>
            <a:r>
              <a:rPr lang="ru-RU" dirty="0"/>
              <a:t> угоди та договори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ускладнюючи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систему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9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474345"/>
            <a:ext cx="11795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розвиток</a:t>
            </a:r>
            <a:r>
              <a:rPr lang="ru-RU" dirty="0"/>
              <a:t> та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	та	</a:t>
            </a:r>
            <a:r>
              <a:rPr lang="ru-RU" dirty="0" err="1"/>
              <a:t>виробничих</a:t>
            </a:r>
            <a:r>
              <a:rPr lang="ru-RU" dirty="0"/>
              <a:t>		</a:t>
            </a:r>
            <a:r>
              <a:rPr lang="ru-RU" dirty="0" err="1"/>
              <a:t>підприємств</a:t>
            </a:r>
            <a:r>
              <a:rPr lang="ru-RU" dirty="0"/>
              <a:t>.		</a:t>
            </a:r>
            <a:r>
              <a:rPr lang="ru-RU" dirty="0" err="1"/>
              <a:t>Причому</a:t>
            </a:r>
            <a:r>
              <a:rPr lang="ru-RU" dirty="0"/>
              <a:t>,	</a:t>
            </a:r>
            <a:r>
              <a:rPr lang="ru-RU" dirty="0" err="1"/>
              <a:t>високий</a:t>
            </a:r>
            <a:r>
              <a:rPr lang="ru-RU" dirty="0"/>
              <a:t>		</a:t>
            </a:r>
            <a:r>
              <a:rPr lang="ru-RU" dirty="0" err="1"/>
              <a:t>рівень</a:t>
            </a:r>
            <a:r>
              <a:rPr lang="ru-RU" dirty="0"/>
              <a:t>			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випуском</a:t>
            </a:r>
            <a:r>
              <a:rPr lang="ru-RU" dirty="0"/>
              <a:t>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	</a:t>
            </a:r>
            <a:r>
              <a:rPr lang="ru-RU" dirty="0" err="1"/>
              <a:t>ускладнює</a:t>
            </a:r>
            <a:r>
              <a:rPr lang="ru-RU" dirty="0"/>
              <a:t>	</a:t>
            </a:r>
            <a:r>
              <a:rPr lang="ru-RU" dirty="0" err="1"/>
              <a:t>господарські</a:t>
            </a:r>
            <a:r>
              <a:rPr lang="ru-RU" dirty="0"/>
              <a:t>	</a:t>
            </a:r>
            <a:r>
              <a:rPr lang="ru-RU" dirty="0" err="1"/>
              <a:t>зв'язки</a:t>
            </a:r>
            <a:r>
              <a:rPr lang="ru-RU" dirty="0"/>
              <a:t>	для	</a:t>
            </a:r>
            <a:r>
              <a:rPr lang="ru-RU" dirty="0" err="1"/>
              <a:t>підприємств</a:t>
            </a:r>
            <a:r>
              <a:rPr lang="ru-RU" dirty="0"/>
              <a:t>	</a:t>
            </a:r>
            <a:r>
              <a:rPr lang="ru-RU" dirty="0" err="1"/>
              <a:t>торгівлі</a:t>
            </a:r>
            <a:r>
              <a:rPr lang="ru-RU" dirty="0"/>
              <a:t>.		</a:t>
            </a:r>
            <a:r>
              <a:rPr lang="ru-RU" dirty="0" err="1"/>
              <a:t>Спеціалізація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		</a:t>
            </a:r>
            <a:r>
              <a:rPr lang="ru-RU" dirty="0" err="1"/>
              <a:t>підприємства</a:t>
            </a:r>
            <a:r>
              <a:rPr lang="ru-RU" dirty="0"/>
              <a:t>	</a:t>
            </a:r>
            <a:r>
              <a:rPr lang="ru-RU" dirty="0" err="1"/>
              <a:t>сприяє</a:t>
            </a:r>
            <a:r>
              <a:rPr lang="ru-RU" dirty="0"/>
              <a:t>	</a:t>
            </a:r>
            <a:r>
              <a:rPr lang="ru-RU" dirty="0" err="1"/>
              <a:t>зменшенню</a:t>
            </a:r>
            <a:r>
              <a:rPr lang="ru-RU" dirty="0"/>
              <a:t>	</a:t>
            </a:r>
            <a:r>
              <a:rPr lang="ru-RU" dirty="0" err="1"/>
              <a:t>кількості</a:t>
            </a:r>
            <a:r>
              <a:rPr lang="ru-RU" dirty="0"/>
              <a:t>		</a:t>
            </a:r>
            <a:r>
              <a:rPr lang="ru-RU" dirty="0" err="1"/>
              <a:t>його</a:t>
            </a:r>
            <a:r>
              <a:rPr lang="ru-RU" dirty="0"/>
              <a:t>	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продажу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.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складного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примушує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систему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(</a:t>
            </a:r>
            <a:r>
              <a:rPr lang="ru-RU" dirty="0" err="1"/>
              <a:t>постачальниками</a:t>
            </a:r>
            <a:r>
              <a:rPr lang="ru-RU" dirty="0"/>
              <a:t>) </a:t>
            </a:r>
            <a:r>
              <a:rPr lang="ru-RU" dirty="0" err="1"/>
              <a:t>товарів</a:t>
            </a:r>
            <a:r>
              <a:rPr lang="ru-RU" dirty="0"/>
              <a:t>. Без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задовольняти</a:t>
            </a:r>
            <a:r>
              <a:rPr lang="ru-RU" dirty="0"/>
              <a:t> </a:t>
            </a:r>
            <a:r>
              <a:rPr lang="ru-RU" dirty="0" err="1"/>
              <a:t>купівельний</a:t>
            </a:r>
            <a:r>
              <a:rPr lang="ru-RU" dirty="0"/>
              <a:t> попит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endParaRPr lang="ru-RU" dirty="0"/>
          </a:p>
          <a:p>
            <a:r>
              <a:rPr lang="ru-RU" dirty="0" err="1"/>
              <a:t>фінансово-економічні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err="1"/>
              <a:t>Посередництво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сферами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практично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з метою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до </a:t>
            </a:r>
            <a:r>
              <a:rPr lang="ru-RU" dirty="0" err="1"/>
              <a:t>споживача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купівельного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.</a:t>
            </a:r>
          </a:p>
          <a:p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взяті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одного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господарським</a:t>
            </a:r>
            <a:r>
              <a:rPr lang="ru-RU" dirty="0"/>
              <a:t> </a:t>
            </a:r>
            <a:r>
              <a:rPr lang="ru-RU" dirty="0" err="1"/>
              <a:t>зв'язком</a:t>
            </a:r>
            <a:r>
              <a:rPr lang="ru-RU" dirty="0"/>
              <a:t>, а увесь комплекс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ним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- системою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9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192320"/>
            <a:ext cx="1191332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До них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</a:t>
            </a:r>
          </a:p>
          <a:p>
            <a:r>
              <a:rPr lang="ru-RU" dirty="0"/>
              <a:t>	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галузевої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та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асортимент</a:t>
            </a:r>
            <a:r>
              <a:rPr lang="ru-RU" dirty="0"/>
              <a:t>, </a:t>
            </a:r>
            <a:r>
              <a:rPr lang="ru-RU" dirty="0" err="1"/>
              <a:t>обсяги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і </a:t>
            </a:r>
            <a:r>
              <a:rPr lang="ru-RU" dirty="0" err="1"/>
              <a:t>споживаної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нормативно-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господарюючими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задач, </a:t>
            </a:r>
            <a:r>
              <a:rPr lang="ru-RU" dirty="0" err="1"/>
              <a:t>що</a:t>
            </a:r>
            <a:r>
              <a:rPr lang="ru-RU" dirty="0"/>
              <a:t> стоять перед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.</a:t>
            </a:r>
          </a:p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капітальні</a:t>
            </a:r>
            <a:r>
              <a:rPr lang="ru-RU" dirty="0"/>
              <a:t> та </a:t>
            </a:r>
            <a:r>
              <a:rPr lang="ru-RU" dirty="0" err="1"/>
              <a:t>некапітальні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і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ними для </a:t>
            </a:r>
            <a:r>
              <a:rPr lang="ru-RU" dirty="0" err="1"/>
              <a:t>зберігання</a:t>
            </a:r>
            <a:r>
              <a:rPr lang="ru-RU" dirty="0"/>
              <a:t> та продажу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магазини</a:t>
            </a:r>
            <a:r>
              <a:rPr lang="ru-RU" dirty="0"/>
              <a:t>, </a:t>
            </a:r>
            <a:r>
              <a:rPr lang="ru-RU" dirty="0" err="1"/>
              <a:t>склади</a:t>
            </a:r>
            <a:r>
              <a:rPr lang="ru-RU" dirty="0"/>
              <a:t>, </a:t>
            </a:r>
            <a:r>
              <a:rPr lang="ru-RU" dirty="0" err="1"/>
              <a:t>кіоски</a:t>
            </a:r>
            <a:r>
              <a:rPr lang="ru-RU" dirty="0"/>
              <a:t>, </a:t>
            </a:r>
            <a:r>
              <a:rPr lang="ru-RU" dirty="0" err="1"/>
              <a:t>об'єкти</a:t>
            </a:r>
            <a:r>
              <a:rPr lang="ru-RU" dirty="0"/>
              <a:t> ресторанного </a:t>
            </a:r>
            <a:r>
              <a:rPr lang="ru-RU" dirty="0" err="1"/>
              <a:t>господарства</a:t>
            </a:r>
            <a:r>
              <a:rPr lang="ru-RU" dirty="0"/>
              <a:t>), </a:t>
            </a:r>
            <a:r>
              <a:rPr lang="ru-RU" dirty="0" err="1"/>
              <a:t>створюються</a:t>
            </a:r>
            <a:r>
              <a:rPr lang="ru-RU" dirty="0"/>
              <a:t> та </a:t>
            </a:r>
            <a:r>
              <a:rPr lang="ru-RU" dirty="0" err="1"/>
              <a:t>ремонтуються</a:t>
            </a:r>
            <a:r>
              <a:rPr lang="ru-RU" dirty="0"/>
              <a:t> </a:t>
            </a:r>
            <a:r>
              <a:rPr lang="ru-RU" dirty="0" err="1"/>
              <a:t>будівельними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перевезення</a:t>
            </a:r>
            <a:r>
              <a:rPr lang="ru-RU" dirty="0"/>
              <a:t> та доставку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з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і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(</a:t>
            </a:r>
            <a:r>
              <a:rPr lang="ru-RU" dirty="0" err="1"/>
              <a:t>розмитнення</a:t>
            </a:r>
            <a:r>
              <a:rPr lang="ru-RU" dirty="0"/>
              <a:t> товару, </a:t>
            </a:r>
            <a:r>
              <a:rPr lang="ru-RU" dirty="0" err="1"/>
              <a:t>експедиційні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і т. п.).</a:t>
            </a:r>
          </a:p>
          <a:p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</a:t>
            </a:r>
            <a:r>
              <a:rPr lang="ru-RU" dirty="0" err="1"/>
              <a:t>поштові</a:t>
            </a:r>
            <a:r>
              <a:rPr lang="ru-RU" dirty="0"/>
              <a:t>, телеграфно- </a:t>
            </a:r>
            <a:r>
              <a:rPr lang="ru-RU" dirty="0" err="1"/>
              <a:t>телефонні</a:t>
            </a:r>
            <a:r>
              <a:rPr lang="ru-RU" dirty="0"/>
              <a:t>, </a:t>
            </a:r>
            <a:r>
              <a:rPr lang="ru-RU" dirty="0" err="1"/>
              <a:t>факсимільні</a:t>
            </a:r>
            <a:r>
              <a:rPr lang="ru-RU" dirty="0"/>
              <a:t>, </a:t>
            </a:r>
            <a:r>
              <a:rPr lang="ru-RU" dirty="0" err="1"/>
              <a:t>комп'ютерні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доставки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посилкової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  <a:p>
            <a:r>
              <a:rPr lang="ru-RU" dirty="0"/>
              <a:t>З метою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зручностей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гарантійного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післягарантійного</a:t>
            </a:r>
            <a:r>
              <a:rPr lang="ru-RU" dirty="0"/>
              <a:t> ремонту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організаціями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dirty="0" err="1"/>
              <a:t>постачальниками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 err="1"/>
              <a:t>Охоронні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встановленню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комфорту для </a:t>
            </a:r>
            <a:r>
              <a:rPr lang="ru-RU" dirty="0" err="1"/>
              <a:t>працівників</a:t>
            </a:r>
            <a:r>
              <a:rPr lang="ru-RU" dirty="0"/>
              <a:t> прилавку і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доходу (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товару),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30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60671"/>
            <a:ext cx="119655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фінансово-кредитне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бути </a:t>
            </a:r>
            <a:r>
              <a:rPr lang="ru-RU" dirty="0" err="1"/>
              <a:t>поінформованими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r>
              <a:rPr lang="ru-RU" dirty="0" err="1"/>
              <a:t>Житлово-комунальні</a:t>
            </a:r>
            <a:r>
              <a:rPr lang="ru-RU" dirty="0"/>
              <a:t> установи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(тепло, </a:t>
            </a:r>
            <a:r>
              <a:rPr lang="ru-RU" dirty="0" err="1"/>
              <a:t>світло</a:t>
            </a:r>
            <a:r>
              <a:rPr lang="ru-RU" dirty="0"/>
              <a:t>, вода, </a:t>
            </a:r>
            <a:r>
              <a:rPr lang="ru-RU" dirty="0" err="1"/>
              <a:t>утилізація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, </a:t>
            </a:r>
            <a:r>
              <a:rPr lang="ru-RU" dirty="0" err="1"/>
              <a:t>надають</a:t>
            </a:r>
            <a:r>
              <a:rPr lang="ru-RU" dirty="0"/>
              <a:t> рекламно-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активізують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складського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складах. </a:t>
            </a:r>
            <a:r>
              <a:rPr lang="ru-RU" dirty="0" err="1"/>
              <a:t>Орендоване</a:t>
            </a:r>
            <a:r>
              <a:rPr lang="ru-RU" dirty="0"/>
              <a:t> </a:t>
            </a:r>
            <a:r>
              <a:rPr lang="ru-RU" dirty="0" err="1"/>
              <a:t>складське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оперативно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обсягах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реалізуватися</a:t>
            </a:r>
            <a:r>
              <a:rPr lang="ru-RU" dirty="0"/>
              <a:t>.</a:t>
            </a:r>
          </a:p>
          <a:p>
            <a:r>
              <a:rPr lang="ru-RU" dirty="0" err="1"/>
              <a:t>Торговельно-посередницькі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комплекс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розмитнення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кон'юнктури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3564090"/>
            <a:ext cx="9379131" cy="31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3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3" y="0"/>
            <a:ext cx="1186107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підприємства-виробники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продають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як правило, оптовикам. Оптовики </a:t>
            </a:r>
            <a:r>
              <a:rPr lang="ru-RU" dirty="0" err="1"/>
              <a:t>перепродають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роздрібним</a:t>
            </a:r>
            <a:r>
              <a:rPr lang="ru-RU" dirty="0"/>
              <a:t> </a:t>
            </a:r>
            <a:r>
              <a:rPr lang="ru-RU" dirty="0" err="1"/>
              <a:t>торговцям</a:t>
            </a:r>
            <a:r>
              <a:rPr lang="ru-RU" dirty="0"/>
              <a:t>, а </a:t>
            </a:r>
            <a:r>
              <a:rPr lang="ru-RU" dirty="0" err="1"/>
              <a:t>ті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 - </a:t>
            </a:r>
            <a:r>
              <a:rPr lang="ru-RU" dirty="0" err="1"/>
              <a:t>кінцевим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. </a:t>
            </a:r>
            <a:r>
              <a:rPr lang="ru-RU" dirty="0" err="1"/>
              <a:t>Проміжнимиланками</a:t>
            </a:r>
            <a:r>
              <a:rPr lang="ru-RU" dirty="0"/>
              <a:t> у </a:t>
            </a:r>
            <a:r>
              <a:rPr lang="ru-RU" dirty="0" err="1"/>
              <a:t>каналі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оптова</a:t>
            </a:r>
            <a:r>
              <a:rPr lang="ru-RU" dirty="0"/>
              <a:t> та 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</a:t>
            </a:r>
            <a:endParaRPr lang="ru-RU" dirty="0"/>
          </a:p>
          <a:p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оптових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потреби у товарах;</a:t>
            </a:r>
          </a:p>
          <a:p>
            <a:r>
              <a:rPr lang="ru-RU" dirty="0"/>
              <a:t>•	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прийнятних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договірних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оптові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запасами;</a:t>
            </a:r>
          </a:p>
          <a:p>
            <a:r>
              <a:rPr lang="ru-RU" dirty="0"/>
              <a:t>•	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асортиментом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•	рекламно-</a:t>
            </a:r>
            <a:r>
              <a:rPr lang="ru-RU" dirty="0" err="1"/>
              <a:t>інформаційна</a:t>
            </a:r>
            <a:r>
              <a:rPr lang="ru-RU" dirty="0"/>
              <a:t> робота;</a:t>
            </a:r>
          </a:p>
          <a:p>
            <a:r>
              <a:rPr lang="ru-RU" dirty="0"/>
              <a:t>•	</a:t>
            </a:r>
            <a:r>
              <a:rPr lang="ru-RU" dirty="0" err="1"/>
              <a:t>оптовий</a:t>
            </a:r>
            <a:r>
              <a:rPr lang="ru-RU" dirty="0"/>
              <a:t> продаж;</a:t>
            </a:r>
          </a:p>
          <a:p>
            <a:r>
              <a:rPr lang="ru-RU" dirty="0"/>
              <a:t>•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оптовим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endParaRPr lang="en-US" dirty="0" smtClean="0"/>
          </a:p>
          <a:p>
            <a:r>
              <a:rPr lang="ru-RU" b="1" dirty="0" err="1" smtClean="0"/>
              <a:t>Комерційний</a:t>
            </a:r>
            <a:r>
              <a:rPr lang="ru-RU" b="1" dirty="0" smtClean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послідовна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,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товарно- грошового </a:t>
            </a:r>
            <a:r>
              <a:rPr lang="ru-RU" dirty="0" err="1"/>
              <a:t>обміну</a:t>
            </a:r>
            <a:r>
              <a:rPr lang="ru-RU" dirty="0"/>
              <a:t> [91].</a:t>
            </a:r>
          </a:p>
          <a:p>
            <a:r>
              <a:rPr lang="ru-RU" dirty="0" err="1"/>
              <a:t>Організаційна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</a:p>
          <a:p>
            <a:r>
              <a:rPr lang="ru-RU" dirty="0" err="1"/>
              <a:t>Економічна</a:t>
            </a:r>
            <a:r>
              <a:rPr lang="ru-RU" dirty="0"/>
              <a:t> –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обміну</a:t>
            </a:r>
            <a:r>
              <a:rPr lang="ru-RU" dirty="0"/>
              <a:t>.</a:t>
            </a:r>
          </a:p>
          <a:p>
            <a:r>
              <a:rPr lang="ru-RU" dirty="0" err="1"/>
              <a:t>Правова</a:t>
            </a:r>
            <a:r>
              <a:rPr lang="ru-RU" dirty="0"/>
              <a:t> – </a:t>
            </a:r>
            <a:r>
              <a:rPr lang="ru-RU" dirty="0" err="1"/>
              <a:t>регулює</a:t>
            </a:r>
            <a:r>
              <a:rPr lang="ru-RU" dirty="0"/>
              <a:t> правила товарно-грошового </a:t>
            </a:r>
            <a:r>
              <a:rPr lang="ru-RU" dirty="0" err="1"/>
              <a:t>обміну</a:t>
            </a:r>
            <a:r>
              <a:rPr lang="ru-RU" dirty="0"/>
              <a:t> та </a:t>
            </a:r>
            <a:r>
              <a:rPr lang="ru-RU" dirty="0" err="1"/>
              <a:t>закріплює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куплений</a:t>
            </a:r>
            <a:r>
              <a:rPr lang="ru-RU" dirty="0"/>
              <a:t>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</a:t>
            </a:r>
          </a:p>
          <a:p>
            <a:r>
              <a:rPr lang="ru-RU" b="1" dirty="0" err="1"/>
              <a:t>Комерційна</a:t>
            </a:r>
            <a:r>
              <a:rPr lang="ru-RU" b="1" dirty="0"/>
              <a:t> </a:t>
            </a:r>
            <a:r>
              <a:rPr lang="ru-RU" b="1" dirty="0" err="1"/>
              <a:t>операція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	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і </a:t>
            </a:r>
            <a:r>
              <a:rPr lang="ru-RU" dirty="0" err="1"/>
              <a:t>способів</a:t>
            </a:r>
            <a:r>
              <a:rPr lang="ru-RU" dirty="0"/>
              <a:t>, </a:t>
            </a:r>
            <a:r>
              <a:rPr lang="ru-RU" dirty="0" err="1"/>
              <a:t>направлених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товарно-грошового </a:t>
            </a:r>
            <a:r>
              <a:rPr lang="ru-RU" dirty="0" err="1"/>
              <a:t>обміну</a:t>
            </a:r>
            <a:r>
              <a:rPr lang="ru-RU" dirty="0"/>
              <a:t> [89].</a:t>
            </a:r>
          </a:p>
          <a:p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на три </a:t>
            </a:r>
            <a:r>
              <a:rPr lang="ru-RU" dirty="0" err="1"/>
              <a:t>класи</a:t>
            </a:r>
            <a:r>
              <a:rPr lang="ru-RU" dirty="0"/>
              <a:t> [90]:</a:t>
            </a:r>
          </a:p>
          <a:p>
            <a:r>
              <a:rPr lang="ru-RU" dirty="0"/>
              <a:t>-	</a:t>
            </a:r>
            <a:r>
              <a:rPr lang="ru-RU" dirty="0" err="1"/>
              <a:t>основні</a:t>
            </a:r>
            <a:r>
              <a:rPr lang="ru-RU" dirty="0"/>
              <a:t>	–	прямо	</a:t>
            </a:r>
            <a:r>
              <a:rPr lang="ru-RU" dirty="0" err="1"/>
              <a:t>забезпечують</a:t>
            </a:r>
            <a:r>
              <a:rPr lang="ru-RU" dirty="0"/>
              <a:t>	</a:t>
            </a:r>
            <a:r>
              <a:rPr lang="ru-RU" dirty="0" err="1"/>
              <a:t>процес</a:t>
            </a:r>
            <a:r>
              <a:rPr lang="ru-RU" dirty="0"/>
              <a:t>	товарно-грошового	</a:t>
            </a:r>
            <a:r>
              <a:rPr lang="ru-RU" dirty="0" err="1"/>
              <a:t>обміну</a:t>
            </a:r>
            <a:r>
              <a:rPr lang="ru-RU" dirty="0"/>
              <a:t>,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товару та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особливі</a:t>
            </a:r>
            <a:r>
              <a:rPr lang="ru-RU" dirty="0"/>
              <a:t> –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товарно- грошового </a:t>
            </a:r>
            <a:r>
              <a:rPr lang="ru-RU" dirty="0" err="1"/>
              <a:t>обміну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допоміжні</a:t>
            </a:r>
            <a:r>
              <a:rPr lang="ru-RU" dirty="0"/>
              <a:t>	–	</a:t>
            </a:r>
            <a:r>
              <a:rPr lang="ru-RU" dirty="0" err="1"/>
              <a:t>зайняті</a:t>
            </a:r>
            <a:r>
              <a:rPr lang="ru-RU" dirty="0"/>
              <a:t>	</a:t>
            </a:r>
            <a:r>
              <a:rPr lang="ru-RU" dirty="0" err="1"/>
              <a:t>обслуговуванням</a:t>
            </a:r>
            <a:r>
              <a:rPr lang="ru-RU" dirty="0"/>
              <a:t>	</a:t>
            </a:r>
            <a:r>
              <a:rPr lang="ru-RU" dirty="0" err="1"/>
              <a:t>комерційних</a:t>
            </a:r>
            <a:r>
              <a:rPr lang="ru-RU" dirty="0"/>
              <a:t>	</a:t>
            </a:r>
            <a:r>
              <a:rPr lang="ru-RU" dirty="0" err="1"/>
              <a:t>операцій</a:t>
            </a:r>
            <a:r>
              <a:rPr lang="ru-RU" dirty="0"/>
              <a:t>	та	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30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305025"/>
            <a:ext cx="12035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визначається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наступному</a:t>
            </a:r>
            <a:r>
              <a:rPr lang="ru-RU" dirty="0"/>
              <a:t> [95]:</a:t>
            </a:r>
          </a:p>
          <a:p>
            <a:r>
              <a:rPr lang="ru-RU" dirty="0"/>
              <a:t>—	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і </a:t>
            </a:r>
            <a:r>
              <a:rPr lang="ru-RU" dirty="0" err="1"/>
              <a:t>партнерських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ринку;</a:t>
            </a:r>
          </a:p>
          <a:p>
            <a:r>
              <a:rPr lang="ru-RU" dirty="0"/>
              <a:t>—	</a:t>
            </a:r>
            <a:r>
              <a:rPr lang="ru-RU" dirty="0" err="1"/>
              <a:t>дослідження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споживанням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попит </a:t>
            </a:r>
            <a:r>
              <a:rPr lang="ru-RU" dirty="0" err="1"/>
              <a:t>покупців</a:t>
            </a:r>
            <a:r>
              <a:rPr lang="ru-RU" dirty="0"/>
              <a:t> (</a:t>
            </a:r>
            <a:r>
              <a:rPr lang="ru-RU" dirty="0" err="1"/>
              <a:t>асортимент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,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endParaRPr lang="en-US" dirty="0" smtClean="0"/>
          </a:p>
          <a:p>
            <a:r>
              <a:rPr lang="ru-RU" dirty="0" smtClean="0"/>
              <a:t>—</a:t>
            </a:r>
            <a:r>
              <a:rPr lang="ru-RU" dirty="0"/>
              <a:t>	</a:t>
            </a:r>
            <a:r>
              <a:rPr lang="ru-RU" dirty="0" err="1"/>
              <a:t>реалізація</a:t>
            </a:r>
            <a:r>
              <a:rPr lang="ru-RU" dirty="0"/>
              <a:t>	покупки	та	</a:t>
            </a:r>
            <a:r>
              <a:rPr lang="ru-RU" dirty="0" err="1"/>
              <a:t>продажів</a:t>
            </a:r>
            <a:r>
              <a:rPr lang="ru-RU" dirty="0"/>
              <a:t>	</a:t>
            </a:r>
            <a:r>
              <a:rPr lang="ru-RU" dirty="0" err="1"/>
              <a:t>товарів</a:t>
            </a:r>
            <a:r>
              <a:rPr lang="ru-RU" dirty="0"/>
              <a:t>,	</a:t>
            </a:r>
            <a:r>
              <a:rPr lang="ru-RU" dirty="0" err="1"/>
              <a:t>враховуючи</a:t>
            </a:r>
            <a:r>
              <a:rPr lang="ru-RU" dirty="0"/>
              <a:t>	стан	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і </a:t>
            </a:r>
            <a:r>
              <a:rPr lang="ru-RU" dirty="0" err="1"/>
              <a:t>перспективний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зменшення</a:t>
            </a:r>
            <a:r>
              <a:rPr lang="ru-RU" dirty="0"/>
              <a:t> затрат обороту </a:t>
            </a:r>
            <a:r>
              <a:rPr lang="ru-RU" dirty="0" err="1" smtClean="0"/>
              <a:t>товарів</a:t>
            </a:r>
            <a:endParaRPr lang="ru-RU" dirty="0" smtClean="0"/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підвалин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таких </a:t>
            </a:r>
            <a:r>
              <a:rPr lang="ru-RU" dirty="0" err="1"/>
              <a:t>напрямках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—</a:t>
            </a:r>
            <a:r>
              <a:rPr lang="ru-RU" dirty="0"/>
              <a:t>	</a:t>
            </a:r>
            <a:r>
              <a:rPr lang="ru-RU" dirty="0" err="1"/>
              <a:t>дослідження</a:t>
            </a:r>
            <a:r>
              <a:rPr lang="ru-RU" dirty="0"/>
              <a:t> і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ринку та потреби;</a:t>
            </a:r>
          </a:p>
          <a:p>
            <a:r>
              <a:rPr lang="ru-RU" dirty="0"/>
              <a:t>—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в </a:t>
            </a:r>
            <a:r>
              <a:rPr lang="ru-RU" dirty="0" err="1"/>
              <a:t>певних</a:t>
            </a:r>
            <a:r>
              <a:rPr lang="ru-RU" dirty="0"/>
              <a:t> товарах і </a:t>
            </a:r>
            <a:r>
              <a:rPr lang="ru-RU" dirty="0" err="1"/>
              <a:t>послугах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об'ємів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 smtClean="0"/>
              <a:t>послуг</a:t>
            </a:r>
            <a:endParaRPr lang="ru-RU" dirty="0" smtClean="0"/>
          </a:p>
          <a:p>
            <a:r>
              <a:rPr lang="ru-RU" dirty="0"/>
              <a:t>—	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найкращого</a:t>
            </a:r>
            <a:r>
              <a:rPr lang="ru-RU" dirty="0"/>
              <a:t> партнера-</a:t>
            </a:r>
            <a:r>
              <a:rPr lang="ru-RU" dirty="0" err="1"/>
              <a:t>постачальника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товароруху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організація</a:t>
            </a:r>
            <a:r>
              <a:rPr lang="ru-RU" dirty="0"/>
              <a:t> оптового продажу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комерційне</a:t>
            </a:r>
            <a:r>
              <a:rPr lang="ru-RU" dirty="0"/>
              <a:t> </a:t>
            </a:r>
            <a:r>
              <a:rPr lang="ru-RU" dirty="0" err="1"/>
              <a:t>посередництво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як форма </a:t>
            </a:r>
            <a:r>
              <a:rPr lang="ru-RU" dirty="0" err="1"/>
              <a:t>комерційно-посередницької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являється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через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-продажу. І,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, яка є </a:t>
            </a:r>
            <a:r>
              <a:rPr lang="ru-RU" dirty="0" err="1"/>
              <a:t>більш</a:t>
            </a:r>
            <a:r>
              <a:rPr lang="ru-RU" dirty="0"/>
              <a:t> широкою сферою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.</a:t>
            </a:r>
          </a:p>
          <a:p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швидкими</a:t>
            </a:r>
            <a:r>
              <a:rPr lang="ru-RU" dirty="0"/>
              <a:t> темпами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виробництвом</a:t>
            </a:r>
            <a:r>
              <a:rPr lang="ru-RU" dirty="0"/>
              <a:t>, </a:t>
            </a:r>
            <a:r>
              <a:rPr lang="ru-RU" dirty="0" err="1"/>
              <a:t>розповсюджується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на ринку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4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353531"/>
            <a:ext cx="10633166" cy="5504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257" y="107743"/>
            <a:ext cx="116781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Об’єктом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та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продані</a:t>
            </a:r>
            <a:r>
              <a:rPr lang="ru-RU" dirty="0"/>
              <a:t>.</a:t>
            </a:r>
          </a:p>
          <a:p>
            <a:r>
              <a:rPr lang="ru-RU" dirty="0"/>
              <a:t>З точки розу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товар – </a:t>
            </a:r>
            <a:r>
              <a:rPr lang="ru-RU" dirty="0" err="1"/>
              <a:t>це</a:t>
            </a:r>
            <a:r>
              <a:rPr lang="ru-RU" dirty="0"/>
              <a:t> продукт </a:t>
            </a:r>
            <a:r>
              <a:rPr lang="ru-RU" dirty="0" err="1"/>
              <a:t>виробничо-економічної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споживчу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на ринку, </a:t>
            </a:r>
            <a:r>
              <a:rPr lang="ru-RU" dirty="0" err="1"/>
              <a:t>виражену</a:t>
            </a:r>
            <a:r>
              <a:rPr lang="ru-RU" dirty="0"/>
              <a:t> у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06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377" y="0"/>
            <a:ext cx="1191332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в кожному </a:t>
            </a:r>
            <a:r>
              <a:rPr lang="ru-RU" dirty="0" err="1"/>
              <a:t>блоці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і </a:t>
            </a:r>
            <a:r>
              <a:rPr lang="ru-RU" dirty="0" err="1"/>
              <a:t>функції</a:t>
            </a:r>
            <a:r>
              <a:rPr lang="ru-RU" dirty="0"/>
              <a:t>. </a:t>
            </a:r>
            <a:r>
              <a:rPr lang="ru-RU" b="1" dirty="0"/>
              <a:t>У </a:t>
            </a:r>
            <a:r>
              <a:rPr lang="ru-RU" b="1" dirty="0" err="1"/>
              <a:t>першому</a:t>
            </a:r>
            <a:r>
              <a:rPr lang="ru-RU" b="1" dirty="0"/>
              <a:t> </a:t>
            </a:r>
            <a:r>
              <a:rPr lang="ru-RU" b="1" dirty="0" err="1"/>
              <a:t>блоці</a:t>
            </a:r>
            <a:r>
              <a:rPr lang="ru-RU" b="1" dirty="0"/>
              <a:t> </a:t>
            </a:r>
            <a:r>
              <a:rPr lang="ru-RU" dirty="0"/>
              <a:t>вони </a:t>
            </a:r>
            <a:r>
              <a:rPr lang="ru-RU" dirty="0" err="1"/>
              <a:t>забезпечують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збут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найважливіший</a:t>
            </a:r>
            <a:r>
              <a:rPr lang="ru-RU" dirty="0"/>
              <a:t> у </a:t>
            </a:r>
            <a:r>
              <a:rPr lang="ru-RU" dirty="0" err="1"/>
              <a:t>комерційному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блок,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а й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,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товаропросування</a:t>
            </a:r>
            <a:r>
              <a:rPr lang="ru-RU" dirty="0"/>
              <a:t>, </a:t>
            </a:r>
            <a:r>
              <a:rPr lang="ru-RU" dirty="0" err="1"/>
              <a:t>обліку</a:t>
            </a:r>
            <a:r>
              <a:rPr lang="ru-RU" dirty="0"/>
              <a:t> і контролю за поставками.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тут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багатоваріантні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оптову</a:t>
            </a:r>
            <a:r>
              <a:rPr lang="ru-RU" dirty="0"/>
              <a:t> </a:t>
            </a:r>
            <a:r>
              <a:rPr lang="ru-RU" dirty="0" err="1"/>
              <a:t>купівлю</a:t>
            </a:r>
            <a:r>
              <a:rPr lang="ru-RU" dirty="0"/>
              <a:t>- продаж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за </a:t>
            </a:r>
            <a:r>
              <a:rPr lang="ru-RU" dirty="0" err="1"/>
              <a:t>прямими</a:t>
            </a:r>
            <a:r>
              <a:rPr lang="ru-RU" dirty="0"/>
              <a:t> </a:t>
            </a:r>
            <a:r>
              <a:rPr lang="ru-RU" dirty="0" err="1"/>
              <a:t>зв’язками</a:t>
            </a:r>
            <a:r>
              <a:rPr lang="ru-RU" dirty="0"/>
              <a:t>, на ярмарках, </a:t>
            </a:r>
            <a:r>
              <a:rPr lang="ru-RU" dirty="0" err="1"/>
              <a:t>біржах</a:t>
            </a:r>
            <a:r>
              <a:rPr lang="ru-RU" dirty="0"/>
              <a:t>, тендерах, через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.</a:t>
            </a:r>
          </a:p>
          <a:p>
            <a:r>
              <a:rPr lang="ru-RU" b="1" dirty="0" err="1"/>
              <a:t>Другий</a:t>
            </a:r>
            <a:r>
              <a:rPr lang="ru-RU" b="1" dirty="0"/>
              <a:t> блок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елементи,що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реалізаціїобміну</a:t>
            </a:r>
            <a:r>
              <a:rPr lang="ru-RU" dirty="0"/>
              <a:t> </a:t>
            </a: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/>
              <a:t>оптової</a:t>
            </a:r>
            <a:r>
              <a:rPr lang="ru-RU" dirty="0"/>
              <a:t> та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Вони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сегментів</a:t>
            </a:r>
            <a:r>
              <a:rPr lang="ru-RU" dirty="0"/>
              <a:t> ринку,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без </a:t>
            </a:r>
            <a:r>
              <a:rPr lang="ru-RU" dirty="0" err="1"/>
              <a:t>організованої</a:t>
            </a:r>
            <a:r>
              <a:rPr lang="ru-RU" dirty="0"/>
              <a:t> </a:t>
            </a:r>
            <a:r>
              <a:rPr lang="ru-RU" dirty="0" err="1"/>
              <a:t>оптової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не </a:t>
            </a:r>
            <a:r>
              <a:rPr lang="ru-RU" dirty="0" err="1"/>
              <a:t>переробленої</a:t>
            </a:r>
            <a:r>
              <a:rPr lang="ru-RU" dirty="0"/>
              <a:t> </a:t>
            </a:r>
            <a:r>
              <a:rPr lang="ru-RU" dirty="0" err="1"/>
              <a:t>сільгосппродукції</a:t>
            </a:r>
            <a:r>
              <a:rPr lang="ru-RU" dirty="0"/>
              <a:t>.</a:t>
            </a:r>
          </a:p>
          <a:p>
            <a:r>
              <a:rPr lang="ru-RU" b="1" dirty="0"/>
              <a:t>У </a:t>
            </a:r>
            <a:r>
              <a:rPr lang="ru-RU" b="1" dirty="0" err="1"/>
              <a:t>третьому</a:t>
            </a:r>
            <a:r>
              <a:rPr lang="ru-RU" b="1" dirty="0"/>
              <a:t> </a:t>
            </a:r>
            <a:r>
              <a:rPr lang="ru-RU" b="1" dirty="0" err="1"/>
              <a:t>блоці</a:t>
            </a:r>
            <a:r>
              <a:rPr lang="ru-RU" b="1" dirty="0"/>
              <a:t> </a:t>
            </a:r>
            <a:r>
              <a:rPr lang="ru-RU" dirty="0"/>
              <a:t>«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–сфера </a:t>
            </a:r>
            <a:r>
              <a:rPr lang="ru-RU" dirty="0" err="1"/>
              <a:t>споживання»зосередженінайтонші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.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на </a:t>
            </a:r>
            <a:r>
              <a:rPr lang="ru-RU" dirty="0" err="1"/>
              <a:t>завершальній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є </a:t>
            </a:r>
            <a:r>
              <a:rPr lang="ru-RU" dirty="0" err="1"/>
              <a:t>фізичні</a:t>
            </a:r>
            <a:r>
              <a:rPr lang="ru-RU" dirty="0"/>
              <a:t> особи, то й характер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є </a:t>
            </a:r>
            <a:r>
              <a:rPr lang="ru-RU" dirty="0" err="1"/>
              <a:t>своєрідним</a:t>
            </a:r>
            <a:r>
              <a:rPr lang="ru-RU" dirty="0"/>
              <a:t>. Вони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, </a:t>
            </a:r>
            <a:r>
              <a:rPr lang="ru-RU" dirty="0" err="1"/>
              <a:t>психологічним</a:t>
            </a:r>
            <a:r>
              <a:rPr lang="ru-RU" dirty="0"/>
              <a:t>, </a:t>
            </a:r>
            <a:r>
              <a:rPr lang="ru-RU" dirty="0" err="1"/>
              <a:t>фінансово</a:t>
            </a:r>
            <a:r>
              <a:rPr lang="ru-RU" dirty="0"/>
              <a:t>-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розкривається</a:t>
            </a:r>
            <a:r>
              <a:rPr lang="ru-RU" b="1" dirty="0"/>
              <a:t> через три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dirty="0"/>
              <a:t>: </a:t>
            </a:r>
            <a:r>
              <a:rPr lang="ru-RU" dirty="0" err="1"/>
              <a:t>комунікативну</a:t>
            </a:r>
            <a:r>
              <a:rPr lang="ru-RU" dirty="0"/>
              <a:t>, </a:t>
            </a:r>
            <a:r>
              <a:rPr lang="ru-RU" dirty="0" err="1"/>
              <a:t>адаптивну</a:t>
            </a:r>
            <a:r>
              <a:rPr lang="ru-RU" dirty="0"/>
              <a:t> і </a:t>
            </a:r>
            <a:r>
              <a:rPr lang="ru-RU" dirty="0" err="1"/>
              <a:t>розвідувальну</a:t>
            </a:r>
            <a:r>
              <a:rPr lang="ru-RU" dirty="0"/>
              <a:t> (</a:t>
            </a:r>
            <a:r>
              <a:rPr lang="ru-RU" dirty="0" err="1"/>
              <a:t>дослідницьку</a:t>
            </a:r>
            <a:r>
              <a:rPr lang="ru-RU" dirty="0"/>
              <a:t>). </a:t>
            </a:r>
            <a:r>
              <a:rPr lang="ru-RU" dirty="0" err="1"/>
              <a:t>Комунікативна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 і </a:t>
            </a:r>
            <a:r>
              <a:rPr lang="ru-RU" dirty="0" err="1"/>
              <a:t>потенційним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за </a:t>
            </a:r>
            <a:r>
              <a:rPr lang="ru-RU" dirty="0" err="1"/>
              <a:t>особистого</a:t>
            </a:r>
            <a:r>
              <a:rPr lang="ru-RU" dirty="0"/>
              <a:t> контакту з ними, </a:t>
            </a:r>
            <a:r>
              <a:rPr lang="ru-RU" dirty="0" err="1"/>
              <a:t>з'ясування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b="1" dirty="0"/>
              <a:t>Адаптивна </a:t>
            </a:r>
            <a:r>
              <a:rPr lang="ru-RU" b="1" dirty="0" err="1"/>
              <a:t>функція</a:t>
            </a:r>
            <a:r>
              <a:rPr lang="ru-RU" b="1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результатах </a:t>
            </a:r>
            <a:r>
              <a:rPr lang="ru-RU" dirty="0" err="1"/>
              <a:t>комунікаційного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вирішенню</a:t>
            </a:r>
            <a:r>
              <a:rPr lang="ru-RU" dirty="0"/>
              <a:t> проблем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досліджуються</a:t>
            </a:r>
            <a:r>
              <a:rPr lang="ru-RU" dirty="0"/>
              <a:t> потреби </a:t>
            </a:r>
            <a:r>
              <a:rPr lang="ru-RU" dirty="0" err="1"/>
              <a:t>клієнта</a:t>
            </a:r>
            <a:r>
              <a:rPr lang="ru-RU" dirty="0"/>
              <a:t>, </a:t>
            </a:r>
            <a:r>
              <a:rPr lang="ru-RU" dirty="0" err="1"/>
              <a:t>пропонуються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найкращим</a:t>
            </a:r>
            <a:r>
              <a:rPr lang="ru-RU" dirty="0"/>
              <a:t> чином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потреби. </a:t>
            </a:r>
            <a:r>
              <a:rPr lang="ru-RU" b="1" dirty="0" err="1"/>
              <a:t>Розвідувальна</a:t>
            </a:r>
            <a:r>
              <a:rPr lang="ru-RU" b="1" dirty="0"/>
              <a:t>	(</a:t>
            </a:r>
            <a:r>
              <a:rPr lang="ru-RU" b="1" dirty="0" err="1"/>
              <a:t>дослідницька</a:t>
            </a:r>
            <a:r>
              <a:rPr lang="ru-RU" b="1" dirty="0"/>
              <a:t>)</a:t>
            </a:r>
            <a:r>
              <a:rPr lang="ru-RU" dirty="0"/>
              <a:t>	</a:t>
            </a:r>
            <a:r>
              <a:rPr lang="ru-RU" dirty="0" err="1"/>
              <a:t>функція</a:t>
            </a:r>
            <a:r>
              <a:rPr lang="ru-RU" dirty="0"/>
              <a:t>	</a:t>
            </a:r>
            <a:r>
              <a:rPr lang="ru-RU" dirty="0" err="1" smtClean="0"/>
              <a:t>комерційної</a:t>
            </a:r>
            <a:r>
              <a:rPr lang="en-US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/>
              <a:t>	</a:t>
            </a:r>
            <a:r>
              <a:rPr lang="ru-RU" dirty="0" err="1"/>
              <a:t>пов'язана</a:t>
            </a:r>
            <a:r>
              <a:rPr lang="ru-RU" dirty="0"/>
              <a:t>	з </a:t>
            </a:r>
            <a:r>
              <a:rPr lang="ru-RU" dirty="0" err="1"/>
              <a:t>опрацюванням</a:t>
            </a:r>
            <a:r>
              <a:rPr lang="ru-RU" dirty="0"/>
              <a:t> та </a:t>
            </a:r>
            <a:r>
              <a:rPr lang="ru-RU" dirty="0" err="1"/>
              <a:t>оцінюванням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товари</a:t>
            </a:r>
            <a:r>
              <a:rPr lang="ru-RU" dirty="0"/>
              <a:t> і ринки.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з маркетингом,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отримана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потреби.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є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для </a:t>
            </a:r>
            <a:r>
              <a:rPr lang="ru-RU" dirty="0" err="1"/>
              <a:t>з'ясування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кількісних</a:t>
            </a:r>
            <a:r>
              <a:rPr lang="ru-RU" dirty="0"/>
              <a:t> та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endParaRPr lang="ru-RU" dirty="0"/>
          </a:p>
          <a:p>
            <a:r>
              <a:rPr lang="ru-RU" dirty="0" err="1"/>
              <a:t>продажів</a:t>
            </a:r>
            <a:r>
              <a:rPr lang="ru-RU" dirty="0"/>
              <a:t>, складу </a:t>
            </a:r>
            <a:r>
              <a:rPr lang="ru-RU" dirty="0" err="1"/>
              <a:t>супутніх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53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83" y="116622"/>
            <a:ext cx="120570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попит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потребу в них,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і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встановлюють</a:t>
            </a:r>
            <a:r>
              <a:rPr lang="ru-RU" dirty="0"/>
              <a:t> з ними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оптову</a:t>
            </a:r>
            <a:r>
              <a:rPr lang="ru-RU" dirty="0"/>
              <a:t> та </a:t>
            </a:r>
            <a:r>
              <a:rPr lang="ru-RU" dirty="0" err="1"/>
              <a:t>роздрібну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, </a:t>
            </a:r>
            <a:r>
              <a:rPr lang="ru-RU" dirty="0" err="1"/>
              <a:t>займаються</a:t>
            </a:r>
            <a:r>
              <a:rPr lang="ru-RU" dirty="0"/>
              <a:t> рекламно- </a:t>
            </a:r>
            <a:r>
              <a:rPr lang="ru-RU" dirty="0" err="1"/>
              <a:t>інформаційною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проводять</a:t>
            </a:r>
            <a:r>
              <a:rPr lang="ru-RU" dirty="0"/>
              <a:t> роботу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запасами,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взаємопов'язані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</a:t>
            </a:r>
          </a:p>
          <a:p>
            <a:r>
              <a:rPr lang="ru-RU" dirty="0"/>
              <a:t>За характером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,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:</a:t>
            </a:r>
          </a:p>
          <a:p>
            <a:r>
              <a:rPr lang="ru-RU" dirty="0"/>
              <a:t>1)	</a:t>
            </a:r>
            <a:r>
              <a:rPr lang="ru-RU" dirty="0" err="1"/>
              <a:t>комерційні</a:t>
            </a:r>
            <a:r>
              <a:rPr lang="ru-RU" dirty="0"/>
              <a:t> (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);</a:t>
            </a:r>
          </a:p>
          <a:p>
            <a:r>
              <a:rPr lang="ru-RU" dirty="0"/>
              <a:t>2)	</a:t>
            </a:r>
            <a:r>
              <a:rPr lang="ru-RU" dirty="0" err="1"/>
              <a:t>технологічні</a:t>
            </a:r>
            <a:r>
              <a:rPr lang="ru-RU" dirty="0"/>
              <a:t> (</a:t>
            </a:r>
            <a:r>
              <a:rPr lang="ru-RU" dirty="0" err="1"/>
              <a:t>виробничі</a:t>
            </a:r>
            <a:r>
              <a:rPr lang="ru-RU" dirty="0"/>
              <a:t>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2916717"/>
            <a:ext cx="10607039" cy="36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047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і </a:t>
            </a:r>
            <a:r>
              <a:rPr lang="ru-RU" dirty="0" err="1"/>
              <a:t>технологічних</a:t>
            </a:r>
            <a:r>
              <a:rPr lang="ru-RU" dirty="0"/>
              <a:t> (</a:t>
            </a:r>
            <a:r>
              <a:rPr lang="ru-RU" dirty="0" err="1"/>
              <a:t>виробничих</a:t>
            </a:r>
            <a:r>
              <a:rPr lang="ru-RU" dirty="0"/>
              <a:t>)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 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endParaRPr lang="ru-RU" dirty="0"/>
          </a:p>
          <a:p>
            <a:r>
              <a:rPr lang="ru-RU" dirty="0" err="1"/>
              <a:t>Оптові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реорганізувати</a:t>
            </a:r>
            <a:r>
              <a:rPr lang="ru-RU" dirty="0"/>
              <a:t> свою роботу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засадах,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час,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та </a:t>
            </a:r>
            <a:r>
              <a:rPr lang="ru-RU" dirty="0" err="1"/>
              <a:t>безперервне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клієнтів-покупців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товарами, але й </a:t>
            </a:r>
            <a:r>
              <a:rPr lang="ru-RU" dirty="0" err="1"/>
              <a:t>запропоновувати</a:t>
            </a:r>
            <a:r>
              <a:rPr lang="ru-RU" dirty="0"/>
              <a:t> портфель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комерційно-сервісного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роздрібних</a:t>
            </a:r>
            <a:r>
              <a:rPr lang="ru-RU" dirty="0"/>
              <a:t> та </a:t>
            </a:r>
            <a:r>
              <a:rPr lang="ru-RU" dirty="0" err="1"/>
              <a:t>дрібнороздрібних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оптово-</a:t>
            </a:r>
            <a:r>
              <a:rPr lang="ru-RU" dirty="0" err="1"/>
              <a:t>посередницьких</a:t>
            </a:r>
            <a:r>
              <a:rPr lang="ru-RU" dirty="0"/>
              <a:t> структур</a:t>
            </a:r>
          </a:p>
          <a:p>
            <a:r>
              <a:rPr lang="ru-RU" dirty="0"/>
              <a:t>До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оптовими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роздрібній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належать:</a:t>
            </a:r>
          </a:p>
          <a:p>
            <a:r>
              <a:rPr lang="ru-RU" dirty="0"/>
              <a:t>•	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на </a:t>
            </a:r>
            <a:r>
              <a:rPr lang="ru-RU" dirty="0" err="1"/>
              <a:t>оптових</a:t>
            </a:r>
            <a:r>
              <a:rPr lang="ru-RU" dirty="0"/>
              <a:t> базах, складах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достатнього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роздрібним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 на доставку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замовлєнь-пропозицій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посередницьких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оптовим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поставлених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закуплених</a:t>
            </a:r>
            <a:r>
              <a:rPr lang="ru-RU" dirty="0"/>
              <a:t> за </a:t>
            </a:r>
            <a:r>
              <a:rPr lang="ru-RU" dirty="0" err="1"/>
              <a:t>децентралізованим</a:t>
            </a:r>
            <a:r>
              <a:rPr lang="ru-RU" dirty="0"/>
              <a:t> </a:t>
            </a:r>
            <a:r>
              <a:rPr lang="ru-RU" dirty="0" err="1"/>
              <a:t>постачанням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в оптовика </a:t>
            </a:r>
            <a:r>
              <a:rPr lang="ru-RU" dirty="0" err="1"/>
              <a:t>сезонних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додаткова</a:t>
            </a:r>
            <a:r>
              <a:rPr lang="ru-RU" dirty="0"/>
              <a:t> робота з </a:t>
            </a:r>
            <a:r>
              <a:rPr lang="ru-RU" dirty="0" err="1"/>
              <a:t>формування</a:t>
            </a:r>
            <a:r>
              <a:rPr lang="ru-RU" dirty="0"/>
              <a:t> товарного </a:t>
            </a:r>
            <a:r>
              <a:rPr lang="ru-RU" dirty="0" err="1"/>
              <a:t>асортименту</a:t>
            </a:r>
            <a:r>
              <a:rPr lang="ru-RU" dirty="0"/>
              <a:t>, </a:t>
            </a:r>
            <a:r>
              <a:rPr lang="ru-RU" dirty="0" err="1"/>
              <a:t>сортування</a:t>
            </a:r>
            <a:r>
              <a:rPr lang="ru-RU" dirty="0"/>
              <a:t> та </a:t>
            </a:r>
            <a:r>
              <a:rPr lang="ru-RU" dirty="0" err="1"/>
              <a:t>комплектування</a:t>
            </a:r>
            <a:r>
              <a:rPr lang="ru-RU" dirty="0"/>
              <a:t> невеликих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для </a:t>
            </a:r>
            <a:r>
              <a:rPr lang="ru-RU" dirty="0" err="1"/>
              <a:t>роздрібних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правил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у магазинах,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та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каталогами, </a:t>
            </a:r>
            <a:r>
              <a:rPr lang="ru-RU" dirty="0" err="1"/>
              <a:t>рекламна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місця</a:t>
            </a:r>
            <a:r>
              <a:rPr lang="ru-RU" dirty="0"/>
              <a:t> продажу </a:t>
            </a:r>
            <a:r>
              <a:rPr lang="ru-RU" dirty="0" err="1"/>
              <a:t>продукції</a:t>
            </a:r>
            <a:r>
              <a:rPr lang="ru-RU" dirty="0"/>
              <a:t>,</a:t>
            </a:r>
          </a:p>
          <a:p>
            <a:r>
              <a:rPr lang="ru-RU" dirty="0"/>
              <a:t>•	доставка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великогабаритних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проданих</a:t>
            </a:r>
            <a:r>
              <a:rPr lang="ru-RU" dirty="0"/>
              <a:t> за </a:t>
            </a:r>
            <a:r>
              <a:rPr lang="ru-RU" dirty="0" err="1"/>
              <a:t>зразками</a:t>
            </a:r>
            <a:r>
              <a:rPr lang="ru-RU" dirty="0"/>
              <a:t>,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комплектності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79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103559"/>
            <a:ext cx="1208314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належать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і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об'єднані</a:t>
            </a:r>
            <a:r>
              <a:rPr lang="ru-RU" dirty="0"/>
              <a:t> за </a:t>
            </a:r>
            <a:r>
              <a:rPr lang="ru-RU" dirty="0" err="1"/>
              <a:t>загальними</a:t>
            </a:r>
            <a:r>
              <a:rPr lang="ru-RU" dirty="0"/>
              <a:t> рисами й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нерухомість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оренда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(</a:t>
            </a:r>
            <a:r>
              <a:rPr lang="ru-RU" dirty="0" err="1"/>
              <a:t>патенти</a:t>
            </a:r>
            <a:r>
              <a:rPr lang="ru-RU" dirty="0"/>
              <a:t>, </a:t>
            </a:r>
            <a:r>
              <a:rPr lang="ru-RU" dirty="0" err="1"/>
              <a:t>ліцензії</a:t>
            </a:r>
            <a:r>
              <a:rPr lang="ru-RU" dirty="0"/>
              <a:t>, «ноу-хау», </a:t>
            </a:r>
            <a:r>
              <a:rPr lang="ru-RU" dirty="0" err="1"/>
              <a:t>товарні</a:t>
            </a:r>
            <a:r>
              <a:rPr lang="ru-RU" dirty="0"/>
              <a:t> знаки, </a:t>
            </a:r>
            <a:r>
              <a:rPr lang="ru-RU" dirty="0" err="1"/>
              <a:t>промислові</a:t>
            </a:r>
            <a:r>
              <a:rPr lang="ru-RU" dirty="0"/>
              <a:t> модем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b="1" dirty="0" err="1"/>
              <a:t>Суб’єктами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майна в межах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метоюотримання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[90].</a:t>
            </a:r>
          </a:p>
          <a:p>
            <a:r>
              <a:rPr lang="ru-RU" dirty="0"/>
              <a:t>До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з </a:t>
            </a:r>
            <a:r>
              <a:rPr lang="ru-RU" dirty="0" err="1"/>
              <a:t>функціями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виконують</a:t>
            </a:r>
            <a:r>
              <a:rPr lang="ru-RU" dirty="0"/>
              <a:t>, </a:t>
            </a:r>
            <a:r>
              <a:rPr lang="ru-RU" dirty="0" err="1" smtClean="0"/>
              <a:t>відносять</a:t>
            </a:r>
            <a:r>
              <a:rPr lang="ru-RU" dirty="0" smtClean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фінансові</a:t>
            </a:r>
            <a:r>
              <a:rPr lang="ru-RU" dirty="0"/>
              <a:t> та </a:t>
            </a:r>
            <a:r>
              <a:rPr lang="ru-RU" dirty="0" err="1"/>
              <a:t>посередницькі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громадяни-підприємці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.</a:t>
            </a:r>
          </a:p>
          <a:p>
            <a:r>
              <a:rPr lang="ru-RU" b="1" dirty="0" err="1"/>
              <a:t>Головними</a:t>
            </a:r>
            <a:r>
              <a:rPr lang="ru-RU" b="1" dirty="0"/>
              <a:t> принципами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виступають</a:t>
            </a:r>
            <a:r>
              <a:rPr lang="ru-RU" b="1" dirty="0"/>
              <a:t> </a:t>
            </a:r>
            <a:r>
              <a:rPr lang="ru-RU" dirty="0"/>
              <a:t>[91]:</a:t>
            </a:r>
          </a:p>
          <a:p>
            <a:r>
              <a:rPr lang="ru-RU" dirty="0"/>
              <a:t>-	</a:t>
            </a:r>
            <a:r>
              <a:rPr lang="ru-RU" dirty="0" err="1"/>
              <a:t>економічна</a:t>
            </a:r>
            <a:r>
              <a:rPr lang="ru-RU" dirty="0"/>
              <a:t> свобода,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,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,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r>
              <a:rPr lang="ru-RU" dirty="0"/>
              <a:t>-	</a:t>
            </a:r>
            <a:r>
              <a:rPr lang="ru-RU" dirty="0" err="1"/>
              <a:t>взаємозв’язок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маркетингу,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того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на </a:t>
            </a:r>
            <a:r>
              <a:rPr lang="ru-RU" dirty="0" err="1"/>
              <a:t>даний</a:t>
            </a:r>
            <a:r>
              <a:rPr lang="ru-RU" dirty="0"/>
              <a:t> час «</a:t>
            </a:r>
            <a:r>
              <a:rPr lang="ru-RU" dirty="0" err="1"/>
              <a:t>вимагає</a:t>
            </a:r>
            <a:r>
              <a:rPr lang="ru-RU" dirty="0"/>
              <a:t>» </a:t>
            </a:r>
            <a:r>
              <a:rPr lang="ru-RU" dirty="0" err="1"/>
              <a:t>ринок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потреби ринку;</a:t>
            </a:r>
          </a:p>
          <a:p>
            <a:r>
              <a:rPr lang="ru-RU" dirty="0"/>
              <a:t>-	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передбачувати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а й </a:t>
            </a:r>
            <a:r>
              <a:rPr lang="ru-RU" dirty="0" err="1"/>
              <a:t>збитку</a:t>
            </a:r>
            <a:r>
              <a:rPr lang="ru-RU" dirty="0"/>
              <a:t>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неправильних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при </a:t>
            </a:r>
            <a:r>
              <a:rPr lang="ru-RU" dirty="0" err="1"/>
              <a:t>реалізації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інфляції</a:t>
            </a:r>
            <a:r>
              <a:rPr lang="ru-RU" dirty="0"/>
              <a:t>,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стану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ризикових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стихійного</a:t>
            </a:r>
            <a:r>
              <a:rPr lang="ru-RU" dirty="0"/>
              <a:t> лиха,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товару,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, </a:t>
            </a:r>
            <a:r>
              <a:rPr lang="ru-RU" dirty="0" err="1"/>
              <a:t>нестійку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-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</a:p>
        </p:txBody>
      </p:sp>
    </p:spTree>
    <p:extLst>
      <p:ext uri="{BB962C8B-B14F-4D97-AF65-F5344CB8AC3E}">
        <p14:creationId xmlns:p14="http://schemas.microsoft.com/office/powerpoint/2010/main" val="264402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218</TotalTime>
  <Words>5792</Words>
  <Application>Microsoft Office PowerPoint</Application>
  <PresentationFormat>Широкоэкранный</PresentationFormat>
  <Paragraphs>249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Cambria</vt:lpstr>
      <vt:lpstr>Rockwell</vt:lpstr>
      <vt:lpstr>Rockwell Condensed</vt:lpstr>
      <vt:lpstr>Wingdings</vt:lpstr>
      <vt:lpstr>Дерево</vt:lpstr>
      <vt:lpstr>Товарознавство та комерційна діяльность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Товарознавство та комерційна діяльность</dc:title>
  <dc:creator>Valeria Tymoshyk</dc:creator>
  <cp:lastModifiedBy>Valeria Tymoshyk</cp:lastModifiedBy>
  <cp:revision>11</cp:revision>
  <dcterms:created xsi:type="dcterms:W3CDTF">2024-05-01T13:57:48Z</dcterms:created>
  <dcterms:modified xsi:type="dcterms:W3CDTF">2024-05-02T10:05:05Z</dcterms:modified>
</cp:coreProperties>
</file>