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1912" y="1146048"/>
            <a:ext cx="5974080" cy="3108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776"/>
              </a:lnSpc>
            </a:pPr>
            <a:r>
              <a:rPr lang="ru-RU" sz="3900" b="1" dirty="0">
                <a:solidFill>
                  <a:schemeClr val="tx2"/>
                </a:solidFill>
              </a:rPr>
              <a:t>МІЖНАРОДНІ КАНАЛИ РОЗПОДІЛУ</a:t>
            </a:r>
            <a:endParaRPr lang="ru" sz="3900" b="1" dirty="0">
              <a:solidFill>
                <a:schemeClr val="tx2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02694"/>
              </p:ext>
            </p:extLst>
          </p:nvPr>
        </p:nvGraphicFramePr>
        <p:xfrm>
          <a:off x="1767109" y="1748314"/>
          <a:ext cx="5889182" cy="3108960"/>
        </p:xfrm>
        <a:graphic>
          <a:graphicData uri="http://schemas.openxmlformats.org/drawingml/2006/table">
            <a:tbl>
              <a:tblPr/>
              <a:tblGrid>
                <a:gridCol w="1438275">
                  <a:extLst>
                    <a:ext uri="{9D8B030D-6E8A-4147-A177-3AD203B41FA5}">
                      <a16:colId xmlns:a16="http://schemas.microsoft.com/office/drawing/2014/main" val="1249540660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val="344292119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721222970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43773296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923237241"/>
                    </a:ext>
                  </a:extLst>
                </a:gridCol>
                <a:gridCol w="126557">
                  <a:extLst>
                    <a:ext uri="{9D8B030D-6E8A-4147-A177-3AD203B41FA5}">
                      <a16:colId xmlns:a16="http://schemas.microsoft.com/office/drawing/2014/main" val="4194893075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1051967643"/>
                    </a:ext>
                  </a:extLst>
                </a:gridCol>
                <a:gridCol w="980440">
                  <a:extLst>
                    <a:ext uri="{9D8B030D-6E8A-4147-A177-3AD203B41FA5}">
                      <a16:colId xmlns:a16="http://schemas.microsoft.com/office/drawing/2014/main" val="3317389853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Освітня програма, рівень вищої освіти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Маркетинг, бакалавр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847258"/>
                  </a:ext>
                </a:extLst>
              </a:tr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Статус дисципліни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Вільного вибору студентів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1410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Кредити ECTS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Навч.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2021-2022 1 семестр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Рік навчання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53641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годин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змістових модулів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Лекційні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Практичні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Самостійна робота –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16624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Вид контролю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Залік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68431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Посилання на курс в Moodle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https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://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moodle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znu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edu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ua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course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view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php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?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id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=11358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89622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Консультації:</a:t>
                      </a: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 понеділка, 11.00-12.55 або за домовленістю чи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ел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 поштою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6378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936635"/>
            <a:ext cx="72517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ОПИС КУРСУ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Набуття у майбутніх фахівців теоретичних та практичних навичок, а також сформувати знання щодо сучасної системи міжнародного маркетингу, міжнародних каналів розподілу їх сутності і ролі в розвитку світової економіки і глобалізації господарських зв'язків.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Вивчення теоретичних т методологічних підходів щодо використання підходів міжнародних каналів розподілу, навчити студентів використовувати на практиці використовувати методи і прийоми міжнародної маркетингової діяльності, які необхідні у майбутній професійній діяльності.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Мета курсу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– є надати студентам глибоких знань в застосуванні теорії порівняльних переваг і причини зростання міжнародної торгівлі, основних характеристики ринків в міжнародному маркетингу, переваги роботи на міжнародному ринку, суть і роль міжнародного маркетингу в розвитку світової економіки та у діяльності економічних об’єктів та їх майбутньої професійної діяльності.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На методичному рівні ознайомити студентів з основними підходами проведення міжнародних маркетингових досліджень, аналізу конкурентоспроможності економічних об'єктів різних економічних рівнів.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ОЧІКУВАНІ РЕЗУЛЬТАТИ НАВЧАННЯ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У разі успішного завершення курсу студент </a:t>
            </a:r>
            <a:r>
              <a:rPr lang="uk-UA" sz="1200" b="1" u="sng" dirty="0">
                <a:latin typeface="Times New Roman" panose="02020603050405020304" pitchFamily="18" charset="0"/>
                <a:ea typeface="MS Mincho"/>
              </a:rPr>
              <a:t>зможе</a:t>
            </a: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: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аналізувати особливості організації і проведення маркетингових досліджень на зовнішніх ринках;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обґрунтовувати рішення про вихід на зовнішній ринок;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використовувати інструменти маркетингового дослідження;.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враховувати аспекти міжнародного бізнес-середовища при здійсненні маркетингової діяльності;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розуміти специфіку різних способів проникнення на зовнішні ринки;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180340" algn="l"/>
              </a:tabLs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розробляти заходи щодо підвищення конкурентоспроможності товару і компанії на закордонних ринках з застосуванням сучасних технологій.</a:t>
            </a:r>
            <a:endParaRPr lang="ru-RU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6929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6359"/>
              </p:ext>
            </p:extLst>
          </p:nvPr>
        </p:nvGraphicFramePr>
        <p:xfrm>
          <a:off x="850899" y="4768927"/>
          <a:ext cx="6361431" cy="1935099"/>
        </p:xfrm>
        <a:graphic>
          <a:graphicData uri="http://schemas.openxmlformats.org/drawingml/2006/table">
            <a:tbl>
              <a:tblPr/>
              <a:tblGrid>
                <a:gridCol w="1463982">
                  <a:extLst>
                    <a:ext uri="{9D8B030D-6E8A-4147-A177-3AD203B41FA5}">
                      <a16:colId xmlns:a16="http://schemas.microsoft.com/office/drawing/2014/main" val="3391949039"/>
                    </a:ext>
                  </a:extLst>
                </a:gridCol>
                <a:gridCol w="3433467">
                  <a:extLst>
                    <a:ext uri="{9D8B030D-6E8A-4147-A177-3AD203B41FA5}">
                      <a16:colId xmlns:a16="http://schemas.microsoft.com/office/drawing/2014/main" val="845417971"/>
                    </a:ext>
                  </a:extLst>
                </a:gridCol>
                <a:gridCol w="1463982">
                  <a:extLst>
                    <a:ext uri="{9D8B030D-6E8A-4147-A177-3AD203B41FA5}">
                      <a16:colId xmlns:a16="http://schemas.microsoft.com/office/drawing/2014/main" val="1371167530"/>
                    </a:ext>
                  </a:extLst>
                </a:gridCol>
              </a:tblGrid>
              <a:tr h="130175"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200" b="1" cap="all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а шкалою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ECTS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шкалою університету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національною шкалою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71664"/>
                  </a:ext>
                </a:extLst>
              </a:tr>
              <a:tr h="36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Залік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97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90 – 100 (відмінно)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 i="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Зараховано</a:t>
                      </a:r>
                      <a:endParaRPr lang="ru-RU" sz="1000" b="1" i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480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85 – 89 (дуже 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326427"/>
                  </a:ext>
                </a:extLst>
              </a:tr>
              <a:tr h="112699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75 – 84 (добре)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19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70 – 74 (задовільно)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36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60 – 69 (достатньо)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91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FX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35 – 59 (незадовільно – з можливістю повторного складання)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Не зараховано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66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1 – 34 (незадовільно – з обов’язковим повторним курсом)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4206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5900" y="62816"/>
            <a:ext cx="8795289" cy="495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-68241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 ЗАХОДИ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60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Усне опитування і обговорення практичних завдань.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тести за пройденим матеріалом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– 2 тести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 10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балів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кожен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практичні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та захист отриманих.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додаткового рівня та захист отриманих результатів 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40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Підсумковим контрольним заходом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є </a:t>
            </a: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екзамен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Критерії оцінювання екзамену. Максимальна оцінка, яку студент може отримати за екзамен складає 40 балів.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Залік містить два завдання: теоретичне і практичне, кожне з яких оцінюється в 20 балів.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 максимальна оцінка): студент правильно відповів на теоретичне 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- 19-15 балів: студент дав не повну відповідь без суттєвих помилок або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14-9 балів: студент отримує у випадку, якщо він відповідає не менше ніж на 30 % питання,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зокрема знає тільки визначення понять та з загальних рисах може відповісти на поставлене запитання;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- 8-3 бали: студент отримує у випадку, якщо він знає тільки визначення понять;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не відповів на питання або дав не правильну відповідь.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Результат виконання практичного завдання на комп’ютері оцінюється за такою шкалою: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- 20 балів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максимальна оцінка): студент правильно та у повному обсязі розв’язав задачу і зробив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- 19-12 балів: студент розв’язав задачу не в повному обсязі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- 11-7 балів: студент розв’язав задачу не в повному обсязі із 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- 6-2 бали: студент не розв’язав задачу, але допустив помилку у формулі та зробив спробу зробити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отримує у випадку, якщо він не розв’язав задачу.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Шкала оцінювання: національна та ECTS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1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685</Words>
  <Application>Microsoft Office PowerPoint</Application>
  <PresentationFormat>Экран (4:3)</PresentationFormat>
  <Paragraphs>88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MS Gothic</vt:lpstr>
      <vt:lpstr>MS Mincho</vt:lpstr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Иванов</dc:creator>
  <cp:keywords/>
  <cp:lastModifiedBy>Пользователь Windows</cp:lastModifiedBy>
  <cp:revision>5</cp:revision>
  <dcterms:modified xsi:type="dcterms:W3CDTF">2021-01-22T06:01:54Z</dcterms:modified>
</cp:coreProperties>
</file>