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3"/>
  </p:notesMasterIdLst>
  <p:sldIdLst>
    <p:sldId id="256" r:id="rId2"/>
    <p:sldId id="257" r:id="rId3"/>
    <p:sldId id="258" r:id="rId4"/>
    <p:sldId id="260" r:id="rId5"/>
    <p:sldId id="264" r:id="rId6"/>
    <p:sldId id="265" r:id="rId7"/>
    <p:sldId id="267" r:id="rId8"/>
    <p:sldId id="268" r:id="rId9"/>
    <p:sldId id="269"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80" d="100"/>
          <a:sy n="80"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D83F7-EFF1-4DA0-AE88-C901BB97E33B}" type="datetimeFigureOut">
              <a:rPr lang="ru-RU" smtClean="0"/>
              <a:t>24.02.2021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3BB1B-DC8F-48E0-969A-24E4ECCE4697}" type="slidenum">
              <a:rPr lang="ru-RU" smtClean="0"/>
              <a:t>‹#›</a:t>
            </a:fld>
            <a:endParaRPr lang="ru-RU"/>
          </a:p>
        </p:txBody>
      </p:sp>
    </p:spTree>
    <p:extLst>
      <p:ext uri="{BB962C8B-B14F-4D97-AF65-F5344CB8AC3E}">
        <p14:creationId xmlns:p14="http://schemas.microsoft.com/office/powerpoint/2010/main" val="292732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2400" dirty="0"/>
          </a:p>
        </p:txBody>
      </p:sp>
      <p:sp>
        <p:nvSpPr>
          <p:cNvPr id="4" name="Номер слайда 3"/>
          <p:cNvSpPr>
            <a:spLocks noGrp="1"/>
          </p:cNvSpPr>
          <p:nvPr>
            <p:ph type="sldNum" sz="quarter" idx="10"/>
          </p:nvPr>
        </p:nvSpPr>
        <p:spPr/>
        <p:txBody>
          <a:bodyPr/>
          <a:lstStyle/>
          <a:p>
            <a:fld id="{17A3BB1B-DC8F-48E0-969A-24E4ECCE4697}" type="slidenum">
              <a:rPr lang="ru-RU" smtClean="0"/>
              <a:t>4</a:t>
            </a:fld>
            <a:endParaRPr lang="ru-RU"/>
          </a:p>
        </p:txBody>
      </p:sp>
    </p:spTree>
    <p:extLst>
      <p:ext uri="{BB962C8B-B14F-4D97-AF65-F5344CB8AC3E}">
        <p14:creationId xmlns:p14="http://schemas.microsoft.com/office/powerpoint/2010/main" val="268959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24.02.2021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24.02.2021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24.02.2021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24.02.2021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lstStyle/>
          <a:p>
            <a:pPr algn="ctr"/>
            <a:r>
              <a:rPr lang="uk-UA" dirty="0" smtClean="0">
                <a:latin typeface="Times New Roman" panose="02020603050405020304" pitchFamily="18" charset="0"/>
                <a:cs typeface="Times New Roman" panose="02020603050405020304" pitchFamily="18" charset="0"/>
              </a:rPr>
              <a:t>Тема 1.</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pPr algn="ctr"/>
            <a:r>
              <a:rPr lang="uk-UA" sz="5400" dirty="0" smtClean="0">
                <a:solidFill>
                  <a:schemeClr val="tx1"/>
                </a:solidFill>
                <a:latin typeface="Times New Roman" panose="02020603050405020304" pitchFamily="18" charset="0"/>
                <a:cs typeface="Times New Roman" panose="02020603050405020304" pitchFamily="18" charset="0"/>
              </a:rPr>
              <a:t>Вступ до навчального курсу «Організація та методи вибіркового дослідження»</a:t>
            </a:r>
            <a:endParaRPr lang="uk-UA" sz="5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258425" cy="5902325"/>
          </a:xfrm>
        </p:spPr>
        <p:txBody>
          <a:bodyPr>
            <a:normAutofit fontScale="90000"/>
          </a:bodyPr>
          <a:lstStyle/>
          <a:p>
            <a:r>
              <a:rPr lang="uk-UA" sz="2700" b="1" dirty="0">
                <a:latin typeface="Times New Roman" panose="02020603050405020304" pitchFamily="18" charset="0"/>
                <a:cs typeface="Times New Roman" panose="02020603050405020304" pitchFamily="18" charset="0"/>
              </a:rPr>
              <a:t>Основні джерела систематичних помилок можуть </a:t>
            </a:r>
            <a:r>
              <a:rPr lang="uk-UA" sz="2700" b="1" dirty="0" smtClean="0">
                <a:latin typeface="Times New Roman" panose="02020603050405020304" pitchFamily="18" charset="0"/>
                <a:cs typeface="Times New Roman" panose="02020603050405020304" pitchFamily="18" charset="0"/>
              </a:rPr>
              <a:t>бути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Перша і найбільш часто зустрічається помилка полягає в </a:t>
            </a:r>
            <a:r>
              <a:rPr lang="uk-UA" sz="2700" dirty="0" smtClean="0">
                <a:latin typeface="Times New Roman" panose="02020603050405020304" pitchFamily="18" charset="0"/>
                <a:cs typeface="Times New Roman" panose="02020603050405020304" pitchFamily="18" charset="0"/>
              </a:rPr>
              <a:t>виборі </a:t>
            </a:r>
            <a:r>
              <a:rPr lang="uk-UA" sz="2700" dirty="0">
                <a:latin typeface="Times New Roman" panose="02020603050405020304" pitchFamily="18" charset="0"/>
                <a:cs typeface="Times New Roman" panose="02020603050405020304" pitchFamily="18" charset="0"/>
              </a:rPr>
              <a:t>доступних об'єктів. В результаті відбувається </a:t>
            </a:r>
            <a:r>
              <a:rPr lang="uk-UA" sz="2700" dirty="0" smtClean="0">
                <a:latin typeface="Times New Roman" panose="02020603050405020304" pitchFamily="18" charset="0"/>
                <a:cs typeface="Times New Roman" panose="02020603050405020304" pitchFamily="18" charset="0"/>
              </a:rPr>
              <a:t>необґрунтована </a:t>
            </a:r>
            <a:r>
              <a:rPr lang="uk-UA" sz="2700" dirty="0">
                <a:latin typeface="Times New Roman" panose="02020603050405020304" pitchFamily="18" charset="0"/>
                <a:cs typeface="Times New Roman" panose="02020603050405020304" pitchFamily="18" charset="0"/>
              </a:rPr>
              <a:t>екстраполяція реального об'єкта на проектований.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Другий тип систематичної помилки пов'язаний з ілюзією сталості. </a:t>
            </a:r>
            <a:r>
              <a:rPr lang="uk-UA" sz="2700" dirty="0" smtClean="0">
                <a:latin typeface="Times New Roman" panose="02020603050405020304" pitchFamily="18" charset="0"/>
                <a:cs typeface="Times New Roman" panose="02020603050405020304" pitchFamily="18" charset="0"/>
              </a:rPr>
              <a:t>Проявляється </a:t>
            </a:r>
            <a:r>
              <a:rPr lang="uk-UA" sz="2700" dirty="0">
                <a:latin typeface="Times New Roman" panose="02020603050405020304" pitchFamily="18" charset="0"/>
                <a:cs typeface="Times New Roman" panose="02020603050405020304" pitchFamily="18" charset="0"/>
              </a:rPr>
              <a:t>в нехтуванні групою респондентів, які не мають певної думки.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Третій тип систематичних помилок - недостатнє врахування аномальних і важкодоступних одиниць дослідження. Менші шанси на потрапляння до вибірки мають ті, кого немає вдома, і відмовляються співпрацювати з інтерв'юером.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Недостатнє врахування відсутніх в місці збору даних, як правило, за місцем проживання, - четвертий тип систематичних помилок.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5. П'ятий тип систематичних помилок - відмови від </a:t>
            </a:r>
            <a:r>
              <a:rPr lang="uk-UA" sz="2700" dirty="0" smtClean="0">
                <a:latin typeface="Times New Roman" panose="02020603050405020304" pitchFamily="18" charset="0"/>
                <a:cs typeface="Times New Roman" panose="02020603050405020304" pitchFamily="18" charset="0"/>
              </a:rPr>
              <a:t>відповіді,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які</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залежності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a:t>
            </a:r>
            <a:r>
              <a:rPr lang="ru-RU" sz="2700" dirty="0">
                <a:latin typeface="Times New Roman" panose="02020603050405020304" pitchFamily="18" charset="0"/>
                <a:cs typeface="Times New Roman" panose="02020603050405020304" pitchFamily="18" charset="0"/>
              </a:rPr>
              <a:t> теми </a:t>
            </a:r>
            <a:r>
              <a:rPr lang="ru-RU" sz="2700" dirty="0" err="1">
                <a:latin typeface="Times New Roman" panose="02020603050405020304" pitchFamily="18" charset="0"/>
                <a:cs typeface="Times New Roman" panose="02020603050405020304" pitchFamily="18" charset="0"/>
              </a:rPr>
              <a:t>опитування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можуть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становити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досить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значний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відсоток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запланованих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інтерв'ю</a:t>
            </a:r>
            <a:r>
              <a:rPr lang="ru-RU" sz="2700" dirty="0">
                <a:latin typeface="Times New Roman" panose="02020603050405020304" pitchFamily="18"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a:t/>
            </a:r>
            <a:br>
              <a:rPr lang="ru-RU" sz="2200"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95446136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353675" cy="6302375"/>
          </a:xfrm>
        </p:spPr>
        <p:txBody>
          <a:bodyPr>
            <a:normAutofit/>
          </a:bodyPr>
          <a:lstStyle/>
          <a:p>
            <a:pPr indent="450215">
              <a:lnSpc>
                <a:spcPct val="107000"/>
              </a:lnSpc>
              <a:spcAft>
                <a:spcPts val="0"/>
              </a:spcAft>
            </a:pP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pic>
        <p:nvPicPr>
          <p:cNvPr id="4" name="Рисунок 3"/>
          <p:cNvPicPr>
            <a:picLocks noChangeAspect="1"/>
          </p:cNvPicPr>
          <p:nvPr/>
        </p:nvPicPr>
        <p:blipFill>
          <a:blip r:embed="rId3"/>
          <a:stretch>
            <a:fillRect/>
          </a:stretch>
        </p:blipFill>
        <p:spPr>
          <a:xfrm>
            <a:off x="2295525" y="914400"/>
            <a:ext cx="8001000" cy="5048250"/>
          </a:xfrm>
          <a:prstGeom prst="rect">
            <a:avLst/>
          </a:prstGeom>
        </p:spPr>
      </p:pic>
    </p:spTree>
    <p:extLst>
      <p:ext uri="{BB962C8B-B14F-4D97-AF65-F5344CB8AC3E}">
        <p14:creationId xmlns:p14="http://schemas.microsoft.com/office/powerpoint/2010/main" val="346097669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fontScale="90000"/>
          </a:bodyPr>
          <a:lstStyle/>
          <a:p>
            <a:r>
              <a:rPr lang="uk-UA" dirty="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Основні поняття курсу.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Етапи і основні процедури вибіркового методу.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a:t>
            </a:r>
            <a:r>
              <a:rPr lang="uk-UA" dirty="0" smtClean="0">
                <a:latin typeface="Times New Roman" panose="02020603050405020304" pitchFamily="18" charset="0"/>
                <a:cs typeface="Times New Roman" panose="02020603050405020304" pitchFamily="18" charset="0"/>
              </a:rPr>
              <a:t>Похибка </a:t>
            </a:r>
            <a:r>
              <a:rPr lang="uk-UA" dirty="0">
                <a:latin typeface="Times New Roman" panose="02020603050405020304" pitchFamily="18" charset="0"/>
                <a:cs typeface="Times New Roman" panose="02020603050405020304" pitchFamily="18" charset="0"/>
              </a:rPr>
              <a:t>вибірки. Види </a:t>
            </a:r>
            <a:r>
              <a:rPr lang="uk-UA" dirty="0" smtClean="0">
                <a:latin typeface="Times New Roman" panose="02020603050405020304" pitchFamily="18" charset="0"/>
                <a:cs typeface="Times New Roman" panose="02020603050405020304" pitchFamily="18" charset="0"/>
              </a:rPr>
              <a:t>похибок </a:t>
            </a:r>
            <a:r>
              <a:rPr lang="uk-UA" dirty="0">
                <a:latin typeface="Times New Roman" panose="02020603050405020304" pitchFamily="18" charset="0"/>
                <a:cs typeface="Times New Roman" panose="02020603050405020304" pitchFamily="18" charset="0"/>
              </a:rPr>
              <a:t>вибірки. </a:t>
            </a:r>
            <a:r>
              <a:rPr lang="ru-RU" dirty="0"/>
              <a:t/>
            </a:r>
            <a:br>
              <a:rPr lang="ru-RU" dirty="0"/>
            </a:br>
            <a:r>
              <a:rPr lang="ru-RU" dirty="0"/>
              <a:t/>
            </a:r>
            <a:br>
              <a:rPr lang="ru-RU" dirty="0"/>
            </a:br>
            <a:r>
              <a:rPr lang="ru-RU" sz="3400" dirty="0"/>
              <a:t/>
            </a:r>
            <a:br>
              <a:rPr lang="ru-RU" sz="3400"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1</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000" b="1" dirty="0" err="1" smtClean="0">
                <a:latin typeface="Times New Roman" panose="02020603050405020304" pitchFamily="18" charset="0"/>
                <a:cs typeface="Times New Roman" panose="02020603050405020304" pitchFamily="18" charset="0"/>
              </a:rPr>
              <a:t>Генеральна</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сукупність</a:t>
            </a:r>
            <a:r>
              <a:rPr lang="ru-RU" sz="2000" b="1"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все </a:t>
            </a:r>
            <a:r>
              <a:rPr lang="ru-RU" sz="2000" dirty="0" err="1" smtClean="0">
                <a:latin typeface="Times New Roman" panose="02020603050405020304" pitchFamily="18" charset="0"/>
                <a:cs typeface="Times New Roman" panose="02020603050405020304" pitchFamily="18" charset="0"/>
              </a:rPr>
              <a:t>елементи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що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складають</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об'єкт</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дослідження</a:t>
            </a:r>
            <a:r>
              <a:rPr lang="ru-RU" sz="2000" dirty="0" smtClean="0">
                <a:latin typeface="Times New Roman" panose="02020603050405020304" pitchFamily="18" charset="0"/>
                <a:cs typeface="Times New Roman" panose="02020603050405020304" pitchFamily="18" charset="0"/>
              </a:rPr>
              <a:t>.</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1" dirty="0" err="1" smtClean="0">
                <a:latin typeface="Times New Roman" panose="02020603050405020304" pitchFamily="18" charset="0"/>
                <a:cs typeface="Times New Roman" panose="02020603050405020304" pitchFamily="18" charset="0"/>
              </a:rPr>
              <a:t>Вибіркова</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сукупність</a:t>
            </a:r>
            <a:r>
              <a:rPr lang="ru-RU" sz="2000" b="1"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частина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елементів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генеральної</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сукупності</a:t>
            </a:r>
            <a:r>
              <a:rPr lang="ru-RU" sz="2000" dirty="0" smtClean="0">
                <a:latin typeface="Times New Roman" panose="02020603050405020304" pitchFamily="18" charset="0"/>
                <a:cs typeface="Times New Roman" panose="02020603050405020304" pitchFamily="18" charset="0"/>
              </a:rPr>
              <a:t>, яка є </a:t>
            </a:r>
            <a:r>
              <a:rPr lang="ru-RU" sz="2000" dirty="0" err="1" smtClean="0">
                <a:latin typeface="Times New Roman" panose="02020603050405020304" pitchFamily="18" charset="0"/>
                <a:cs typeface="Times New Roman" panose="02020603050405020304" pitchFamily="18" charset="0"/>
              </a:rPr>
              <a:t>об’єктом</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дослідження</a:t>
            </a:r>
            <a:r>
              <a:rPr lang="ru-RU" sz="2000" dirty="0" smtClean="0">
                <a:latin typeface="Times New Roman" panose="02020603050405020304" pitchFamily="18" charset="0"/>
                <a:cs typeface="Times New Roman" panose="02020603050405020304" pitchFamily="18" charset="0"/>
              </a:rPr>
              <a:t>.</a:t>
            </a:r>
            <a:br>
              <a:rPr lang="ru-RU" sz="2000" dirty="0" smtClean="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Репрезантативність</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вибірки</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здатність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правильно </a:t>
            </a:r>
            <a:r>
              <a:rPr lang="ru-RU" sz="2000" dirty="0" err="1">
                <a:latin typeface="Times New Roman" panose="02020603050405020304" pitchFamily="18" charset="0"/>
                <a:cs typeface="Times New Roman" panose="02020603050405020304" pitchFamily="18" charset="0"/>
              </a:rPr>
              <a:t>відображати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співвідношення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якої</a:t>
            </a:r>
            <a:r>
              <a:rPr lang="ru-RU" sz="2000" dirty="0">
                <a:latin typeface="Times New Roman" panose="02020603050405020304" pitchFamily="18" charset="0"/>
                <a:cs typeface="Times New Roman" panose="02020603050405020304" pitchFamily="18" charset="0"/>
              </a:rPr>
              <a:t> вона </a:t>
            </a:r>
            <a:r>
              <a:rPr lang="ru-RU" sz="2000" dirty="0" err="1">
                <a:latin typeface="Times New Roman" panose="02020603050405020304" pitchFamily="18" charset="0"/>
                <a:cs typeface="Times New Roman" panose="02020603050405020304" pitchFamily="18" charset="0"/>
              </a:rPr>
              <a:t>була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вилучена</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Репрезентативність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двома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класами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досить</a:t>
            </a:r>
            <a:r>
              <a:rPr lang="ru-RU" sz="2000" dirty="0">
                <a:latin typeface="Times New Roman" panose="02020603050405020304" pitchFamily="18" charset="0"/>
                <a:cs typeface="Times New Roman" panose="02020603050405020304" pitchFamily="18" charset="0"/>
              </a:rPr>
              <a:t> строго </a:t>
            </a:r>
            <a:r>
              <a:rPr lang="ru-RU" sz="2000" dirty="0" err="1">
                <a:latin typeface="Times New Roman" panose="02020603050405020304" pitchFamily="18" charset="0"/>
                <a:cs typeface="Times New Roman" panose="02020603050405020304" pitchFamily="18" charset="0"/>
              </a:rPr>
              <a:t>формалізованих</a:t>
            </a:r>
            <a:r>
              <a:rPr lang="ru-RU" sz="2000" dirty="0">
                <a:latin typeface="Times New Roman" panose="02020603050405020304" pitchFamily="18" charset="0"/>
                <a:cs typeface="Times New Roman" panose="02020603050405020304" pitchFamily="18" charset="0"/>
              </a:rPr>
              <a:t> процедур:</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 Дизайном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стратегією</a:t>
            </a:r>
            <a:r>
              <a:rPr lang="ru-RU" sz="2000" dirty="0">
                <a:latin typeface="Times New Roman" panose="02020603050405020304" pitchFamily="18" charset="0"/>
                <a:cs typeface="Times New Roman" panose="02020603050405020304" pitchFamily="18" charset="0"/>
              </a:rPr>
              <a:t> і процедурами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формування</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Розрахунком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мінімального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обсягу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cs typeface="Times New Roman" panose="02020603050405020304" pitchFamily="18" charset="0"/>
              </a:rPr>
              <a:t> при </a:t>
            </a:r>
            <a:r>
              <a:rPr lang="ru-RU" sz="2000" dirty="0" err="1">
                <a:latin typeface="Times New Roman" panose="02020603050405020304" pitchFamily="18" charset="0"/>
                <a:cs typeface="Times New Roman" panose="02020603050405020304" pitchFamily="18" charset="0"/>
              </a:rPr>
              <a:t>обраному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дизайні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здатний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прийнятну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точність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результатів</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Розвиток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теорії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ймовірностей</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дозволив </a:t>
            </a:r>
            <a:r>
              <a:rPr lang="ru-RU" sz="2000" dirty="0">
                <a:latin typeface="Times New Roman" panose="02020603050405020304" pitchFamily="18" charset="0"/>
                <a:cs typeface="Times New Roman" panose="02020603050405020304" pitchFamily="18" charset="0"/>
              </a:rPr>
              <a:t>теоретично </a:t>
            </a:r>
            <a:r>
              <a:rPr lang="ru-RU" sz="2000" dirty="0" err="1">
                <a:latin typeface="Times New Roman" panose="02020603050405020304" pitchFamily="18" charset="0"/>
                <a:cs typeface="Times New Roman" panose="02020603050405020304" pitchFamily="18" charset="0"/>
              </a:rPr>
              <a:t>обгрунтувати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можливість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застосування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вибіркового</a:t>
            </a:r>
            <a:r>
              <a:rPr lang="ru-RU" sz="2000" dirty="0">
                <a:latin typeface="Times New Roman" panose="02020603050405020304" pitchFamily="18" charset="0"/>
                <a:cs typeface="Times New Roman" panose="02020603050405020304" pitchFamily="18" charset="0"/>
              </a:rPr>
              <a:t> методу. В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теоретичного </a:t>
            </a:r>
            <a:r>
              <a:rPr lang="ru-RU" sz="2000" dirty="0" err="1">
                <a:latin typeface="Times New Roman" panose="02020603050405020304" pitchFamily="18" charset="0"/>
                <a:cs typeface="Times New Roman" panose="02020603050405020304" pitchFamily="18" charset="0"/>
              </a:rPr>
              <a:t>обґрунтування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вибіркового</a:t>
            </a:r>
            <a:r>
              <a:rPr lang="ru-RU" sz="2000" dirty="0">
                <a:latin typeface="Times New Roman" panose="02020603050405020304" pitchFamily="18" charset="0"/>
                <a:cs typeface="Times New Roman" panose="02020603050405020304" pitchFamily="18" charset="0"/>
              </a:rPr>
              <a:t> методу </a:t>
            </a:r>
            <a:r>
              <a:rPr lang="ru-RU" sz="2000" dirty="0" err="1">
                <a:latin typeface="Times New Roman" panose="02020603050405020304" pitchFamily="18" charset="0"/>
                <a:cs typeface="Times New Roman" panose="02020603050405020304" pitchFamily="18" charset="0"/>
              </a:rPr>
              <a:t>лежить</a:t>
            </a:r>
            <a:r>
              <a:rPr lang="ru-RU" sz="2000" dirty="0">
                <a:latin typeface="Times New Roman" panose="02020603050405020304" pitchFamily="18" charset="0"/>
                <a:cs typeface="Times New Roman" panose="02020603050405020304" pitchFamily="18" charset="0"/>
              </a:rPr>
              <a:t> так званий </a:t>
            </a:r>
            <a:r>
              <a:rPr lang="ru-RU" sz="2000" b="1" dirty="0">
                <a:latin typeface="Times New Roman" panose="02020603050405020304" pitchFamily="18" charset="0"/>
                <a:cs typeface="Times New Roman" panose="02020603050405020304" pitchFamily="18" charset="0"/>
              </a:rPr>
              <a:t>закон великих чисел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Фізичний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зміст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цього</a:t>
            </a:r>
            <a:r>
              <a:rPr lang="ru-RU" sz="2000" dirty="0">
                <a:latin typeface="Times New Roman" panose="02020603050405020304" pitchFamily="18" charset="0"/>
                <a:cs typeface="Times New Roman" panose="02020603050405020304" pitchFamily="18" charset="0"/>
              </a:rPr>
              <a:t> закону </a:t>
            </a:r>
            <a:r>
              <a:rPr lang="ru-RU" sz="2000" dirty="0" err="1">
                <a:latin typeface="Times New Roman" panose="02020603050405020304" pitchFamily="18" charset="0"/>
                <a:cs typeface="Times New Roman" panose="02020603050405020304" pitchFamily="18" charset="0"/>
              </a:rPr>
              <a:t>можна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виразити</a:t>
            </a:r>
            <a:r>
              <a:rPr lang="ru-RU" sz="2000" dirty="0">
                <a:latin typeface="Times New Roman" panose="02020603050405020304" pitchFamily="18" charset="0"/>
                <a:cs typeface="Times New Roman" panose="02020603050405020304" pitchFamily="18" charset="0"/>
              </a:rPr>
              <a:t> таким чином: </a:t>
            </a:r>
            <a:r>
              <a:rPr lang="ru-RU" sz="2000" b="1" dirty="0">
                <a:latin typeface="Times New Roman" panose="02020603050405020304" pitchFamily="18" charset="0"/>
                <a:cs typeface="Times New Roman" panose="02020603050405020304" pitchFamily="18" charset="0"/>
              </a:rPr>
              <a:t>«При </a:t>
            </a:r>
            <a:r>
              <a:rPr lang="ru-RU" sz="2000" b="1" dirty="0" err="1">
                <a:latin typeface="Times New Roman" panose="02020603050405020304" pitchFamily="18" charset="0"/>
                <a:cs typeface="Times New Roman" panose="02020603050405020304" pitchFamily="18" charset="0"/>
              </a:rPr>
              <a:t>дуже</a:t>
            </a:r>
            <a:r>
              <a:rPr lang="ru-RU" sz="2000" b="1" dirty="0">
                <a:latin typeface="Times New Roman" panose="02020603050405020304" pitchFamily="18" charset="0"/>
                <a:cs typeface="Times New Roman" panose="02020603050405020304" pitchFamily="18" charset="0"/>
              </a:rPr>
              <a:t> великому </a:t>
            </a:r>
            <a:r>
              <a:rPr lang="ru-RU" sz="2000" b="1" dirty="0" err="1">
                <a:latin typeface="Times New Roman" panose="02020603050405020304" pitchFamily="18" charset="0"/>
                <a:cs typeface="Times New Roman" panose="02020603050405020304" pitchFamily="18" charset="0"/>
              </a:rPr>
              <a:t>числі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випадкових</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явищ</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середній</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їх</a:t>
            </a:r>
            <a:r>
              <a:rPr lang="ru-RU" sz="2000" b="1" dirty="0">
                <a:latin typeface="Times New Roman" panose="02020603050405020304" pitchFamily="18" charset="0"/>
                <a:cs typeface="Times New Roman" panose="02020603050405020304" pitchFamily="18" charset="0"/>
              </a:rPr>
              <a:t> результат практично </a:t>
            </a:r>
            <a:r>
              <a:rPr lang="ru-RU" sz="2000" b="1" dirty="0" err="1">
                <a:latin typeface="Times New Roman" panose="02020603050405020304" pitchFamily="18" charset="0"/>
                <a:cs typeface="Times New Roman" panose="02020603050405020304" pitchFamily="18" charset="0"/>
              </a:rPr>
              <a:t>перестає</a:t>
            </a:r>
            <a:r>
              <a:rPr lang="ru-RU" sz="2000" b="1" dirty="0">
                <a:latin typeface="Times New Roman" panose="02020603050405020304" pitchFamily="18" charset="0"/>
                <a:cs typeface="Times New Roman" panose="02020603050405020304" pitchFamily="18" charset="0"/>
              </a:rPr>
              <a:t> бути </a:t>
            </a:r>
            <a:r>
              <a:rPr lang="ru-RU" sz="2000" b="1" dirty="0" err="1">
                <a:latin typeface="Times New Roman" panose="02020603050405020304" pitchFamily="18" charset="0"/>
                <a:cs typeface="Times New Roman" panose="02020603050405020304" pitchFamily="18" charset="0"/>
              </a:rPr>
              <a:t>випадковим</a:t>
            </a:r>
            <a:r>
              <a:rPr lang="ru-RU" sz="2000" b="1" dirty="0">
                <a:latin typeface="Times New Roman" panose="02020603050405020304" pitchFamily="18" charset="0"/>
                <a:cs typeface="Times New Roman" panose="02020603050405020304" pitchFamily="18" charset="0"/>
              </a:rPr>
              <a:t> і </a:t>
            </a:r>
            <a:r>
              <a:rPr lang="ru-RU" sz="2000" b="1" dirty="0" err="1">
                <a:latin typeface="Times New Roman" panose="02020603050405020304" pitchFamily="18" charset="0"/>
                <a:cs typeface="Times New Roman" panose="02020603050405020304" pitchFamily="18" charset="0"/>
              </a:rPr>
              <a:t>може</a:t>
            </a:r>
            <a:r>
              <a:rPr lang="ru-RU" sz="2000" b="1" dirty="0">
                <a:latin typeface="Times New Roman" panose="02020603050405020304" pitchFamily="18" charset="0"/>
                <a:cs typeface="Times New Roman" panose="02020603050405020304" pitchFamily="18" charset="0"/>
              </a:rPr>
              <a:t> бути </a:t>
            </a:r>
            <a:r>
              <a:rPr lang="ru-RU" sz="2000" b="1" dirty="0" err="1">
                <a:latin typeface="Times New Roman" panose="02020603050405020304" pitchFamily="18" charset="0"/>
                <a:cs typeface="Times New Roman" panose="02020603050405020304" pitchFamily="18" charset="0"/>
              </a:rPr>
              <a:t>передбачений</a:t>
            </a:r>
            <a:r>
              <a:rPr lang="ru-RU" sz="2000" b="1" dirty="0">
                <a:latin typeface="Times New Roman" panose="02020603050405020304" pitchFamily="18" charset="0"/>
                <a:cs typeface="Times New Roman" panose="02020603050405020304" pitchFamily="18" charset="0"/>
              </a:rPr>
              <a:t> з великим </a:t>
            </a:r>
            <a:r>
              <a:rPr lang="ru-RU" sz="2000" b="1" dirty="0" err="1">
                <a:latin typeface="Times New Roman" panose="02020603050405020304" pitchFamily="18" charset="0"/>
                <a:cs typeface="Times New Roman" panose="02020603050405020304" pitchFamily="18" charset="0"/>
              </a:rPr>
              <a:t>ступенем</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визначеності</a:t>
            </a:r>
            <a:r>
              <a:rPr lang="ru-RU" sz="2000" b="1"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628650" y="365124"/>
            <a:ext cx="11268075" cy="6244397"/>
          </a:xfrm>
        </p:spPr>
        <p:txBody>
          <a:bodyPr>
            <a:normAutofit/>
          </a:bodyPr>
          <a:lstStyle/>
          <a:p>
            <a:r>
              <a:rPr lang="ru-RU" sz="2000" b="1" dirty="0" err="1" smtClean="0">
                <a:latin typeface="Times New Roman" panose="02020603050405020304" pitchFamily="18" charset="0"/>
                <a:cs typeface="Times New Roman" panose="02020603050405020304" pitchFamily="18" charset="0"/>
              </a:rPr>
              <a:t>Питання</a:t>
            </a:r>
            <a:r>
              <a:rPr lang="ru-RU" sz="2000" b="1" dirty="0" smtClean="0">
                <a:latin typeface="Times New Roman" panose="02020603050405020304" pitchFamily="18" charset="0"/>
                <a:cs typeface="Times New Roman" panose="02020603050405020304" pitchFamily="18" charset="0"/>
              </a:rPr>
              <a:t> 2</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І. </a:t>
            </a:r>
            <a:r>
              <a:rPr lang="ru-RU" sz="2000" b="1" dirty="0" err="1">
                <a:latin typeface="Times New Roman" panose="02020603050405020304" pitchFamily="18" charset="0"/>
                <a:cs typeface="Times New Roman" panose="02020603050405020304" pitchFamily="18" charset="0"/>
              </a:rPr>
              <a:t>Підготовчий</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етап</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Розробка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програми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вибірки</a:t>
            </a:r>
            <a:r>
              <a:rPr lang="ru-RU" sz="2000" b="1"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1.1 </a:t>
            </a:r>
            <a:r>
              <a:rPr lang="ru-RU" sz="2000" dirty="0" err="1">
                <a:latin typeface="Times New Roman" panose="02020603050405020304" pitchFamily="18" charset="0"/>
                <a:cs typeface="Times New Roman" panose="02020603050405020304" pitchFamily="18" charset="0"/>
              </a:rPr>
              <a:t>Побудова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показників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виражає</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її</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якісні</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кількісні</a:t>
            </a:r>
            <a:r>
              <a:rPr lang="ru-RU" sz="2000" dirty="0">
                <a:latin typeface="Times New Roman" panose="02020603050405020304" pitchFamily="18" charset="0"/>
                <a:cs typeface="Times New Roman" panose="02020603050405020304" pitchFamily="18" charset="0"/>
              </a:rPr>
              <a:t> характеристики, на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наявних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даних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пілотажних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досліджень</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1.2 </a:t>
            </a:r>
            <a:r>
              <a:rPr lang="ru-RU" sz="2000" dirty="0" err="1">
                <a:latin typeface="Times New Roman" panose="02020603050405020304" pitchFamily="18" charset="0"/>
                <a:cs typeface="Times New Roman" panose="02020603050405020304" pitchFamily="18" charset="0"/>
              </a:rPr>
              <a:t>Виділення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значущих</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ознак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Складання</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основи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Забезпечення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її</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повноти</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точності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адекватності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зручності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роботи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1.3 </a:t>
            </a:r>
            <a:r>
              <a:rPr lang="ru-RU" sz="2000" dirty="0" err="1">
                <a:latin typeface="Times New Roman" panose="02020603050405020304" pitchFamily="18" charset="0"/>
                <a:cs typeface="Times New Roman" panose="02020603050405020304" pitchFamily="18" charset="0"/>
              </a:rPr>
              <a:t>Попередня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оцінка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дисперсії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ознак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є </a:t>
            </a:r>
            <a:r>
              <a:rPr lang="ru-RU" sz="2000" dirty="0" err="1">
                <a:latin typeface="Times New Roman" panose="02020603050405020304" pitchFamily="18" charset="0"/>
                <a:cs typeface="Times New Roman" panose="02020603050405020304" pitchFamily="18" charset="0"/>
              </a:rPr>
              <a:t>значущими</a:t>
            </a:r>
            <a:r>
              <a:rPr lang="ru-RU" sz="2000" dirty="0">
                <a:latin typeface="Times New Roman" panose="02020603050405020304" pitchFamily="18" charset="0"/>
                <a:cs typeface="Times New Roman" panose="02020603050405020304" pitchFamily="18" charset="0"/>
              </a:rPr>
              <a:t> з точки </a:t>
            </a:r>
            <a:r>
              <a:rPr lang="ru-RU" sz="2000" dirty="0" err="1">
                <a:latin typeface="Times New Roman" panose="02020603050405020304" pitchFamily="18" charset="0"/>
                <a:cs typeface="Times New Roman" panose="02020603050405020304" pitchFamily="18" charset="0"/>
              </a:rPr>
              <a:t>зору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дослідника</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1.4 </a:t>
            </a:r>
            <a:r>
              <a:rPr lang="ru-RU" sz="2000" dirty="0" err="1">
                <a:latin typeface="Times New Roman" panose="02020603050405020304" pitchFamily="18" charset="0"/>
                <a:cs typeface="Times New Roman" panose="02020603050405020304" pitchFamily="18" charset="0"/>
              </a:rPr>
              <a:t>Виділення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одиниць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відбору</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1.5 </a:t>
            </a:r>
            <a:r>
              <a:rPr lang="ru-RU" sz="2000" dirty="0" err="1">
                <a:latin typeface="Times New Roman" panose="02020603050405020304" pitchFamily="18" charset="0"/>
                <a:cs typeface="Times New Roman" panose="02020603050405020304" pitchFamily="18" charset="0"/>
              </a:rPr>
              <a:t>Визначення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схеми</a:t>
            </a:r>
            <a:r>
              <a:rPr lang="ru-RU" sz="2000" dirty="0">
                <a:latin typeface="Times New Roman" panose="02020603050405020304" pitchFamily="18" charset="0"/>
                <a:cs typeface="Times New Roman" panose="02020603050405020304" pitchFamily="18" charset="0"/>
              </a:rPr>
              <a:t>, типу і </a:t>
            </a:r>
            <a:r>
              <a:rPr lang="ru-RU" sz="2000" dirty="0" err="1">
                <a:latin typeface="Times New Roman" panose="02020603050405020304" pitchFamily="18" charset="0"/>
                <a:cs typeface="Times New Roman" panose="02020603050405020304" pitchFamily="18" charset="0"/>
              </a:rPr>
              <a:t>обсягу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1.6 </a:t>
            </a:r>
            <a:r>
              <a:rPr lang="ru-RU" sz="2000" dirty="0" err="1">
                <a:latin typeface="Times New Roman" panose="02020603050405020304" pitchFamily="18" charset="0"/>
                <a:cs typeface="Times New Roman" panose="02020603050405020304" pitchFamily="18" charset="0"/>
              </a:rPr>
              <a:t>Складання</a:t>
            </a:r>
            <a:r>
              <a:rPr lang="ru-RU" sz="2000" dirty="0">
                <a:latin typeface="Times New Roman" panose="02020603050405020304" pitchFamily="18" charset="0"/>
                <a:cs typeface="Times New Roman" panose="02020603050405020304" pitchFamily="18" charset="0"/>
              </a:rPr>
              <a:t> плану та </a:t>
            </a:r>
            <a:r>
              <a:rPr lang="ru-RU" sz="2000" dirty="0" err="1">
                <a:latin typeface="Times New Roman" panose="02020603050405020304" pitchFamily="18" charset="0"/>
                <a:cs typeface="Times New Roman" panose="02020603050405020304" pitchFamily="18" charset="0"/>
              </a:rPr>
              <a:t>інструкції</a:t>
            </a:r>
            <a:r>
              <a:rPr lang="ru-RU" sz="2000" dirty="0">
                <a:latin typeface="Times New Roman" panose="02020603050405020304" pitchFamily="18" charset="0"/>
                <a:cs typeface="Times New Roman" panose="02020603050405020304" pitchFamily="18" charset="0"/>
              </a:rPr>
              <a:t> по </a:t>
            </a:r>
            <a:r>
              <a:rPr lang="ru-RU" sz="2000" dirty="0" err="1">
                <a:latin typeface="Times New Roman" panose="02020603050405020304" pitchFamily="18" charset="0"/>
                <a:cs typeface="Times New Roman" panose="02020603050405020304" pitchFamily="18" charset="0"/>
              </a:rPr>
              <a:t>методиці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відбору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вибірково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1.7 </a:t>
            </a:r>
            <a:r>
              <a:rPr lang="ru-RU" sz="2000" dirty="0" err="1">
                <a:latin typeface="Times New Roman" panose="02020603050405020304" pitchFamily="18" charset="0"/>
                <a:cs typeface="Times New Roman" panose="02020603050405020304" pitchFamily="18" charset="0"/>
              </a:rPr>
              <a:t>Підготовка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інструментарію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бланків</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проведення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1.8 </a:t>
            </a:r>
            <a:r>
              <a:rPr lang="ru-RU" sz="2000" dirty="0" err="1">
                <a:latin typeface="Times New Roman" panose="02020603050405020304" pitchFamily="18" charset="0"/>
                <a:cs typeface="Times New Roman" panose="02020603050405020304" pitchFamily="18" charset="0"/>
              </a:rPr>
              <a:t>Експертиза</a:t>
            </a:r>
            <a:r>
              <a:rPr lang="ru-RU" sz="2000" dirty="0">
                <a:latin typeface="Times New Roman" panose="02020603050405020304" pitchFamily="18" charset="0"/>
                <a:cs typeface="Times New Roman" panose="02020603050405020304" pitchFamily="18" charset="0"/>
              </a:rPr>
              <a:t> проекту </a:t>
            </a:r>
            <a:r>
              <a:rPr lang="ru-RU" sz="2000" dirty="0" err="1">
                <a:latin typeface="Times New Roman" panose="02020603050405020304" pitchFamily="18" charset="0"/>
                <a:cs typeface="Times New Roman" panose="02020603050405020304" pitchFamily="18" charset="0"/>
              </a:rPr>
              <a:t>програми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Уточнення</a:t>
            </a:r>
            <a:r>
              <a:rPr lang="ru-RU" sz="2000" dirty="0">
                <a:latin typeface="Times New Roman" panose="02020603050405020304" pitchFamily="18" charset="0"/>
                <a:cs typeface="Times New Roman" panose="02020603050405020304" pitchFamily="18" charset="0"/>
              </a:rPr>
              <a:t> проекту,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затвердження</a:t>
            </a:r>
            <a:r>
              <a:rPr lang="ru-RU" sz="2000" dirty="0">
                <a:latin typeface="Times New Roman" panose="02020603050405020304" pitchFamily="18" charset="0"/>
                <a:cs typeface="Times New Roman" panose="02020603050405020304" pitchFamily="18" charset="0"/>
              </a:rPr>
              <a:t>.</a:t>
            </a:r>
            <a:r>
              <a:rPr lang="ru-RU" dirty="0"/>
              <a:t/>
            </a:r>
            <a:br>
              <a:rPr lang="ru-RU" dirty="0"/>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2700" b="1" dirty="0">
                <a:latin typeface="Times New Roman" panose="02020603050405020304" pitchFamily="18" charset="0"/>
                <a:cs typeface="Times New Roman" panose="02020603050405020304" pitchFamily="18" charset="0"/>
              </a:rPr>
              <a:t>ІІ </a:t>
            </a:r>
            <a:r>
              <a:rPr lang="ru-RU" sz="2700" b="1" dirty="0" err="1">
                <a:latin typeface="Times New Roman" panose="02020603050405020304" pitchFamily="18" charset="0"/>
                <a:cs typeface="Times New Roman" panose="02020603050405020304" pitchFamily="18" charset="0"/>
              </a:rPr>
              <a:t>Оперативний</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етап</a:t>
            </a:r>
            <a:r>
              <a:rPr lang="ru-RU" sz="2700" b="1" dirty="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2.1 </a:t>
            </a:r>
            <a:r>
              <a:rPr lang="ru-RU" sz="2700" dirty="0" err="1">
                <a:latin typeface="Times New Roman" panose="02020603050405020304" pitchFamily="18" charset="0"/>
                <a:cs typeface="Times New Roman" panose="02020603050405020304" pitchFamily="18" charset="0"/>
              </a:rPr>
              <a:t>Організація</a:t>
            </a:r>
            <a:r>
              <a:rPr lang="ru-RU" sz="2700" dirty="0">
                <a:latin typeface="Times New Roman" panose="02020603050405020304" pitchFamily="18" charset="0"/>
                <a:cs typeface="Times New Roman" panose="02020603050405020304" pitchFamily="18" charset="0"/>
              </a:rPr>
              <a:t> доступу до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необхідним</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проведення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2.2 </a:t>
            </a:r>
            <a:r>
              <a:rPr lang="ru-RU" sz="2700" dirty="0" err="1">
                <a:latin typeface="Times New Roman" panose="02020603050405020304" pitchFamily="18" charset="0"/>
                <a:cs typeface="Times New Roman" panose="02020603050405020304" pitchFamily="18" charset="0"/>
              </a:rPr>
              <a:t>Підготовка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технічних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засобів</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2.3 </a:t>
            </a:r>
            <a:r>
              <a:rPr lang="ru-RU" sz="2700" dirty="0" err="1">
                <a:latin typeface="Times New Roman" panose="02020603050405020304" pitchFamily="18" charset="0"/>
                <a:cs typeface="Times New Roman" panose="02020603050405020304" pitchFamily="18" charset="0"/>
              </a:rPr>
              <a:t>Підготовка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інструктаж</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виконавців</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проведення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 </a:t>
            </a:r>
            <a:r>
              <a:rPr lang="ru-RU" sz="2700" dirty="0" err="1">
                <a:latin typeface="Times New Roman" panose="02020603050405020304" pitchFamily="18" charset="0"/>
                <a:cs typeface="Times New Roman" panose="02020603050405020304" pitchFamily="18" charset="0"/>
              </a:rPr>
              <a:t>Витяг</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генеральної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сукупності</a:t>
            </a:r>
            <a:r>
              <a:rPr lang="ru-RU" sz="2700" dirty="0">
                <a:latin typeface="Times New Roman" panose="02020603050405020304" pitchFamily="18" charset="0"/>
                <a:cs typeface="Times New Roman" panose="02020603050405020304" pitchFamily="18" charset="0"/>
              </a:rPr>
              <a:t> за </a:t>
            </a:r>
            <a:r>
              <a:rPr lang="ru-RU" sz="2700" dirty="0" err="1">
                <a:latin typeface="Times New Roman" panose="02020603050405020304" pitchFamily="18" charset="0"/>
                <a:cs typeface="Times New Roman" panose="02020603050405020304" pitchFamily="18" charset="0"/>
              </a:rPr>
              <a:t>заданою</a:t>
            </a:r>
            <a:r>
              <a:rPr lang="ru-RU" sz="2700" dirty="0">
                <a:latin typeface="Times New Roman" panose="02020603050405020304" pitchFamily="18" charset="0"/>
                <a:cs typeface="Times New Roman" panose="02020603050405020304" pitchFamily="18" charset="0"/>
              </a:rPr>
              <a:t> схемою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відповідно</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інструкцій</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2.4.1 </a:t>
            </a:r>
            <a:r>
              <a:rPr lang="ru-RU" sz="2700" dirty="0" err="1">
                <a:latin typeface="Times New Roman" panose="02020603050405020304" pitchFamily="18" charset="0"/>
                <a:cs typeface="Times New Roman" panose="02020603050405020304" pitchFamily="18" charset="0"/>
              </a:rPr>
              <a:t>Складання</a:t>
            </a:r>
            <a:r>
              <a:rPr lang="ru-RU" sz="2700" dirty="0">
                <a:latin typeface="Times New Roman" panose="02020603050405020304" pitchFamily="18" charset="0"/>
                <a:cs typeface="Times New Roman" panose="02020603050405020304" pitchFamily="18" charset="0"/>
              </a:rPr>
              <a:t> списку і </a:t>
            </a:r>
            <a:r>
              <a:rPr lang="ru-RU" sz="2700" dirty="0" err="1">
                <a:latin typeface="Times New Roman" panose="02020603050405020304" pitchFamily="18" charset="0"/>
                <a:cs typeface="Times New Roman" panose="02020603050405020304" pitchFamily="18" charset="0"/>
              </a:rPr>
              <a:t>матричних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таблиць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за складом </a:t>
            </a:r>
            <a:r>
              <a:rPr lang="ru-RU" sz="2700" dirty="0" err="1">
                <a:latin typeface="Times New Roman" panose="02020603050405020304" pitchFamily="18" charset="0"/>
                <a:cs typeface="Times New Roman" panose="02020603050405020304" pitchFamily="18" charset="0"/>
              </a:rPr>
              <a:t>заданих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ознак</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2.4.2 </a:t>
            </a:r>
            <a:r>
              <a:rPr lang="ru-RU" sz="2700" dirty="0" err="1">
                <a:latin typeface="Times New Roman" panose="02020603050405020304" pitchFamily="18" charset="0"/>
                <a:cs typeface="Times New Roman" panose="02020603050405020304" pitchFamily="18" charset="0"/>
              </a:rPr>
              <a:t>Складання</a:t>
            </a:r>
            <a:r>
              <a:rPr lang="ru-RU" sz="2700" dirty="0">
                <a:latin typeface="Times New Roman" panose="02020603050405020304" pitchFamily="18" charset="0"/>
                <a:cs typeface="Times New Roman" panose="02020603050405020304" pitchFamily="18" charset="0"/>
              </a:rPr>
              <a:t> списку і </a:t>
            </a:r>
            <a:r>
              <a:rPr lang="ru-RU" sz="2700" dirty="0" err="1">
                <a:latin typeface="Times New Roman" panose="02020603050405020304" pitchFamily="18" charset="0"/>
                <a:cs typeface="Times New Roman" panose="02020603050405020304" pitchFamily="18" charset="0"/>
              </a:rPr>
              <a:t>матричних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таблиць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аналізу</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за складом </a:t>
            </a:r>
            <a:r>
              <a:rPr lang="ru-RU" sz="2700" dirty="0" err="1">
                <a:latin typeface="Times New Roman" panose="02020603050405020304" pitchFamily="18" charset="0"/>
                <a:cs typeface="Times New Roman" panose="02020603050405020304" pitchFamily="18" charset="0"/>
              </a:rPr>
              <a:t>заданих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ознак</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2.4.3 </a:t>
            </a:r>
            <a:r>
              <a:rPr lang="ru-RU" sz="2700" dirty="0" err="1">
                <a:latin typeface="Times New Roman" panose="02020603050405020304" pitchFamily="18" charset="0"/>
                <a:cs typeface="Times New Roman" panose="02020603050405020304" pitchFamily="18" charset="0"/>
              </a:rPr>
              <a:t>Збір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первинної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інформації</a:t>
            </a:r>
            <a:r>
              <a:rPr lang="ru-RU" sz="2700" dirty="0">
                <a:latin typeface="Times New Roman" panose="02020603050405020304" pitchFamily="18" charset="0"/>
                <a:cs typeface="Times New Roman" panose="02020603050405020304" pitchFamily="18" charset="0"/>
              </a:rPr>
              <a:t> по методикам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не </a:t>
            </a:r>
            <a:r>
              <a:rPr lang="ru-RU" sz="2700" dirty="0" err="1">
                <a:latin typeface="Times New Roman" panose="02020603050405020304" pitchFamily="18" charset="0"/>
                <a:cs typeface="Times New Roman" panose="02020603050405020304" pitchFamily="18" charset="0"/>
              </a:rPr>
              <a:t>передбачено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складання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попереднього</a:t>
            </a:r>
            <a:r>
              <a:rPr lang="ru-RU" sz="2700" dirty="0">
                <a:latin typeface="Times New Roman" panose="02020603050405020304" pitchFamily="18" charset="0"/>
                <a:cs typeface="Times New Roman" panose="02020603050405020304" pitchFamily="18" charset="0"/>
              </a:rPr>
              <a:t> списку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2.5 Контроль за процедурами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2.6 </a:t>
            </a:r>
            <a:r>
              <a:rPr lang="ru-RU" sz="2700" dirty="0" err="1">
                <a:latin typeface="Times New Roman" panose="02020603050405020304" pitchFamily="18" charset="0"/>
                <a:cs typeface="Times New Roman" panose="02020603050405020304" pitchFamily="18" charset="0"/>
              </a:rPr>
              <a:t>Збір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облікових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документів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перевірка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уточнення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a:t>
            </a:r>
            <a:r>
              <a:rPr lang="ru-RU" dirty="0"/>
              <a:t/>
            </a:r>
            <a:br>
              <a:rPr lang="ru-RU" dirty="0"/>
            </a:br>
            <a:r>
              <a:rPr lang="ru-RU" sz="3200" dirty="0">
                <a:latin typeface="Times New Roman" panose="02020603050405020304" pitchFamily="18" charset="0"/>
                <a:ea typeface="Times New Roman" panose="02020603050405020304" pitchFamily="18" charset="0"/>
              </a:rPr>
              <a:t/>
            </a:r>
            <a:br>
              <a:rPr lang="ru-RU" sz="3200" dirty="0">
                <a:latin typeface="Times New Roman" panose="02020603050405020304" pitchFamily="18" charset="0"/>
                <a:ea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902325"/>
          </a:xfrm>
        </p:spPr>
        <p:txBody>
          <a:bodyPr>
            <a:normAutofit fontScale="90000"/>
          </a:bodyPr>
          <a:lstStyle/>
          <a:p>
            <a:r>
              <a:rPr lang="uk-UA" sz="2700" b="1" dirty="0">
                <a:latin typeface="Times New Roman" panose="02020603050405020304" pitchFamily="18" charset="0"/>
                <a:cs typeface="Times New Roman" panose="02020603050405020304" pitchFamily="18" charset="0"/>
              </a:rPr>
              <a:t>ІІІ Результуючий етап оцінки репрезентативності даних вибіркового дослідження.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3.1 Первинна обробка даних з відбору елементів вибіркової сукупності.</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3.2 Аналіз відповідності даних побудованої вибірки із завданням.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3.3 Складання списку вибіркової сукупності і маршрутних листів для польових робіт.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3.4 Збір первинних даних по вибіркової сукупності відповідно до методиками збору інформації, їх обробка.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3.5 Оцінка параметрів генеральної сукупності на основі вибіркових даних.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3.5.1 Пошук помилок репрезентативності, їх аналіз виправлення.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3.5.2 Визначення найкращої оцінки параметрів генеральної </a:t>
            </a:r>
            <a:r>
              <a:rPr lang="uk-UA" sz="2700" dirty="0" smtClean="0">
                <a:latin typeface="Times New Roman" panose="02020603050405020304" pitchFamily="18" charset="0"/>
                <a:cs typeface="Times New Roman" panose="02020603050405020304" pitchFamily="18" charset="0"/>
              </a:rPr>
              <a:t>сукупності.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3.6 Побудова висновків про умови екстраполяції результатів вибіркового дослідження на генеральну сукупність.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3.7 Аналіз та оцінка ефективності застосування методики вибірки.</a:t>
            </a:r>
            <a:r>
              <a:rPr lang="ru-RU" dirty="0"/>
              <a:t/>
            </a:r>
            <a:br>
              <a:rPr lang="ru-RU" dirty="0"/>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fontScale="90000"/>
          </a:bodyPr>
          <a:lstStyle/>
          <a:p>
            <a:r>
              <a:rPr lang="ru-RU" sz="3100" b="1" dirty="0" err="1" smtClean="0">
                <a:latin typeface="Times New Roman" panose="02020603050405020304" pitchFamily="18" charset="0"/>
                <a:ea typeface="Calibri" panose="020F0502020204030204" pitchFamily="34" charset="0"/>
                <a:cs typeface="Times New Roman" panose="02020603050405020304" pitchFamily="18" charset="0"/>
              </a:rPr>
              <a:t>Питання</a:t>
            </a:r>
            <a:r>
              <a:rPr lang="ru-RU" sz="3100" b="1" dirty="0" smtClean="0">
                <a:latin typeface="Times New Roman" panose="02020603050405020304" pitchFamily="18" charset="0"/>
                <a:ea typeface="Calibri" panose="020F0502020204030204" pitchFamily="34" charset="0"/>
                <a:cs typeface="Times New Roman" panose="02020603050405020304" pitchFamily="18" charset="0"/>
              </a:rPr>
              <a:t> 3</a:t>
            </a:r>
            <a:r>
              <a:rPr lang="ru-RU" sz="3100" dirty="0" smtClean="0">
                <a:latin typeface="Times New Roman" panose="02020603050405020304" pitchFamily="18" charset="0"/>
                <a:ea typeface="Calibri" panose="020F0502020204030204" pitchFamily="34" charset="0"/>
                <a:cs typeface="Times New Roman" panose="02020603050405020304" pitchFamily="18" charset="0"/>
              </a:rPr>
              <a:t/>
            </a:r>
            <a:br>
              <a:rPr lang="ru-RU" sz="3100" dirty="0" smtClean="0">
                <a:latin typeface="Times New Roman" panose="02020603050405020304" pitchFamily="18" charset="0"/>
                <a:ea typeface="Calibri" panose="020F0502020204030204" pitchFamily="34"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Похибкою </a:t>
            </a:r>
            <a:r>
              <a:rPr lang="uk-UA" sz="3100" b="1" dirty="0">
                <a:latin typeface="Times New Roman" panose="02020603050405020304" pitchFamily="18" charset="0"/>
                <a:cs typeface="Times New Roman" panose="02020603050405020304" pitchFamily="18" charset="0"/>
              </a:rPr>
              <a:t>вибірки </a:t>
            </a:r>
            <a:r>
              <a:rPr lang="uk-UA" sz="3100" dirty="0">
                <a:latin typeface="Times New Roman" panose="02020603050405020304" pitchFamily="18" charset="0"/>
                <a:cs typeface="Times New Roman" panose="02020603050405020304" pitchFamily="18" charset="0"/>
              </a:rPr>
              <a:t>називається відхилення статистичної структури вибірки від структури відповідної генеральної сукупності. Зазвичай виділяють дві складові помилки вибірки, одну з яких називають систематичною, а іншу випадковою помилкою. </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Випадкові </a:t>
            </a:r>
            <a:r>
              <a:rPr lang="uk-UA" sz="3100" b="1" dirty="0" smtClean="0">
                <a:latin typeface="Times New Roman" panose="02020603050405020304" pitchFamily="18" charset="0"/>
                <a:cs typeface="Times New Roman" panose="02020603050405020304" pitchFamily="18" charset="0"/>
              </a:rPr>
              <a:t>похибки </a:t>
            </a:r>
            <a:r>
              <a:rPr lang="uk-UA" sz="3100" dirty="0">
                <a:latin typeface="Times New Roman" panose="02020603050405020304" pitchFamily="18" charset="0"/>
                <a:cs typeface="Times New Roman" panose="02020603050405020304" pitchFamily="18" charset="0"/>
              </a:rPr>
              <a:t>- це статистичні </a:t>
            </a:r>
            <a:r>
              <a:rPr lang="uk-UA" sz="3100" dirty="0" smtClean="0">
                <a:latin typeface="Times New Roman" panose="02020603050405020304" pitchFamily="18" charset="0"/>
                <a:cs typeface="Times New Roman" panose="02020603050405020304" pitchFamily="18" charset="0"/>
              </a:rPr>
              <a:t>помилки, </a:t>
            </a:r>
            <a:r>
              <a:rPr lang="uk-UA" sz="3100" dirty="0">
                <a:latin typeface="Times New Roman" panose="02020603050405020304" pitchFamily="18" charset="0"/>
                <a:cs typeface="Times New Roman" panose="02020603050405020304" pitchFamily="18" charset="0"/>
              </a:rPr>
              <a:t>органічно властиві вибіркового методу і помилки, викликані випадковими порушеннями в процедурах збору інформації. Випадкова (статистична) </a:t>
            </a:r>
            <a:r>
              <a:rPr lang="uk-UA" sz="3100" dirty="0" smtClean="0">
                <a:latin typeface="Times New Roman" panose="02020603050405020304" pitchFamily="18" charset="0"/>
                <a:cs typeface="Times New Roman" panose="02020603050405020304" pitchFamily="18" charset="0"/>
              </a:rPr>
              <a:t>похибка виникає </a:t>
            </a:r>
            <a:r>
              <a:rPr lang="uk-UA" sz="3100" dirty="0">
                <a:latin typeface="Times New Roman" panose="02020603050405020304" pitchFamily="18" charset="0"/>
                <a:cs typeface="Times New Roman" panose="02020603050405020304" pitchFamily="18" charset="0"/>
              </a:rPr>
              <a:t>внаслідок випадкової варіації значень, викликаної тим, що спостерігається лише частина одиниць, а не вся </a:t>
            </a:r>
            <a:r>
              <a:rPr lang="uk-UA" sz="3100" dirty="0" smtClean="0">
                <a:latin typeface="Times New Roman" panose="02020603050405020304" pitchFamily="18" charset="0"/>
                <a:cs typeface="Times New Roman" panose="02020603050405020304" pitchFamily="18" charset="0"/>
              </a:rPr>
              <a:t>генеральна сукупність. </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Випадкові </a:t>
            </a:r>
            <a:r>
              <a:rPr lang="uk-UA" sz="3100" b="1" dirty="0" smtClean="0">
                <a:latin typeface="Times New Roman" panose="02020603050405020304" pitchFamily="18" charset="0"/>
                <a:cs typeface="Times New Roman" panose="02020603050405020304" pitchFamily="18" charset="0"/>
              </a:rPr>
              <a:t>похибки </a:t>
            </a:r>
            <a:r>
              <a:rPr lang="uk-UA" sz="3100" b="1" dirty="0">
                <a:latin typeface="Times New Roman" panose="02020603050405020304" pitchFamily="18" charset="0"/>
                <a:cs typeface="Times New Roman" panose="02020603050405020304" pitchFamily="18" charset="0"/>
              </a:rPr>
              <a:t>зменшуються зі збільшенням обсягу </a:t>
            </a:r>
            <a:r>
              <a:rPr lang="uk-UA" sz="3100" b="1" dirty="0" smtClean="0">
                <a:latin typeface="Times New Roman" panose="02020603050405020304" pitchFamily="18" charset="0"/>
                <a:cs typeface="Times New Roman" panose="02020603050405020304" pitchFamily="18" charset="0"/>
              </a:rPr>
              <a:t>вибіркової сукупності.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296525" cy="6226175"/>
          </a:xfrm>
        </p:spPr>
        <p:txBody>
          <a:bodyPr>
            <a:normAutofit fontScale="90000"/>
          </a:bodyPr>
          <a:lstStyle/>
          <a:p>
            <a:pPr indent="450215">
              <a:lnSpc>
                <a:spcPct val="107000"/>
              </a:lnSpc>
              <a:spcAft>
                <a:spcPts val="0"/>
              </a:spcAft>
            </a:pPr>
            <a:r>
              <a:rPr lang="ru-RU" sz="2700" b="1" dirty="0" err="1">
                <a:latin typeface="Times New Roman" panose="02020603050405020304" pitchFamily="18" charset="0"/>
                <a:ea typeface="Calibri" panose="020F0502020204030204" pitchFamily="34" charset="0"/>
                <a:cs typeface="Times New Roman" panose="02020603050405020304" pitchFamily="18" charset="0"/>
              </a:rPr>
              <a:t>Випадкові</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smtClean="0">
                <a:latin typeface="Times New Roman" panose="02020603050405020304" pitchFamily="18" charset="0"/>
                <a:ea typeface="Calibri" panose="020F0502020204030204" pitchFamily="34" charset="0"/>
                <a:cs typeface="Times New Roman" panose="02020603050405020304" pitchFamily="18" charset="0"/>
              </a:rPr>
              <a:t>похибки</a:t>
            </a:r>
            <a:r>
              <a:rPr lang="ru-RU" sz="2700"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smtClean="0">
                <a:latin typeface="Times New Roman" panose="02020603050405020304" pitchFamily="18" charset="0"/>
                <a:ea typeface="Calibri" panose="020F0502020204030204" pitchFamily="34" charset="0"/>
                <a:cs typeface="Times New Roman" panose="02020603050405020304" pitchFamily="18" charset="0"/>
              </a:rPr>
              <a:t>бувають</a:t>
            </a:r>
            <a:r>
              <a:rPr lang="ru-RU" sz="2700"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двох</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видів</a:t>
            </a:r>
            <a:r>
              <a:rPr lang="ru-RU" sz="2700" b="1" dirty="0">
                <a:latin typeface="Times New Roman" panose="02020603050405020304" pitchFamily="18" charset="0"/>
                <a:ea typeface="Calibri" panose="020F0502020204030204" pitchFamily="34" charset="0"/>
                <a:cs typeface="Times New Roman" panose="02020603050405020304" pitchFamily="18" charset="0"/>
              </a:rPr>
              <a:t>:</a:t>
            </a:r>
            <a:br>
              <a:rPr lang="ru-RU" sz="2700" b="1"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1)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відхилення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характеристик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вибіркового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розподілу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700" dirty="0">
                <a:latin typeface="Times New Roman" panose="02020603050405020304" pitchFamily="18" charset="0"/>
                <a:ea typeface="Calibri" panose="020F0502020204030204" pitchFamily="34" charset="0"/>
                <a:cs typeface="Times New Roman" panose="02020603050405020304" pitchFamily="18" charset="0"/>
              </a:rPr>
              <a:t> генерального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розподілу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Їх</a:t>
            </a:r>
            <a:r>
              <a:rPr lang="ru-RU" sz="2700" dirty="0">
                <a:latin typeface="Times New Roman" panose="02020603050405020304" pitchFamily="18" charset="0"/>
                <a:ea typeface="Calibri" panose="020F0502020204030204" pitchFamily="34" charset="0"/>
                <a:cs typeface="Times New Roman" panose="02020603050405020304" pitchFamily="18" charset="0"/>
              </a:rPr>
              <a:t> причина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відмінність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розміру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двох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сукупностей</a:t>
            </a:r>
            <a:r>
              <a:rPr lang="ru-RU" sz="2700" dirty="0">
                <a:latin typeface="Times New Roman" panose="02020603050405020304" pitchFamily="18" charset="0"/>
                <a:ea typeface="Calibri" panose="020F0502020204030204" pitchFamily="34" charset="0"/>
                <a:cs typeface="Times New Roman" panose="02020603050405020304" pitchFamily="18" charset="0"/>
              </a:rPr>
              <a:t>. Величина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такої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випадкової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похибки</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піддається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виміру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Її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міра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похибка</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репрезентативності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Завдання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соціолога</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обов'язкове</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врахування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цієї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похибки</a:t>
            </a:r>
            <a:r>
              <a:rPr lang="ru-RU" sz="2700" dirty="0">
                <a:latin typeface="Times New Roman" panose="02020603050405020304" pitchFamily="18" charset="0"/>
                <a:ea typeface="Calibri" panose="020F0502020204030204" pitchFamily="34" charset="0"/>
                <a:cs typeface="Times New Roman" panose="02020603050405020304" pitchFamily="18" charset="0"/>
              </a:rPr>
              <a:t> при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розрахунку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всіх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вибіркових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показників</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2)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неконтрольовані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відхилення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планованої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які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називаються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помилками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спостереження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і процедур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збору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інформації</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b="1" dirty="0">
                <a:latin typeface="Times New Roman" panose="02020603050405020304" pitchFamily="18" charset="0"/>
                <a:ea typeface="Calibri" panose="020F0502020204030204" pitchFamily="34" charset="0"/>
                <a:cs typeface="Times New Roman" panose="02020603050405020304" pitchFamily="18" charset="0"/>
              </a:rPr>
              <a:t>До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джерел</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цих</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помилок</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можна</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віднести</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наступні</a:t>
            </a:r>
            <a:r>
              <a:rPr lang="ru-RU" sz="2700" b="1" dirty="0">
                <a:latin typeface="Times New Roman" panose="02020603050405020304" pitchFamily="18" charset="0"/>
                <a:ea typeface="Calibri" panose="020F0502020204030204" pitchFamily="34" charset="0"/>
                <a:cs typeface="Times New Roman" panose="02020603050405020304" pitchFamily="18" charset="0"/>
              </a:rPr>
              <a:t>:</a:t>
            </a:r>
            <a:r>
              <a:rPr lang="ru-RU" sz="2700" dirty="0">
                <a:latin typeface="Times New Roman" panose="02020603050405020304" pitchFamily="18" charset="0"/>
                <a:ea typeface="Calibri" panose="020F0502020204030204" pitchFamily="34" charset="0"/>
                <a:cs typeface="Times New Roman" panose="02020603050405020304" pitchFamily="18" charset="0"/>
              </a:rPr>
              <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1.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Заміна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намічених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за планом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одиниць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спостереження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іншими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доступними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які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проте</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виявляються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неповноцінними</a:t>
            </a:r>
            <a:r>
              <a:rPr lang="ru-RU" sz="2700" dirty="0">
                <a:latin typeface="Times New Roman" panose="02020603050405020304" pitchFamily="18" charset="0"/>
                <a:ea typeface="Calibri" panose="020F0502020204030204" pitchFamily="34" charset="0"/>
                <a:cs typeface="Times New Roman" panose="02020603050405020304" pitchFamily="18" charset="0"/>
              </a:rPr>
              <a:t> з точки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зору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виробленого</a:t>
            </a:r>
            <a:r>
              <a:rPr lang="ru-RU" sz="2700" dirty="0">
                <a:latin typeface="Times New Roman" panose="02020603050405020304" pitchFamily="18" charset="0"/>
                <a:ea typeface="Calibri" panose="020F0502020204030204" pitchFamily="34" charset="0"/>
                <a:cs typeface="Times New Roman" panose="02020603050405020304" pitchFamily="18" charset="0"/>
              </a:rPr>
              <a:t> плану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вибірки</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2.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Неповний</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охоплення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вибіркової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сукупності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тобто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неотримання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інформації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частини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одиниць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спостереження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виключених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наприклад</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недоотримання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анкет, в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повному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обсязі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заповнені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анкети</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954365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2700" b="1" dirty="0">
                <a:latin typeface="Times New Roman" panose="02020603050405020304" pitchFamily="18" charset="0"/>
                <a:cs typeface="Times New Roman" panose="02020603050405020304" pitchFamily="18" charset="0"/>
              </a:rPr>
              <a:t>Систематична </a:t>
            </a:r>
            <a:r>
              <a:rPr lang="ru-RU" sz="2700" b="1" dirty="0" err="1" smtClean="0">
                <a:latin typeface="Times New Roman" panose="02020603050405020304" pitchFamily="18" charset="0"/>
                <a:cs typeface="Times New Roman" panose="02020603050405020304" pitchFamily="18" charset="0"/>
              </a:rPr>
              <a:t>похибка</a:t>
            </a:r>
            <a:r>
              <a:rPr lang="ru-RU" sz="2700" b="1"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неадекватне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відтворення</a:t>
            </a:r>
            <a:r>
              <a:rPr lang="ru-RU" sz="2700" dirty="0">
                <a:latin typeface="Times New Roman" panose="02020603050405020304" pitchFamily="18" charset="0"/>
                <a:cs typeface="Times New Roman" panose="02020603050405020304" pitchFamily="18" charset="0"/>
              </a:rPr>
              <a:t> у </a:t>
            </a:r>
            <a:r>
              <a:rPr lang="ru-RU" sz="2700" dirty="0" err="1">
                <a:latin typeface="Times New Roman" panose="02020603050405020304" pitchFamily="18" charset="0"/>
                <a:cs typeface="Times New Roman" panose="02020603050405020304" pitchFamily="18" charset="0"/>
              </a:rPr>
              <a:t>вибірці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генеральних</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розподілів</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a:t>
            </a:r>
            <a:r>
              <a:rPr lang="ru-RU" sz="2700" dirty="0" err="1" smtClean="0">
                <a:latin typeface="Times New Roman" panose="02020603050405020304" pitchFamily="18" charset="0"/>
                <a:cs typeface="Times New Roman" panose="02020603050405020304" pitchFamily="18" charset="0"/>
              </a:rPr>
              <a:t>оже</a:t>
            </a:r>
            <a:r>
              <a:rPr lang="ru-RU" sz="2700"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бути </a:t>
            </a:r>
            <a:r>
              <a:rPr lang="ru-RU" sz="2700" dirty="0" err="1">
                <a:latin typeface="Times New Roman" panose="02020603050405020304" pitchFamily="18" charset="0"/>
                <a:cs typeface="Times New Roman" panose="02020603050405020304" pitchFamily="18" charset="0"/>
              </a:rPr>
              <a:t>викликано</a:t>
            </a:r>
            <a:r>
              <a:rPr lang="ru-RU" sz="2700" dirty="0">
                <a:latin typeface="Times New Roman" panose="02020603050405020304" pitchFamily="18" charset="0"/>
                <a:cs typeface="Times New Roman" panose="02020603050405020304" pitchFamily="18" charset="0"/>
              </a:rPr>
              <a:t> причинами, </a:t>
            </a:r>
            <a:r>
              <a:rPr lang="ru-RU" sz="2700" dirty="0" err="1">
                <a:latin typeface="Times New Roman" panose="02020603050405020304" pitchFamily="18" charset="0"/>
                <a:cs typeface="Times New Roman" panose="02020603050405020304" pitchFamily="18" charset="0"/>
              </a:rPr>
              <a:t>що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носять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невипадковий</a:t>
            </a:r>
            <a:r>
              <a:rPr lang="ru-RU" sz="2700" dirty="0">
                <a:latin typeface="Times New Roman" panose="02020603050405020304" pitchFamily="18" charset="0"/>
                <a:cs typeface="Times New Roman" panose="02020603050405020304" pitchFamily="18" charset="0"/>
              </a:rPr>
              <a:t> характер.</a:t>
            </a: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Систематична </a:t>
            </a:r>
            <a:r>
              <a:rPr lang="ru-RU" sz="2700" b="1" dirty="0" err="1" smtClean="0">
                <a:latin typeface="Times New Roman" panose="02020603050405020304" pitchFamily="18" charset="0"/>
                <a:cs typeface="Times New Roman" panose="02020603050405020304" pitchFamily="18" charset="0"/>
              </a:rPr>
              <a:t>похибка</a:t>
            </a:r>
            <a:r>
              <a:rPr lang="ru-RU" sz="2700" b="1"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неконтрольовані</a:t>
            </a:r>
            <a:r>
              <a:rPr lang="ru-RU" sz="2700" dirty="0">
                <a:latin typeface="Times New Roman" panose="02020603050405020304" pitchFamily="18" charset="0"/>
                <a:cs typeface="Times New Roman" panose="02020603050405020304" pitchFamily="18" charset="0"/>
              </a:rPr>
              <a:t> перекоси в </a:t>
            </a:r>
            <a:r>
              <a:rPr lang="ru-RU" sz="2700" dirty="0" err="1">
                <a:latin typeface="Times New Roman" panose="02020603050405020304" pitchFamily="18" charset="0"/>
                <a:cs typeface="Times New Roman" panose="02020603050405020304" pitchFamily="18" charset="0"/>
              </a:rPr>
              <a:t>розподілі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вибіркових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спостережень</a:t>
            </a:r>
            <a:r>
              <a:rPr lang="ru-RU" sz="2700"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Число </a:t>
            </a:r>
            <a:r>
              <a:rPr lang="ru-RU" sz="2700" b="1" dirty="0" err="1">
                <a:latin typeface="Times New Roman" panose="02020603050405020304" pitchFamily="18" charset="0"/>
                <a:cs typeface="Times New Roman" panose="02020603050405020304" pitchFamily="18" charset="0"/>
              </a:rPr>
              <a:t>опитаних</a:t>
            </a:r>
            <a:r>
              <a:rPr lang="ru-RU" sz="2700" b="1" dirty="0">
                <a:latin typeface="Times New Roman" panose="02020603050405020304" pitchFamily="18" charset="0"/>
                <a:cs typeface="Times New Roman" panose="02020603050405020304" pitchFamily="18" charset="0"/>
              </a:rPr>
              <a:t> не </a:t>
            </a:r>
            <a:r>
              <a:rPr lang="ru-RU" sz="2700" b="1" dirty="0" err="1">
                <a:latin typeface="Times New Roman" panose="02020603050405020304" pitchFamily="18" charset="0"/>
                <a:cs typeface="Times New Roman" panose="02020603050405020304" pitchFamily="18" charset="0"/>
              </a:rPr>
              <a:t>впливає</a:t>
            </a:r>
            <a:r>
              <a:rPr lang="ru-RU" sz="2700" b="1" dirty="0">
                <a:latin typeface="Times New Roman" panose="02020603050405020304" pitchFamily="18" charset="0"/>
                <a:cs typeface="Times New Roman" panose="02020603050405020304" pitchFamily="18" charset="0"/>
              </a:rPr>
              <a:t> на величину </a:t>
            </a:r>
            <a:r>
              <a:rPr lang="ru-RU" sz="2700" b="1" dirty="0" err="1">
                <a:latin typeface="Times New Roman" panose="02020603050405020304" pitchFamily="18" charset="0"/>
                <a:cs typeface="Times New Roman" panose="02020603050405020304" pitchFamily="18" charset="0"/>
              </a:rPr>
              <a:t>систематичної</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помилки</a:t>
            </a:r>
            <a:r>
              <a:rPr lang="ru-RU" sz="2700" b="1" dirty="0" smtClean="0">
                <a:latin typeface="Times New Roman" panose="02020603050405020304" pitchFamily="18" charset="0"/>
                <a:cs typeface="Times New Roman" panose="02020603050405020304" pitchFamily="18" charset="0"/>
              </a:rPr>
              <a:t>.</a:t>
            </a:r>
            <a:br>
              <a:rPr lang="ru-RU" sz="2700" b="1" dirty="0" smtClean="0">
                <a:latin typeface="Times New Roman" panose="02020603050405020304" pitchFamily="18" charset="0"/>
                <a:cs typeface="Times New Roman" panose="02020603050405020304" pitchFamily="18" charset="0"/>
              </a:rPr>
            </a:br>
            <a:r>
              <a:rPr lang="ru-RU" dirty="0"/>
              <a:t/>
            </a:r>
            <a:br>
              <a:rPr lang="ru-RU" dirty="0"/>
            </a:br>
            <a:r>
              <a:rPr lang="ru-RU" sz="2700" dirty="0" err="1">
                <a:latin typeface="Times New Roman" panose="02020603050405020304" pitchFamily="18" charset="0"/>
                <a:cs typeface="Times New Roman" panose="02020603050405020304" pitchFamily="18" charset="0"/>
              </a:rPr>
              <a:t>Систематичні</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похибки</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зазвичай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пов'язують</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помилками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проектування</a:t>
            </a:r>
            <a:r>
              <a:rPr lang="ru-RU" sz="2700" dirty="0">
                <a:latin typeface="Times New Roman" panose="02020603050405020304" pitchFamily="18" charset="0"/>
                <a:cs typeface="Times New Roman" panose="02020603050405020304" pitchFamily="18" charset="0"/>
              </a:rPr>
              <a:t> (дизайну) </a:t>
            </a:r>
            <a:r>
              <a:rPr lang="ru-RU" sz="2700" dirty="0" err="1" smtClean="0">
                <a:latin typeface="Times New Roman" panose="02020603050405020304" pitchFamily="18" charset="0"/>
                <a:cs typeface="Times New Roman" panose="02020603050405020304" pitchFamily="18" charset="0"/>
              </a:rPr>
              <a:t>вибірки</a:t>
            </a:r>
            <a:r>
              <a:rPr lang="ru-RU" sz="2700"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а </a:t>
            </a:r>
            <a:r>
              <a:rPr lang="ru-RU" sz="2700" dirty="0" err="1">
                <a:latin typeface="Times New Roman" panose="02020603050405020304" pitchFamily="18" charset="0"/>
                <a:cs typeface="Times New Roman" panose="02020603050405020304" pitchFamily="18" charset="0"/>
              </a:rPr>
              <a:t>також</a:t>
            </a:r>
            <a:r>
              <a:rPr lang="ru-RU" sz="2700" dirty="0">
                <a:latin typeface="Times New Roman" panose="02020603050405020304" pitchFamily="18" charset="0"/>
                <a:cs typeface="Times New Roman" panose="02020603050405020304" pitchFamily="18" charset="0"/>
              </a:rPr>
              <a:t> з такими </a:t>
            </a:r>
            <a:r>
              <a:rPr lang="ru-RU" sz="2700" dirty="0" err="1">
                <a:latin typeface="Times New Roman" panose="02020603050405020304" pitchFamily="18" charset="0"/>
                <a:cs typeface="Times New Roman" panose="02020603050405020304" pitchFamily="18" charset="0"/>
              </a:rPr>
              <a:t>об'єктивними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обставинами</a:t>
            </a:r>
            <a:r>
              <a:rPr lang="ru-RU" sz="2700" dirty="0">
                <a:latin typeface="Times New Roman" panose="02020603050405020304" pitchFamily="18" charset="0"/>
                <a:cs typeface="Times New Roman" panose="02020603050405020304" pitchFamily="18" charset="0"/>
              </a:rPr>
              <a:t>, як </a:t>
            </a:r>
            <a:r>
              <a:rPr lang="ru-RU" sz="2700" dirty="0" err="1">
                <a:latin typeface="Times New Roman" panose="02020603050405020304" pitchFamily="18" charset="0"/>
                <a:cs typeface="Times New Roman" panose="02020603050405020304" pitchFamily="18" charset="0"/>
              </a:rPr>
              <a:t>різна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ступінь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доступності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респондентів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їх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готовності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брати</a:t>
            </a:r>
            <a:r>
              <a:rPr lang="ru-RU" sz="2700" dirty="0">
                <a:latin typeface="Times New Roman" panose="02020603050405020304" pitchFamily="18" charset="0"/>
                <a:cs typeface="Times New Roman" panose="02020603050405020304" pitchFamily="18" charset="0"/>
              </a:rPr>
              <a:t> участь в </a:t>
            </a:r>
            <a:r>
              <a:rPr lang="ru-RU" sz="2700" dirty="0" err="1">
                <a:latin typeface="Times New Roman" panose="02020603050405020304" pitchFamily="18" charset="0"/>
                <a:cs typeface="Times New Roman" panose="02020603050405020304" pitchFamily="18" charset="0"/>
              </a:rPr>
              <a:t>дослідженні</a:t>
            </a:r>
            <a:r>
              <a:rPr lang="ru-RU" sz="2700" dirty="0">
                <a:latin typeface="Times New Roman" panose="02020603050405020304" pitchFamily="18"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6114897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0.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212</TotalTime>
  <Words>69</Words>
  <Application>Microsoft Office PowerPoint</Application>
  <PresentationFormat>Широкоэкранный</PresentationFormat>
  <Paragraphs>13</Paragraphs>
  <Slides>11</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Century Gothic</vt:lpstr>
      <vt:lpstr>Times New Roman</vt:lpstr>
      <vt:lpstr>Wingdings 3</vt:lpstr>
      <vt:lpstr>Легкий дым</vt:lpstr>
      <vt:lpstr>Тема 1.</vt:lpstr>
      <vt:lpstr>План. 1. Основні поняття курсу.  2. Етапи і основні процедури вибіркового методу.  3. Похибка вибірки. Види похибок вибірки.      </vt:lpstr>
      <vt:lpstr>Питання 1 Генеральна сукупність – все елементи, що складають об'єкт дослідження. Вибіркова сукупність – частина елементів генеральної сукупності, яка є об’єктом дослідження. Репрезантативність вибірки – здатність вибірки правильно відображати співвідношення елементів генеральної сукупності, з якої вона була вилучена для дослідження. Репрезентативність забезпечується двома класами досить строго формалізованих процедур: 1. Дизайном вибірки (стратегією і процедурами її формування); 2. Розрахунком її мінімального обсягу, який при обраному дизайні здатний забезпечити прийнятну точність результатів. Розвиток теорії ймовірностей дозволив теоретично обгрунтувати можливість застосування вибіркового методу. В основі теоретичного обґрунтування вибіркового методу лежить так званий закон великих чисел. Фізичний зміст цього закону можна виразити таким чином: «При дуже великому числі випадкових явищ середній їх результат практично перестає бути випадковим і може бути передбачений з великим ступенем визначеності».    </vt:lpstr>
      <vt:lpstr>Питання 2   І. Підготовчий етап. Розробка програми вибірки. 1.1 Побудова системи показників генеральної сукупності, що виражає її якісні та кількісні характеристики, на основі наявних даних і пілотажних досліджень. 1.2 Виділення значущих для дослідження ознак генеральної сукупності. Складання основи вибірки. Забезпечення її повноти, точності, адекватності, зручності роботи. 1.3 Попередня оцінка дисперсії ознак генеральної сукупності, які є значущими з точки зору дослідника. 1.4 Виділення одиниць відбору. 1.5 Визначення схеми, типу і обсягу вибірки. 1.6 Складання плану та інструкції по методиці відбору елементів вибірково сукупності. 1.7 Підготовка інструментарію (бланків) для проведення вибірки. 1.8 Експертиза проекту програми вибірки. Уточнення проекту, його затвердження.   </vt:lpstr>
      <vt:lpstr>ІІ Оперативний етап. 2.1 Організація доступу до даних необхідним для проведення вибірки. 2.2 Підготовка технічних засобів для вибірки. 2.3 Підготовка, інструктаж виконавців для проведення відбору. 2.4 Витяг одиниць відбору з генеральної сукупності за заданою схемою відбору та відповідно до інструкцій. 2.4.1 Складання списку і матричних таблиць, одиниць відбору за складом заданих ознак. 2.4.2 Складання списку і матричних таблиць, одиниць аналізу за складом заданих ознак. 2.4.3 Збір первинної інформації по методикам вибірки, в яких не передбачено складання попереднього списку вибірки. 2.5 Контроль за процедурами відбору. 2.6 Збір облікових документів, перевірка, уточнення даних.   </vt:lpstr>
      <vt:lpstr>ІІІ Результуючий етап оцінки репрезентативності даних вибіркового дослідження.  3.1 Первинна обробка даних з відбору елементів вибіркової сукупності. 3.2 Аналіз відповідності даних побудованої вибірки із завданням.  3.3 Складання списку вибіркової сукупності і маршрутних листів для польових робіт.  3.4 Збір первинних даних по вибіркової сукупності відповідно до методиками збору інформації, їх обробка.  3.5 Оцінка параметрів генеральної сукупності на основі вибіркових даних.  3.5.1 Пошук помилок репрезентативності, їх аналіз виправлення.  3.5.2 Визначення найкращої оцінки параметрів генеральної сукупності.  3.6 Побудова висновків про умови екстраполяції результатів вибіркового дослідження на генеральну сукупність.  3.7 Аналіз та оцінка ефективності застосування методики вибірки.   </vt:lpstr>
      <vt:lpstr>Питання 3 Похибкою вибірки називається відхилення статистичної структури вибірки від структури відповідної генеральної сукупності. Зазвичай виділяють дві складові помилки вибірки, одну з яких називають систематичною, а іншу випадковою помилкою.  Випадкові похибки - це статистичні помилки, органічно властиві вибіркового методу і помилки, викликані випадковими порушеннями в процедурах збору інформації. Випадкова (статистична) похибка виникає внаслідок випадкової варіації значень, викликаної тим, що спостерігається лише частина одиниць, а не вся генеральна сукупність.  Випадкові похибки зменшуються зі збільшенням обсягу вибіркової сукупності.    </vt:lpstr>
      <vt:lpstr>Випадкові похибки бувають двох видів: 1) відхилення характеристик вибіркового розподілу від генерального розподілу. Їх причина - відмінність розміру двох сукупностей. Величина такої випадкової похибки піддається виміру. Її міра – похибка репрезентативності. Завдання соціолога - обов'язкове врахування цієї похибки при розрахунку всіх вибіркових показників. 2) неконтрольовані відхилення від планованої вибірки, які називаються помилками спостереження і процедур збору інформації. До джерел цих помилок можна віднести наступні: 1. Заміна намічених за планом вибірки одиниць спостереження іншими, більш доступними, які, проте, виявляються неповноцінними з точки зору виробленого плану вибірки. 2. Неповний охоплення вибіркової сукупності, тобто неотримання інформації від частини одиниць спостереження, виключених у вибірку (наприклад, недоотримання анкет, в повному обсязі заповнені анкети).    </vt:lpstr>
      <vt:lpstr>Систематична похибка - це неадекватне відтворення у вибірці генеральних розподілів. Може бути викликано причинами, що носять невипадковий характер. Систематична похибка - це неконтрольовані перекоси в розподілі вибіркових спостережень. Число опитаних не впливає на величину систематичної помилки.  Систематичні похибки зазвичай пов'язують з помилками проектування (дизайну) вибірки, а також з такими об'єктивними обставинами, як різна ступінь доступності респондентів їх готовності брати участь в дослідженні.     </vt:lpstr>
      <vt:lpstr>Основні джерела систематичних помилок можуть бути 1. Перша і найбільш часто зустрічається помилка полягає в виборі доступних об'єктів. В результаті відбувається необґрунтована екстраполяція реального об'єкта на проектований.  2. Другий тип систематичної помилки пов'язаний з ілюзією сталості. Проявляється в нехтуванні групою респондентів, які не мають певної думки.  3. Третій тип систематичних помилок - недостатнє врахування аномальних і важкодоступних одиниць дослідження. Менші шанси на потрапляння до вибірки мають ті, кого немає вдома, і відмовляються співпрацювати з інтерв'юером.  4. Недостатнє врахування відсутніх в місці збору даних, як правило, за місцем проживання, - четвертий тип систематичних помилок.  5. П'ятий тип систематичних помилок - відмови від відповіді, , які в залежності від теми опитування можуть становити досить значний відсоток запланованих інтерв'ю.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16</cp:revision>
  <dcterms:created xsi:type="dcterms:W3CDTF">2020-09-04T19:13:21Z</dcterms:created>
  <dcterms:modified xsi:type="dcterms:W3CDTF">2021-02-24T11:49:39Z</dcterms:modified>
</cp:coreProperties>
</file>