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78" r:id="rId4"/>
    <p:sldId id="261" r:id="rId5"/>
    <p:sldId id="260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82" r:id="rId20"/>
    <p:sldId id="275" r:id="rId21"/>
    <p:sldId id="276" r:id="rId22"/>
    <p:sldId id="279" r:id="rId23"/>
    <p:sldId id="280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E1DA-B6F4-4A26-9892-4C98475474E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495B-68E2-4B64-A964-94DB182E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8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495B-68E2-4B64-A964-94DB182EC4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1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iowork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urveyor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xcalibur/xcalibur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ltq_ft_intro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6172200" cy="1030266"/>
          </a:xfrm>
        </p:spPr>
        <p:txBody>
          <a:bodyPr/>
          <a:lstStyle/>
          <a:p>
            <a:pPr algn="ctr"/>
            <a:r>
              <a:rPr lang="uk-UA" dirty="0" err="1" smtClean="0"/>
              <a:t>Протеоміка</a:t>
            </a:r>
            <a:r>
              <a:rPr lang="uk-UA" dirty="0" smtClean="0"/>
              <a:t> та </a:t>
            </a:r>
            <a:r>
              <a:rPr lang="uk-UA" dirty="0" err="1" smtClean="0"/>
              <a:t>Метаболоміка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150" y="5292347"/>
            <a:ext cx="7058025" cy="10795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2102210"/>
              </p:ext>
            </p:extLst>
          </p:nvPr>
        </p:nvGraphicFramePr>
        <p:xfrm>
          <a:off x="251520" y="90369"/>
          <a:ext cx="8208962" cy="1451212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5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1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- </a:t>
            </a:r>
            <a:r>
              <a:rPr lang="ru-RU" dirty="0" smtClean="0"/>
              <a:t>автоматизированные </a:t>
            </a:r>
            <a:r>
              <a:rPr lang="ru-RU" dirty="0"/>
              <a:t>системы анализа белков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56992"/>
            <a:ext cx="7467600" cy="2324872"/>
          </a:xfrm>
        </p:spPr>
        <p:txBody>
          <a:bodyPr>
            <a:normAutofit fontScale="92500"/>
          </a:bodyPr>
          <a:lstStyle/>
          <a:p>
            <a:r>
              <a:rPr lang="ru-RU" altLang="ru-RU" b="1" u="sng" dirty="0" err="1">
                <a:hlinkClick r:id="rId3"/>
              </a:rPr>
              <a:t>TurboSEQUEST</a:t>
            </a:r>
            <a:r>
              <a:rPr lang="ru-RU" altLang="ru-RU" b="1" u="sng" dirty="0">
                <a:hlinkClick r:id="rId3"/>
              </a:rPr>
              <a:t>™</a:t>
            </a:r>
            <a:r>
              <a:rPr lang="ru-RU" altLang="ru-RU" b="1" dirty="0"/>
              <a:t> - новый пакет программного обеспечения для автоматической идентификации протеинов. Обеспечивает быструю и точнейшую идентификацию даже при низких концентрациях белков в сложных смесях. </a:t>
            </a:r>
            <a:endParaRPr lang="ru-RU" altLang="ru-RU" b="1" dirty="0" smtClean="0"/>
          </a:p>
          <a:p>
            <a:endParaRPr lang="ru-RU" altLang="ru-RU" b="1" dirty="0" smtClean="0"/>
          </a:p>
          <a:p>
            <a:endParaRPr lang="ru-RU" altLang="ru-RU" b="1" dirty="0" smtClean="0"/>
          </a:p>
          <a:p>
            <a:endParaRPr lang="ru-RU" altLang="ru-RU" b="1" dirty="0" smtClean="0"/>
          </a:p>
          <a:p>
            <a:endParaRPr lang="ru-RU" alt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79161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ru-RU" b="1" dirty="0" smtClean="0">
                <a:solidFill>
                  <a:schemeClr val="bg1">
                    <a:lumMod val="50000"/>
                  </a:schemeClr>
                </a:solidFill>
              </a:rPr>
              <a:t>archive.promoboz.com/n3_8/44-45.pdf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544616" cy="10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83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0565" y="4005064"/>
            <a:ext cx="7467600" cy="1676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2001 г. была основана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Proteome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(HUPO) – международная организация, которая объединяет и направляет усилия ученых. 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88840"/>
            <a:ext cx="6281514" cy="15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9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Протеомика – специализированные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98976" cy="4853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Протеомика плазмы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крови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Среди всех тканей организма плазма крови в наибольшей степени отражает белковый состав: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плазмы включает около 1/10 всех присутствующих в организме белков. Среди присутствующих в плазме белков выделяют: 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белки, функционирующие в плазме;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иммуноглобулины;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гормоны;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цитокины;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транзиторно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-проходящие через плазму белки;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внутриклеточные белки, попадающие в плазму при разрушении или повышении проницаемости клеток;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белки, отсутствующие в норме и секретируемые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малигнизированными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клетками;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чужеродные белки (Сучков и др., 2013);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484784"/>
            <a:ext cx="2520280" cy="178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8163" y="35010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Источник: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http://kosmo.wiki/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1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– специализированные разделы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501008"/>
            <a:ext cx="7467600" cy="32609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Кардиоваскулярная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протеомика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 протеомики относится к развивающимся наиболее интенсивно. Уже созданы базы данных по сотням белков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миокарда, уровни которых изменяются при хронических и острых сердечно-сосудистых патологиях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s://d.allegroimg.com/s1024/0349f1/873c55d44543b694c1200abdd3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2949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mpayalnik.ru/sites/default/files/1-11.jpg?1468504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5461"/>
            <a:ext cx="39738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– специализированные разделы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501008"/>
            <a:ext cx="7467600" cy="29729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Протеомика заболеваний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исследованиях заболеваний легких, с точки зрения протеомики, в качестве образцов используют легочную ткань, жидкость, выстилающую эпителий,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альвеолоциты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плазму крови. Для изучения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жидкости, выстилающей эпителий, в качестве образца применяют бронхоальвеолярную жидкость (Сучков и др., 2013).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84713"/>
            <a:ext cx="3816424" cy="2163506"/>
          </a:xfrm>
          <a:prstGeom prst="rect">
            <a:avLst/>
          </a:prstGeom>
        </p:spPr>
      </p:pic>
      <p:pic>
        <p:nvPicPr>
          <p:cNvPr id="2050" name="Picture 2" descr="http://cdn.onlinewebfonts.com/svg/download_5087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642" y="1978433"/>
            <a:ext cx="876660" cy="8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2701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http://edaplus.info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7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– специализированные разделы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Онкопротеомика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Основные задачи :</a:t>
            </a:r>
          </a:p>
          <a:p>
            <a:r>
              <a:rPr lang="ru-RU" dirty="0"/>
              <a:t> • построение </a:t>
            </a:r>
            <a:r>
              <a:rPr lang="ru-RU" dirty="0" err="1"/>
              <a:t>протеомов</a:t>
            </a:r>
            <a:r>
              <a:rPr lang="ru-RU" dirty="0"/>
              <a:t> и анализ их динамики при возникновении и развитии различных опухолей; </a:t>
            </a:r>
          </a:p>
          <a:p>
            <a:r>
              <a:rPr lang="ru-RU" dirty="0"/>
              <a:t>• идентификация путей передачи клеточных сигналов, приводящих к онкогенезу; </a:t>
            </a:r>
          </a:p>
          <a:p>
            <a:r>
              <a:rPr lang="ru-RU" dirty="0"/>
              <a:t>• идентификация маркеров для диагностики онкологических заболеваний и для мониторинга ответа опухоли и организма на хирургическое вмешательство и на разные типы терапии; </a:t>
            </a:r>
          </a:p>
          <a:p>
            <a:r>
              <a:rPr lang="ru-RU" dirty="0"/>
              <a:t>• определение иммунного ответа на онкогенез (Сучков и др., 2013).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4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4186808" cy="4629128"/>
          </a:xfrm>
        </p:spPr>
        <p:txBody>
          <a:bodyPr>
            <a:normAutofit/>
          </a:bodyPr>
          <a:lstStyle/>
          <a:p>
            <a:r>
              <a:rPr lang="ru-RU" sz="2800" dirty="0"/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область биологии, изучающая так называемый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метаболом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т. е. всю совокупность относительно небольших молекул-метаболитов, функционирующих в живом организме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Фурина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2013).</a:t>
            </a:r>
          </a:p>
          <a:p>
            <a:endParaRPr lang="ru-RU" sz="2800" dirty="0"/>
          </a:p>
        </p:txBody>
      </p:sp>
      <p:pic>
        <p:nvPicPr>
          <p:cNvPr id="3076" name="Picture 4" descr="https://static9.depositphotos.com/1685868/1162/i/950/depositphotos_11629974-stock-photo-organic-cells-under-micro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828" y="1484784"/>
            <a:ext cx="37444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65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3" y="1772816"/>
            <a:ext cx="4248472" cy="4608512"/>
          </a:xfrm>
        </p:spPr>
        <p:txBody>
          <a:bodyPr/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поиск и характеризация значимых различий в составе метаболитов между здоровым и любым патологическим состоянием человека, вызванных именно заболеванием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Черноносов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2010).</a:t>
            </a:r>
          </a:p>
          <a:p>
            <a:endParaRPr lang="ru-RU" dirty="0"/>
          </a:p>
        </p:txBody>
      </p:sp>
      <p:pic>
        <p:nvPicPr>
          <p:cNvPr id="4098" name="Picture 2" descr="https://st.depositphotos.com/1654249/1263/i/950/depositphotos_12631131-stock-photo-3d-man-standing-with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7240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8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7467600" cy="1143000"/>
          </a:xfrm>
        </p:spPr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861048"/>
            <a:ext cx="7385248" cy="2252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Ее задачами является </a:t>
            </a:r>
            <a:r>
              <a:rPr lang="ru-RU" dirty="0"/>
              <a:t>изучение центрального метаболизма и индивидуальных особенностей метаболизма микроорганизмов, растений и животных, а также выявление закономерностей влияния </a:t>
            </a:r>
            <a:r>
              <a:rPr lang="ru-RU" dirty="0" err="1"/>
              <a:t>физикохимических</a:t>
            </a:r>
            <a:r>
              <a:rPr lang="ru-RU" dirty="0"/>
              <a:t> и биологических факторов на </a:t>
            </a:r>
            <a:r>
              <a:rPr lang="ru-RU" dirty="0" err="1"/>
              <a:t>метаболом</a:t>
            </a:r>
            <a:r>
              <a:rPr lang="ru-RU" dirty="0"/>
              <a:t> и их использование для направленной регуляции метаболизма.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2797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0785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Задачи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22151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5184576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Концепция индивидуального «метаболического профиля», который мог бы отражать состав биологических жидкостей, была предложена Роджером Вильямсом в конце 40-х годов прошлого века используя </a:t>
            </a:r>
            <a:r>
              <a:rPr lang="ru-RU" dirty="0" err="1"/>
              <a:t>хроматографическую</a:t>
            </a:r>
            <a:r>
              <a:rPr lang="ru-RU" dirty="0"/>
              <a:t> бумагу, он предположил что характеристические метаболические профили в моче и слюне связаны с такими патологиями как шизофрения. </a:t>
            </a:r>
          </a:p>
        </p:txBody>
      </p:sp>
      <p:pic>
        <p:nvPicPr>
          <p:cNvPr id="5122" name="Picture 2" descr="http://spartalive.com/wp-content/uploads/2016/12/Roger-Williams-669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573" y="1988840"/>
            <a:ext cx="3094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83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r>
              <a:rPr lang="uk-UA" dirty="0" err="1" smtClean="0"/>
              <a:t>Протеоміка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467600" cy="2324872"/>
          </a:xfrm>
        </p:spPr>
        <p:txBody>
          <a:bodyPr/>
          <a:lstStyle/>
          <a:p>
            <a:r>
              <a:rPr lang="uk-UA" dirty="0" smtClean="0"/>
              <a:t>Вчені в області </a:t>
            </a:r>
            <a:r>
              <a:rPr lang="uk-UA" dirty="0" err="1" smtClean="0"/>
              <a:t>протеоміки</a:t>
            </a:r>
            <a:r>
              <a:rPr lang="uk-UA" dirty="0" smtClean="0"/>
              <a:t> досліджують так зване "виробництво" протеїнів, їхню декомпозицію та заміну білків усередині тіла.</a:t>
            </a:r>
            <a:endParaRPr lang="ru-RU" dirty="0"/>
          </a:p>
        </p:txBody>
      </p:sp>
      <p:pic>
        <p:nvPicPr>
          <p:cNvPr id="4" name="Picture 4" descr="https://avatars.mds.yandex.net/get-pdb/231404/ea450172-c179-43f7-a146-0c0c3a308d7f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529" y="62068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andia.ru/text/80/563/images/img1_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214488" cy="15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96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717032"/>
            <a:ext cx="7467600" cy="15407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Метаболомика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применяется в разных областях медицины, в том числе скрининге патологии новорожденных, токсикологии, фармакологии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pdb/224463/e8068cd2-cd77-4c6b-a749-ae5803110f2c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7223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mra.org/globalassets/emresident/images/articles/2018/05/msc-toxic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9165"/>
            <a:ext cx="3733845" cy="24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212976"/>
            <a:ext cx="7467600" cy="32609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930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Кроме того, </a:t>
            </a:r>
            <a:r>
              <a:rPr lang="ru-RU" sz="2400" dirty="0" err="1"/>
              <a:t>метаболомика</a:t>
            </a:r>
            <a:r>
              <a:rPr lang="ru-RU" sz="2400" dirty="0"/>
              <a:t> существенно </a:t>
            </a:r>
            <a:r>
              <a:rPr lang="ru-RU" sz="2400" dirty="0" smtClean="0"/>
              <a:t>ускоряет </a:t>
            </a:r>
            <a:r>
              <a:rPr lang="ru-RU" sz="2400" dirty="0"/>
              <a:t>процесс создания новых лекарств  </a:t>
            </a:r>
            <a:r>
              <a:rPr lang="ru-RU" sz="2400" dirty="0" err="1"/>
              <a:t>изначительно</a:t>
            </a:r>
            <a:r>
              <a:rPr lang="ru-RU" sz="2400" dirty="0"/>
              <a:t> увеличивают шансы на безопасное и эффективное их применение. </a:t>
            </a:r>
          </a:p>
        </p:txBody>
      </p:sp>
      <p:pic>
        <p:nvPicPr>
          <p:cNvPr id="3074" name="Picture 2" descr="https://medaboutme.ru/upload/resize_cache/iblock/e04/940_540_1/osobennosti_priema_lekarstv_vremya_sutok_i_sovmestnoe_primenenie_table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53650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6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7467600" cy="26849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Информация, полученная при изучении </a:t>
            </a:r>
            <a:r>
              <a:rPr lang="ru-RU" dirty="0" err="1"/>
              <a:t>метаболома</a:t>
            </a:r>
            <a:r>
              <a:rPr lang="ru-RU" dirty="0"/>
              <a:t> сельскохозяйственных животных и растений играет важную роль при селекции высокопродуктивных пород, обеспечивающих требуемое качество целевого продукта и для создания высокопродуктивных сортов сельскохозяйственных культур, адаптированных к конкретным климатическим условиям и устойчивым к неблагоприятным факторам внешней среды.</a:t>
            </a:r>
          </a:p>
        </p:txBody>
      </p:sp>
      <p:pic>
        <p:nvPicPr>
          <p:cNvPr id="4098" name="Picture 2" descr="https://www.bogleheads.org/w/images/thumb/1/1d/Information_icon4.svg/1200px-Information_icon4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011" y="1556792"/>
            <a:ext cx="266808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2160240" cy="21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339752" y="2642827"/>
            <a:ext cx="1584176" cy="34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75363" y="2778960"/>
            <a:ext cx="16729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3262" y="2486572"/>
            <a:ext cx="196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Breeding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7778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Протеомика и </a:t>
            </a:r>
            <a:r>
              <a:rPr lang="ru-RU" dirty="0" err="1" smtClean="0"/>
              <a:t>метаболомика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4097701" cy="41274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Данные науки– </a:t>
            </a:r>
            <a:r>
              <a:rPr lang="ru-RU" dirty="0" err="1" smtClean="0"/>
              <a:t>протеомика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метаболомика</a:t>
            </a:r>
            <a:r>
              <a:rPr lang="ru-RU" dirty="0"/>
              <a:t> находятся в тесной взаимосвязи друг с другом, они открывают новые возможности перед учеными, которые изучают строение человека на генетическом уровне. На сегодняшний день это самые молодые и прогрессирующие науки XXI века.</a:t>
            </a:r>
          </a:p>
          <a:p>
            <a:pPr>
              <a:buNone/>
            </a:pPr>
            <a:r>
              <a:rPr lang="ru-RU" dirty="0"/>
              <a:t>		</a:t>
            </a:r>
          </a:p>
        </p:txBody>
      </p:sp>
      <p:pic>
        <p:nvPicPr>
          <p:cNvPr id="6146" name="Picture 2" descr="https://st.depositphotos.com/3336339/4581/i/950/depositphotos_45813575-stock-photo-red-bar-chart-business-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50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4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Протеоміка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Напрямки </a:t>
            </a:r>
            <a:r>
              <a:rPr lang="uk-UA" dirty="0" err="1" smtClean="0"/>
              <a:t>протеоміки</a:t>
            </a:r>
            <a:endParaRPr lang="en-US" dirty="0" smtClean="0"/>
          </a:p>
          <a:p>
            <a:r>
              <a:rPr lang="uk-UA" dirty="0" smtClean="0"/>
              <a:t>Структурна – вивчає структуру індивідуальних білків (</a:t>
            </a:r>
            <a:r>
              <a:rPr lang="uk-UA" dirty="0" err="1" smtClean="0"/>
              <a:t>Сучков</a:t>
            </a:r>
            <a:r>
              <a:rPr lang="uk-UA" dirty="0" smtClean="0"/>
              <a:t> та ін., 2013</a:t>
            </a:r>
            <a:r>
              <a:rPr lang="ru-RU" dirty="0" smtClean="0"/>
              <a:t>);</a:t>
            </a:r>
            <a:endParaRPr lang="ru-RU" dirty="0"/>
          </a:p>
          <a:p>
            <a:r>
              <a:rPr lang="uk-UA" dirty="0" smtClean="0"/>
              <a:t>Функціональна - отримує інформацію про </a:t>
            </a:r>
            <a:r>
              <a:rPr lang="uk-UA" dirty="0" err="1" smtClean="0"/>
              <a:t>міжбілкові</a:t>
            </a:r>
            <a:r>
              <a:rPr lang="uk-UA" dirty="0" smtClean="0"/>
              <a:t> взаємодії та їх вплив на експресію та модуляцію активності генів, а також пост-трансляційну модифікацію білків у складі білкових комплексів (</a:t>
            </a:r>
            <a:r>
              <a:rPr lang="uk-UA" dirty="0" err="1" smtClean="0"/>
              <a:t>Чорноносів</a:t>
            </a:r>
            <a:r>
              <a:rPr lang="uk-UA" dirty="0" smtClean="0"/>
              <a:t>, 2010</a:t>
            </a:r>
            <a:r>
              <a:rPr lang="uk-UA" dirty="0" smtClean="0"/>
              <a:t>).</a:t>
            </a:r>
            <a:endParaRPr lang="ru-RU" dirty="0"/>
          </a:p>
          <a:p>
            <a:r>
              <a:rPr lang="uk-UA" dirty="0" smtClean="0"/>
              <a:t>Медична (клінічна) дозволяє адаптувати досягнення функціональної </a:t>
            </a:r>
            <a:r>
              <a:rPr lang="uk-UA" dirty="0" err="1" smtClean="0"/>
              <a:t>протеоміки</a:t>
            </a:r>
            <a:r>
              <a:rPr lang="uk-UA" dirty="0" smtClean="0"/>
              <a:t>, </a:t>
            </a:r>
            <a:r>
              <a:rPr lang="uk-UA" dirty="0" err="1" smtClean="0"/>
              <a:t>геноміки</a:t>
            </a:r>
            <a:r>
              <a:rPr lang="uk-UA" dirty="0" smtClean="0"/>
              <a:t> та </a:t>
            </a:r>
            <a:r>
              <a:rPr lang="uk-UA" dirty="0" err="1" smtClean="0"/>
              <a:t>біоінформатики</a:t>
            </a:r>
            <a:r>
              <a:rPr lang="uk-UA" dirty="0" smtClean="0"/>
              <a:t> (</a:t>
            </a:r>
            <a:r>
              <a:rPr lang="uk-UA" dirty="0" err="1" smtClean="0"/>
              <a:t>Чорноносов</a:t>
            </a:r>
            <a:r>
              <a:rPr lang="uk-UA" dirty="0" smtClean="0"/>
              <a:t>, 2010).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6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r>
              <a:rPr lang="uk-UA" dirty="0" err="1" smtClean="0"/>
              <a:t>Протеоміка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789040"/>
            <a:ext cx="7467600" cy="2548880"/>
          </a:xfrm>
        </p:spPr>
        <p:txBody>
          <a:bodyPr/>
          <a:lstStyle/>
          <a:p>
            <a:r>
              <a:rPr lang="uk-UA" dirty="0" smtClean="0"/>
              <a:t>Аналіз певного білка</a:t>
            </a:r>
            <a:r>
              <a:rPr lang="ru-RU" altLang="ru-RU" dirty="0" smtClean="0"/>
              <a:t>,</a:t>
            </a:r>
            <a:endParaRPr lang="ru-RU" altLang="ru-RU" dirty="0" smtClean="0"/>
          </a:p>
          <a:p>
            <a:r>
              <a:rPr lang="uk-UA" dirty="0" smtClean="0"/>
              <a:t>Встановлення послідовності білка</a:t>
            </a:r>
            <a:r>
              <a:rPr lang="ru-RU" altLang="ru-RU" dirty="0" smtClean="0"/>
              <a:t>,</a:t>
            </a:r>
            <a:endParaRPr lang="ru-RU" altLang="ru-RU" dirty="0" smtClean="0"/>
          </a:p>
          <a:p>
            <a:r>
              <a:rPr lang="uk-UA" smtClean="0"/>
              <a:t>Далі співвіднести отриманий результат з банком даних та встановити структуру білка</a:t>
            </a:r>
            <a:r>
              <a:rPr lang="ru-RU" altLang="ru-RU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3620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Завдання </a:t>
            </a:r>
            <a:r>
              <a:rPr lang="uk-UA" sz="2400" dirty="0" err="1" smtClean="0"/>
              <a:t>протеоміки</a:t>
            </a:r>
            <a:r>
              <a:rPr lang="uk-UA" sz="2400" dirty="0" smtClean="0"/>
              <a:t> 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11255"/>
            <a:ext cx="3278138" cy="262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6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378036"/>
            <a:ext cx="7467600" cy="2095916"/>
          </a:xfrm>
        </p:spPr>
        <p:txBody>
          <a:bodyPr>
            <a:normAutofit/>
          </a:bodyPr>
          <a:lstStyle/>
          <a:p>
            <a:r>
              <a:rPr lang="ru-RU" dirty="0"/>
              <a:t>Данная наука ориентирована на создание новых лекарственных средств, основой  действия которых будут те или иные белки, а также на исследования действия препаратов на белковые совокупности и их взаимодействие в организме.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0366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gastrit-i-yazva.ru/wp-content/uploads/2018/03/zamenitel-acidin-pepsi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60441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6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7467600" cy="2396880"/>
          </a:xfrm>
        </p:spPr>
        <p:txBody>
          <a:bodyPr/>
          <a:lstStyle/>
          <a:p>
            <a:r>
              <a:rPr lang="ru-RU" dirty="0" smtClean="0"/>
              <a:t>Протеомика помогает идентифицировать целевые протеины, а также проводить их оценку, используя более эффективные подходы и методы. Это значительно ускоряет разработку новых лекарственных средств и передовых диагностик</a:t>
            </a:r>
            <a:endParaRPr lang="ru-RU" dirty="0"/>
          </a:p>
        </p:txBody>
      </p:sp>
      <p:pic>
        <p:nvPicPr>
          <p:cNvPr id="5122" name="Picture 2" descr="https://s.pfst.net/2014.03/6050029880668559eedefed396a5937550b4de48cde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98776" cy="24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2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84" y="462334"/>
            <a:ext cx="2746648" cy="50891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Протеомика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7467600" cy="26849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/>
              <a:t>Это - хроматография</a:t>
            </a:r>
            <a:r>
              <a:rPr lang="ru-RU" altLang="ru-RU" b="1" dirty="0"/>
              <a:t>, масс-спектрометрия и программные продукты </a:t>
            </a:r>
            <a:endParaRPr lang="ru-RU" altLang="ru-RU" b="1" dirty="0" smtClean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/>
              <a:t>В </a:t>
            </a:r>
            <a:r>
              <a:rPr lang="ru-RU" altLang="ru-RU" b="1" dirty="0"/>
              <a:t>настоящее время большая часть работ в </a:t>
            </a:r>
            <a:r>
              <a:rPr lang="ru-RU" altLang="ru-RU" b="1" dirty="0" smtClean="0"/>
              <a:t>сфере протеомики </a:t>
            </a:r>
            <a:r>
              <a:rPr lang="ru-RU" altLang="ru-RU" b="1" dirty="0"/>
              <a:t>выполняется с использованием 2-D PAGE (двумерного гель-электрофореза на </a:t>
            </a:r>
            <a:r>
              <a:rPr lang="ru-RU" altLang="ru-RU" b="1" dirty="0" err="1"/>
              <a:t>полиакриламиде</a:t>
            </a:r>
            <a:r>
              <a:rPr lang="ru-RU" altLang="ru-RU" b="1" dirty="0"/>
              <a:t>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419" y="1396226"/>
            <a:ext cx="259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Инструменты и методы в области протеомики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055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Система жидкостной хроматографии - масс-спектрометрии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Agilent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7" descr="Attach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65" b="29765"/>
          <a:stretch>
            <a:fillRect/>
          </a:stretch>
        </p:blipFill>
        <p:spPr>
          <a:xfrm>
            <a:off x="2915816" y="462334"/>
            <a:ext cx="2286000" cy="2536031"/>
          </a:xfrm>
          <a:prstGeom prst="rect">
            <a:avLst/>
          </a:prstGeom>
        </p:spPr>
      </p:pic>
      <p:pic>
        <p:nvPicPr>
          <p:cNvPr id="7" name="Picture 2" descr="Attach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" r="2649"/>
          <a:stretch>
            <a:fillRect/>
          </a:stretch>
        </p:blipFill>
        <p:spPr bwMode="auto">
          <a:xfrm>
            <a:off x="5983956" y="805738"/>
            <a:ext cx="2246716" cy="21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2204" y="1396226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5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- автоматизированные системы анализа белков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751066" cy="36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/>
              <a:t>Система высокоэффективной жидкостной хроматографии </a:t>
            </a:r>
            <a:r>
              <a:rPr lang="ru-RU" altLang="ru-RU" sz="2400" b="1" u="sng" dirty="0" err="1">
                <a:hlinkClick r:id="rId3"/>
              </a:rPr>
              <a:t>Surveyor</a:t>
            </a:r>
            <a:r>
              <a:rPr lang="ru-RU" altLang="ru-RU" sz="2400" b="1" dirty="0"/>
              <a:t> LC, соединенная с мощнейшим программным обеспечением </a:t>
            </a:r>
            <a:r>
              <a:rPr lang="ru-RU" altLang="ru-RU" sz="2400" b="1" u="sng" dirty="0" err="1" smtClean="0">
                <a:hlinkClick r:id="rId4"/>
              </a:rPr>
              <a:t>Xcalibur</a:t>
            </a:r>
            <a:r>
              <a:rPr lang="ru-RU" altLang="ru-RU" sz="2400" b="1" u="sng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6612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ru-RU" b="1" dirty="0" smtClean="0">
                <a:solidFill>
                  <a:schemeClr val="bg1">
                    <a:lumMod val="50000"/>
                  </a:schemeClr>
                </a:solidFill>
              </a:rPr>
              <a:t>archive.promoboz.com/n3_8/44-45.pdf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Протеомика - автоматизированные системы анализа белков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303570" cy="33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u="sng" dirty="0">
                <a:hlinkClick r:id="rId3"/>
              </a:rPr>
              <a:t>LTQ FT</a:t>
            </a:r>
            <a:r>
              <a:rPr lang="ru-RU" altLang="ru-RU" sz="2000" b="1" dirty="0"/>
              <a:t> - самый мощный прибор для идентификации пептидов и белков   </a:t>
            </a:r>
            <a:r>
              <a:rPr lang="ru-RU" altLang="ru-RU" sz="2000" b="1" u="sng" dirty="0">
                <a:hlinkClick r:id="rId3"/>
              </a:rPr>
              <a:t>LTQ FT</a:t>
            </a:r>
            <a:r>
              <a:rPr lang="ru-RU" altLang="ru-RU" sz="2000" b="1" dirty="0"/>
              <a:t> это гибридный масс-спектрометр, соединяющий в себе возможности выделения ионов и многомерного масс-спектрометрического анализа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02531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ru-RU" b="1" dirty="0" smtClean="0">
                <a:solidFill>
                  <a:schemeClr val="bg1">
                    <a:lumMod val="50000"/>
                  </a:schemeClr>
                </a:solidFill>
              </a:rPr>
              <a:t>archive.promoboz.com/n3_8/44-45.pdf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9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891</Words>
  <Application>Microsoft Office PowerPoint</Application>
  <PresentationFormat>Экран (4:3)</PresentationFormat>
  <Paragraphs>87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Протеоміка та Метаболоміка</vt:lpstr>
      <vt:lpstr>Протеоміка</vt:lpstr>
      <vt:lpstr>Протеоміка</vt:lpstr>
      <vt:lpstr>Протеоміка</vt:lpstr>
      <vt:lpstr>Протеомика</vt:lpstr>
      <vt:lpstr>Протеомика</vt:lpstr>
      <vt:lpstr>Протеомика</vt:lpstr>
      <vt:lpstr>Протеомика - автоматизированные системы анализа белков</vt:lpstr>
      <vt:lpstr>Протеомика - автоматизированные системы анализа белков</vt:lpstr>
      <vt:lpstr>Протеомика - автоматизированные системы анализа белков</vt:lpstr>
      <vt:lpstr>Протеомика</vt:lpstr>
      <vt:lpstr>Протеомика – специализированные разделы</vt:lpstr>
      <vt:lpstr>Протеомика – специализированные разделы</vt:lpstr>
      <vt:lpstr>Протеомика – специализированные разделы</vt:lpstr>
      <vt:lpstr>Протеомика – специализированные разделы</vt:lpstr>
      <vt:lpstr>Метаболомика</vt:lpstr>
      <vt:lpstr>Метаболомика</vt:lpstr>
      <vt:lpstr>Метаболомика</vt:lpstr>
      <vt:lpstr>Метаболомика</vt:lpstr>
      <vt:lpstr>Метаболомика</vt:lpstr>
      <vt:lpstr>Метаболомика</vt:lpstr>
      <vt:lpstr>Метаболомика</vt:lpstr>
      <vt:lpstr>Протеомика и метаболомика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Протеомика и Метаболомика</dc:title>
  <dc:creator>User</dc:creator>
  <cp:lastModifiedBy>User</cp:lastModifiedBy>
  <cp:revision>25</cp:revision>
  <dcterms:modified xsi:type="dcterms:W3CDTF">2024-02-28T08:39:11Z</dcterms:modified>
</cp:coreProperties>
</file>