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562" y="67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448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DD8102C-7F9D-45CB-B1A5-FE1F96EDFA3B}" type="datetime1">
              <a:rPr lang="ru-RU" smtClean="0"/>
              <a:t>05.03.2021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567D4A-04CB-4EDF-8FB1-342A02FC8EC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C1A90-0B75-4160-8992-13372DF41143}" type="datetime1">
              <a:rPr lang="ru-RU" smtClean="0"/>
              <a:pPr/>
              <a:t>05.03.2021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1351F-DBB1-4664-ADA9-83BC7CB8848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380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  <a:noFill/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21AFBC-F1DB-4BAD-803A-D18DEF922567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785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57487B-6F54-49C0-A69D-41C4F6BF3B49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70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4773F2-B305-4ECA-A7EC-78ACA5A66A77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19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7ED4DC-490A-4D63-8A73-542F6C08B625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4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>
              <a:defRPr sz="4800" b="0" i="0" cap="none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  <a:noFill/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1A35A0-7663-4D1E-8702-887ECA98B468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5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E1F36E-3A7A-4D98-B070-CBEA13D15FCE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3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A8E1B4-E60A-4A39-AA96-F61393275DFD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57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683E8C-B3EA-4F34-BCE9-41F975CCC61D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51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BB7E0B-901F-4164-BF55-D1F4BCA390D4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91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869F0-1EB8-4CD5-9085-32F5ECCA64BB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8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99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284BAB7-A3D5-40C8-A3E5-D92E58C4015B}" type="datetime1">
              <a:rPr lang="ru-RU" noProof="0" smtClean="0"/>
              <a:t>05.03.2021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81FEFA0A-2F20-4B60-98C6-5FFDA469AA1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957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14rWU1mbTlazBg7tdCMsy3LlFkZNKT40Zx_w9lE8vNXs/edi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 err="1"/>
              <a:t>Медіапростір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err="1"/>
              <a:t>Лекція</a:t>
            </a:r>
            <a:r>
              <a:rPr lang="ru-RU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7C21C-14E1-4919-9DF9-0C17AC70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Інформаційно-комунікаційний</a:t>
            </a:r>
            <a:r>
              <a:rPr lang="ru-RU" dirty="0"/>
              <a:t> </a:t>
            </a:r>
            <a:r>
              <a:rPr lang="ru-RU" dirty="0" err="1"/>
              <a:t>вимір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BC21F9-2AA5-4472-BCB0-6DDC2BF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Демасифікованість</a:t>
            </a:r>
            <a:r>
              <a:rPr lang="ru-RU" dirty="0"/>
              <a:t>. </a:t>
            </a:r>
          </a:p>
          <a:p>
            <a:r>
              <a:rPr lang="ru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ru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Опосередкованість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/>
              <a:t>3. </a:t>
            </a:r>
            <a:r>
              <a:rPr lang="ru-RU" dirty="0" err="1"/>
              <a:t>Перманентність</a:t>
            </a:r>
            <a:r>
              <a:rPr lang="ru-RU" dirty="0"/>
              <a:t>. </a:t>
            </a:r>
          </a:p>
          <a:p>
            <a:r>
              <a:rPr lang="ru-RU" dirty="0"/>
              <a:t>4. </a:t>
            </a:r>
            <a:r>
              <a:rPr lang="ru-RU" dirty="0" err="1"/>
              <a:t>Креолізованість</a:t>
            </a:r>
            <a:r>
              <a:rPr lang="ru-RU" dirty="0"/>
              <a:t>. </a:t>
            </a:r>
            <a:r>
              <a:rPr lang="ru-RU" dirty="0" err="1"/>
              <a:t>Вгадайте</a:t>
            </a:r>
            <a:r>
              <a:rPr lang="ru-RU" dirty="0"/>
              <a:t> </a:t>
            </a:r>
            <a:r>
              <a:rPr lang="ru-RU" dirty="0" err="1"/>
              <a:t>уривок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вірша</a:t>
            </a:r>
            <a:r>
              <a:rPr lang="ru-RU" dirty="0"/>
              <a:t> </a:t>
            </a:r>
            <a:r>
              <a:rPr lang="ru-RU" dirty="0" err="1"/>
              <a:t>П.Тичини</a:t>
            </a:r>
            <a:r>
              <a:rPr lang="ru-RU" dirty="0"/>
              <a:t> </a:t>
            </a:r>
          </a:p>
          <a:p>
            <a:r>
              <a:rPr lang="ru-RU" dirty="0"/>
              <a:t>5. </a:t>
            </a:r>
            <a:r>
              <a:rPr lang="ru-RU" dirty="0" err="1"/>
              <a:t>Гнучкість</a:t>
            </a:r>
            <a:r>
              <a:rPr lang="ru-RU" dirty="0"/>
              <a:t>.</a:t>
            </a:r>
          </a:p>
          <a:p>
            <a:r>
              <a:rPr lang="ru-RU" dirty="0"/>
              <a:t>6. </a:t>
            </a:r>
            <a:r>
              <a:rPr lang="ru-RU" dirty="0" err="1"/>
              <a:t>Гіпертекстуальність</a:t>
            </a:r>
            <a:r>
              <a:rPr lang="ru-RU" dirty="0"/>
              <a:t>.</a:t>
            </a:r>
          </a:p>
          <a:p>
            <a:r>
              <a:rPr lang="ru-RU" dirty="0"/>
              <a:t>7. </a:t>
            </a:r>
            <a:r>
              <a:rPr lang="ru-RU" dirty="0" err="1"/>
              <a:t>Іграізація</a:t>
            </a:r>
            <a:r>
              <a:rPr lang="ru-RU" dirty="0"/>
              <a:t> 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CF3F49-B679-462C-AD22-1C4DA570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92" y="3645024"/>
            <a:ext cx="2635978" cy="22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DF83F-3C4C-470B-AE02-C376C79C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	Структура </a:t>
            </a:r>
            <a:r>
              <a:rPr lang="ru-RU" dirty="0" err="1"/>
              <a:t>медіапростору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A17926-6D30-4150-BE04-675128563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924" y="1988840"/>
            <a:ext cx="8083291" cy="39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D564B-399E-49FC-ABAD-F4EE0D92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Медіавіруси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774C0-A2A1-46D7-8A40-16030082E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Річард</a:t>
            </a:r>
            <a:r>
              <a:rPr lang="ru-RU" dirty="0"/>
              <a:t> </a:t>
            </a:r>
            <a:r>
              <a:rPr lang="ru-RU" dirty="0" err="1"/>
              <a:t>Докінз</a:t>
            </a:r>
            <a:r>
              <a:rPr lang="ru-RU" dirty="0"/>
              <a:t> </a:t>
            </a:r>
            <a:r>
              <a:rPr lang="ru-RU" dirty="0" err="1"/>
              <a:t>ввів</a:t>
            </a:r>
            <a:r>
              <a:rPr lang="ru-RU" dirty="0"/>
              <a:t> у </a:t>
            </a:r>
            <a:r>
              <a:rPr lang="ru-RU" dirty="0" err="1"/>
              <a:t>науковий</a:t>
            </a:r>
            <a:r>
              <a:rPr lang="ru-RU" dirty="0"/>
              <a:t> дискурс </a:t>
            </a:r>
            <a:r>
              <a:rPr lang="ru-RU" dirty="0" err="1"/>
              <a:t>поняття</a:t>
            </a:r>
            <a:r>
              <a:rPr lang="ru-RU" dirty="0"/>
              <a:t> «мем» у 1976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порівнявши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з геном,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зберігає</a:t>
            </a:r>
            <a:r>
              <a:rPr lang="ru-RU" dirty="0"/>
              <a:t> </a:t>
            </a:r>
            <a:r>
              <a:rPr lang="ru-RU" dirty="0" err="1"/>
              <a:t>культурний</a:t>
            </a:r>
            <a:r>
              <a:rPr lang="ru-RU" dirty="0"/>
              <a:t> код. </a:t>
            </a:r>
            <a:r>
              <a:rPr lang="ru-RU" dirty="0" err="1"/>
              <a:t>Сьогодні</a:t>
            </a:r>
            <a:r>
              <a:rPr lang="ru-RU" dirty="0"/>
              <a:t> ж </a:t>
            </a:r>
            <a:r>
              <a:rPr lang="ru-RU" dirty="0" err="1"/>
              <a:t>цим</a:t>
            </a:r>
            <a:r>
              <a:rPr lang="ru-RU" dirty="0"/>
              <a:t> словом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інтернет-меми</a:t>
            </a:r>
            <a:r>
              <a:rPr lang="ru-RU" dirty="0"/>
              <a:t> – </a:t>
            </a:r>
            <a:r>
              <a:rPr lang="ru-RU" dirty="0" err="1"/>
              <a:t>кумедні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,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відео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відрефлексувати</a:t>
            </a:r>
            <a:r>
              <a:rPr lang="ru-RU" dirty="0"/>
              <a:t>  порядок </a:t>
            </a:r>
            <a:r>
              <a:rPr lang="ru-RU" dirty="0" err="1"/>
              <a:t>денний</a:t>
            </a:r>
            <a:r>
              <a:rPr lang="ru-RU" dirty="0"/>
              <a:t>, </a:t>
            </a:r>
            <a:r>
              <a:rPr lang="ru-RU" dirty="0" err="1"/>
              <a:t>виразити</a:t>
            </a:r>
            <a:r>
              <a:rPr lang="ru-RU" dirty="0"/>
              <a:t> точку </a:t>
            </a:r>
            <a:r>
              <a:rPr lang="ru-RU" dirty="0" err="1"/>
              <a:t>зору</a:t>
            </a:r>
            <a:r>
              <a:rPr lang="ru-RU" dirty="0"/>
              <a:t>. </a:t>
            </a:r>
          </a:p>
          <a:p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Бумер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(ліворуч) </a:t>
            </a:r>
          </a:p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 зумер</a:t>
            </a:r>
            <a:endParaRPr lang="ru-RU" dirty="0"/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6FF25-D99A-40ED-A21B-B16A6526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3429000"/>
            <a:ext cx="4857143" cy="2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8166A-ADA1-4A4A-A5E4-7CC12EE3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Меми періоду декомунізації (2016)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C2E849-DA09-4751-A408-0328D1CF0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20" y="1628800"/>
            <a:ext cx="5888655" cy="3312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6D830-55A3-4441-A474-841067D5F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475" y="3284984"/>
            <a:ext cx="4028295" cy="29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C22BC-C82D-48F6-8F12-EF7A525E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	</a:t>
            </a:r>
            <a:r>
              <a:rPr lang="ru-RU" dirty="0" err="1"/>
              <a:t>Медіапростір</a:t>
            </a:r>
            <a:r>
              <a:rPr lang="ru-RU" dirty="0"/>
              <a:t> і </a:t>
            </a:r>
            <a:r>
              <a:rPr lang="ru-RU" dirty="0" err="1"/>
              <a:t>медіасередовище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2EE3A-E3BF-4E72-A97F-D407A627B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Медіасередовище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як </a:t>
            </a:r>
          </a:p>
          <a:p>
            <a:r>
              <a:rPr lang="ru-RU" dirty="0"/>
              <a:t>1.	</a:t>
            </a:r>
            <a:r>
              <a:rPr lang="ru-RU" dirty="0" err="1"/>
              <a:t>Середовище</a:t>
            </a:r>
            <a:r>
              <a:rPr lang="ru-RU" dirty="0"/>
              <a:t> де </a:t>
            </a:r>
            <a:r>
              <a:rPr lang="ru-RU" dirty="0" err="1"/>
              <a:t>побутує</a:t>
            </a:r>
            <a:r>
              <a:rPr lang="ru-RU" dirty="0"/>
              <a:t> </a:t>
            </a:r>
            <a:r>
              <a:rPr lang="ru-RU" dirty="0" err="1"/>
              <a:t>медійний</a:t>
            </a:r>
            <a:r>
              <a:rPr lang="ru-RU" dirty="0"/>
              <a:t> контент.</a:t>
            </a:r>
          </a:p>
          <a:p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Ототожнюють із понятт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я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медіареальності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uk-UA" dirty="0">
                <a:latin typeface="Times New Roman" panose="02020603050405020304" pitchFamily="18" charset="0"/>
              </a:rPr>
              <a:t>Пропоную пройти опитування: </a:t>
            </a:r>
            <a:r>
              <a:rPr lang="en-US" dirty="0">
                <a:latin typeface="Times New Roman" panose="02020603050405020304" pitchFamily="18" charset="0"/>
                <a:hlinkClick r:id="rId2"/>
              </a:rPr>
              <a:t>https://docs.google.com/forms/d/14rWU1mbTlazBg7tdCMsy3LlFkZNKT40Zx_w9lE8vNXs/edit</a:t>
            </a:r>
            <a:endParaRPr lang="uk-UA" dirty="0">
              <a:latin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</a:rPr>
              <a:t>Премія «Паляниця» від «Телебачення Торонто»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590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B8D71-8539-4432-A742-35707FE0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Медіаконтет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A9075-A11E-499A-87BD-D8B59980D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Часто ототожнюють із </a:t>
            </a:r>
            <a:r>
              <a:rPr lang="uk-UA" dirty="0" err="1"/>
              <a:t>поняттяім</a:t>
            </a:r>
            <a:r>
              <a:rPr lang="uk-UA" dirty="0"/>
              <a:t> «зміст», але </a:t>
            </a:r>
            <a:r>
              <a:rPr lang="ru-RU" dirty="0"/>
              <a:t>слово «контент»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інформаційних</a:t>
            </a:r>
            <a:r>
              <a:rPr lang="ru-RU" dirty="0"/>
              <a:t> потреб,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відрізняє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dirty="0" err="1"/>
              <a:t>змісту</a:t>
            </a:r>
            <a:r>
              <a:rPr lang="ru-RU" dirty="0"/>
              <a:t>.</a:t>
            </a:r>
          </a:p>
          <a:p>
            <a:r>
              <a:rPr lang="ru-RU" dirty="0" err="1"/>
              <a:t>Медіаконтент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змістове</a:t>
            </a:r>
            <a:r>
              <a:rPr lang="ru-RU" dirty="0"/>
              <a:t> </a:t>
            </a:r>
            <a:r>
              <a:rPr lang="ru-RU" dirty="0" err="1"/>
              <a:t>наповнення</a:t>
            </a:r>
            <a:r>
              <a:rPr lang="ru-RU" dirty="0"/>
              <a:t> </a:t>
            </a:r>
            <a:r>
              <a:rPr lang="ru-RU" dirty="0" err="1"/>
              <a:t>друкованого</a:t>
            </a:r>
            <a:r>
              <a:rPr lang="ru-RU" dirty="0"/>
              <a:t>, </a:t>
            </a:r>
            <a:r>
              <a:rPr lang="ru-RU" dirty="0" err="1"/>
              <a:t>аудіовізуального</a:t>
            </a:r>
            <a:r>
              <a:rPr lang="ru-RU" dirty="0"/>
              <a:t>, </a:t>
            </a:r>
            <a:r>
              <a:rPr lang="ru-RU" dirty="0" err="1"/>
              <a:t>електронного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конвергентного </a:t>
            </a:r>
            <a:r>
              <a:rPr lang="ru-RU" dirty="0" err="1"/>
              <a:t>засобу</a:t>
            </a:r>
            <a:r>
              <a:rPr lang="ru-RU" dirty="0"/>
              <a:t> </a:t>
            </a:r>
            <a:r>
              <a:rPr lang="ru-RU" dirty="0" err="1"/>
              <a:t>масової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матеріалами</a:t>
            </a:r>
            <a:r>
              <a:rPr lang="ru-RU" dirty="0"/>
              <a:t> у </a:t>
            </a:r>
            <a:r>
              <a:rPr lang="ru-RU" dirty="0" err="1"/>
              <a:t>формі</a:t>
            </a:r>
            <a:r>
              <a:rPr lang="ru-RU" dirty="0"/>
              <a:t> тексту,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звукозапису</a:t>
            </a:r>
            <a:r>
              <a:rPr lang="ru-RU" dirty="0"/>
              <a:t> з метою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інформативних</a:t>
            </a:r>
            <a:r>
              <a:rPr lang="ru-RU" dirty="0"/>
              <a:t>, </a:t>
            </a:r>
            <a:r>
              <a:rPr lang="ru-RU" dirty="0" err="1"/>
              <a:t>загальнозначимих</a:t>
            </a:r>
            <a:r>
              <a:rPr lang="ru-RU" dirty="0"/>
              <a:t>, </a:t>
            </a:r>
            <a:r>
              <a:rPr lang="ru-RU" dirty="0" err="1"/>
              <a:t>естетично</a:t>
            </a:r>
            <a:r>
              <a:rPr lang="ru-RU" dirty="0"/>
              <a:t> </a:t>
            </a:r>
            <a:r>
              <a:rPr lang="ru-RU" dirty="0" err="1"/>
              <a:t>привабливих</a:t>
            </a:r>
            <a:r>
              <a:rPr lang="ru-RU" dirty="0"/>
              <a:t> </a:t>
            </a:r>
            <a:r>
              <a:rPr lang="ru-RU" dirty="0" err="1"/>
              <a:t>різножанрових</a:t>
            </a:r>
            <a:r>
              <a:rPr lang="ru-RU" dirty="0"/>
              <a:t> </a:t>
            </a:r>
            <a:r>
              <a:rPr lang="ru-RU" dirty="0" err="1"/>
              <a:t>повідомлень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масову</a:t>
            </a:r>
            <a:r>
              <a:rPr lang="ru-RU" dirty="0"/>
              <a:t> </a:t>
            </a:r>
            <a:r>
              <a:rPr lang="ru-RU" dirty="0" err="1"/>
              <a:t>аудиторію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482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6112-639B-4379-B745-1582EF66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Класифікації </a:t>
            </a:r>
            <a:r>
              <a:rPr lang="uk-UA" dirty="0" err="1"/>
              <a:t>медіаконтенту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9F213-8936-42C5-AFFE-DD4AEC72F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За принципами </a:t>
            </a:r>
            <a:r>
              <a:rPr lang="ru-RU" dirty="0" err="1"/>
              <a:t>творення</a:t>
            </a:r>
            <a:r>
              <a:rPr lang="ru-RU" dirty="0"/>
              <a:t> контент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створений</a:t>
            </a:r>
            <a:r>
              <a:rPr lang="ru-RU" dirty="0"/>
              <a:t> особою та </a:t>
            </a:r>
            <a:r>
              <a:rPr lang="ru-RU" dirty="0" err="1"/>
              <a:t>створений</a:t>
            </a:r>
            <a:r>
              <a:rPr lang="ru-RU" dirty="0"/>
              <a:t> </a:t>
            </a:r>
            <a:r>
              <a:rPr lang="ru-RU" dirty="0" err="1"/>
              <a:t>організацією</a:t>
            </a:r>
            <a:r>
              <a:rPr lang="ru-RU" dirty="0"/>
              <a:t>. </a:t>
            </a:r>
            <a:r>
              <a:rPr lang="ru-RU" dirty="0" err="1"/>
              <a:t>Смтворений</a:t>
            </a:r>
            <a:r>
              <a:rPr lang="ru-RU" dirty="0"/>
              <a:t> особою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користувацьким</a:t>
            </a:r>
            <a:r>
              <a:rPr lang="ru-RU" dirty="0"/>
              <a:t> контентом </a:t>
            </a:r>
            <a:r>
              <a:rPr lang="en-US" dirty="0"/>
              <a:t>(User-Generated Content)</a:t>
            </a:r>
            <a:r>
              <a:rPr lang="uk-UA" dirty="0"/>
              <a:t>. </a:t>
            </a:r>
          </a:p>
          <a:p>
            <a:r>
              <a:rPr lang="uk-UA" dirty="0"/>
              <a:t>Що буває, коли мас-медіа користуються користувацьким контентом: </a:t>
            </a:r>
          </a:p>
          <a:p>
            <a:r>
              <a:rPr lang="uk-UA" dirty="0"/>
              <a:t>- авторська заангажованість;</a:t>
            </a:r>
          </a:p>
          <a:p>
            <a:r>
              <a:rPr lang="uk-UA" dirty="0"/>
              <a:t>- неможливість перевірки, а, отже, поява фейків. </a:t>
            </a:r>
          </a:p>
          <a:p>
            <a:r>
              <a:rPr lang="uk-UA" dirty="0"/>
              <a:t>Фейк «Синій кит» та інші </a:t>
            </a:r>
          </a:p>
          <a:p>
            <a:r>
              <a:rPr lang="ru-RU" dirty="0" err="1"/>
              <a:t>Існує</a:t>
            </a:r>
            <a:r>
              <a:rPr lang="ru-RU" dirty="0"/>
              <a:t> низка </a:t>
            </a:r>
            <a:r>
              <a:rPr lang="ru-RU" dirty="0" err="1"/>
              <a:t>світових</a:t>
            </a:r>
            <a:r>
              <a:rPr lang="ru-RU" dirty="0"/>
              <a:t> та </a:t>
            </a:r>
            <a:r>
              <a:rPr lang="ru-RU" dirty="0" err="1"/>
              <a:t>вітчизняних</a:t>
            </a:r>
            <a:r>
              <a:rPr lang="ru-RU" dirty="0"/>
              <a:t> онлайн-</a:t>
            </a:r>
            <a:r>
              <a:rPr lang="ru-RU" dirty="0" err="1"/>
              <a:t>ресурсів</a:t>
            </a:r>
            <a:r>
              <a:rPr lang="ru-RU" dirty="0"/>
              <a:t> для </a:t>
            </a:r>
            <a:r>
              <a:rPr lang="ru-RU" dirty="0" err="1"/>
              <a:t>перевірки</a:t>
            </a:r>
            <a:r>
              <a:rPr lang="ru-RU" dirty="0"/>
              <a:t> </a:t>
            </a:r>
            <a:r>
              <a:rPr lang="ru-RU" dirty="0" err="1"/>
              <a:t>фактів</a:t>
            </a:r>
            <a:r>
              <a:rPr lang="ru-RU" dirty="0"/>
              <a:t>: </a:t>
            </a:r>
            <a:r>
              <a:rPr lang="en-US" dirty="0"/>
              <a:t>Emergent, Factcheck.org, Politifact.com, Citizen Evidence Lab, FactCheckEU.org, </a:t>
            </a:r>
            <a:r>
              <a:rPr lang="en-US" dirty="0" err="1"/>
              <a:t>StopFake</a:t>
            </a:r>
            <a:r>
              <a:rPr lang="en-US" dirty="0"/>
              <a:t>, </a:t>
            </a:r>
            <a:r>
              <a:rPr lang="en-US" dirty="0" err="1"/>
              <a:t>VoxUkraine</a:t>
            </a:r>
            <a:r>
              <a:rPr lang="en-US" dirty="0"/>
              <a:t>, «</a:t>
            </a:r>
            <a:r>
              <a:rPr lang="ru-RU" dirty="0"/>
              <a:t>Слово і </a:t>
            </a:r>
            <a:r>
              <a:rPr lang="ru-RU" dirty="0" err="1"/>
              <a:t>діло</a:t>
            </a:r>
            <a:r>
              <a:rPr lang="ru-RU" dirty="0"/>
              <a:t>» та </a:t>
            </a:r>
            <a:r>
              <a:rPr lang="ru-RU" dirty="0" err="1"/>
              <a:t>ін</a:t>
            </a:r>
            <a:r>
              <a:rPr lang="ru-RU" dirty="0"/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521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D1167-F41F-4A70-949A-95D7D23E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Класифікації </a:t>
            </a:r>
            <a:r>
              <a:rPr lang="uk-UA" dirty="0" err="1"/>
              <a:t>медіаконтенту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D20B3-AFCD-4655-99FE-83AB659AD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поданої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пропонуються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типи контенту: </a:t>
            </a:r>
            <a:r>
              <a:rPr lang="ru-RU" dirty="0" err="1"/>
              <a:t>візуальний</a:t>
            </a:r>
            <a:r>
              <a:rPr lang="ru-RU" dirty="0"/>
              <a:t>, </a:t>
            </a:r>
            <a:r>
              <a:rPr lang="ru-RU" dirty="0" err="1"/>
              <a:t>аудіальний</a:t>
            </a:r>
            <a:r>
              <a:rPr lang="ru-RU" dirty="0"/>
              <a:t>, </a:t>
            </a:r>
            <a:r>
              <a:rPr lang="ru-RU" dirty="0" err="1"/>
              <a:t>вербальний</a:t>
            </a:r>
            <a:r>
              <a:rPr lang="ru-RU" dirty="0"/>
              <a:t>, </a:t>
            </a:r>
            <a:r>
              <a:rPr lang="ru-RU" dirty="0" err="1"/>
              <a:t>комбінований</a:t>
            </a:r>
            <a:r>
              <a:rPr lang="ru-RU" dirty="0"/>
              <a:t>. </a:t>
            </a:r>
          </a:p>
          <a:p>
            <a:r>
              <a:rPr lang="ru-RU" b="1" u="sng" dirty="0" err="1"/>
              <a:t>Візуальний</a:t>
            </a:r>
            <a:r>
              <a:rPr lang="ru-RU" b="1" u="sng" dirty="0"/>
              <a:t> </a:t>
            </a:r>
            <a:r>
              <a:rPr lang="ru-RU" dirty="0"/>
              <a:t>(</a:t>
            </a:r>
            <a:r>
              <a:rPr lang="ru-RU" dirty="0" err="1"/>
              <a:t>від</a:t>
            </a:r>
            <a:r>
              <a:rPr lang="ru-RU" dirty="0"/>
              <a:t> лат. </a:t>
            </a:r>
            <a:r>
              <a:rPr lang="ru-RU" dirty="0" err="1"/>
              <a:t>visualis</a:t>
            </a:r>
            <a:r>
              <a:rPr lang="ru-RU" dirty="0"/>
              <a:t>) — той,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сприймається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зору</a:t>
            </a:r>
            <a:r>
              <a:rPr lang="ru-RU" dirty="0"/>
              <a:t>. До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візуалізації</a:t>
            </a:r>
            <a:r>
              <a:rPr lang="ru-RU" dirty="0"/>
              <a:t> належать: </a:t>
            </a:r>
            <a:r>
              <a:rPr lang="ru-RU" dirty="0" err="1"/>
              <a:t>комікси</a:t>
            </a:r>
            <a:r>
              <a:rPr lang="ru-RU" dirty="0"/>
              <a:t>, </a:t>
            </a:r>
            <a:r>
              <a:rPr lang="ru-RU" dirty="0" err="1"/>
              <a:t>карикатури</a:t>
            </a:r>
            <a:r>
              <a:rPr lang="ru-RU" dirty="0"/>
              <a:t>, </a:t>
            </a:r>
            <a:r>
              <a:rPr lang="ru-RU" dirty="0" err="1"/>
              <a:t>шаржі</a:t>
            </a:r>
            <a:r>
              <a:rPr lang="ru-RU" dirty="0"/>
              <a:t>, </a:t>
            </a:r>
            <a:r>
              <a:rPr lang="ru-RU" dirty="0" err="1"/>
              <a:t>меми</a:t>
            </a:r>
            <a:r>
              <a:rPr lang="ru-RU" dirty="0"/>
              <a:t>, 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чарти</a:t>
            </a:r>
            <a:r>
              <a:rPr lang="ru-RU" dirty="0"/>
              <a:t>, </a:t>
            </a:r>
            <a:r>
              <a:rPr lang="ru-RU" dirty="0" err="1"/>
              <a:t>таблиці</a:t>
            </a:r>
            <a:r>
              <a:rPr lang="ru-RU" dirty="0"/>
              <a:t>, </a:t>
            </a:r>
            <a:r>
              <a:rPr lang="ru-RU" dirty="0" err="1"/>
              <a:t>інфографіка</a:t>
            </a:r>
            <a:r>
              <a:rPr lang="ru-RU" dirty="0"/>
              <a:t>, </a:t>
            </a:r>
            <a:r>
              <a:rPr lang="ru-RU" dirty="0" err="1"/>
              <a:t>фотографії</a:t>
            </a:r>
            <a:r>
              <a:rPr lang="ru-RU" dirty="0"/>
              <a:t>, </a:t>
            </a:r>
            <a:r>
              <a:rPr lang="ru-RU" dirty="0" err="1"/>
              <a:t>відео</a:t>
            </a:r>
            <a:r>
              <a:rPr lang="ru-RU" dirty="0"/>
              <a:t>, </a:t>
            </a:r>
            <a:r>
              <a:rPr lang="ru-RU" dirty="0" err="1"/>
              <a:t>скетчноутінг</a:t>
            </a:r>
            <a:r>
              <a:rPr lang="ru-RU" dirty="0"/>
              <a:t>. </a:t>
            </a:r>
            <a:r>
              <a:rPr lang="ru-RU" dirty="0" err="1"/>
              <a:t>Скетчноутінг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коротко та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фіксувати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, </a:t>
            </a:r>
            <a:r>
              <a:rPr lang="ru-RU" dirty="0" err="1"/>
              <a:t>з’єднувати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презентувати</a:t>
            </a:r>
            <a:r>
              <a:rPr lang="ru-RU" dirty="0"/>
              <a:t> </a:t>
            </a:r>
            <a:r>
              <a:rPr lang="ru-RU" dirty="0" err="1"/>
              <a:t>візуально</a:t>
            </a:r>
            <a:r>
              <a:rPr lang="ru-RU" dirty="0"/>
              <a:t> (</a:t>
            </a:r>
            <a:r>
              <a:rPr lang="ru-RU" dirty="0" err="1"/>
              <a:t>завдання</a:t>
            </a:r>
            <a:r>
              <a:rPr lang="ru-RU" dirty="0"/>
              <a:t> – </a:t>
            </a:r>
            <a:r>
              <a:rPr lang="ru-RU" dirty="0" err="1"/>
              <a:t>намалювати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медіасередовище</a:t>
            </a:r>
            <a:r>
              <a:rPr lang="ru-RU" dirty="0"/>
              <a:t>). </a:t>
            </a:r>
          </a:p>
          <a:p>
            <a:r>
              <a:rPr lang="ru-RU" dirty="0"/>
              <a:t> </a:t>
            </a:r>
            <a:r>
              <a:rPr lang="ru-RU" dirty="0" err="1"/>
              <a:t>Одні</a:t>
            </a:r>
            <a:r>
              <a:rPr lang="ru-RU" dirty="0"/>
              <a:t> з </a:t>
            </a:r>
            <a:r>
              <a:rPr lang="ru-RU" dirty="0" err="1"/>
              <a:t>найпоширеніших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 та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інфографіки</a:t>
            </a:r>
            <a:r>
              <a:rPr lang="ru-RU" dirty="0"/>
              <a:t>: </a:t>
            </a:r>
            <a:r>
              <a:rPr lang="en-US" dirty="0"/>
              <a:t>Visualize Me; </a:t>
            </a:r>
            <a:r>
              <a:rPr lang="en-US" dirty="0" err="1"/>
              <a:t>VisualEditors</a:t>
            </a:r>
            <a:r>
              <a:rPr lang="en-US" dirty="0"/>
              <a:t>; Visual Complexity; </a:t>
            </a:r>
            <a:r>
              <a:rPr lang="en-US" dirty="0" err="1"/>
              <a:t>Gapminder</a:t>
            </a:r>
            <a:r>
              <a:rPr lang="en-US" dirty="0"/>
              <a:t> (</a:t>
            </a:r>
            <a:r>
              <a:rPr lang="ru-RU" dirty="0"/>
              <a:t>проект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покійного</a:t>
            </a:r>
            <a:r>
              <a:rPr lang="ru-RU" dirty="0"/>
              <a:t> </a:t>
            </a:r>
            <a:r>
              <a:rPr lang="ru-RU" dirty="0" err="1"/>
              <a:t>всесвітнього</a:t>
            </a:r>
            <a:r>
              <a:rPr lang="ru-RU" dirty="0"/>
              <a:t> </a:t>
            </a:r>
            <a:r>
              <a:rPr lang="ru-RU" dirty="0" err="1"/>
              <a:t>відомого</a:t>
            </a:r>
            <a:r>
              <a:rPr lang="ru-RU" dirty="0"/>
              <a:t> </a:t>
            </a:r>
            <a:r>
              <a:rPr lang="ru-RU" dirty="0" err="1"/>
              <a:t>шведського</a:t>
            </a:r>
            <a:r>
              <a:rPr lang="ru-RU" dirty="0"/>
              <a:t> </a:t>
            </a:r>
            <a:r>
              <a:rPr lang="ru-RU" dirty="0" err="1"/>
              <a:t>лікаря</a:t>
            </a:r>
            <a:r>
              <a:rPr lang="ru-RU" dirty="0"/>
              <a:t>, </a:t>
            </a:r>
            <a:r>
              <a:rPr lang="ru-RU" dirty="0" err="1"/>
              <a:t>академіка</a:t>
            </a:r>
            <a:r>
              <a:rPr lang="ru-RU" dirty="0"/>
              <a:t>, </a:t>
            </a:r>
            <a:r>
              <a:rPr lang="ru-RU" dirty="0" err="1"/>
              <a:t>спеціаліста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статистики та лектора Ганса </a:t>
            </a:r>
            <a:r>
              <a:rPr lang="ru-RU" dirty="0" err="1"/>
              <a:t>Рослінга</a:t>
            </a:r>
            <a:r>
              <a:rPr lang="ru-RU" dirty="0"/>
              <a:t>);</a:t>
            </a:r>
            <a:r>
              <a:rPr lang="en-US" dirty="0"/>
              <a:t>Junk Charts (</a:t>
            </a:r>
            <a:r>
              <a:rPr lang="ru-RU" dirty="0"/>
              <a:t>блог </a:t>
            </a:r>
            <a:r>
              <a:rPr lang="ru-RU" dirty="0" err="1"/>
              <a:t>із</a:t>
            </a:r>
            <a:r>
              <a:rPr lang="ru-RU" dirty="0"/>
              <a:t> прикладами </a:t>
            </a:r>
            <a:r>
              <a:rPr lang="ru-RU" dirty="0" err="1"/>
              <a:t>інфографіки</a:t>
            </a:r>
            <a:r>
              <a:rPr lang="ru-RU" dirty="0"/>
              <a:t> й </a:t>
            </a:r>
            <a:r>
              <a:rPr lang="ru-RU" dirty="0" err="1"/>
              <a:t>тематичної</a:t>
            </a:r>
            <a:r>
              <a:rPr lang="ru-RU" dirty="0"/>
              <a:t> </a:t>
            </a:r>
            <a:r>
              <a:rPr lang="ru-RU" dirty="0" err="1"/>
              <a:t>аналітики</a:t>
            </a:r>
            <a:r>
              <a:rPr lang="ru-RU" dirty="0"/>
              <a:t>); </a:t>
            </a:r>
            <a:r>
              <a:rPr lang="en-US" dirty="0"/>
              <a:t>Information </a:t>
            </a:r>
            <a:r>
              <a:rPr lang="en-US" dirty="0" err="1"/>
              <a:t>IsBeautiful</a:t>
            </a:r>
            <a:r>
              <a:rPr lang="en-US" dirty="0"/>
              <a:t> (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дібрано</a:t>
            </a:r>
            <a:r>
              <a:rPr lang="ru-RU" dirty="0"/>
              <a:t> за темами: </a:t>
            </a:r>
            <a:r>
              <a:rPr lang="ru-RU" dirty="0" err="1"/>
              <a:t>інтерактив</a:t>
            </a:r>
            <a:r>
              <a:rPr lang="ru-RU" dirty="0"/>
              <a:t>, </a:t>
            </a:r>
            <a:r>
              <a:rPr lang="ru-RU" dirty="0" err="1"/>
              <a:t>віра</a:t>
            </a:r>
            <a:r>
              <a:rPr lang="ru-RU" dirty="0"/>
              <a:t>, </a:t>
            </a:r>
            <a:r>
              <a:rPr lang="ru-RU" dirty="0" err="1"/>
              <a:t>харчування</a:t>
            </a:r>
            <a:r>
              <a:rPr lang="ru-RU" dirty="0"/>
              <a:t>, </a:t>
            </a:r>
            <a:r>
              <a:rPr lang="ru-RU" dirty="0" err="1"/>
              <a:t>здоров’я</a:t>
            </a:r>
            <a:r>
              <a:rPr lang="ru-RU" dirty="0"/>
              <a:t>, </a:t>
            </a:r>
            <a:r>
              <a:rPr lang="ru-RU" dirty="0" err="1"/>
              <a:t>наука,веб-технології</a:t>
            </a:r>
            <a:r>
              <a:rPr lang="ru-RU" dirty="0"/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570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D401B-E0A8-4EDD-A09F-DB884472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Аудіоконтент</a:t>
            </a:r>
            <a:r>
              <a:rPr lang="uk-UA" dirty="0"/>
              <a:t> та вербальний контент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20899-F9CF-4376-90BE-11B2C51C1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аудіоконтенту</a:t>
            </a:r>
            <a:r>
              <a:rPr lang="ru-RU" dirty="0"/>
              <a:t>: </a:t>
            </a:r>
            <a:r>
              <a:rPr lang="ru-RU" dirty="0" err="1"/>
              <a:t>тематичні</a:t>
            </a:r>
            <a:r>
              <a:rPr lang="ru-RU" dirty="0"/>
              <a:t> </a:t>
            </a:r>
            <a:r>
              <a:rPr lang="ru-RU" dirty="0" err="1"/>
              <a:t>передачі</a:t>
            </a:r>
            <a:r>
              <a:rPr lang="ru-RU" dirty="0"/>
              <a:t>; </a:t>
            </a:r>
            <a:r>
              <a:rPr lang="ru-RU" dirty="0" err="1"/>
              <a:t>аудіоверсії</a:t>
            </a:r>
            <a:r>
              <a:rPr lang="ru-RU" dirty="0"/>
              <a:t> </a:t>
            </a:r>
            <a:r>
              <a:rPr lang="ru-RU" dirty="0" err="1"/>
              <a:t>інтерв’ю</a:t>
            </a:r>
            <a:r>
              <a:rPr lang="ru-RU" dirty="0"/>
              <a:t>; </a:t>
            </a:r>
            <a:r>
              <a:rPr lang="ru-RU" dirty="0" err="1"/>
              <a:t>новинні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; </a:t>
            </a:r>
            <a:r>
              <a:rPr lang="ru-RU" dirty="0" err="1"/>
              <a:t>статті</a:t>
            </a:r>
            <a:r>
              <a:rPr lang="ru-RU" dirty="0"/>
              <a:t>; </a:t>
            </a:r>
            <a:r>
              <a:rPr lang="ru-RU" dirty="0" err="1"/>
              <a:t>доповнення</a:t>
            </a:r>
            <a:r>
              <a:rPr lang="ru-RU" dirty="0"/>
              <a:t> до </a:t>
            </a:r>
            <a:r>
              <a:rPr lang="ru-RU" dirty="0" err="1"/>
              <a:t>фотографій</a:t>
            </a:r>
            <a:r>
              <a:rPr lang="ru-RU" dirty="0"/>
              <a:t> в </a:t>
            </a:r>
            <a:r>
              <a:rPr lang="ru-RU" dirty="0" err="1"/>
              <a:t>аудіо</a:t>
            </a:r>
            <a:r>
              <a:rPr lang="ru-RU" dirty="0"/>
              <a:t>-слайд-шоу; </a:t>
            </a:r>
            <a:r>
              <a:rPr lang="ru-RU" dirty="0" err="1"/>
              <a:t>аудіо</a:t>
            </a:r>
            <a:r>
              <a:rPr lang="ru-RU" dirty="0"/>
              <a:t> онлайн-</a:t>
            </a:r>
            <a:r>
              <a:rPr lang="ru-RU" dirty="0" err="1"/>
              <a:t>конференції</a:t>
            </a:r>
            <a:r>
              <a:rPr lang="ru-RU" dirty="0"/>
              <a:t>; </a:t>
            </a:r>
            <a:r>
              <a:rPr lang="ru-RU" dirty="0" err="1"/>
              <a:t>інтерв’ю</a:t>
            </a:r>
            <a:r>
              <a:rPr lang="ru-RU" dirty="0"/>
              <a:t> в </a:t>
            </a:r>
            <a:r>
              <a:rPr lang="ru-RU" dirty="0" err="1"/>
              <a:t>студії</a:t>
            </a:r>
            <a:r>
              <a:rPr lang="ru-RU" dirty="0"/>
              <a:t>; </a:t>
            </a:r>
            <a:r>
              <a:rPr lang="ru-RU" dirty="0" err="1"/>
              <a:t>аудіокоментарі</a:t>
            </a:r>
            <a:r>
              <a:rPr lang="ru-RU" dirty="0"/>
              <a:t>; </a:t>
            </a:r>
            <a:r>
              <a:rPr lang="ru-RU" dirty="0" err="1"/>
              <a:t>рекламні</a:t>
            </a:r>
            <a:r>
              <a:rPr lang="ru-RU" dirty="0"/>
              <a:t> </a:t>
            </a:r>
            <a:r>
              <a:rPr lang="ru-RU" dirty="0" err="1"/>
              <a:t>споти</a:t>
            </a:r>
            <a:r>
              <a:rPr lang="ru-RU" dirty="0"/>
              <a:t>; </a:t>
            </a:r>
            <a:r>
              <a:rPr lang="ru-RU" dirty="0" err="1"/>
              <a:t>аудіокниги</a:t>
            </a:r>
            <a:r>
              <a:rPr lang="ru-RU" dirty="0"/>
              <a:t>; </a:t>
            </a:r>
            <a:r>
              <a:rPr lang="ru-RU" dirty="0" err="1"/>
              <a:t>музика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 </a:t>
            </a:r>
          </a:p>
          <a:p>
            <a:r>
              <a:rPr lang="ru-RU" dirty="0" err="1"/>
              <a:t>Вебальний</a:t>
            </a:r>
            <a:r>
              <a:rPr lang="ru-RU" dirty="0"/>
              <a:t> контент: </a:t>
            </a:r>
            <a:r>
              <a:rPr lang="ru-RU" dirty="0" err="1"/>
              <a:t>копіпаст</a:t>
            </a:r>
            <a:r>
              <a:rPr lang="ru-RU" dirty="0"/>
              <a:t> (</a:t>
            </a:r>
            <a:r>
              <a:rPr lang="en-US" dirty="0"/>
              <a:t>Copy Paste)</a:t>
            </a:r>
            <a:r>
              <a:rPr lang="uk-UA" dirty="0"/>
              <a:t>, </a:t>
            </a:r>
            <a:r>
              <a:rPr lang="uk-UA" dirty="0" err="1"/>
              <a:t>блогінг</a:t>
            </a:r>
            <a:r>
              <a:rPr lang="uk-UA" dirty="0"/>
              <a:t>, моніторинг, </a:t>
            </a:r>
            <a:r>
              <a:rPr lang="uk-UA" dirty="0" err="1"/>
              <a:t>рерайт</a:t>
            </a:r>
            <a:r>
              <a:rPr lang="uk-UA" dirty="0"/>
              <a:t>, </a:t>
            </a:r>
            <a:r>
              <a:rPr lang="uk-UA" dirty="0" err="1"/>
              <a:t>синонімайз</a:t>
            </a:r>
            <a:r>
              <a:rPr lang="uk-UA" dirty="0"/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229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F96E1-74EC-43D2-90A3-F714431A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Трансмедіальність</a:t>
            </a:r>
            <a:r>
              <a:rPr lang="uk-UA" dirty="0"/>
              <a:t>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D89AE4-FF4D-413F-937F-553953CE9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передачу одного і того ж </a:t>
            </a:r>
            <a:r>
              <a:rPr lang="ru-RU" dirty="0" err="1"/>
              <a:t>наративу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видами </a:t>
            </a:r>
            <a:r>
              <a:rPr lang="ru-RU" dirty="0" err="1"/>
              <a:t>мистецтв</a:t>
            </a:r>
            <a:r>
              <a:rPr lang="ru-RU" dirty="0"/>
              <a:t> (</a:t>
            </a:r>
            <a:r>
              <a:rPr lang="ru-RU" dirty="0" err="1"/>
              <a:t>медіа</a:t>
            </a:r>
            <a:r>
              <a:rPr lang="ru-RU" dirty="0"/>
              <a:t>), </a:t>
            </a:r>
            <a:r>
              <a:rPr lang="ru-RU" dirty="0" err="1"/>
              <a:t>наприклад</a:t>
            </a:r>
            <a:r>
              <a:rPr lang="ru-RU" dirty="0"/>
              <a:t>, тема, сюжет, </a:t>
            </a:r>
            <a:r>
              <a:rPr lang="ru-RU" dirty="0" err="1"/>
              <a:t>композиція</a:t>
            </a:r>
            <a:r>
              <a:rPr lang="ru-RU" dirty="0"/>
              <a:t>, мотив, </a:t>
            </a:r>
            <a:r>
              <a:rPr lang="ru-RU" dirty="0" err="1"/>
              <a:t>циклічність</a:t>
            </a:r>
            <a:r>
              <a:rPr lang="ru-RU" dirty="0"/>
              <a:t>, </a:t>
            </a:r>
            <a:r>
              <a:rPr lang="ru-RU" dirty="0" err="1"/>
              <a:t>ритмічність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виражатися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медіа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/>
              <a:t>зошити</a:t>
            </a:r>
            <a:r>
              <a:rPr lang="ru-RU" dirty="0"/>
              <a:t>». Автор-  </a:t>
            </a:r>
            <a:r>
              <a:rPr lang="ru-RU" dirty="0" err="1"/>
              <a:t>італійський</a:t>
            </a:r>
            <a:r>
              <a:rPr lang="ru-RU" dirty="0"/>
              <a:t> художник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Трувері</a:t>
            </a:r>
            <a:r>
              <a:rPr lang="ru-RU" dirty="0"/>
              <a:t>: </a:t>
            </a:r>
            <a:r>
              <a:rPr lang="en-US" dirty="0"/>
              <a:t>https://www.istpravda.com.ua/artefacts/2010/11/14/4507/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0410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4FEF5-498B-4F50-9E4A-0C2BAD42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Гербер</a:t>
            </a:r>
            <a:r>
              <a:rPr lang="uk-UA" dirty="0"/>
              <a:t> Маршалл </a:t>
            </a:r>
            <a:r>
              <a:rPr lang="uk-UA" dirty="0" err="1"/>
              <a:t>МакЛюен</a:t>
            </a:r>
            <a:endParaRPr lang="ru-UA" dirty="0"/>
          </a:p>
        </p:txBody>
      </p:sp>
      <p:pic>
        <p:nvPicPr>
          <p:cNvPr id="4" name="Marshall McLuhan - Digital Prophecies_ The Medium is the Message (1)">
            <a:hlinkClick r:id="" action="ppaction://media"/>
            <a:extLst>
              <a:ext uri="{FF2B5EF4-FFF2-40B4-BE49-F238E27FC236}">
                <a16:creationId xmlns:a16="http://schemas.microsoft.com/office/drawing/2014/main" id="{D9CBAB93-EE28-485E-8A74-A962CB3C6C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7088" y="1676400"/>
            <a:ext cx="7993062" cy="4495800"/>
          </a:xfrm>
        </p:spPr>
      </p:pic>
    </p:spTree>
    <p:extLst>
      <p:ext uri="{BB962C8B-B14F-4D97-AF65-F5344CB8AC3E}">
        <p14:creationId xmlns:p14="http://schemas.microsoft.com/office/powerpoint/2010/main" val="187576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D6924-B686-47D5-8CDB-EB4CD2EAA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«Розуміння медіа»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5FF215-9194-4B58-95D3-879176323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1772816"/>
            <a:ext cx="3257550" cy="1400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3C9F32-9B0C-4495-AF6F-1CC67A58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44" y="3137729"/>
            <a:ext cx="2952750" cy="1552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66D2FB-0E0D-4FE4-82B2-6B8CDA6E8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813" y="4690304"/>
            <a:ext cx="2619375" cy="1743075"/>
          </a:xfrm>
          <a:prstGeom prst="rect">
            <a:avLst/>
          </a:prstGeom>
        </p:spPr>
      </p:pic>
      <p:pic>
        <p:nvPicPr>
          <p:cNvPr id="1026" name="Picture 2" descr="Результат пошуку зображень за запитом дороги">
            <a:extLst>
              <a:ext uri="{FF2B5EF4-FFF2-40B4-BE49-F238E27FC236}">
                <a16:creationId xmlns:a16="http://schemas.microsoft.com/office/drawing/2014/main" id="{97BBEF7E-1836-4135-B01F-48EC9A5F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95" y="1499617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8FBD2E-C5B8-4F88-A61A-C5A2E6081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994" y="3137346"/>
            <a:ext cx="2466975" cy="1847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8CE479-274C-429F-B78E-BD2BD5659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188" y="4690304"/>
            <a:ext cx="2771775" cy="1647825"/>
          </a:xfrm>
          <a:prstGeom prst="rect">
            <a:avLst/>
          </a:prstGeom>
        </p:spPr>
      </p:pic>
      <p:pic>
        <p:nvPicPr>
          <p:cNvPr id="1028" name="Picture 4" descr="Результат пошуку зображень за запитом друк">
            <a:extLst>
              <a:ext uri="{FF2B5EF4-FFF2-40B4-BE49-F238E27FC236}">
                <a16:creationId xmlns:a16="http://schemas.microsoft.com/office/drawing/2014/main" id="{8D21DD00-178A-4CC9-920F-4F6AA78B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71" y="1547718"/>
            <a:ext cx="32289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книга">
            <a:extLst>
              <a:ext uri="{FF2B5EF4-FFF2-40B4-BE49-F238E27FC236}">
                <a16:creationId xmlns:a16="http://schemas.microsoft.com/office/drawing/2014/main" id="{51BF25AD-AE23-41FA-9A18-72FF6FBD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08" y="2981136"/>
            <a:ext cx="2695600" cy="202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B01BD5-7365-4FEE-A38E-11EC67E58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401" y="4985196"/>
            <a:ext cx="1816757" cy="17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A2E38-B966-4722-85A8-F6729F6A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404664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Медіа</a:t>
            </a:r>
            <a:r>
              <a:rPr lang="uk-UA" dirty="0"/>
              <a:t> - </a:t>
            </a:r>
            <a:r>
              <a:rPr lang="ru-RU" dirty="0" err="1"/>
              <a:t>це</a:t>
            </a:r>
            <a:r>
              <a:rPr lang="ru-RU" dirty="0"/>
              <a:t> канали та </a:t>
            </a:r>
            <a:r>
              <a:rPr lang="ru-RU" dirty="0" err="1"/>
              <a:t>інструменти</a:t>
            </a:r>
            <a:r>
              <a:rPr lang="ru-RU" dirty="0"/>
              <a:t>;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зберігати</a:t>
            </a:r>
            <a:r>
              <a:rPr lang="ru-RU" dirty="0"/>
              <a:t>, </a:t>
            </a:r>
            <a:r>
              <a:rPr lang="ru-RU" dirty="0" err="1"/>
              <a:t>передавати</a:t>
            </a:r>
            <a:r>
              <a:rPr lang="ru-RU" dirty="0"/>
              <a:t> й </a:t>
            </a:r>
            <a:r>
              <a:rPr lang="ru-RU" dirty="0" err="1"/>
              <a:t>подавати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endParaRPr lang="ru-UA" dirty="0"/>
          </a:p>
        </p:txBody>
      </p:sp>
      <p:pic>
        <p:nvPicPr>
          <p:cNvPr id="2050" name="Picture 2" descr="Результат пошуку зображень за запитом медіа">
            <a:extLst>
              <a:ext uri="{FF2B5EF4-FFF2-40B4-BE49-F238E27FC236}">
                <a16:creationId xmlns:a16="http://schemas.microsoft.com/office/drawing/2014/main" id="{3F27292F-DE5D-4EF5-869D-A7903D1208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1695450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F14C0B-D440-45A6-AEE6-5F8554D74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72" y="1710500"/>
            <a:ext cx="5591694" cy="47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64453-55FD-4BE0-955E-465E4BBA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Інформаційні ресурси про медіа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88ED0-6822-431E-85A8-69A64025A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spcBef>
                <a:spcPts val="0"/>
              </a:spcBef>
            </a:pPr>
            <a:r>
              <a:rPr lang="ru-RU" dirty="0"/>
              <a:t>1</a:t>
            </a:r>
            <a:r>
              <a:rPr lang="ru-RU" sz="4900" dirty="0"/>
              <a:t>. «Телекритика» </a:t>
            </a:r>
            <a:r>
              <a:rPr lang="en-US" sz="4900" dirty="0"/>
              <a:t>http://ua.telekritika.ua/ </a:t>
            </a:r>
          </a:p>
          <a:p>
            <a:pPr>
              <a:spcBef>
                <a:spcPts val="0"/>
              </a:spcBef>
            </a:pPr>
            <a:r>
              <a:rPr lang="en-US" sz="4900" dirty="0"/>
              <a:t>2. «</a:t>
            </a:r>
            <a:r>
              <a:rPr lang="ru-RU" sz="4900" dirty="0" err="1"/>
              <a:t>Медіакритика</a:t>
            </a:r>
            <a:r>
              <a:rPr lang="ru-RU" sz="4900" dirty="0"/>
              <a:t>» </a:t>
            </a:r>
            <a:r>
              <a:rPr lang="en-US" sz="4900" dirty="0"/>
              <a:t>http://www.mediakrytyka.info/ </a:t>
            </a:r>
          </a:p>
          <a:p>
            <a:pPr>
              <a:spcBef>
                <a:spcPts val="0"/>
              </a:spcBef>
            </a:pPr>
            <a:r>
              <a:rPr lang="en-US" sz="4900" dirty="0"/>
              <a:t>3. «</a:t>
            </a:r>
            <a:r>
              <a:rPr lang="ru-RU" sz="4900" dirty="0"/>
              <a:t>Детектор </a:t>
            </a:r>
            <a:r>
              <a:rPr lang="ru-RU" sz="4900" dirty="0" err="1"/>
              <a:t>медіа</a:t>
            </a:r>
            <a:r>
              <a:rPr lang="ru-RU" sz="4900" dirty="0"/>
              <a:t>» </a:t>
            </a:r>
            <a:r>
              <a:rPr lang="en-US" sz="4900" dirty="0"/>
              <a:t>http://detector.media/</a:t>
            </a:r>
          </a:p>
          <a:p>
            <a:pPr>
              <a:spcBef>
                <a:spcPts val="0"/>
              </a:spcBef>
            </a:pPr>
            <a:r>
              <a:rPr lang="ru-RU" sz="4900" dirty="0" err="1"/>
              <a:t>Популярні</a:t>
            </a:r>
            <a:r>
              <a:rPr lang="ru-RU" sz="4900" dirty="0"/>
              <a:t> </a:t>
            </a:r>
            <a:r>
              <a:rPr lang="ru-RU" sz="4900" dirty="0" err="1"/>
              <a:t>проєкти</a:t>
            </a:r>
            <a:r>
              <a:rPr lang="ru-RU" sz="4900" dirty="0"/>
              <a:t>: </a:t>
            </a:r>
          </a:p>
          <a:p>
            <a:pPr>
              <a:spcBef>
                <a:spcPts val="0"/>
              </a:spcBef>
            </a:pPr>
            <a:r>
              <a:rPr lang="ru-RU" sz="4900" dirty="0" err="1"/>
              <a:t>Юлія</a:t>
            </a:r>
            <a:r>
              <a:rPr lang="ru-RU" sz="4900" dirty="0"/>
              <a:t> </a:t>
            </a:r>
            <a:r>
              <a:rPr lang="ru-RU" sz="4900" dirty="0" err="1"/>
              <a:t>Крапівіна</a:t>
            </a:r>
            <a:r>
              <a:rPr lang="ru-RU" sz="4900" dirty="0"/>
              <a:t> - </a:t>
            </a:r>
            <a:r>
              <a:rPr lang="en-US" sz="4900" dirty="0"/>
              <a:t>https://detector.media/authors/941/</a:t>
            </a:r>
          </a:p>
          <a:p>
            <a:pPr>
              <a:spcBef>
                <a:spcPts val="0"/>
              </a:spcBef>
            </a:pPr>
            <a:r>
              <a:rPr lang="ru-RU" sz="4900" dirty="0"/>
              <a:t>Критика - </a:t>
            </a:r>
            <a:r>
              <a:rPr lang="en-US" sz="4900" dirty="0"/>
              <a:t>https://detector.media/category/kritika/</a:t>
            </a:r>
          </a:p>
          <a:p>
            <a:pPr>
              <a:spcBef>
                <a:spcPts val="0"/>
              </a:spcBef>
            </a:pPr>
            <a:r>
              <a:rPr lang="en-US" sz="4900" dirty="0"/>
              <a:t> 4. </a:t>
            </a:r>
            <a:r>
              <a:rPr lang="ru-RU" sz="4900" dirty="0" err="1"/>
              <a:t>проєкт</a:t>
            </a:r>
            <a:r>
              <a:rPr lang="ru-RU" sz="4900" dirty="0"/>
              <a:t> </a:t>
            </a:r>
            <a:r>
              <a:rPr lang="en-US" sz="4900" dirty="0" err="1"/>
              <a:t>MediaSapiens</a:t>
            </a:r>
            <a:r>
              <a:rPr lang="en-US" sz="4900" dirty="0"/>
              <a:t> http://osvita.mediasapiens.ua/ </a:t>
            </a:r>
          </a:p>
          <a:p>
            <a:pPr>
              <a:spcBef>
                <a:spcPts val="0"/>
              </a:spcBef>
            </a:pPr>
            <a:r>
              <a:rPr lang="en-US" sz="4900" dirty="0"/>
              <a:t>5. </a:t>
            </a:r>
            <a:r>
              <a:rPr lang="ru-RU" sz="4900" dirty="0" err="1"/>
              <a:t>проєкт</a:t>
            </a:r>
            <a:r>
              <a:rPr lang="ru-RU" sz="4900" dirty="0"/>
              <a:t> </a:t>
            </a:r>
            <a:r>
              <a:rPr lang="en-US" sz="4900" dirty="0" err="1"/>
              <a:t>Stopfake</a:t>
            </a:r>
            <a:r>
              <a:rPr lang="en-US" sz="4900" dirty="0"/>
              <a:t> http://www.stopfake.org/</a:t>
            </a:r>
          </a:p>
          <a:p>
            <a:pPr>
              <a:spcBef>
                <a:spcPts val="0"/>
              </a:spcBef>
            </a:pPr>
            <a:r>
              <a:rPr lang="en-US" sz="4900" dirty="0"/>
              <a:t>6. </a:t>
            </a:r>
            <a:r>
              <a:rPr lang="ru-RU" sz="4900" dirty="0" err="1"/>
              <a:t>Проєкти</a:t>
            </a:r>
            <a:r>
              <a:rPr lang="ru-RU" sz="4900" dirty="0"/>
              <a:t> </a:t>
            </a:r>
            <a:r>
              <a:rPr lang="ru-RU" sz="4900" dirty="0" err="1"/>
              <a:t>розвитку</a:t>
            </a:r>
            <a:r>
              <a:rPr lang="ru-RU" sz="4900" dirty="0"/>
              <a:t> критичного </a:t>
            </a:r>
            <a:r>
              <a:rPr lang="ru-RU" sz="4900" dirty="0" err="1"/>
              <a:t>мислення</a:t>
            </a:r>
            <a:r>
              <a:rPr lang="ru-RU" sz="4900" dirty="0"/>
              <a:t> та </a:t>
            </a:r>
            <a:r>
              <a:rPr lang="ru-RU" sz="4900" dirty="0" err="1"/>
              <a:t>популяризації</a:t>
            </a:r>
            <a:r>
              <a:rPr lang="ru-RU" sz="4900" dirty="0"/>
              <a:t> науки: </a:t>
            </a:r>
          </a:p>
          <a:p>
            <a:pPr>
              <a:spcBef>
                <a:spcPts val="0"/>
              </a:spcBef>
            </a:pPr>
            <a:r>
              <a:rPr lang="ru-RU" sz="4900" dirty="0" err="1"/>
              <a:t>Клятий</a:t>
            </a:r>
            <a:r>
              <a:rPr lang="ru-RU" sz="4900" dirty="0"/>
              <a:t> </a:t>
            </a:r>
            <a:r>
              <a:rPr lang="ru-RU" sz="4900" dirty="0" err="1"/>
              <a:t>раціоналіст</a:t>
            </a:r>
            <a:r>
              <a:rPr lang="ru-RU" sz="4900" dirty="0"/>
              <a:t> - </a:t>
            </a:r>
            <a:r>
              <a:rPr lang="en-US" sz="4900" dirty="0"/>
              <a:t>https://www.youtube.com/channel/UCioz7pLeEpBNrFfwHb2m-pA</a:t>
            </a:r>
          </a:p>
          <a:p>
            <a:pPr>
              <a:spcBef>
                <a:spcPts val="0"/>
              </a:spcBef>
            </a:pPr>
            <a:r>
              <a:rPr lang="ru-RU" sz="4900" dirty="0"/>
              <a:t>Подкаст "Наука як по маслу": </a:t>
            </a:r>
            <a:r>
              <a:rPr lang="en-US" sz="4900" dirty="0"/>
              <a:t>https://hromadske.radio/podcasts/nauk... </a:t>
            </a:r>
          </a:p>
          <a:p>
            <a:pPr>
              <a:spcBef>
                <a:spcPts val="0"/>
              </a:spcBef>
            </a:pPr>
            <a:r>
              <a:rPr lang="ru-RU" sz="4900" dirty="0" err="1"/>
              <a:t>Ольфакторний</a:t>
            </a:r>
            <a:r>
              <a:rPr lang="ru-RU" sz="4900" dirty="0"/>
              <a:t> дайджест: </a:t>
            </a:r>
            <a:r>
              <a:rPr lang="en-US" sz="4900" dirty="0"/>
              <a:t>https://www.nature.com/articles/s4159... http://www.sci-news.com/biology/human... https://journals.plos.org/</a:t>
            </a:r>
            <a:r>
              <a:rPr lang="en-US" sz="4900" dirty="0" err="1"/>
              <a:t>plosone</a:t>
            </a:r>
            <a:r>
              <a:rPr lang="en-US" sz="4900" dirty="0"/>
              <a:t>/art... </a:t>
            </a:r>
          </a:p>
          <a:p>
            <a:pPr>
              <a:spcBef>
                <a:spcPts val="0"/>
              </a:spcBef>
            </a:pPr>
            <a:r>
              <a:rPr lang="ru-RU" sz="4900" dirty="0" err="1"/>
              <a:t>Мікропластик</a:t>
            </a:r>
            <a:r>
              <a:rPr lang="ru-RU" sz="4900" dirty="0"/>
              <a:t>: </a:t>
            </a:r>
            <a:r>
              <a:rPr lang="en-US" sz="4900" dirty="0"/>
              <a:t>https://linkinghub.elsevier.com/</a:t>
            </a:r>
            <a:r>
              <a:rPr lang="en-US" sz="4900" dirty="0" err="1"/>
              <a:t>retri</a:t>
            </a:r>
            <a:r>
              <a:rPr lang="en-US" sz="4900" dirty="0"/>
              <a:t>... </a:t>
            </a:r>
          </a:p>
          <a:p>
            <a:pPr>
              <a:spcBef>
                <a:spcPts val="0"/>
              </a:spcBef>
            </a:pPr>
            <a:r>
              <a:rPr lang="ru-RU" sz="4900" dirty="0"/>
              <a:t>Рух </a:t>
            </a:r>
            <a:r>
              <a:rPr lang="ru-RU" sz="4900" dirty="0" err="1"/>
              <a:t>сперматозоїдів</a:t>
            </a:r>
            <a:r>
              <a:rPr lang="ru-RU" sz="4900" dirty="0"/>
              <a:t>: </a:t>
            </a:r>
            <a:r>
              <a:rPr lang="en-US" sz="4900" dirty="0"/>
              <a:t>https://advances.sciencemag.org/conte... https://advances.sciencemag.org/conte... </a:t>
            </a:r>
          </a:p>
          <a:p>
            <a:pPr>
              <a:spcBef>
                <a:spcPts val="0"/>
              </a:spcBef>
            </a:pPr>
            <a:r>
              <a:rPr lang="ru-RU" sz="4900" dirty="0" err="1"/>
              <a:t>Дослідження</a:t>
            </a:r>
            <a:r>
              <a:rPr lang="ru-RU" sz="4900" dirty="0"/>
              <a:t> </a:t>
            </a:r>
            <a:r>
              <a:rPr lang="ru-RU" sz="4900" dirty="0" err="1"/>
              <a:t>ранніх</a:t>
            </a:r>
            <a:r>
              <a:rPr lang="ru-RU" sz="4900" dirty="0"/>
              <a:t> </a:t>
            </a:r>
            <a:r>
              <a:rPr lang="ru-RU" sz="4900" dirty="0" err="1"/>
              <a:t>етапів</a:t>
            </a:r>
            <a:r>
              <a:rPr lang="ru-RU" sz="4900" dirty="0"/>
              <a:t> </a:t>
            </a:r>
            <a:r>
              <a:rPr lang="ru-RU" sz="4900" dirty="0" err="1"/>
              <a:t>Всесвіту</a:t>
            </a:r>
            <a:r>
              <a:rPr lang="ru-RU" sz="4900" dirty="0"/>
              <a:t>: </a:t>
            </a:r>
            <a:r>
              <a:rPr lang="en-US" sz="4900" dirty="0"/>
              <a:t>https://academic.oup.com/</a:t>
            </a:r>
            <a:r>
              <a:rPr lang="en-US" sz="4900" dirty="0" err="1"/>
              <a:t>mnras</a:t>
            </a:r>
            <a:r>
              <a:rPr lang="en-US" sz="4900" dirty="0"/>
              <a:t>/</a:t>
            </a:r>
            <a:r>
              <a:rPr lang="en-US" sz="4900" dirty="0" err="1"/>
              <a:t>articl</a:t>
            </a:r>
            <a:r>
              <a:rPr lang="en-US" sz="4900" dirty="0"/>
              <a:t>...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855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E5D46-B4DA-4E56-BD66-B0F18424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UA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Медіатекст</a:t>
            </a:r>
            <a:r>
              <a:rPr lang="ru-U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UA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U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лат. </a:t>
            </a:r>
            <a:r>
              <a:rPr lang="ru-UA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mediatextus</a:t>
            </a:r>
            <a:r>
              <a:rPr lang="ru-U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— </a:t>
            </a:r>
            <a:r>
              <a:rPr lang="ru-UA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повідомлення</a:t>
            </a:r>
            <a:r>
              <a:rPr lang="ru-U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текст будь-</a:t>
            </a:r>
            <a:r>
              <a:rPr lang="ru-UA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якого</a:t>
            </a:r>
            <a:r>
              <a:rPr lang="ru-U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медійного</a:t>
            </a:r>
            <a:r>
              <a:rPr lang="ru-U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виду і жанру.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26211E-4979-4F04-8E7D-1F61249D7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772816"/>
            <a:ext cx="9601200" cy="4495800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Види комунікації:</a:t>
            </a:r>
          </a:p>
          <a:p>
            <a:r>
              <a:rPr lang="ru-RU" dirty="0"/>
              <a:t>- </a:t>
            </a:r>
            <a:r>
              <a:rPr lang="ru-RU" dirty="0" err="1"/>
              <a:t>усна</a:t>
            </a:r>
            <a:r>
              <a:rPr lang="ru-RU" dirty="0"/>
              <a:t> </a:t>
            </a:r>
            <a:r>
              <a:rPr lang="ru-RU" dirty="0" err="1"/>
              <a:t>комунікація</a:t>
            </a:r>
            <a:r>
              <a:rPr lang="ru-RU" dirty="0"/>
              <a:t>, як правило, </a:t>
            </a:r>
            <a:r>
              <a:rPr lang="ru-RU" dirty="0" err="1"/>
              <a:t>одночасно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вербальні</a:t>
            </a:r>
            <a:r>
              <a:rPr lang="ru-RU" dirty="0"/>
              <a:t> (</a:t>
            </a:r>
            <a:r>
              <a:rPr lang="ru-RU" dirty="0" err="1"/>
              <a:t>мова</a:t>
            </a:r>
            <a:r>
              <a:rPr lang="ru-RU" dirty="0"/>
              <a:t>) і </a:t>
            </a:r>
            <a:r>
              <a:rPr lang="ru-RU" dirty="0" err="1"/>
              <a:t>невербальні</a:t>
            </a:r>
            <a:r>
              <a:rPr lang="ru-RU" dirty="0"/>
              <a:t> (жести, </a:t>
            </a:r>
            <a:r>
              <a:rPr lang="ru-RU" dirty="0" err="1"/>
              <a:t>пози</a:t>
            </a:r>
            <a:r>
              <a:rPr lang="ru-RU" dirty="0"/>
              <a:t>, </a:t>
            </a:r>
            <a:r>
              <a:rPr lang="ru-RU" dirty="0" err="1"/>
              <a:t>міміка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канали. </a:t>
            </a:r>
            <a:r>
              <a:rPr lang="ru-RU" dirty="0" err="1"/>
              <a:t>Усна</a:t>
            </a:r>
            <a:r>
              <a:rPr lang="ru-RU" dirty="0"/>
              <a:t> </a:t>
            </a:r>
            <a:r>
              <a:rPr lang="ru-RU" dirty="0" err="1"/>
              <a:t>комунікація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канали як </a:t>
            </a:r>
            <a:r>
              <a:rPr lang="ru-RU" dirty="0" err="1"/>
              <a:t>музику</a:t>
            </a:r>
            <a:r>
              <a:rPr lang="ru-RU" dirty="0"/>
              <a:t>, </a:t>
            </a:r>
            <a:r>
              <a:rPr lang="ru-RU" dirty="0" err="1"/>
              <a:t>танець</a:t>
            </a:r>
            <a:r>
              <a:rPr lang="ru-RU" dirty="0"/>
              <a:t>, </a:t>
            </a:r>
            <a:r>
              <a:rPr lang="ru-RU" dirty="0" err="1"/>
              <a:t>літературу</a:t>
            </a:r>
            <a:r>
              <a:rPr lang="ru-RU" dirty="0"/>
              <a:t>, театр, </a:t>
            </a:r>
            <a:r>
              <a:rPr lang="ru-RU" dirty="0" err="1"/>
              <a:t>подорожі</a:t>
            </a:r>
            <a:r>
              <a:rPr lang="ru-RU" dirty="0"/>
              <a:t> з </a:t>
            </a:r>
            <a:r>
              <a:rPr lang="ru-RU" dirty="0" err="1"/>
              <a:t>пізнавальними</a:t>
            </a:r>
            <a:r>
              <a:rPr lang="ru-RU" dirty="0"/>
              <a:t> </a:t>
            </a:r>
            <a:r>
              <a:rPr lang="ru-RU" dirty="0" err="1"/>
              <a:t>цілями</a:t>
            </a:r>
            <a:r>
              <a:rPr lang="ru-RU" dirty="0"/>
              <a:t> (</a:t>
            </a:r>
            <a:r>
              <a:rPr lang="ru-RU" dirty="0" err="1"/>
              <a:t>експедиції</a:t>
            </a:r>
            <a:r>
              <a:rPr lang="ru-RU" dirty="0"/>
              <a:t>, туризм), </a:t>
            </a:r>
            <a:r>
              <a:rPr lang="ru-RU" dirty="0" err="1"/>
              <a:t>образотворче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(</a:t>
            </a:r>
            <a:r>
              <a:rPr lang="ru-RU" dirty="0" err="1"/>
              <a:t>живопис</a:t>
            </a:r>
            <a:r>
              <a:rPr lang="ru-RU" dirty="0"/>
              <a:t>, скульптура), </a:t>
            </a:r>
            <a:r>
              <a:rPr lang="ru-RU" dirty="0" err="1"/>
              <a:t>архітектуру</a:t>
            </a:r>
            <a:r>
              <a:rPr lang="ru-RU" dirty="0"/>
              <a:t>, моду, спорт </a:t>
            </a:r>
            <a:r>
              <a:rPr lang="ru-RU" dirty="0" err="1"/>
              <a:t>тощо</a:t>
            </a:r>
            <a:r>
              <a:rPr lang="ru-RU" dirty="0"/>
              <a:t>; </a:t>
            </a:r>
          </a:p>
          <a:p>
            <a:r>
              <a:rPr lang="ru-RU" dirty="0"/>
              <a:t>- документальна </a:t>
            </a:r>
            <a:r>
              <a:rPr lang="ru-RU" dirty="0" err="1"/>
              <a:t>комунікація</a:t>
            </a:r>
            <a:r>
              <a:rPr lang="ru-RU" dirty="0"/>
              <a:t> </a:t>
            </a:r>
            <a:r>
              <a:rPr lang="ru-RU" dirty="0" err="1"/>
              <a:t>застосовує</a:t>
            </a:r>
            <a:r>
              <a:rPr lang="ru-RU" dirty="0"/>
              <a:t> для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штучно </a:t>
            </a:r>
            <a:r>
              <a:rPr lang="ru-RU" dirty="0" err="1"/>
              <a:t>створені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 – </a:t>
            </a:r>
            <a:r>
              <a:rPr lang="ru-RU" dirty="0" err="1"/>
              <a:t>писемність</a:t>
            </a:r>
            <a:r>
              <a:rPr lang="ru-RU" dirty="0"/>
              <a:t>, </a:t>
            </a:r>
            <a:r>
              <a:rPr lang="ru-RU" dirty="0" err="1"/>
              <a:t>друк</a:t>
            </a:r>
            <a:r>
              <a:rPr lang="ru-RU" dirty="0"/>
              <a:t>, </a:t>
            </a:r>
            <a:r>
              <a:rPr lang="ru-RU" dirty="0" err="1"/>
              <a:t>фотографія</a:t>
            </a:r>
            <a:r>
              <a:rPr lang="ru-RU" dirty="0"/>
              <a:t>, </a:t>
            </a:r>
            <a:r>
              <a:rPr lang="ru-RU" dirty="0" err="1"/>
              <a:t>магнітні</a:t>
            </a:r>
            <a:r>
              <a:rPr lang="ru-RU" dirty="0"/>
              <a:t> та </a:t>
            </a:r>
            <a:r>
              <a:rPr lang="ru-RU" dirty="0" err="1"/>
              <a:t>оптичні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</a:t>
            </a:r>
            <a:r>
              <a:rPr lang="ru-RU" dirty="0" err="1"/>
              <a:t>запису</a:t>
            </a:r>
            <a:r>
              <a:rPr lang="ru-RU" dirty="0"/>
              <a:t> та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технічні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для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фізичного</a:t>
            </a:r>
            <a:r>
              <a:rPr lang="ru-RU" dirty="0"/>
              <a:t> </a:t>
            </a:r>
            <a:r>
              <a:rPr lang="ru-RU" dirty="0" err="1"/>
              <a:t>втілення</a:t>
            </a:r>
            <a:r>
              <a:rPr lang="ru-RU" dirty="0"/>
              <a:t> </a:t>
            </a:r>
            <a:r>
              <a:rPr lang="ru-RU" dirty="0" err="1"/>
              <a:t>змісту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 в </a:t>
            </a:r>
            <a:r>
              <a:rPr lang="ru-RU" dirty="0" err="1"/>
              <a:t>просторі</a:t>
            </a:r>
            <a:r>
              <a:rPr lang="ru-RU" dirty="0"/>
              <a:t> і в </a:t>
            </a:r>
            <a:r>
              <a:rPr lang="ru-RU" dirty="0" err="1"/>
              <a:t>часі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новітня</a:t>
            </a:r>
            <a:r>
              <a:rPr lang="ru-RU" dirty="0"/>
              <a:t> </a:t>
            </a:r>
            <a:r>
              <a:rPr lang="ru-RU" dirty="0" err="1"/>
              <a:t>комунікація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засобу</a:t>
            </a:r>
            <a:r>
              <a:rPr lang="ru-RU" dirty="0"/>
              <a:t> </a:t>
            </a:r>
            <a:r>
              <a:rPr lang="ru-RU" dirty="0" err="1"/>
              <a:t>передачі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впливати</a:t>
            </a:r>
            <a:r>
              <a:rPr lang="ru-RU" dirty="0"/>
              <a:t> на </a:t>
            </a:r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в </a:t>
            </a:r>
            <a:r>
              <a:rPr lang="ru-RU" dirty="0" err="1"/>
              <a:t>режимі</a:t>
            </a:r>
            <a:r>
              <a:rPr lang="ru-RU" dirty="0"/>
              <a:t> реального часу - </a:t>
            </a:r>
            <a:r>
              <a:rPr lang="ru-RU" dirty="0" err="1"/>
              <a:t>радіозв'язок</a:t>
            </a:r>
            <a:r>
              <a:rPr lang="ru-RU" dirty="0"/>
              <a:t>, </a:t>
            </a:r>
            <a:r>
              <a:rPr lang="ru-RU" dirty="0" err="1"/>
              <a:t>прямий</a:t>
            </a:r>
            <a:r>
              <a:rPr lang="ru-RU" dirty="0"/>
              <a:t> </a:t>
            </a:r>
            <a:r>
              <a:rPr lang="ru-RU" dirty="0" err="1"/>
              <a:t>телеефір</a:t>
            </a:r>
            <a:r>
              <a:rPr lang="ru-RU" dirty="0"/>
              <a:t>, </a:t>
            </a:r>
            <a:r>
              <a:rPr lang="ru-RU" dirty="0" err="1"/>
              <a:t>зв'язок</a:t>
            </a:r>
            <a:r>
              <a:rPr lang="ru-RU" dirty="0"/>
              <a:t> через мережу </a:t>
            </a:r>
            <a:r>
              <a:rPr lang="ru-RU" dirty="0" err="1"/>
              <a:t>Інтернет</a:t>
            </a:r>
            <a:r>
              <a:rPr lang="ru-RU" dirty="0"/>
              <a:t>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889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31D45-1704-4E7C-B981-BEFFE4EC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err="1"/>
              <a:t>Нові</a:t>
            </a:r>
            <a:r>
              <a:rPr lang="ru-RU" sz="3100" dirty="0"/>
              <a:t> </a:t>
            </a:r>
            <a:r>
              <a:rPr lang="ru-RU" sz="3100" dirty="0" err="1"/>
              <a:t>медіа</a:t>
            </a:r>
            <a:r>
              <a:rPr lang="ru-RU" sz="3100" dirty="0"/>
              <a:t> –</a:t>
            </a:r>
            <a:r>
              <a:rPr lang="ru-RU" sz="3100" dirty="0" err="1"/>
              <a:t>це</a:t>
            </a:r>
            <a:r>
              <a:rPr lang="ru-RU" sz="3100" dirty="0"/>
              <a:t> будь-яка </a:t>
            </a:r>
            <a:r>
              <a:rPr lang="ru-RU" sz="3100" dirty="0" err="1"/>
              <a:t>інтерактивна</a:t>
            </a:r>
            <a:r>
              <a:rPr lang="ru-RU" sz="3100" dirty="0"/>
              <a:t> </a:t>
            </a:r>
            <a:r>
              <a:rPr lang="ru-RU" sz="3100" dirty="0" err="1"/>
              <a:t>медіапродукція</a:t>
            </a:r>
            <a:r>
              <a:rPr lang="ru-RU" sz="3100" dirty="0"/>
              <a:t>, </a:t>
            </a:r>
            <a:r>
              <a:rPr lang="ru-RU" sz="3100" dirty="0" err="1"/>
              <a:t>що</a:t>
            </a:r>
            <a:r>
              <a:rPr lang="ru-RU" sz="3100" dirty="0"/>
              <a:t> </a:t>
            </a:r>
            <a:r>
              <a:rPr lang="ru-RU" sz="3100" dirty="0" err="1"/>
              <a:t>поширюється</a:t>
            </a:r>
            <a:r>
              <a:rPr lang="ru-RU" sz="3100" dirty="0"/>
              <a:t> </a:t>
            </a:r>
            <a:r>
              <a:rPr lang="ru-RU" sz="3100" dirty="0" err="1"/>
              <a:t>цифровими</a:t>
            </a:r>
            <a:r>
              <a:rPr lang="ru-RU" sz="3100" dirty="0"/>
              <a:t> методами, а </a:t>
            </a:r>
            <a:r>
              <a:rPr lang="ru-RU" sz="3100" dirty="0" err="1"/>
              <a:t>також</a:t>
            </a:r>
            <a:r>
              <a:rPr lang="ru-RU" sz="3100" dirty="0"/>
              <a:t> </a:t>
            </a:r>
            <a:r>
              <a:rPr lang="ru-RU" sz="3100" dirty="0" err="1"/>
              <a:t>засоби</a:t>
            </a:r>
            <a:r>
              <a:rPr lang="ru-RU" sz="3100" dirty="0"/>
              <a:t> </a:t>
            </a:r>
            <a:r>
              <a:rPr lang="ru-RU" sz="3100" dirty="0" err="1"/>
              <a:t>її</a:t>
            </a:r>
            <a:r>
              <a:rPr lang="ru-RU" sz="3100" dirty="0"/>
              <a:t> </a:t>
            </a:r>
            <a:r>
              <a:rPr lang="ru-RU" sz="3100" dirty="0" err="1"/>
              <a:t>передачі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5AD088-F00E-450D-8A58-265A9FF98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 складу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медіа</a:t>
            </a:r>
            <a:r>
              <a:rPr lang="ru-RU" dirty="0"/>
              <a:t> </a:t>
            </a:r>
            <a:r>
              <a:rPr lang="ru-RU" dirty="0" err="1"/>
              <a:t>включають</a:t>
            </a:r>
            <a:r>
              <a:rPr lang="ru-RU" dirty="0"/>
              <a:t>: </a:t>
            </a:r>
          </a:p>
          <a:p>
            <a:r>
              <a:rPr lang="ru-RU" dirty="0"/>
              <a:t>- </a:t>
            </a:r>
            <a:r>
              <a:rPr lang="ru-RU" dirty="0" err="1"/>
              <a:t>професійні</a:t>
            </a:r>
            <a:r>
              <a:rPr lang="ru-RU" dirty="0"/>
              <a:t> </a:t>
            </a:r>
            <a:r>
              <a:rPr lang="ru-RU" dirty="0" err="1"/>
              <a:t>інтернет-масмедіа</a:t>
            </a:r>
            <a:r>
              <a:rPr lang="ru-RU" dirty="0"/>
              <a:t> (</a:t>
            </a:r>
            <a:r>
              <a:rPr lang="ru-RU" dirty="0" err="1"/>
              <a:t>інтернет-видання</a:t>
            </a:r>
            <a:r>
              <a:rPr lang="ru-RU" dirty="0"/>
              <a:t>: онлайн </a:t>
            </a:r>
            <a:r>
              <a:rPr lang="ru-RU" dirty="0" err="1"/>
              <a:t>газети</a:t>
            </a:r>
            <a:r>
              <a:rPr lang="ru-RU" dirty="0"/>
              <a:t>, </a:t>
            </a:r>
            <a:r>
              <a:rPr lang="ru-RU" dirty="0" err="1"/>
              <a:t>журнали</a:t>
            </a:r>
            <a:r>
              <a:rPr lang="ru-RU" dirty="0"/>
              <a:t>, </a:t>
            </a:r>
            <a:r>
              <a:rPr lang="ru-RU" dirty="0" err="1"/>
              <a:t>сайти</a:t>
            </a:r>
            <a:r>
              <a:rPr lang="ru-RU" dirty="0"/>
              <a:t> </a:t>
            </a:r>
            <a:r>
              <a:rPr lang="ru-RU" dirty="0" err="1"/>
              <a:t>інформаційних</a:t>
            </a:r>
            <a:r>
              <a:rPr lang="ru-RU" dirty="0"/>
              <a:t> </a:t>
            </a:r>
            <a:r>
              <a:rPr lang="ru-RU" dirty="0" err="1"/>
              <a:t>агенцій</a:t>
            </a:r>
            <a:r>
              <a:rPr lang="ru-RU" dirty="0"/>
              <a:t>, </a:t>
            </a:r>
            <a:r>
              <a:rPr lang="ru-RU" dirty="0" err="1"/>
              <a:t>сайти</a:t>
            </a:r>
            <a:r>
              <a:rPr lang="ru-RU" dirty="0"/>
              <a:t> новин, </a:t>
            </a:r>
            <a:r>
              <a:rPr lang="ru-RU" dirty="0" err="1"/>
              <a:t>групи</a:t>
            </a:r>
            <a:r>
              <a:rPr lang="ru-RU" dirty="0"/>
              <a:t> новин; </a:t>
            </a:r>
            <a:r>
              <a:rPr lang="ru-RU" dirty="0" err="1"/>
              <a:t>інтернет</a:t>
            </a:r>
            <a:r>
              <a:rPr lang="ru-RU" dirty="0"/>
              <a:t> </a:t>
            </a:r>
            <a:r>
              <a:rPr lang="ru-RU" dirty="0" err="1"/>
              <a:t>телебачення</a:t>
            </a:r>
            <a:r>
              <a:rPr lang="ru-RU" dirty="0"/>
              <a:t>, </a:t>
            </a:r>
            <a:r>
              <a:rPr lang="ru-RU" dirty="0" err="1"/>
              <a:t>інтернет</a:t>
            </a:r>
            <a:r>
              <a:rPr lang="ru-RU" dirty="0"/>
              <a:t> </a:t>
            </a:r>
            <a:r>
              <a:rPr lang="ru-RU" dirty="0" err="1"/>
              <a:t>радіо</a:t>
            </a:r>
            <a:r>
              <a:rPr lang="ru-RU" dirty="0"/>
              <a:t>); </a:t>
            </a:r>
          </a:p>
          <a:p>
            <a:r>
              <a:rPr lang="ru-RU" dirty="0"/>
              <a:t>- </a:t>
            </a:r>
            <a:r>
              <a:rPr lang="ru-RU" dirty="0" err="1"/>
              <a:t>онлайнові</a:t>
            </a:r>
            <a:r>
              <a:rPr lang="ru-RU" dirty="0"/>
              <a:t> </a:t>
            </a:r>
            <a:r>
              <a:rPr lang="ru-RU" dirty="0" err="1"/>
              <a:t>ігри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соціальні</a:t>
            </a:r>
            <a:r>
              <a:rPr lang="ru-RU" dirty="0"/>
              <a:t> </a:t>
            </a:r>
            <a:r>
              <a:rPr lang="ru-RU" dirty="0" err="1"/>
              <a:t>медіа</a:t>
            </a:r>
            <a:r>
              <a:rPr lang="ru-RU" dirty="0"/>
              <a:t> (</a:t>
            </a:r>
            <a:r>
              <a:rPr lang="ru-RU" dirty="0" err="1"/>
              <a:t>соціальні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, блоги, </a:t>
            </a:r>
            <a:r>
              <a:rPr lang="ru-RU" dirty="0" err="1"/>
              <a:t>медіахостінги</a:t>
            </a:r>
            <a:r>
              <a:rPr lang="ru-RU" dirty="0"/>
              <a:t>, </a:t>
            </a:r>
            <a:r>
              <a:rPr lang="ru-RU" dirty="0" err="1"/>
              <a:t>інтернет</a:t>
            </a:r>
            <a:r>
              <a:rPr lang="ru-RU" dirty="0"/>
              <a:t> </a:t>
            </a:r>
            <a:r>
              <a:rPr lang="ru-RU" dirty="0" err="1"/>
              <a:t>енциклопедії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277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7E6D6-591F-4E57-9CBF-A1559AA0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dirty="0" err="1"/>
              <a:t>Медіапростір</a:t>
            </a:r>
            <a:r>
              <a:rPr lang="ru-RU" dirty="0"/>
              <a:t> 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48412A8-8191-4921-AAC0-99982EBD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012" y="2661774"/>
            <a:ext cx="5320607" cy="4002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F4ACA-E987-4436-9D0F-2C13422D972F}"/>
              </a:ext>
            </a:extLst>
          </p:cNvPr>
          <p:cNvSpPr txBox="1"/>
          <p:nvPr/>
        </p:nvSpPr>
        <p:spPr>
          <a:xfrm>
            <a:off x="1197869" y="1700809"/>
            <a:ext cx="7943912" cy="70788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Медіапростір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—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матеріальний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простір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масмедійних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мереж і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потоків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сукупність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старих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нових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і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конвергентних</a:t>
            </a:r>
            <a:r>
              <a:rPr lang="ru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форм </a:t>
            </a:r>
            <a:r>
              <a:rPr lang="ru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медіа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8942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6A87A-609F-4692-A410-CC905CA9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Властивості медіапростору (технологічний вимір)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05F23A-55C3-452C-8769-C108D08D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1. Мобільність</a:t>
            </a:r>
          </a:p>
          <a:p>
            <a:r>
              <a:rPr lang="uk-UA" dirty="0"/>
              <a:t>2. Інтерактивність.</a:t>
            </a:r>
          </a:p>
          <a:p>
            <a:r>
              <a:rPr lang="uk-UA" dirty="0"/>
              <a:t>3. Конвергенція.</a:t>
            </a:r>
          </a:p>
          <a:p>
            <a:r>
              <a:rPr lang="uk-UA" dirty="0"/>
              <a:t>4. </a:t>
            </a:r>
            <a:r>
              <a:rPr lang="uk-UA" dirty="0" err="1"/>
              <a:t>Ризомність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982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Шаблон с оформлением &quot;Шестиугольник&quot;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088_TF03460519.potx" id="{D7AE7A70-BC18-4431-AB1C-AFBD91D3BE78}" vid="{BF3F8B4E-70F5-44E7-8D0D-EAD4E09721D6}"/>
    </a:ext>
  </a:extLst>
</a:theme>
</file>

<file path=ppt/theme/theme2.xml><?xml version="1.0" encoding="utf-8"?>
<a:theme xmlns:a="http://schemas.openxmlformats.org/drawingml/2006/main" name="Тема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427FAC-CD3A-494C-985C-09E26C5EA50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Шестиугольник</Template>
  <TotalTime>205</TotalTime>
  <Words>1119</Words>
  <Application>Microsoft Office PowerPoint</Application>
  <PresentationFormat>Произвольный</PresentationFormat>
  <Paragraphs>79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Euphemia</vt:lpstr>
      <vt:lpstr>Palatino Linotype</vt:lpstr>
      <vt:lpstr>Times New Roman</vt:lpstr>
      <vt:lpstr>Шаблон с оформлением "Шестиугольник"</vt:lpstr>
      <vt:lpstr>Медіапростір</vt:lpstr>
      <vt:lpstr>Гербер Маршалл МакЛюен</vt:lpstr>
      <vt:lpstr>«Розуміння медіа»</vt:lpstr>
      <vt:lpstr>Медіа - це канали та інструменти; їх використовують, щоб зберігати, передавати й подавати інформацію</vt:lpstr>
      <vt:lpstr>Інформаційні ресурси про медіа</vt:lpstr>
      <vt:lpstr>Медіатекст (від лат. mediatextus) — повідомлення, текст будь-якого медійного виду і жанру. </vt:lpstr>
      <vt:lpstr>Нові медіа –це будь-яка інтерактивна медіапродукція, що поширюється цифровими методами, а також засоби її передачі. </vt:lpstr>
      <vt:lpstr>2. Медіапростір </vt:lpstr>
      <vt:lpstr>Властивості медіапростору (технологічний вимір)</vt:lpstr>
      <vt:lpstr>Інформаційно-комунікаційний вимір</vt:lpstr>
      <vt:lpstr>3. Структура медіапростору</vt:lpstr>
      <vt:lpstr>Медіавіруси</vt:lpstr>
      <vt:lpstr>Меми періоду декомунізації (2016)</vt:lpstr>
      <vt:lpstr>4. Медіапростір і медіасередовище</vt:lpstr>
      <vt:lpstr>Медіаконтет</vt:lpstr>
      <vt:lpstr>Класифікації медіаконтенту</vt:lpstr>
      <vt:lpstr>Класифікації медіаконтенту</vt:lpstr>
      <vt:lpstr>Аудіоконтент та вербальний контент</vt:lpstr>
      <vt:lpstr>Трансмедіальність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Медіапростір</dc:title>
  <dc:creator>Людмила Чернявская</dc:creator>
  <cp:lastModifiedBy>Людмила Чернявская</cp:lastModifiedBy>
  <cp:revision>14</cp:revision>
  <dcterms:created xsi:type="dcterms:W3CDTF">2021-02-19T20:08:05Z</dcterms:created>
  <dcterms:modified xsi:type="dcterms:W3CDTF">2021-03-05T21:55:53Z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