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96" r:id="rId4"/>
    <p:sldId id="258" r:id="rId5"/>
    <p:sldId id="297" r:id="rId6"/>
    <p:sldId id="299" r:id="rId7"/>
    <p:sldId id="298" r:id="rId8"/>
    <p:sldId id="302" r:id="rId9"/>
    <p:sldId id="301" r:id="rId10"/>
    <p:sldId id="323" r:id="rId11"/>
    <p:sldId id="264" r:id="rId12"/>
    <p:sldId id="327" r:id="rId13"/>
    <p:sldId id="326" r:id="rId14"/>
    <p:sldId id="290" r:id="rId15"/>
    <p:sldId id="284" r:id="rId16"/>
    <p:sldId id="325" r:id="rId17"/>
    <p:sldId id="262" r:id="rId18"/>
    <p:sldId id="314" r:id="rId19"/>
    <p:sldId id="330" r:id="rId20"/>
    <p:sldId id="316" r:id="rId21"/>
    <p:sldId id="317" r:id="rId22"/>
    <p:sldId id="319" r:id="rId23"/>
    <p:sldId id="320" r:id="rId24"/>
    <p:sldId id="321" r:id="rId25"/>
    <p:sldId id="331" r:id="rId26"/>
    <p:sldId id="309" r:id="rId27"/>
    <p:sldId id="324" r:id="rId28"/>
    <p:sldId id="329" r:id="rId29"/>
    <p:sldId id="257" r:id="rId30"/>
    <p:sldId id="328" r:id="rId31"/>
    <p:sldId id="259" r:id="rId32"/>
    <p:sldId id="260" r:id="rId33"/>
    <p:sldId id="261" r:id="rId34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67" y="8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15T17:45:48.2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718">
    <iact:property name="dataType"/>
    <iact:actionData xml:id="d0">
      <inkml:trace xmlns:inkml="http://www.w3.org/2003/InkML" xml:id="stk0" contextRef="#ctx0" brushRef="#br0">1488 4391 0,'47'0'97,"24"0"-84,-24 0-2,24 0-6,70 23 3,-70 1 0,0-24-1,47 23 2,-24-23 1,24 48-4,-23-48 3,46 47-3,-23-47 2,-23 0 1,70 47-1,-47-47-1,47 24 4,-70-24-5,46 0 5,-23 0-7,48 0 4,-72 0 0,24 0 0,-47 0 0,47 0 1,-24 0 0,24 0-2,-23 0 1,-48 0 1,71 0-3,-23 0 3,-25 0-1,72 0 0,-71 0-1,47 0 2,-47 0 2,-1 0-3,-22 0-2,-25 0 2</inkml:trace>
    </iact:actionData>
  </iact:action>
  <iact:action type="add" startTime="17965">
    <iact:property name="dataType"/>
    <iact:actionData xml:id="d1">
      <inkml:trace xmlns:inkml="http://www.w3.org/2003/InkML" xml:id="stk1" contextRef="#ctx0" brushRef="#br0">6209 4485 0,'71'0'81,"23"0"-71,-47 0-1,142 47-5,-71-47 3,47 0 6,71 0-10,-70 0 6,22 47-2,-46-47 6,-24 48-10,-23-48 5,-1 0 2,-47 0 1,71 0-5,-23 0 0,23 0 3,-24 0-3,24 0 3,-23 0 1,-72 0 1,48 0 0,-47 0 2,23 0 0,-24 0 0,1 0-11,23 0 4,0 0 4,-23 0-1,0 0-3,46 0 9,-46 0-6,23 0-2,24 0 1,-24 0 1,95-48-2,-71 48 6,47 0-3,-24 0-8,24 0 13,0 0-12,0 0 4,0 0 0,-47 0 1,0 0 0,23 0 3,-70-23-7,0 23 6,46-24 1,-46 24-4</inkml:trace>
    </iact:actionData>
  </iact:action>
  <iact:action type="add" startTime="19181">
    <iact:property name="dataType"/>
    <iact:actionData xml:id="d2">
      <inkml:trace xmlns:inkml="http://www.w3.org/2003/InkML" xml:id="stk2" contextRef="#ctx0" brushRef="#br0">11001 4509 0,'47'0'107,"71"0"-102,-71 0 3,48 0 2,-25 0-3,-22 0 0,22 0 1,1 0 1,0 0-1,-24 0-1,24 0 1,-47 0-1,47 0 4,-1 0-5,-22 0 2,46 0 1,24 0-1,-24 0 3,24 0-8,-47 0 8,71 47-5,-71-47 2,70 23 0,-46-23 8,-48 0-7,47 0 2,-70 0-8,0 0 6,46 0 0,1 0 6,-23 0 1,-1 0 0,-24 0-8,72 0 0,-72 0 2,25 0-2,22 0-2,48 0 2,-70 0 2,46 0-4,-23 0 2,47 0 3,-24 0-6,-46 0 4,22 0 0,1 0-3,-47 0 5,-1 0-6,1 0 2,0 0 2,23 0-2,0 0 18</inkml:trace>
    </iact:actionData>
  </iact:action>
  <iact:action type="add" startTime="21405">
    <iact:property name="dataType"/>
    <iact:actionData xml:id="d3">
      <inkml:trace xmlns:inkml="http://www.w3.org/2003/InkML" xml:id="stk3" contextRef="#ctx0" brushRef="#br0">15061 4579 0,'24'0'113,"46"0"-102,-46 0-7,47 0 4,0 0 0,-1 0 3,1 0 1,47 0-8,-23 0 8,-24 0-7,-24 24-1,47-24 8,-47 0-5,-23 0 1,0 0-4,23 0 5,0 0-2,24 0 6,-24 0 3,0 0-13,24 0 6,0 0-1,-24 0-1,24 0 1,-47 0 6,-1 0-10,1 0 8,23 0-9,0 24 22,-23-24-19,-1 0 10,1 0-7,0 0-2,46 23 6,-46-23-5,0 0-4,-1 0 4,24 0 4,1 0-1,-1 0 29,24 0-24,-24 0 8,-23 0-19,-1 0-1,1 0 4,23 0-1,0 0 3,24 0-4,0 0 11,-48 0-7,48 0-5,-47 0 7,23-47-6,71 47 3,-47 0-4,0-24 4,-24 24 2,24 0-3,-48 0-3,1-47 7,0 47-9,23 0 6,24 0-1,-24 0 2,0 0-1,24 0-5,0 0 4,-24-47 0,24 47 2,-1 0-4,1 0 3,-24-24 11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EC171-F02D-4E17-8EB6-86157178D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8CF157-6870-45CF-8BC2-8E228E20D6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D3EA7D-1AF9-45A4-8269-B3E797607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775D-7439-4FA8-B0BB-DCAB7B2B66FA}" type="datetimeFigureOut">
              <a:rPr lang="ru-UA" smtClean="0"/>
              <a:t>08.12.2022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922F9F-B316-4EDF-9626-C07CF7D27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42F9B3-9F22-4DFD-A8D8-ACED1B99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C33E-7A3B-4B2D-9776-6BEDC5D7C9E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3582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751A8-6C3A-404F-B962-76CDED2A5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E3729C-4321-47EC-8C47-B7FEADA69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FD6498-39C5-4121-BC91-C077E5AA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775D-7439-4FA8-B0BB-DCAB7B2B66FA}" type="datetimeFigureOut">
              <a:rPr lang="ru-UA" smtClean="0"/>
              <a:t>08.12.2022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C557C0-D737-4328-99D5-1EC116DA1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15ABAE-F309-4B10-9FA0-DDE483C56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C33E-7A3B-4B2D-9776-6BEDC5D7C9E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684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7B2F660-9185-4053-A7BA-9BE984B05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0B0B2D-A680-4F41-9250-90D434048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7B4E03-B676-4223-8C6D-8E5EB33AD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775D-7439-4FA8-B0BB-DCAB7B2B66FA}" type="datetimeFigureOut">
              <a:rPr lang="ru-UA" smtClean="0"/>
              <a:t>08.12.2022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6DFC48-63A5-4598-9363-4C198B4B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84B8CA-B4E5-426E-89A8-8C0D547A7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C33E-7A3B-4B2D-9776-6BEDC5D7C9E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0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91DC9-A06F-464A-B9FF-3AFBCE79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1FB847-FF5F-4528-8A8B-BC33621C7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D092D2-DEAB-42C5-B99A-5AC2C7AB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775D-7439-4FA8-B0BB-DCAB7B2B66FA}" type="datetimeFigureOut">
              <a:rPr lang="ru-UA" smtClean="0"/>
              <a:t>08.12.2022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E6F3F3-82EC-4956-B1AF-BB02C3034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BBEBD4-7CC7-432D-BAA8-A83254C2C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C33E-7A3B-4B2D-9776-6BEDC5D7C9E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0742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C594B-93ED-455C-8B9A-D694080A8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D43ECA-A7B9-484C-BC3E-DABA822B9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E82D4A-FD97-4AE8-9B41-7892450BC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775D-7439-4FA8-B0BB-DCAB7B2B66FA}" type="datetimeFigureOut">
              <a:rPr lang="ru-UA" smtClean="0"/>
              <a:t>08.12.2022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D038D4-15A3-473C-A992-9BDAD687C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1D3956-909A-4DFF-BF22-62ECEA23D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C33E-7A3B-4B2D-9776-6BEDC5D7C9E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1078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82FBD-C382-4B8F-AE97-A7DB70F4A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B04B7D-9934-4161-ABAB-A6F820A72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03276-56DE-48B5-BB82-1F956CE39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56CF2B-6C96-44BE-AB5E-9FC624EF7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775D-7439-4FA8-B0BB-DCAB7B2B66FA}" type="datetimeFigureOut">
              <a:rPr lang="ru-UA" smtClean="0"/>
              <a:t>08.12.2022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E78DDB-80BE-40BE-9BE3-CCC19B01F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CFAFAE-BD5B-4A41-AB2F-5F186499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C33E-7A3B-4B2D-9776-6BEDC5D7C9E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2004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C8014-8432-448B-905B-AD477231F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C3E268-7A92-4839-B411-4A6A0A49D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CBAFB0-9790-431D-92CA-2FCA7D698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EF4676A-EE7B-47D1-9097-F178DB0C86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15F7D0E-67B5-40FA-B0FD-8588D7F174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6AE65A4-17FB-47DC-87F4-50E08578C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775D-7439-4FA8-B0BB-DCAB7B2B66FA}" type="datetimeFigureOut">
              <a:rPr lang="ru-UA" smtClean="0"/>
              <a:t>08.12.2022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6ABE958-B3E2-4B09-9EFE-AEFCCE3F0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84F442-AC1B-4996-8001-ED5AE479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C33E-7A3B-4B2D-9776-6BEDC5D7C9E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349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C3E60-785E-4E0B-8FFF-7F64BA850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03D681-913D-4484-9C21-E28BB16A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775D-7439-4FA8-B0BB-DCAB7B2B66FA}" type="datetimeFigureOut">
              <a:rPr lang="ru-UA" smtClean="0"/>
              <a:t>08.12.2022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03BC27-243D-49CB-AA1D-E5252444D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E81C56-8DBC-4795-90DC-0E86C61E8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C33E-7A3B-4B2D-9776-6BEDC5D7C9E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04365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C312D0-2F83-4A0C-97E5-3089709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775D-7439-4FA8-B0BB-DCAB7B2B66FA}" type="datetimeFigureOut">
              <a:rPr lang="ru-UA" smtClean="0"/>
              <a:t>08.12.2022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5F9D55-585E-47C8-9FEA-3E88E63AC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4FB088-9C9D-4144-98C0-9289264C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C33E-7A3B-4B2D-9776-6BEDC5D7C9E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475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91446-2579-4DD5-AC1A-F3F8599C9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2B5319-C64A-4E7F-97C6-A9A3750E0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7097DC-9F44-41D5-84ED-456E9286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FDD7EF-57DA-41D4-B943-DC7C456E6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775D-7439-4FA8-B0BB-DCAB7B2B66FA}" type="datetimeFigureOut">
              <a:rPr lang="ru-UA" smtClean="0"/>
              <a:t>08.12.2022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BA3EC7-3AF6-4EFB-9D7A-F6A9A9272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1461AA-8DFF-4C1B-9ABE-2EE5F46C9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C33E-7A3B-4B2D-9776-6BEDC5D7C9E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33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D60C87-84FD-4EBF-8F96-2E286C543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0F2504C-1B49-4C21-B5A0-9FD7D51E1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12BE77-AA1C-4588-ADCE-8D45A531C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F3DE24-6ECC-4740-8F71-B3DE4E580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775D-7439-4FA8-B0BB-DCAB7B2B66FA}" type="datetimeFigureOut">
              <a:rPr lang="ru-UA" smtClean="0"/>
              <a:t>08.12.2022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43F64B-E3BD-484D-8BEF-D36B64C33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5BF1DE-7666-4688-9785-63421F4EC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C33E-7A3B-4B2D-9776-6BEDC5D7C9E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77832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07BD1-7D48-49AF-ADBC-7AB737999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38E86-B798-4465-9744-981C07A6E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5DE512-4F1A-4AF4-A47C-F8FCDCE22E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3775D-7439-4FA8-B0BB-DCAB7B2B66FA}" type="datetimeFigureOut">
              <a:rPr lang="ru-UA" smtClean="0"/>
              <a:t>08.12.2022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6A165A-254F-4A22-A4DD-4B399CB49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4AF810-2677-4EE8-9244-8A04CA2016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7C33E-7A3B-4B2D-9776-6BEDC5D7C9E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506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11/relationships/inkAction" Target="../ink/inkAction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8729D5-A72D-4797-A1E5-29145FEA5B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КЛОНУВАННЯ ДНК У ПРОКАРІОТИЧНИХ СИСТЕМАХ.</a:t>
            </a:r>
            <a:br>
              <a:rPr lang="ru-UA" dirty="0"/>
            </a:br>
            <a:r>
              <a:rPr lang="uk-UA" b="1" dirty="0"/>
              <a:t>ВЕКТОРНІ МОЛЕКУЛИ.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C35101-DAE0-4DFF-AB4B-62BCBCCC06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2033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4"/>
          <p:cNvSpPr>
            <a:spLocks noGrp="1"/>
          </p:cNvSpPr>
          <p:nvPr>
            <p:ph type="title"/>
          </p:nvPr>
        </p:nvSpPr>
        <p:spPr>
          <a:xfrm>
            <a:off x="1267327" y="329613"/>
            <a:ext cx="10347158" cy="836613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 err="1">
                <a:solidFill>
                  <a:srgbClr val="FF0000"/>
                </a:solidFill>
              </a:rPr>
              <a:t>Введення</a:t>
            </a:r>
            <a:r>
              <a:rPr lang="ru-RU" altLang="ru-RU" sz="3600" b="1" dirty="0">
                <a:solidFill>
                  <a:srgbClr val="FF0000"/>
                </a:solidFill>
              </a:rPr>
              <a:t> </a:t>
            </a:r>
            <a:r>
              <a:rPr lang="ru-RU" altLang="ru-RU" sz="3600" b="1" dirty="0" err="1">
                <a:solidFill>
                  <a:srgbClr val="FF0000"/>
                </a:solidFill>
              </a:rPr>
              <a:t>рекомбінантних</a:t>
            </a:r>
            <a:r>
              <a:rPr lang="ru-RU" altLang="ru-RU" sz="3600" b="1" dirty="0">
                <a:solidFill>
                  <a:srgbClr val="FF0000"/>
                </a:solidFill>
              </a:rPr>
              <a:t> ДНК в </a:t>
            </a:r>
            <a:r>
              <a:rPr lang="ru-RU" altLang="ru-RU" sz="3600" b="1" dirty="0" err="1">
                <a:solidFill>
                  <a:srgbClr val="FF0000"/>
                </a:solidFill>
              </a:rPr>
              <a:t>клітини</a:t>
            </a:r>
            <a:r>
              <a:rPr lang="ru-RU" altLang="ru-RU" sz="3600" b="1" dirty="0">
                <a:solidFill>
                  <a:srgbClr val="FF0000"/>
                </a:solidFill>
              </a:rPr>
              <a:t>, де вона </a:t>
            </a:r>
            <a:r>
              <a:rPr lang="ru-RU" altLang="ru-RU" sz="3600" b="1" dirty="0" err="1">
                <a:solidFill>
                  <a:srgbClr val="FF0000"/>
                </a:solidFill>
              </a:rPr>
              <a:t>реплікується</a:t>
            </a:r>
            <a:r>
              <a:rPr lang="ru-RU" altLang="ru-RU" sz="3600" b="1" dirty="0">
                <a:solidFill>
                  <a:srgbClr val="FF0000"/>
                </a:solidFill>
              </a:rPr>
              <a:t> і </a:t>
            </a:r>
            <a:r>
              <a:rPr lang="ru-RU" altLang="ru-RU" sz="3600" b="1" dirty="0" err="1">
                <a:solidFill>
                  <a:srgbClr val="FF0000"/>
                </a:solidFill>
              </a:rPr>
              <a:t>передається</a:t>
            </a:r>
            <a:r>
              <a:rPr lang="ru-RU" altLang="ru-RU" sz="3600" b="1" dirty="0">
                <a:solidFill>
                  <a:srgbClr val="FF0000"/>
                </a:solidFill>
              </a:rPr>
              <a:t> </a:t>
            </a:r>
            <a:r>
              <a:rPr lang="ru-RU" altLang="ru-RU" sz="3600" b="1" dirty="0" err="1">
                <a:solidFill>
                  <a:srgbClr val="FF0000"/>
                </a:solidFill>
              </a:rPr>
              <a:t>нащадкам</a:t>
            </a:r>
            <a:endParaRPr lang="ru-RU" altLang="ru-RU" sz="3600" b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08547" y="1524000"/>
            <a:ext cx="11742821" cy="500062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b="1" dirty="0" err="1"/>
              <a:t>Трансформація</a:t>
            </a:r>
            <a:r>
              <a:rPr lang="ru-RU" dirty="0"/>
              <a:t> </a:t>
            </a:r>
          </a:p>
          <a:p>
            <a:pPr>
              <a:defRPr/>
            </a:pPr>
            <a:r>
              <a:rPr lang="ru-RU" b="1" dirty="0" err="1"/>
              <a:t>Трансдукція</a:t>
            </a:r>
            <a:r>
              <a:rPr lang="ru-RU" dirty="0"/>
              <a:t> </a:t>
            </a:r>
          </a:p>
          <a:p>
            <a:pPr>
              <a:defRPr/>
            </a:pPr>
            <a:r>
              <a:rPr lang="ru-RU" b="1" dirty="0" err="1"/>
              <a:t>Коньюгація</a:t>
            </a:r>
            <a:endParaRPr lang="ru-RU" b="1" dirty="0"/>
          </a:p>
          <a:p>
            <a:pPr>
              <a:defRPr/>
            </a:pPr>
            <a:r>
              <a:rPr lang="ru-RU" b="1" dirty="0" err="1"/>
              <a:t>Компетентність</a:t>
            </a:r>
            <a:r>
              <a:rPr lang="ru-RU" b="1" dirty="0"/>
              <a:t> </a:t>
            </a:r>
            <a:r>
              <a:rPr lang="ru-RU" b="1" dirty="0" err="1"/>
              <a:t>клітин</a:t>
            </a:r>
            <a:r>
              <a:rPr lang="ru-RU" b="1" dirty="0"/>
              <a:t> </a:t>
            </a:r>
            <a:r>
              <a:rPr lang="ru-RU" dirty="0"/>
              <a:t>- стан </a:t>
            </a:r>
            <a:r>
              <a:rPr lang="ru-RU" dirty="0" err="1"/>
              <a:t>бактеріальних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, в </a:t>
            </a:r>
            <a:r>
              <a:rPr lang="ru-RU" dirty="0" err="1"/>
              <a:t>якому</a:t>
            </a:r>
            <a:r>
              <a:rPr lang="ru-RU" dirty="0"/>
              <a:t> вони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/>
              <a:t>сорбувати</a:t>
            </a:r>
            <a:r>
              <a:rPr lang="ru-RU" dirty="0"/>
              <a:t> </a:t>
            </a:r>
            <a:r>
              <a:rPr lang="ru-RU" dirty="0" err="1"/>
              <a:t>екзогенну</a:t>
            </a:r>
            <a:r>
              <a:rPr lang="ru-RU" dirty="0"/>
              <a:t> ДНК на </a:t>
            </a:r>
            <a:r>
              <a:rPr lang="ru-RU" dirty="0" err="1"/>
              <a:t>своїй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і </a:t>
            </a:r>
            <a:r>
              <a:rPr lang="ru-RU" dirty="0" err="1"/>
              <a:t>поглинати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(</a:t>
            </a:r>
            <a:r>
              <a:rPr lang="uk-UA" i="1" dirty="0" err="1"/>
              <a:t>Bacillus</a:t>
            </a:r>
            <a:r>
              <a:rPr lang="uk-UA" i="1" dirty="0"/>
              <a:t>, </a:t>
            </a:r>
            <a:r>
              <a:rPr lang="uk-UA" i="1" dirty="0" err="1"/>
              <a:t>Haemophilus</a:t>
            </a:r>
            <a:r>
              <a:rPr lang="uk-UA" i="1" dirty="0"/>
              <a:t>, </a:t>
            </a:r>
            <a:r>
              <a:rPr lang="uk-UA" i="1" dirty="0" err="1"/>
              <a:t>Pseudomonas</a:t>
            </a:r>
            <a:r>
              <a:rPr lang="uk-UA" i="1" dirty="0"/>
              <a:t>, </a:t>
            </a:r>
            <a:r>
              <a:rPr lang="uk-UA" i="1" dirty="0" err="1"/>
              <a:t>Streptococcus</a:t>
            </a:r>
            <a:r>
              <a:rPr lang="uk-UA" i="1" dirty="0"/>
              <a:t>, </a:t>
            </a:r>
            <a:r>
              <a:rPr lang="uk-UA" i="1" dirty="0" err="1"/>
              <a:t>Streptomyces</a:t>
            </a:r>
            <a:r>
              <a:rPr lang="uk-UA" i="1" dirty="0"/>
              <a:t>)  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C92103D-7D8E-408F-87B3-FE201B1BE528}" type="slidenum">
              <a:rPr lang="ru-RU">
                <a:solidFill>
                  <a:srgbClr val="898989"/>
                </a:solidFill>
              </a:rPr>
              <a:pPr/>
              <a:t>10</a:t>
            </a:fld>
            <a:endParaRPr lang="ru-RU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552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1459999" y="854781"/>
            <a:ext cx="85693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ru-RU" altLang="ru-RU" sz="2400" b="1" i="1" dirty="0" err="1">
                <a:latin typeface="Arial" panose="020B0604020202020204" pitchFamily="34" charset="0"/>
              </a:rPr>
              <a:t>Плазміди</a:t>
            </a:r>
            <a:r>
              <a:rPr lang="ru-RU" altLang="ru-RU" sz="2400" b="1" dirty="0">
                <a:latin typeface="Arial" panose="020B0604020202020204" pitchFamily="34" charset="0"/>
              </a:rPr>
              <a:t> - </a:t>
            </a:r>
            <a:r>
              <a:rPr lang="ru-RU" altLang="ru-RU" sz="2400" b="1" dirty="0" err="1">
                <a:latin typeface="Arial" panose="020B0604020202020204" pitchFamily="34" charset="0"/>
              </a:rPr>
              <a:t>бактеріальні</a:t>
            </a:r>
            <a:r>
              <a:rPr lang="ru-RU" altLang="ru-RU" sz="2400" b="1" dirty="0"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latin typeface="Arial" panose="020B0604020202020204" pitchFamily="34" charset="0"/>
              </a:rPr>
              <a:t>позахромосомні</a:t>
            </a:r>
            <a:r>
              <a:rPr lang="ru-RU" altLang="ru-RU" sz="2400" b="1" dirty="0"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latin typeface="Arial" panose="020B0604020202020204" pitchFamily="34" charset="0"/>
              </a:rPr>
              <a:t>кільцеві</a:t>
            </a:r>
            <a:r>
              <a:rPr lang="ru-RU" altLang="ru-RU" sz="2400" b="1" dirty="0"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latin typeface="Arial" panose="020B0604020202020204" pitchFamily="34" charset="0"/>
              </a:rPr>
              <a:t>молекули</a:t>
            </a:r>
            <a:r>
              <a:rPr lang="ru-RU" altLang="ru-RU" sz="2400" b="1" dirty="0">
                <a:latin typeface="Arial" panose="020B0604020202020204" pitchFamily="34" charset="0"/>
              </a:rPr>
              <a:t> ДНК, </a:t>
            </a:r>
            <a:r>
              <a:rPr lang="ru-RU" altLang="ru-RU" sz="2400" b="1" dirty="0" err="1">
                <a:latin typeface="Arial" panose="020B0604020202020204" pitchFamily="34" charset="0"/>
              </a:rPr>
              <a:t>що</a:t>
            </a:r>
            <a:r>
              <a:rPr lang="ru-RU" altLang="ru-RU" sz="2400" b="1" dirty="0">
                <a:latin typeface="Arial" panose="020B0604020202020204" pitchFamily="34" charset="0"/>
              </a:rPr>
              <a:t> автономно </a:t>
            </a:r>
            <a:r>
              <a:rPr lang="ru-RU" altLang="ru-RU" sz="2400" b="1" dirty="0" err="1">
                <a:latin typeface="Arial" panose="020B0604020202020204" pitchFamily="34" charset="0"/>
              </a:rPr>
              <a:t>реплікуються</a:t>
            </a:r>
            <a:r>
              <a:rPr lang="ru-RU" altLang="ru-RU" sz="2400" b="1" dirty="0"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42210" name="Group 226"/>
          <p:cNvGrpSpPr>
            <a:grpSpLocks/>
          </p:cNvGrpSpPr>
          <p:nvPr/>
        </p:nvGrpSpPr>
        <p:grpSpPr bwMode="auto">
          <a:xfrm rot="728656">
            <a:off x="4800601" y="3357564"/>
            <a:ext cx="2968625" cy="2822575"/>
            <a:chOff x="1610" y="1298"/>
            <a:chExt cx="1870" cy="1778"/>
          </a:xfrm>
        </p:grpSpPr>
        <p:grpSp>
          <p:nvGrpSpPr>
            <p:cNvPr id="12306" name="Group 227"/>
            <p:cNvGrpSpPr>
              <a:grpSpLocks/>
            </p:cNvGrpSpPr>
            <p:nvPr/>
          </p:nvGrpSpPr>
          <p:grpSpPr bwMode="auto">
            <a:xfrm rot="3931786">
              <a:off x="3135" y="2362"/>
              <a:ext cx="236" cy="290"/>
              <a:chOff x="2746" y="2163"/>
              <a:chExt cx="236" cy="290"/>
            </a:xfrm>
          </p:grpSpPr>
          <p:sp>
            <p:nvSpPr>
              <p:cNvPr id="12504" name="Freeform 228"/>
              <p:cNvSpPr>
                <a:spLocks/>
              </p:cNvSpPr>
              <p:nvPr/>
            </p:nvSpPr>
            <p:spPr bwMode="auto">
              <a:xfrm>
                <a:off x="2768" y="2163"/>
                <a:ext cx="214" cy="288"/>
              </a:xfrm>
              <a:custGeom>
                <a:avLst/>
                <a:gdLst>
                  <a:gd name="T0" fmla="*/ 0 w 214"/>
                  <a:gd name="T1" fmla="*/ 15 h 288"/>
                  <a:gd name="T2" fmla="*/ 84 w 214"/>
                  <a:gd name="T3" fmla="*/ 33 h 288"/>
                  <a:gd name="T4" fmla="*/ 76 w 214"/>
                  <a:gd name="T5" fmla="*/ 69 h 288"/>
                  <a:gd name="T6" fmla="*/ 67 w 214"/>
                  <a:gd name="T7" fmla="*/ 83 h 288"/>
                  <a:gd name="T8" fmla="*/ 61 w 214"/>
                  <a:gd name="T9" fmla="*/ 113 h 288"/>
                  <a:gd name="T10" fmla="*/ 55 w 214"/>
                  <a:gd name="T11" fmla="*/ 152 h 288"/>
                  <a:gd name="T12" fmla="*/ 69 w 214"/>
                  <a:gd name="T13" fmla="*/ 186 h 288"/>
                  <a:gd name="T14" fmla="*/ 97 w 214"/>
                  <a:gd name="T15" fmla="*/ 188 h 288"/>
                  <a:gd name="T16" fmla="*/ 109 w 214"/>
                  <a:gd name="T17" fmla="*/ 179 h 288"/>
                  <a:gd name="T18" fmla="*/ 135 w 214"/>
                  <a:gd name="T19" fmla="*/ 173 h 288"/>
                  <a:gd name="T20" fmla="*/ 151 w 214"/>
                  <a:gd name="T21" fmla="*/ 168 h 288"/>
                  <a:gd name="T22" fmla="*/ 192 w 214"/>
                  <a:gd name="T23" fmla="*/ 186 h 288"/>
                  <a:gd name="T24" fmla="*/ 207 w 214"/>
                  <a:gd name="T25" fmla="*/ 212 h 288"/>
                  <a:gd name="T26" fmla="*/ 202 w 214"/>
                  <a:gd name="T27" fmla="*/ 248 h 288"/>
                  <a:gd name="T28" fmla="*/ 192 w 214"/>
                  <a:gd name="T29" fmla="*/ 267 h 288"/>
                  <a:gd name="T30" fmla="*/ 163 w 214"/>
                  <a:gd name="T31" fmla="*/ 288 h 28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4" h="288">
                    <a:moveTo>
                      <a:pt x="0" y="15"/>
                    </a:moveTo>
                    <a:cubicBezTo>
                      <a:pt x="83" y="17"/>
                      <a:pt x="59" y="0"/>
                      <a:pt x="84" y="33"/>
                    </a:cubicBezTo>
                    <a:cubicBezTo>
                      <a:pt x="83" y="48"/>
                      <a:pt x="87" y="60"/>
                      <a:pt x="76" y="69"/>
                    </a:cubicBezTo>
                    <a:cubicBezTo>
                      <a:pt x="73" y="74"/>
                      <a:pt x="69" y="77"/>
                      <a:pt x="67" y="83"/>
                    </a:cubicBezTo>
                    <a:cubicBezTo>
                      <a:pt x="66" y="93"/>
                      <a:pt x="65" y="104"/>
                      <a:pt x="61" y="113"/>
                    </a:cubicBezTo>
                    <a:cubicBezTo>
                      <a:pt x="59" y="126"/>
                      <a:pt x="60" y="140"/>
                      <a:pt x="55" y="152"/>
                    </a:cubicBezTo>
                    <a:cubicBezTo>
                      <a:pt x="52" y="170"/>
                      <a:pt x="51" y="183"/>
                      <a:pt x="69" y="186"/>
                    </a:cubicBezTo>
                    <a:cubicBezTo>
                      <a:pt x="79" y="191"/>
                      <a:pt x="85" y="189"/>
                      <a:pt x="97" y="188"/>
                    </a:cubicBezTo>
                    <a:cubicBezTo>
                      <a:pt x="103" y="186"/>
                      <a:pt x="104" y="181"/>
                      <a:pt x="109" y="179"/>
                    </a:cubicBezTo>
                    <a:cubicBezTo>
                      <a:pt x="115" y="176"/>
                      <a:pt x="128" y="174"/>
                      <a:pt x="135" y="173"/>
                    </a:cubicBezTo>
                    <a:cubicBezTo>
                      <a:pt x="140" y="170"/>
                      <a:pt x="145" y="170"/>
                      <a:pt x="151" y="168"/>
                    </a:cubicBezTo>
                    <a:cubicBezTo>
                      <a:pt x="176" y="170"/>
                      <a:pt x="179" y="168"/>
                      <a:pt x="192" y="186"/>
                    </a:cubicBezTo>
                    <a:cubicBezTo>
                      <a:pt x="194" y="197"/>
                      <a:pt x="203" y="202"/>
                      <a:pt x="207" y="212"/>
                    </a:cubicBezTo>
                    <a:cubicBezTo>
                      <a:pt x="209" y="225"/>
                      <a:pt x="214" y="241"/>
                      <a:pt x="202" y="248"/>
                    </a:cubicBezTo>
                    <a:cubicBezTo>
                      <a:pt x="198" y="253"/>
                      <a:pt x="197" y="263"/>
                      <a:pt x="192" y="267"/>
                    </a:cubicBezTo>
                    <a:cubicBezTo>
                      <a:pt x="183" y="274"/>
                      <a:pt x="173" y="283"/>
                      <a:pt x="163" y="288"/>
                    </a:cubicBezTo>
                  </a:path>
                </a:pathLst>
              </a:custGeom>
              <a:noFill/>
              <a:ln w="28575" cmpd="sng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05" name="Freeform 229"/>
              <p:cNvSpPr>
                <a:spLocks/>
              </p:cNvSpPr>
              <p:nvPr/>
            </p:nvSpPr>
            <p:spPr bwMode="auto">
              <a:xfrm>
                <a:off x="2746" y="2183"/>
                <a:ext cx="185" cy="270"/>
              </a:xfrm>
              <a:custGeom>
                <a:avLst/>
                <a:gdLst>
                  <a:gd name="T0" fmla="*/ 16 w 185"/>
                  <a:gd name="T1" fmla="*/ 0 h 270"/>
                  <a:gd name="T2" fmla="*/ 5 w 185"/>
                  <a:gd name="T3" fmla="*/ 19 h 270"/>
                  <a:gd name="T4" fmla="*/ 7 w 185"/>
                  <a:gd name="T5" fmla="*/ 63 h 270"/>
                  <a:gd name="T6" fmla="*/ 38 w 185"/>
                  <a:gd name="T7" fmla="*/ 82 h 270"/>
                  <a:gd name="T8" fmla="*/ 77 w 185"/>
                  <a:gd name="T9" fmla="*/ 78 h 270"/>
                  <a:gd name="T10" fmla="*/ 100 w 185"/>
                  <a:gd name="T11" fmla="*/ 72 h 270"/>
                  <a:gd name="T12" fmla="*/ 142 w 185"/>
                  <a:gd name="T13" fmla="*/ 69 h 270"/>
                  <a:gd name="T14" fmla="*/ 163 w 185"/>
                  <a:gd name="T15" fmla="*/ 93 h 270"/>
                  <a:gd name="T16" fmla="*/ 149 w 185"/>
                  <a:gd name="T17" fmla="*/ 147 h 270"/>
                  <a:gd name="T18" fmla="*/ 143 w 185"/>
                  <a:gd name="T19" fmla="*/ 166 h 270"/>
                  <a:gd name="T20" fmla="*/ 137 w 185"/>
                  <a:gd name="T21" fmla="*/ 184 h 270"/>
                  <a:gd name="T22" fmla="*/ 133 w 185"/>
                  <a:gd name="T23" fmla="*/ 210 h 270"/>
                  <a:gd name="T24" fmla="*/ 145 w 185"/>
                  <a:gd name="T25" fmla="*/ 244 h 270"/>
                  <a:gd name="T26" fmla="*/ 175 w 185"/>
                  <a:gd name="T27" fmla="*/ 265 h 270"/>
                  <a:gd name="T28" fmla="*/ 185 w 185"/>
                  <a:gd name="T29" fmla="*/ 270 h 27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5" h="270">
                    <a:moveTo>
                      <a:pt x="16" y="0"/>
                    </a:moveTo>
                    <a:cubicBezTo>
                      <a:pt x="14" y="7"/>
                      <a:pt x="10" y="13"/>
                      <a:pt x="5" y="19"/>
                    </a:cubicBezTo>
                    <a:cubicBezTo>
                      <a:pt x="2" y="34"/>
                      <a:pt x="0" y="48"/>
                      <a:pt x="7" y="63"/>
                    </a:cubicBezTo>
                    <a:cubicBezTo>
                      <a:pt x="9" y="72"/>
                      <a:pt x="28" y="81"/>
                      <a:pt x="38" y="82"/>
                    </a:cubicBezTo>
                    <a:cubicBezTo>
                      <a:pt x="54" y="81"/>
                      <a:pt x="63" y="80"/>
                      <a:pt x="77" y="78"/>
                    </a:cubicBezTo>
                    <a:cubicBezTo>
                      <a:pt x="84" y="75"/>
                      <a:pt x="92" y="73"/>
                      <a:pt x="100" y="72"/>
                    </a:cubicBezTo>
                    <a:cubicBezTo>
                      <a:pt x="114" y="62"/>
                      <a:pt x="120" y="68"/>
                      <a:pt x="142" y="69"/>
                    </a:cubicBezTo>
                    <a:cubicBezTo>
                      <a:pt x="152" y="71"/>
                      <a:pt x="158" y="84"/>
                      <a:pt x="163" y="93"/>
                    </a:cubicBezTo>
                    <a:cubicBezTo>
                      <a:pt x="167" y="117"/>
                      <a:pt x="160" y="128"/>
                      <a:pt x="149" y="147"/>
                    </a:cubicBezTo>
                    <a:cubicBezTo>
                      <a:pt x="148" y="153"/>
                      <a:pt x="146" y="160"/>
                      <a:pt x="143" y="166"/>
                    </a:cubicBezTo>
                    <a:cubicBezTo>
                      <a:pt x="142" y="172"/>
                      <a:pt x="140" y="178"/>
                      <a:pt x="137" y="184"/>
                    </a:cubicBezTo>
                    <a:cubicBezTo>
                      <a:pt x="136" y="195"/>
                      <a:pt x="135" y="200"/>
                      <a:pt x="133" y="210"/>
                    </a:cubicBezTo>
                    <a:cubicBezTo>
                      <a:pt x="133" y="221"/>
                      <a:pt x="130" y="241"/>
                      <a:pt x="145" y="244"/>
                    </a:cubicBezTo>
                    <a:cubicBezTo>
                      <a:pt x="157" y="250"/>
                      <a:pt x="161" y="263"/>
                      <a:pt x="175" y="265"/>
                    </a:cubicBezTo>
                    <a:cubicBezTo>
                      <a:pt x="178" y="267"/>
                      <a:pt x="185" y="270"/>
                      <a:pt x="185" y="270"/>
                    </a:cubicBezTo>
                  </a:path>
                </a:pathLst>
              </a:custGeom>
              <a:noFill/>
              <a:ln w="28575" cmpd="sng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06" name="Line 230"/>
              <p:cNvSpPr>
                <a:spLocks noChangeShapeType="1"/>
              </p:cNvSpPr>
              <p:nvPr/>
            </p:nvSpPr>
            <p:spPr bwMode="auto">
              <a:xfrm flipV="1">
                <a:off x="2857" y="2296"/>
                <a:ext cx="45" cy="45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07" name="Line 231"/>
              <p:cNvSpPr>
                <a:spLocks noChangeShapeType="1"/>
              </p:cNvSpPr>
              <p:nvPr/>
            </p:nvSpPr>
            <p:spPr bwMode="auto">
              <a:xfrm flipV="1">
                <a:off x="2835" y="2251"/>
                <a:ext cx="45" cy="45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08" name="Freeform 232"/>
              <p:cNvSpPr>
                <a:spLocks/>
              </p:cNvSpPr>
              <p:nvPr/>
            </p:nvSpPr>
            <p:spPr bwMode="auto">
              <a:xfrm>
                <a:off x="2829" y="2267"/>
                <a:ext cx="63" cy="61"/>
              </a:xfrm>
              <a:custGeom>
                <a:avLst/>
                <a:gdLst>
                  <a:gd name="T0" fmla="*/ 0 w 63"/>
                  <a:gd name="T1" fmla="*/ 61 h 61"/>
                  <a:gd name="T2" fmla="*/ 32 w 63"/>
                  <a:gd name="T3" fmla="*/ 34 h 61"/>
                  <a:gd name="T4" fmla="*/ 51 w 63"/>
                  <a:gd name="T5" fmla="*/ 9 h 61"/>
                  <a:gd name="T6" fmla="*/ 63 w 63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" h="61">
                    <a:moveTo>
                      <a:pt x="0" y="61"/>
                    </a:moveTo>
                    <a:cubicBezTo>
                      <a:pt x="15" y="59"/>
                      <a:pt x="19" y="42"/>
                      <a:pt x="32" y="34"/>
                    </a:cubicBezTo>
                    <a:cubicBezTo>
                      <a:pt x="38" y="26"/>
                      <a:pt x="42" y="14"/>
                      <a:pt x="51" y="9"/>
                    </a:cubicBezTo>
                    <a:cubicBezTo>
                      <a:pt x="55" y="7"/>
                      <a:pt x="63" y="0"/>
                      <a:pt x="63" y="0"/>
                    </a:cubicBezTo>
                  </a:path>
                </a:pathLst>
              </a:cu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09" name="Freeform 233"/>
              <p:cNvSpPr>
                <a:spLocks/>
              </p:cNvSpPr>
              <p:nvPr/>
            </p:nvSpPr>
            <p:spPr bwMode="auto">
              <a:xfrm>
                <a:off x="2756" y="2184"/>
                <a:ext cx="57" cy="45"/>
              </a:xfrm>
              <a:custGeom>
                <a:avLst/>
                <a:gdLst>
                  <a:gd name="T0" fmla="*/ 0 w 57"/>
                  <a:gd name="T1" fmla="*/ 45 h 45"/>
                  <a:gd name="T2" fmla="*/ 21 w 57"/>
                  <a:gd name="T3" fmla="*/ 29 h 45"/>
                  <a:gd name="T4" fmla="*/ 43 w 57"/>
                  <a:gd name="T5" fmla="*/ 14 h 45"/>
                  <a:gd name="T6" fmla="*/ 57 w 57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45">
                    <a:moveTo>
                      <a:pt x="0" y="45"/>
                    </a:moveTo>
                    <a:cubicBezTo>
                      <a:pt x="9" y="40"/>
                      <a:pt x="11" y="31"/>
                      <a:pt x="21" y="29"/>
                    </a:cubicBezTo>
                    <a:cubicBezTo>
                      <a:pt x="28" y="24"/>
                      <a:pt x="36" y="19"/>
                      <a:pt x="43" y="14"/>
                    </a:cubicBezTo>
                    <a:cubicBezTo>
                      <a:pt x="47" y="8"/>
                      <a:pt x="52" y="5"/>
                      <a:pt x="57" y="0"/>
                    </a:cubicBezTo>
                  </a:path>
                </a:pathLst>
              </a:cu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10" name="Freeform 234"/>
              <p:cNvSpPr>
                <a:spLocks/>
              </p:cNvSpPr>
              <p:nvPr/>
            </p:nvSpPr>
            <p:spPr bwMode="auto">
              <a:xfrm>
                <a:off x="2768" y="2193"/>
                <a:ext cx="67" cy="57"/>
              </a:xfrm>
              <a:custGeom>
                <a:avLst/>
                <a:gdLst>
                  <a:gd name="T0" fmla="*/ 0 w 67"/>
                  <a:gd name="T1" fmla="*/ 57 h 57"/>
                  <a:gd name="T2" fmla="*/ 15 w 67"/>
                  <a:gd name="T3" fmla="*/ 50 h 57"/>
                  <a:gd name="T4" fmla="*/ 27 w 67"/>
                  <a:gd name="T5" fmla="*/ 39 h 57"/>
                  <a:gd name="T6" fmla="*/ 36 w 67"/>
                  <a:gd name="T7" fmla="*/ 32 h 57"/>
                  <a:gd name="T8" fmla="*/ 45 w 67"/>
                  <a:gd name="T9" fmla="*/ 20 h 57"/>
                  <a:gd name="T10" fmla="*/ 67 w 67"/>
                  <a:gd name="T11" fmla="*/ 0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57">
                    <a:moveTo>
                      <a:pt x="0" y="57"/>
                    </a:moveTo>
                    <a:cubicBezTo>
                      <a:pt x="5" y="53"/>
                      <a:pt x="8" y="51"/>
                      <a:pt x="15" y="50"/>
                    </a:cubicBezTo>
                    <a:cubicBezTo>
                      <a:pt x="20" y="46"/>
                      <a:pt x="23" y="43"/>
                      <a:pt x="27" y="39"/>
                    </a:cubicBezTo>
                    <a:cubicBezTo>
                      <a:pt x="30" y="36"/>
                      <a:pt x="36" y="32"/>
                      <a:pt x="36" y="32"/>
                    </a:cubicBezTo>
                    <a:cubicBezTo>
                      <a:pt x="37" y="25"/>
                      <a:pt x="39" y="24"/>
                      <a:pt x="45" y="20"/>
                    </a:cubicBezTo>
                    <a:cubicBezTo>
                      <a:pt x="49" y="13"/>
                      <a:pt x="60" y="5"/>
                      <a:pt x="67" y="0"/>
                    </a:cubicBezTo>
                  </a:path>
                </a:pathLst>
              </a:cu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11" name="Freeform 235"/>
              <p:cNvSpPr>
                <a:spLocks/>
              </p:cNvSpPr>
              <p:nvPr/>
            </p:nvSpPr>
            <p:spPr bwMode="auto">
              <a:xfrm>
                <a:off x="2787" y="2217"/>
                <a:ext cx="54" cy="41"/>
              </a:xfrm>
              <a:custGeom>
                <a:avLst/>
                <a:gdLst>
                  <a:gd name="T0" fmla="*/ 0 w 54"/>
                  <a:gd name="T1" fmla="*/ 41 h 41"/>
                  <a:gd name="T2" fmla="*/ 23 w 54"/>
                  <a:gd name="T3" fmla="*/ 26 h 41"/>
                  <a:gd name="T4" fmla="*/ 39 w 54"/>
                  <a:gd name="T5" fmla="*/ 12 h 41"/>
                  <a:gd name="T6" fmla="*/ 54 w 54"/>
                  <a:gd name="T7" fmla="*/ 0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4" h="41">
                    <a:moveTo>
                      <a:pt x="0" y="41"/>
                    </a:moveTo>
                    <a:cubicBezTo>
                      <a:pt x="8" y="36"/>
                      <a:pt x="14" y="28"/>
                      <a:pt x="23" y="26"/>
                    </a:cubicBezTo>
                    <a:cubicBezTo>
                      <a:pt x="27" y="19"/>
                      <a:pt x="32" y="15"/>
                      <a:pt x="39" y="12"/>
                    </a:cubicBezTo>
                    <a:cubicBezTo>
                      <a:pt x="43" y="7"/>
                      <a:pt x="49" y="5"/>
                      <a:pt x="54" y="0"/>
                    </a:cubicBezTo>
                  </a:path>
                </a:pathLst>
              </a:cu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12" name="Freeform 236"/>
              <p:cNvSpPr>
                <a:spLocks/>
              </p:cNvSpPr>
              <p:nvPr/>
            </p:nvSpPr>
            <p:spPr bwMode="auto">
              <a:xfrm>
                <a:off x="2892" y="2342"/>
                <a:ext cx="51" cy="19"/>
              </a:xfrm>
              <a:custGeom>
                <a:avLst/>
                <a:gdLst>
                  <a:gd name="T0" fmla="*/ 0 w 51"/>
                  <a:gd name="T1" fmla="*/ 19 h 19"/>
                  <a:gd name="T2" fmla="*/ 32 w 51"/>
                  <a:gd name="T3" fmla="*/ 12 h 19"/>
                  <a:gd name="T4" fmla="*/ 51 w 51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" h="19">
                    <a:moveTo>
                      <a:pt x="0" y="19"/>
                    </a:moveTo>
                    <a:cubicBezTo>
                      <a:pt x="11" y="18"/>
                      <a:pt x="21" y="14"/>
                      <a:pt x="32" y="12"/>
                    </a:cubicBezTo>
                    <a:cubicBezTo>
                      <a:pt x="38" y="8"/>
                      <a:pt x="46" y="5"/>
                      <a:pt x="51" y="0"/>
                    </a:cubicBezTo>
                  </a:path>
                </a:pathLst>
              </a:cu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13" name="Freeform 237"/>
              <p:cNvSpPr>
                <a:spLocks/>
              </p:cNvSpPr>
              <p:nvPr/>
            </p:nvSpPr>
            <p:spPr bwMode="auto">
              <a:xfrm>
                <a:off x="2888" y="2363"/>
                <a:ext cx="72" cy="19"/>
              </a:xfrm>
              <a:custGeom>
                <a:avLst/>
                <a:gdLst>
                  <a:gd name="T0" fmla="*/ 0 w 72"/>
                  <a:gd name="T1" fmla="*/ 19 h 19"/>
                  <a:gd name="T2" fmla="*/ 21 w 72"/>
                  <a:gd name="T3" fmla="*/ 15 h 19"/>
                  <a:gd name="T4" fmla="*/ 72 w 72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" h="19">
                    <a:moveTo>
                      <a:pt x="0" y="19"/>
                    </a:moveTo>
                    <a:cubicBezTo>
                      <a:pt x="7" y="18"/>
                      <a:pt x="21" y="15"/>
                      <a:pt x="21" y="15"/>
                    </a:cubicBezTo>
                    <a:cubicBezTo>
                      <a:pt x="35" y="8"/>
                      <a:pt x="56" y="0"/>
                      <a:pt x="72" y="0"/>
                    </a:cubicBezTo>
                  </a:path>
                </a:pathLst>
              </a:cu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14" name="Freeform 238"/>
              <p:cNvSpPr>
                <a:spLocks/>
              </p:cNvSpPr>
              <p:nvPr/>
            </p:nvSpPr>
            <p:spPr bwMode="auto">
              <a:xfrm>
                <a:off x="2880" y="2378"/>
                <a:ext cx="87" cy="25"/>
              </a:xfrm>
              <a:custGeom>
                <a:avLst/>
                <a:gdLst>
                  <a:gd name="T0" fmla="*/ 0 w 87"/>
                  <a:gd name="T1" fmla="*/ 25 h 25"/>
                  <a:gd name="T2" fmla="*/ 26 w 87"/>
                  <a:gd name="T3" fmla="*/ 21 h 25"/>
                  <a:gd name="T4" fmla="*/ 53 w 87"/>
                  <a:gd name="T5" fmla="*/ 9 h 25"/>
                  <a:gd name="T6" fmla="*/ 74 w 87"/>
                  <a:gd name="T7" fmla="*/ 3 h 25"/>
                  <a:gd name="T8" fmla="*/ 87 w 87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25">
                    <a:moveTo>
                      <a:pt x="0" y="25"/>
                    </a:moveTo>
                    <a:cubicBezTo>
                      <a:pt x="14" y="24"/>
                      <a:pt x="15" y="23"/>
                      <a:pt x="26" y="21"/>
                    </a:cubicBezTo>
                    <a:cubicBezTo>
                      <a:pt x="34" y="17"/>
                      <a:pt x="44" y="11"/>
                      <a:pt x="53" y="9"/>
                    </a:cubicBezTo>
                    <a:cubicBezTo>
                      <a:pt x="59" y="6"/>
                      <a:pt x="67" y="4"/>
                      <a:pt x="74" y="3"/>
                    </a:cubicBezTo>
                    <a:cubicBezTo>
                      <a:pt x="78" y="1"/>
                      <a:pt x="82" y="0"/>
                      <a:pt x="87" y="0"/>
                    </a:cubicBezTo>
                  </a:path>
                </a:pathLst>
              </a:cu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15" name="Freeform 239"/>
              <p:cNvSpPr>
                <a:spLocks/>
              </p:cNvSpPr>
              <p:nvPr/>
            </p:nvSpPr>
            <p:spPr bwMode="auto">
              <a:xfrm>
                <a:off x="2897" y="2402"/>
                <a:ext cx="75" cy="25"/>
              </a:xfrm>
              <a:custGeom>
                <a:avLst/>
                <a:gdLst>
                  <a:gd name="T0" fmla="*/ 0 w 75"/>
                  <a:gd name="T1" fmla="*/ 25 h 25"/>
                  <a:gd name="T2" fmla="*/ 27 w 75"/>
                  <a:gd name="T3" fmla="*/ 15 h 25"/>
                  <a:gd name="T4" fmla="*/ 54 w 75"/>
                  <a:gd name="T5" fmla="*/ 6 h 25"/>
                  <a:gd name="T6" fmla="*/ 75 w 7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5" h="25">
                    <a:moveTo>
                      <a:pt x="0" y="25"/>
                    </a:moveTo>
                    <a:cubicBezTo>
                      <a:pt x="10" y="23"/>
                      <a:pt x="17" y="17"/>
                      <a:pt x="27" y="15"/>
                    </a:cubicBezTo>
                    <a:cubicBezTo>
                      <a:pt x="35" y="11"/>
                      <a:pt x="46" y="7"/>
                      <a:pt x="54" y="6"/>
                    </a:cubicBezTo>
                    <a:cubicBezTo>
                      <a:pt x="60" y="3"/>
                      <a:pt x="68" y="0"/>
                      <a:pt x="75" y="0"/>
                    </a:cubicBezTo>
                  </a:path>
                </a:pathLst>
              </a:cu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307" name="Group 240"/>
            <p:cNvGrpSpPr>
              <a:grpSpLocks/>
            </p:cNvGrpSpPr>
            <p:nvPr/>
          </p:nvGrpSpPr>
          <p:grpSpPr bwMode="auto">
            <a:xfrm rot="-1033185">
              <a:off x="2081" y="2702"/>
              <a:ext cx="236" cy="290"/>
              <a:chOff x="2746" y="2163"/>
              <a:chExt cx="236" cy="290"/>
            </a:xfrm>
          </p:grpSpPr>
          <p:sp>
            <p:nvSpPr>
              <p:cNvPr id="12492" name="Freeform 241"/>
              <p:cNvSpPr>
                <a:spLocks/>
              </p:cNvSpPr>
              <p:nvPr/>
            </p:nvSpPr>
            <p:spPr bwMode="auto">
              <a:xfrm>
                <a:off x="2768" y="2163"/>
                <a:ext cx="214" cy="288"/>
              </a:xfrm>
              <a:custGeom>
                <a:avLst/>
                <a:gdLst>
                  <a:gd name="T0" fmla="*/ 0 w 214"/>
                  <a:gd name="T1" fmla="*/ 15 h 288"/>
                  <a:gd name="T2" fmla="*/ 84 w 214"/>
                  <a:gd name="T3" fmla="*/ 33 h 288"/>
                  <a:gd name="T4" fmla="*/ 76 w 214"/>
                  <a:gd name="T5" fmla="*/ 69 h 288"/>
                  <a:gd name="T6" fmla="*/ 67 w 214"/>
                  <a:gd name="T7" fmla="*/ 83 h 288"/>
                  <a:gd name="T8" fmla="*/ 61 w 214"/>
                  <a:gd name="T9" fmla="*/ 113 h 288"/>
                  <a:gd name="T10" fmla="*/ 55 w 214"/>
                  <a:gd name="T11" fmla="*/ 152 h 288"/>
                  <a:gd name="T12" fmla="*/ 69 w 214"/>
                  <a:gd name="T13" fmla="*/ 186 h 288"/>
                  <a:gd name="T14" fmla="*/ 97 w 214"/>
                  <a:gd name="T15" fmla="*/ 188 h 288"/>
                  <a:gd name="T16" fmla="*/ 109 w 214"/>
                  <a:gd name="T17" fmla="*/ 179 h 288"/>
                  <a:gd name="T18" fmla="*/ 135 w 214"/>
                  <a:gd name="T19" fmla="*/ 173 h 288"/>
                  <a:gd name="T20" fmla="*/ 151 w 214"/>
                  <a:gd name="T21" fmla="*/ 168 h 288"/>
                  <a:gd name="T22" fmla="*/ 192 w 214"/>
                  <a:gd name="T23" fmla="*/ 186 h 288"/>
                  <a:gd name="T24" fmla="*/ 207 w 214"/>
                  <a:gd name="T25" fmla="*/ 212 h 288"/>
                  <a:gd name="T26" fmla="*/ 202 w 214"/>
                  <a:gd name="T27" fmla="*/ 248 h 288"/>
                  <a:gd name="T28" fmla="*/ 192 w 214"/>
                  <a:gd name="T29" fmla="*/ 267 h 288"/>
                  <a:gd name="T30" fmla="*/ 163 w 214"/>
                  <a:gd name="T31" fmla="*/ 288 h 28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4" h="288">
                    <a:moveTo>
                      <a:pt x="0" y="15"/>
                    </a:moveTo>
                    <a:cubicBezTo>
                      <a:pt x="83" y="17"/>
                      <a:pt x="59" y="0"/>
                      <a:pt x="84" y="33"/>
                    </a:cubicBezTo>
                    <a:cubicBezTo>
                      <a:pt x="83" y="48"/>
                      <a:pt x="87" y="60"/>
                      <a:pt x="76" y="69"/>
                    </a:cubicBezTo>
                    <a:cubicBezTo>
                      <a:pt x="73" y="74"/>
                      <a:pt x="69" y="77"/>
                      <a:pt x="67" y="83"/>
                    </a:cubicBezTo>
                    <a:cubicBezTo>
                      <a:pt x="66" y="93"/>
                      <a:pt x="65" y="104"/>
                      <a:pt x="61" y="113"/>
                    </a:cubicBezTo>
                    <a:cubicBezTo>
                      <a:pt x="59" y="126"/>
                      <a:pt x="60" y="140"/>
                      <a:pt x="55" y="152"/>
                    </a:cubicBezTo>
                    <a:cubicBezTo>
                      <a:pt x="52" y="170"/>
                      <a:pt x="51" y="183"/>
                      <a:pt x="69" y="186"/>
                    </a:cubicBezTo>
                    <a:cubicBezTo>
                      <a:pt x="79" y="191"/>
                      <a:pt x="85" y="189"/>
                      <a:pt x="97" y="188"/>
                    </a:cubicBezTo>
                    <a:cubicBezTo>
                      <a:pt x="103" y="186"/>
                      <a:pt x="104" y="181"/>
                      <a:pt x="109" y="179"/>
                    </a:cubicBezTo>
                    <a:cubicBezTo>
                      <a:pt x="115" y="176"/>
                      <a:pt x="128" y="174"/>
                      <a:pt x="135" y="173"/>
                    </a:cubicBezTo>
                    <a:cubicBezTo>
                      <a:pt x="140" y="170"/>
                      <a:pt x="145" y="170"/>
                      <a:pt x="151" y="168"/>
                    </a:cubicBezTo>
                    <a:cubicBezTo>
                      <a:pt x="176" y="170"/>
                      <a:pt x="179" y="168"/>
                      <a:pt x="192" y="186"/>
                    </a:cubicBezTo>
                    <a:cubicBezTo>
                      <a:pt x="194" y="197"/>
                      <a:pt x="203" y="202"/>
                      <a:pt x="207" y="212"/>
                    </a:cubicBezTo>
                    <a:cubicBezTo>
                      <a:pt x="209" y="225"/>
                      <a:pt x="214" y="241"/>
                      <a:pt x="202" y="248"/>
                    </a:cubicBezTo>
                    <a:cubicBezTo>
                      <a:pt x="198" y="253"/>
                      <a:pt x="197" y="263"/>
                      <a:pt x="192" y="267"/>
                    </a:cubicBezTo>
                    <a:cubicBezTo>
                      <a:pt x="183" y="274"/>
                      <a:pt x="173" y="283"/>
                      <a:pt x="163" y="288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93" name="Freeform 242"/>
              <p:cNvSpPr>
                <a:spLocks/>
              </p:cNvSpPr>
              <p:nvPr/>
            </p:nvSpPr>
            <p:spPr bwMode="auto">
              <a:xfrm>
                <a:off x="2746" y="2183"/>
                <a:ext cx="185" cy="270"/>
              </a:xfrm>
              <a:custGeom>
                <a:avLst/>
                <a:gdLst>
                  <a:gd name="T0" fmla="*/ 16 w 185"/>
                  <a:gd name="T1" fmla="*/ 0 h 270"/>
                  <a:gd name="T2" fmla="*/ 5 w 185"/>
                  <a:gd name="T3" fmla="*/ 19 h 270"/>
                  <a:gd name="T4" fmla="*/ 7 w 185"/>
                  <a:gd name="T5" fmla="*/ 63 h 270"/>
                  <a:gd name="T6" fmla="*/ 38 w 185"/>
                  <a:gd name="T7" fmla="*/ 82 h 270"/>
                  <a:gd name="T8" fmla="*/ 77 w 185"/>
                  <a:gd name="T9" fmla="*/ 78 h 270"/>
                  <a:gd name="T10" fmla="*/ 100 w 185"/>
                  <a:gd name="T11" fmla="*/ 72 h 270"/>
                  <a:gd name="T12" fmla="*/ 142 w 185"/>
                  <a:gd name="T13" fmla="*/ 69 h 270"/>
                  <a:gd name="T14" fmla="*/ 163 w 185"/>
                  <a:gd name="T15" fmla="*/ 93 h 270"/>
                  <a:gd name="T16" fmla="*/ 149 w 185"/>
                  <a:gd name="T17" fmla="*/ 147 h 270"/>
                  <a:gd name="T18" fmla="*/ 143 w 185"/>
                  <a:gd name="T19" fmla="*/ 166 h 270"/>
                  <a:gd name="T20" fmla="*/ 137 w 185"/>
                  <a:gd name="T21" fmla="*/ 184 h 270"/>
                  <a:gd name="T22" fmla="*/ 133 w 185"/>
                  <a:gd name="T23" fmla="*/ 210 h 270"/>
                  <a:gd name="T24" fmla="*/ 145 w 185"/>
                  <a:gd name="T25" fmla="*/ 244 h 270"/>
                  <a:gd name="T26" fmla="*/ 175 w 185"/>
                  <a:gd name="T27" fmla="*/ 265 h 270"/>
                  <a:gd name="T28" fmla="*/ 185 w 185"/>
                  <a:gd name="T29" fmla="*/ 270 h 27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5" h="270">
                    <a:moveTo>
                      <a:pt x="16" y="0"/>
                    </a:moveTo>
                    <a:cubicBezTo>
                      <a:pt x="14" y="7"/>
                      <a:pt x="10" y="13"/>
                      <a:pt x="5" y="19"/>
                    </a:cubicBezTo>
                    <a:cubicBezTo>
                      <a:pt x="2" y="34"/>
                      <a:pt x="0" y="48"/>
                      <a:pt x="7" y="63"/>
                    </a:cubicBezTo>
                    <a:cubicBezTo>
                      <a:pt x="9" y="72"/>
                      <a:pt x="28" y="81"/>
                      <a:pt x="38" y="82"/>
                    </a:cubicBezTo>
                    <a:cubicBezTo>
                      <a:pt x="54" y="81"/>
                      <a:pt x="63" y="80"/>
                      <a:pt x="77" y="78"/>
                    </a:cubicBezTo>
                    <a:cubicBezTo>
                      <a:pt x="84" y="75"/>
                      <a:pt x="92" y="73"/>
                      <a:pt x="100" y="72"/>
                    </a:cubicBezTo>
                    <a:cubicBezTo>
                      <a:pt x="114" y="62"/>
                      <a:pt x="120" y="68"/>
                      <a:pt x="142" y="69"/>
                    </a:cubicBezTo>
                    <a:cubicBezTo>
                      <a:pt x="152" y="71"/>
                      <a:pt x="158" y="84"/>
                      <a:pt x="163" y="93"/>
                    </a:cubicBezTo>
                    <a:cubicBezTo>
                      <a:pt x="167" y="117"/>
                      <a:pt x="160" y="128"/>
                      <a:pt x="149" y="147"/>
                    </a:cubicBezTo>
                    <a:cubicBezTo>
                      <a:pt x="148" y="153"/>
                      <a:pt x="146" y="160"/>
                      <a:pt x="143" y="166"/>
                    </a:cubicBezTo>
                    <a:cubicBezTo>
                      <a:pt x="142" y="172"/>
                      <a:pt x="140" y="178"/>
                      <a:pt x="137" y="184"/>
                    </a:cubicBezTo>
                    <a:cubicBezTo>
                      <a:pt x="136" y="195"/>
                      <a:pt x="135" y="200"/>
                      <a:pt x="133" y="210"/>
                    </a:cubicBezTo>
                    <a:cubicBezTo>
                      <a:pt x="133" y="221"/>
                      <a:pt x="130" y="241"/>
                      <a:pt x="145" y="244"/>
                    </a:cubicBezTo>
                    <a:cubicBezTo>
                      <a:pt x="157" y="250"/>
                      <a:pt x="161" y="263"/>
                      <a:pt x="175" y="265"/>
                    </a:cubicBezTo>
                    <a:cubicBezTo>
                      <a:pt x="178" y="267"/>
                      <a:pt x="185" y="270"/>
                      <a:pt x="185" y="27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94" name="Line 243"/>
              <p:cNvSpPr>
                <a:spLocks noChangeShapeType="1"/>
              </p:cNvSpPr>
              <p:nvPr/>
            </p:nvSpPr>
            <p:spPr bwMode="auto">
              <a:xfrm flipV="1">
                <a:off x="2857" y="2296"/>
                <a:ext cx="45" cy="4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95" name="Line 244"/>
              <p:cNvSpPr>
                <a:spLocks noChangeShapeType="1"/>
              </p:cNvSpPr>
              <p:nvPr/>
            </p:nvSpPr>
            <p:spPr bwMode="auto">
              <a:xfrm flipV="1">
                <a:off x="2835" y="2251"/>
                <a:ext cx="45" cy="4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96" name="Freeform 245"/>
              <p:cNvSpPr>
                <a:spLocks/>
              </p:cNvSpPr>
              <p:nvPr/>
            </p:nvSpPr>
            <p:spPr bwMode="auto">
              <a:xfrm>
                <a:off x="2829" y="2267"/>
                <a:ext cx="63" cy="61"/>
              </a:xfrm>
              <a:custGeom>
                <a:avLst/>
                <a:gdLst>
                  <a:gd name="T0" fmla="*/ 0 w 63"/>
                  <a:gd name="T1" fmla="*/ 61 h 61"/>
                  <a:gd name="T2" fmla="*/ 32 w 63"/>
                  <a:gd name="T3" fmla="*/ 34 h 61"/>
                  <a:gd name="T4" fmla="*/ 51 w 63"/>
                  <a:gd name="T5" fmla="*/ 9 h 61"/>
                  <a:gd name="T6" fmla="*/ 63 w 63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" h="61">
                    <a:moveTo>
                      <a:pt x="0" y="61"/>
                    </a:moveTo>
                    <a:cubicBezTo>
                      <a:pt x="15" y="59"/>
                      <a:pt x="19" y="42"/>
                      <a:pt x="32" y="34"/>
                    </a:cubicBezTo>
                    <a:cubicBezTo>
                      <a:pt x="38" y="26"/>
                      <a:pt x="42" y="14"/>
                      <a:pt x="51" y="9"/>
                    </a:cubicBezTo>
                    <a:cubicBezTo>
                      <a:pt x="55" y="7"/>
                      <a:pt x="63" y="0"/>
                      <a:pt x="63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97" name="Freeform 246"/>
              <p:cNvSpPr>
                <a:spLocks/>
              </p:cNvSpPr>
              <p:nvPr/>
            </p:nvSpPr>
            <p:spPr bwMode="auto">
              <a:xfrm>
                <a:off x="2756" y="2184"/>
                <a:ext cx="57" cy="45"/>
              </a:xfrm>
              <a:custGeom>
                <a:avLst/>
                <a:gdLst>
                  <a:gd name="T0" fmla="*/ 0 w 57"/>
                  <a:gd name="T1" fmla="*/ 45 h 45"/>
                  <a:gd name="T2" fmla="*/ 21 w 57"/>
                  <a:gd name="T3" fmla="*/ 29 h 45"/>
                  <a:gd name="T4" fmla="*/ 43 w 57"/>
                  <a:gd name="T5" fmla="*/ 14 h 45"/>
                  <a:gd name="T6" fmla="*/ 57 w 57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45">
                    <a:moveTo>
                      <a:pt x="0" y="45"/>
                    </a:moveTo>
                    <a:cubicBezTo>
                      <a:pt x="9" y="40"/>
                      <a:pt x="11" y="31"/>
                      <a:pt x="21" y="29"/>
                    </a:cubicBezTo>
                    <a:cubicBezTo>
                      <a:pt x="28" y="24"/>
                      <a:pt x="36" y="19"/>
                      <a:pt x="43" y="14"/>
                    </a:cubicBezTo>
                    <a:cubicBezTo>
                      <a:pt x="47" y="8"/>
                      <a:pt x="52" y="5"/>
                      <a:pt x="57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98" name="Freeform 247"/>
              <p:cNvSpPr>
                <a:spLocks/>
              </p:cNvSpPr>
              <p:nvPr/>
            </p:nvSpPr>
            <p:spPr bwMode="auto">
              <a:xfrm>
                <a:off x="2768" y="2193"/>
                <a:ext cx="67" cy="57"/>
              </a:xfrm>
              <a:custGeom>
                <a:avLst/>
                <a:gdLst>
                  <a:gd name="T0" fmla="*/ 0 w 67"/>
                  <a:gd name="T1" fmla="*/ 57 h 57"/>
                  <a:gd name="T2" fmla="*/ 15 w 67"/>
                  <a:gd name="T3" fmla="*/ 50 h 57"/>
                  <a:gd name="T4" fmla="*/ 27 w 67"/>
                  <a:gd name="T5" fmla="*/ 39 h 57"/>
                  <a:gd name="T6" fmla="*/ 36 w 67"/>
                  <a:gd name="T7" fmla="*/ 32 h 57"/>
                  <a:gd name="T8" fmla="*/ 45 w 67"/>
                  <a:gd name="T9" fmla="*/ 20 h 57"/>
                  <a:gd name="T10" fmla="*/ 67 w 67"/>
                  <a:gd name="T11" fmla="*/ 0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57">
                    <a:moveTo>
                      <a:pt x="0" y="57"/>
                    </a:moveTo>
                    <a:cubicBezTo>
                      <a:pt x="5" y="53"/>
                      <a:pt x="8" y="51"/>
                      <a:pt x="15" y="50"/>
                    </a:cubicBezTo>
                    <a:cubicBezTo>
                      <a:pt x="20" y="46"/>
                      <a:pt x="23" y="43"/>
                      <a:pt x="27" y="39"/>
                    </a:cubicBezTo>
                    <a:cubicBezTo>
                      <a:pt x="30" y="36"/>
                      <a:pt x="36" y="32"/>
                      <a:pt x="36" y="32"/>
                    </a:cubicBezTo>
                    <a:cubicBezTo>
                      <a:pt x="37" y="25"/>
                      <a:pt x="39" y="24"/>
                      <a:pt x="45" y="20"/>
                    </a:cubicBezTo>
                    <a:cubicBezTo>
                      <a:pt x="49" y="13"/>
                      <a:pt x="60" y="5"/>
                      <a:pt x="67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99" name="Freeform 248"/>
              <p:cNvSpPr>
                <a:spLocks/>
              </p:cNvSpPr>
              <p:nvPr/>
            </p:nvSpPr>
            <p:spPr bwMode="auto">
              <a:xfrm>
                <a:off x="2787" y="2217"/>
                <a:ext cx="54" cy="41"/>
              </a:xfrm>
              <a:custGeom>
                <a:avLst/>
                <a:gdLst>
                  <a:gd name="T0" fmla="*/ 0 w 54"/>
                  <a:gd name="T1" fmla="*/ 41 h 41"/>
                  <a:gd name="T2" fmla="*/ 23 w 54"/>
                  <a:gd name="T3" fmla="*/ 26 h 41"/>
                  <a:gd name="T4" fmla="*/ 39 w 54"/>
                  <a:gd name="T5" fmla="*/ 12 h 41"/>
                  <a:gd name="T6" fmla="*/ 54 w 54"/>
                  <a:gd name="T7" fmla="*/ 0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4" h="41">
                    <a:moveTo>
                      <a:pt x="0" y="41"/>
                    </a:moveTo>
                    <a:cubicBezTo>
                      <a:pt x="8" y="36"/>
                      <a:pt x="14" y="28"/>
                      <a:pt x="23" y="26"/>
                    </a:cubicBezTo>
                    <a:cubicBezTo>
                      <a:pt x="27" y="19"/>
                      <a:pt x="32" y="15"/>
                      <a:pt x="39" y="12"/>
                    </a:cubicBezTo>
                    <a:cubicBezTo>
                      <a:pt x="43" y="7"/>
                      <a:pt x="49" y="5"/>
                      <a:pt x="54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00" name="Freeform 249"/>
              <p:cNvSpPr>
                <a:spLocks/>
              </p:cNvSpPr>
              <p:nvPr/>
            </p:nvSpPr>
            <p:spPr bwMode="auto">
              <a:xfrm>
                <a:off x="2892" y="2342"/>
                <a:ext cx="51" cy="19"/>
              </a:xfrm>
              <a:custGeom>
                <a:avLst/>
                <a:gdLst>
                  <a:gd name="T0" fmla="*/ 0 w 51"/>
                  <a:gd name="T1" fmla="*/ 19 h 19"/>
                  <a:gd name="T2" fmla="*/ 32 w 51"/>
                  <a:gd name="T3" fmla="*/ 12 h 19"/>
                  <a:gd name="T4" fmla="*/ 51 w 51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" h="19">
                    <a:moveTo>
                      <a:pt x="0" y="19"/>
                    </a:moveTo>
                    <a:cubicBezTo>
                      <a:pt x="11" y="18"/>
                      <a:pt x="21" y="14"/>
                      <a:pt x="32" y="12"/>
                    </a:cubicBezTo>
                    <a:cubicBezTo>
                      <a:pt x="38" y="8"/>
                      <a:pt x="46" y="5"/>
                      <a:pt x="51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01" name="Freeform 250"/>
              <p:cNvSpPr>
                <a:spLocks/>
              </p:cNvSpPr>
              <p:nvPr/>
            </p:nvSpPr>
            <p:spPr bwMode="auto">
              <a:xfrm>
                <a:off x="2888" y="2363"/>
                <a:ext cx="72" cy="19"/>
              </a:xfrm>
              <a:custGeom>
                <a:avLst/>
                <a:gdLst>
                  <a:gd name="T0" fmla="*/ 0 w 72"/>
                  <a:gd name="T1" fmla="*/ 19 h 19"/>
                  <a:gd name="T2" fmla="*/ 21 w 72"/>
                  <a:gd name="T3" fmla="*/ 15 h 19"/>
                  <a:gd name="T4" fmla="*/ 72 w 72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" h="19">
                    <a:moveTo>
                      <a:pt x="0" y="19"/>
                    </a:moveTo>
                    <a:cubicBezTo>
                      <a:pt x="7" y="18"/>
                      <a:pt x="21" y="15"/>
                      <a:pt x="21" y="15"/>
                    </a:cubicBezTo>
                    <a:cubicBezTo>
                      <a:pt x="35" y="8"/>
                      <a:pt x="56" y="0"/>
                      <a:pt x="72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02" name="Freeform 251"/>
              <p:cNvSpPr>
                <a:spLocks/>
              </p:cNvSpPr>
              <p:nvPr/>
            </p:nvSpPr>
            <p:spPr bwMode="auto">
              <a:xfrm>
                <a:off x="2880" y="2378"/>
                <a:ext cx="87" cy="25"/>
              </a:xfrm>
              <a:custGeom>
                <a:avLst/>
                <a:gdLst>
                  <a:gd name="T0" fmla="*/ 0 w 87"/>
                  <a:gd name="T1" fmla="*/ 25 h 25"/>
                  <a:gd name="T2" fmla="*/ 26 w 87"/>
                  <a:gd name="T3" fmla="*/ 21 h 25"/>
                  <a:gd name="T4" fmla="*/ 53 w 87"/>
                  <a:gd name="T5" fmla="*/ 9 h 25"/>
                  <a:gd name="T6" fmla="*/ 74 w 87"/>
                  <a:gd name="T7" fmla="*/ 3 h 25"/>
                  <a:gd name="T8" fmla="*/ 87 w 87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25">
                    <a:moveTo>
                      <a:pt x="0" y="25"/>
                    </a:moveTo>
                    <a:cubicBezTo>
                      <a:pt x="14" y="24"/>
                      <a:pt x="15" y="23"/>
                      <a:pt x="26" y="21"/>
                    </a:cubicBezTo>
                    <a:cubicBezTo>
                      <a:pt x="34" y="17"/>
                      <a:pt x="44" y="11"/>
                      <a:pt x="53" y="9"/>
                    </a:cubicBezTo>
                    <a:cubicBezTo>
                      <a:pt x="59" y="6"/>
                      <a:pt x="67" y="4"/>
                      <a:pt x="74" y="3"/>
                    </a:cubicBezTo>
                    <a:cubicBezTo>
                      <a:pt x="78" y="1"/>
                      <a:pt x="82" y="0"/>
                      <a:pt x="87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03" name="Freeform 252"/>
              <p:cNvSpPr>
                <a:spLocks/>
              </p:cNvSpPr>
              <p:nvPr/>
            </p:nvSpPr>
            <p:spPr bwMode="auto">
              <a:xfrm>
                <a:off x="2897" y="2402"/>
                <a:ext cx="75" cy="25"/>
              </a:xfrm>
              <a:custGeom>
                <a:avLst/>
                <a:gdLst>
                  <a:gd name="T0" fmla="*/ 0 w 75"/>
                  <a:gd name="T1" fmla="*/ 25 h 25"/>
                  <a:gd name="T2" fmla="*/ 27 w 75"/>
                  <a:gd name="T3" fmla="*/ 15 h 25"/>
                  <a:gd name="T4" fmla="*/ 54 w 75"/>
                  <a:gd name="T5" fmla="*/ 6 h 25"/>
                  <a:gd name="T6" fmla="*/ 75 w 7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5" h="25">
                    <a:moveTo>
                      <a:pt x="0" y="25"/>
                    </a:moveTo>
                    <a:cubicBezTo>
                      <a:pt x="10" y="23"/>
                      <a:pt x="17" y="17"/>
                      <a:pt x="27" y="15"/>
                    </a:cubicBezTo>
                    <a:cubicBezTo>
                      <a:pt x="35" y="11"/>
                      <a:pt x="46" y="7"/>
                      <a:pt x="54" y="6"/>
                    </a:cubicBezTo>
                    <a:cubicBezTo>
                      <a:pt x="60" y="3"/>
                      <a:pt x="68" y="0"/>
                      <a:pt x="75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308" name="Group 253"/>
            <p:cNvGrpSpPr>
              <a:grpSpLocks/>
            </p:cNvGrpSpPr>
            <p:nvPr/>
          </p:nvGrpSpPr>
          <p:grpSpPr bwMode="auto">
            <a:xfrm rot="-319698">
              <a:off x="1834" y="2497"/>
              <a:ext cx="236" cy="290"/>
              <a:chOff x="2746" y="2163"/>
              <a:chExt cx="236" cy="290"/>
            </a:xfrm>
          </p:grpSpPr>
          <p:sp>
            <p:nvSpPr>
              <p:cNvPr id="12480" name="Freeform 254"/>
              <p:cNvSpPr>
                <a:spLocks/>
              </p:cNvSpPr>
              <p:nvPr/>
            </p:nvSpPr>
            <p:spPr bwMode="auto">
              <a:xfrm>
                <a:off x="2768" y="2163"/>
                <a:ext cx="214" cy="288"/>
              </a:xfrm>
              <a:custGeom>
                <a:avLst/>
                <a:gdLst>
                  <a:gd name="T0" fmla="*/ 0 w 214"/>
                  <a:gd name="T1" fmla="*/ 15 h 288"/>
                  <a:gd name="T2" fmla="*/ 84 w 214"/>
                  <a:gd name="T3" fmla="*/ 33 h 288"/>
                  <a:gd name="T4" fmla="*/ 76 w 214"/>
                  <a:gd name="T5" fmla="*/ 69 h 288"/>
                  <a:gd name="T6" fmla="*/ 67 w 214"/>
                  <a:gd name="T7" fmla="*/ 83 h 288"/>
                  <a:gd name="T8" fmla="*/ 61 w 214"/>
                  <a:gd name="T9" fmla="*/ 113 h 288"/>
                  <a:gd name="T10" fmla="*/ 55 w 214"/>
                  <a:gd name="T11" fmla="*/ 152 h 288"/>
                  <a:gd name="T12" fmla="*/ 69 w 214"/>
                  <a:gd name="T13" fmla="*/ 186 h 288"/>
                  <a:gd name="T14" fmla="*/ 97 w 214"/>
                  <a:gd name="T15" fmla="*/ 188 h 288"/>
                  <a:gd name="T16" fmla="*/ 109 w 214"/>
                  <a:gd name="T17" fmla="*/ 179 h 288"/>
                  <a:gd name="T18" fmla="*/ 135 w 214"/>
                  <a:gd name="T19" fmla="*/ 173 h 288"/>
                  <a:gd name="T20" fmla="*/ 151 w 214"/>
                  <a:gd name="T21" fmla="*/ 168 h 288"/>
                  <a:gd name="T22" fmla="*/ 192 w 214"/>
                  <a:gd name="T23" fmla="*/ 186 h 288"/>
                  <a:gd name="T24" fmla="*/ 207 w 214"/>
                  <a:gd name="T25" fmla="*/ 212 h 288"/>
                  <a:gd name="T26" fmla="*/ 202 w 214"/>
                  <a:gd name="T27" fmla="*/ 248 h 288"/>
                  <a:gd name="T28" fmla="*/ 192 w 214"/>
                  <a:gd name="T29" fmla="*/ 267 h 288"/>
                  <a:gd name="T30" fmla="*/ 163 w 214"/>
                  <a:gd name="T31" fmla="*/ 288 h 28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4" h="288">
                    <a:moveTo>
                      <a:pt x="0" y="15"/>
                    </a:moveTo>
                    <a:cubicBezTo>
                      <a:pt x="83" y="17"/>
                      <a:pt x="59" y="0"/>
                      <a:pt x="84" y="33"/>
                    </a:cubicBezTo>
                    <a:cubicBezTo>
                      <a:pt x="83" y="48"/>
                      <a:pt x="87" y="60"/>
                      <a:pt x="76" y="69"/>
                    </a:cubicBezTo>
                    <a:cubicBezTo>
                      <a:pt x="73" y="74"/>
                      <a:pt x="69" y="77"/>
                      <a:pt x="67" y="83"/>
                    </a:cubicBezTo>
                    <a:cubicBezTo>
                      <a:pt x="66" y="93"/>
                      <a:pt x="65" y="104"/>
                      <a:pt x="61" y="113"/>
                    </a:cubicBezTo>
                    <a:cubicBezTo>
                      <a:pt x="59" y="126"/>
                      <a:pt x="60" y="140"/>
                      <a:pt x="55" y="152"/>
                    </a:cubicBezTo>
                    <a:cubicBezTo>
                      <a:pt x="52" y="170"/>
                      <a:pt x="51" y="183"/>
                      <a:pt x="69" y="186"/>
                    </a:cubicBezTo>
                    <a:cubicBezTo>
                      <a:pt x="79" y="191"/>
                      <a:pt x="85" y="189"/>
                      <a:pt x="97" y="188"/>
                    </a:cubicBezTo>
                    <a:cubicBezTo>
                      <a:pt x="103" y="186"/>
                      <a:pt x="104" y="181"/>
                      <a:pt x="109" y="179"/>
                    </a:cubicBezTo>
                    <a:cubicBezTo>
                      <a:pt x="115" y="176"/>
                      <a:pt x="128" y="174"/>
                      <a:pt x="135" y="173"/>
                    </a:cubicBezTo>
                    <a:cubicBezTo>
                      <a:pt x="140" y="170"/>
                      <a:pt x="145" y="170"/>
                      <a:pt x="151" y="168"/>
                    </a:cubicBezTo>
                    <a:cubicBezTo>
                      <a:pt x="176" y="170"/>
                      <a:pt x="179" y="168"/>
                      <a:pt x="192" y="186"/>
                    </a:cubicBezTo>
                    <a:cubicBezTo>
                      <a:pt x="194" y="197"/>
                      <a:pt x="203" y="202"/>
                      <a:pt x="207" y="212"/>
                    </a:cubicBezTo>
                    <a:cubicBezTo>
                      <a:pt x="209" y="225"/>
                      <a:pt x="214" y="241"/>
                      <a:pt x="202" y="248"/>
                    </a:cubicBezTo>
                    <a:cubicBezTo>
                      <a:pt x="198" y="253"/>
                      <a:pt x="197" y="263"/>
                      <a:pt x="192" y="267"/>
                    </a:cubicBezTo>
                    <a:cubicBezTo>
                      <a:pt x="183" y="274"/>
                      <a:pt x="173" y="283"/>
                      <a:pt x="163" y="288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81" name="Freeform 255"/>
              <p:cNvSpPr>
                <a:spLocks/>
              </p:cNvSpPr>
              <p:nvPr/>
            </p:nvSpPr>
            <p:spPr bwMode="auto">
              <a:xfrm>
                <a:off x="2746" y="2183"/>
                <a:ext cx="185" cy="270"/>
              </a:xfrm>
              <a:custGeom>
                <a:avLst/>
                <a:gdLst>
                  <a:gd name="T0" fmla="*/ 16 w 185"/>
                  <a:gd name="T1" fmla="*/ 0 h 270"/>
                  <a:gd name="T2" fmla="*/ 5 w 185"/>
                  <a:gd name="T3" fmla="*/ 19 h 270"/>
                  <a:gd name="T4" fmla="*/ 7 w 185"/>
                  <a:gd name="T5" fmla="*/ 63 h 270"/>
                  <a:gd name="T6" fmla="*/ 38 w 185"/>
                  <a:gd name="T7" fmla="*/ 82 h 270"/>
                  <a:gd name="T8" fmla="*/ 77 w 185"/>
                  <a:gd name="T9" fmla="*/ 78 h 270"/>
                  <a:gd name="T10" fmla="*/ 100 w 185"/>
                  <a:gd name="T11" fmla="*/ 72 h 270"/>
                  <a:gd name="T12" fmla="*/ 142 w 185"/>
                  <a:gd name="T13" fmla="*/ 69 h 270"/>
                  <a:gd name="T14" fmla="*/ 163 w 185"/>
                  <a:gd name="T15" fmla="*/ 93 h 270"/>
                  <a:gd name="T16" fmla="*/ 149 w 185"/>
                  <a:gd name="T17" fmla="*/ 147 h 270"/>
                  <a:gd name="T18" fmla="*/ 143 w 185"/>
                  <a:gd name="T19" fmla="*/ 166 h 270"/>
                  <a:gd name="T20" fmla="*/ 137 w 185"/>
                  <a:gd name="T21" fmla="*/ 184 h 270"/>
                  <a:gd name="T22" fmla="*/ 133 w 185"/>
                  <a:gd name="T23" fmla="*/ 210 h 270"/>
                  <a:gd name="T24" fmla="*/ 145 w 185"/>
                  <a:gd name="T25" fmla="*/ 244 h 270"/>
                  <a:gd name="T26" fmla="*/ 175 w 185"/>
                  <a:gd name="T27" fmla="*/ 265 h 270"/>
                  <a:gd name="T28" fmla="*/ 185 w 185"/>
                  <a:gd name="T29" fmla="*/ 270 h 27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5" h="270">
                    <a:moveTo>
                      <a:pt x="16" y="0"/>
                    </a:moveTo>
                    <a:cubicBezTo>
                      <a:pt x="14" y="7"/>
                      <a:pt x="10" y="13"/>
                      <a:pt x="5" y="19"/>
                    </a:cubicBezTo>
                    <a:cubicBezTo>
                      <a:pt x="2" y="34"/>
                      <a:pt x="0" y="48"/>
                      <a:pt x="7" y="63"/>
                    </a:cubicBezTo>
                    <a:cubicBezTo>
                      <a:pt x="9" y="72"/>
                      <a:pt x="28" y="81"/>
                      <a:pt x="38" y="82"/>
                    </a:cubicBezTo>
                    <a:cubicBezTo>
                      <a:pt x="54" y="81"/>
                      <a:pt x="63" y="80"/>
                      <a:pt x="77" y="78"/>
                    </a:cubicBezTo>
                    <a:cubicBezTo>
                      <a:pt x="84" y="75"/>
                      <a:pt x="92" y="73"/>
                      <a:pt x="100" y="72"/>
                    </a:cubicBezTo>
                    <a:cubicBezTo>
                      <a:pt x="114" y="62"/>
                      <a:pt x="120" y="68"/>
                      <a:pt x="142" y="69"/>
                    </a:cubicBezTo>
                    <a:cubicBezTo>
                      <a:pt x="152" y="71"/>
                      <a:pt x="158" y="84"/>
                      <a:pt x="163" y="93"/>
                    </a:cubicBezTo>
                    <a:cubicBezTo>
                      <a:pt x="167" y="117"/>
                      <a:pt x="160" y="128"/>
                      <a:pt x="149" y="147"/>
                    </a:cubicBezTo>
                    <a:cubicBezTo>
                      <a:pt x="148" y="153"/>
                      <a:pt x="146" y="160"/>
                      <a:pt x="143" y="166"/>
                    </a:cubicBezTo>
                    <a:cubicBezTo>
                      <a:pt x="142" y="172"/>
                      <a:pt x="140" y="178"/>
                      <a:pt x="137" y="184"/>
                    </a:cubicBezTo>
                    <a:cubicBezTo>
                      <a:pt x="136" y="195"/>
                      <a:pt x="135" y="200"/>
                      <a:pt x="133" y="210"/>
                    </a:cubicBezTo>
                    <a:cubicBezTo>
                      <a:pt x="133" y="221"/>
                      <a:pt x="130" y="241"/>
                      <a:pt x="145" y="244"/>
                    </a:cubicBezTo>
                    <a:cubicBezTo>
                      <a:pt x="157" y="250"/>
                      <a:pt x="161" y="263"/>
                      <a:pt x="175" y="265"/>
                    </a:cubicBezTo>
                    <a:cubicBezTo>
                      <a:pt x="178" y="267"/>
                      <a:pt x="185" y="270"/>
                      <a:pt x="185" y="27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82" name="Line 256"/>
              <p:cNvSpPr>
                <a:spLocks noChangeShapeType="1"/>
              </p:cNvSpPr>
              <p:nvPr/>
            </p:nvSpPr>
            <p:spPr bwMode="auto">
              <a:xfrm flipV="1">
                <a:off x="2857" y="2296"/>
                <a:ext cx="45" cy="4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83" name="Line 257"/>
              <p:cNvSpPr>
                <a:spLocks noChangeShapeType="1"/>
              </p:cNvSpPr>
              <p:nvPr/>
            </p:nvSpPr>
            <p:spPr bwMode="auto">
              <a:xfrm flipV="1">
                <a:off x="2835" y="2251"/>
                <a:ext cx="45" cy="4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84" name="Freeform 258"/>
              <p:cNvSpPr>
                <a:spLocks/>
              </p:cNvSpPr>
              <p:nvPr/>
            </p:nvSpPr>
            <p:spPr bwMode="auto">
              <a:xfrm>
                <a:off x="2829" y="2267"/>
                <a:ext cx="63" cy="61"/>
              </a:xfrm>
              <a:custGeom>
                <a:avLst/>
                <a:gdLst>
                  <a:gd name="T0" fmla="*/ 0 w 63"/>
                  <a:gd name="T1" fmla="*/ 61 h 61"/>
                  <a:gd name="T2" fmla="*/ 32 w 63"/>
                  <a:gd name="T3" fmla="*/ 34 h 61"/>
                  <a:gd name="T4" fmla="*/ 51 w 63"/>
                  <a:gd name="T5" fmla="*/ 9 h 61"/>
                  <a:gd name="T6" fmla="*/ 63 w 63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" h="61">
                    <a:moveTo>
                      <a:pt x="0" y="61"/>
                    </a:moveTo>
                    <a:cubicBezTo>
                      <a:pt x="15" y="59"/>
                      <a:pt x="19" y="42"/>
                      <a:pt x="32" y="34"/>
                    </a:cubicBezTo>
                    <a:cubicBezTo>
                      <a:pt x="38" y="26"/>
                      <a:pt x="42" y="14"/>
                      <a:pt x="51" y="9"/>
                    </a:cubicBezTo>
                    <a:cubicBezTo>
                      <a:pt x="55" y="7"/>
                      <a:pt x="63" y="0"/>
                      <a:pt x="63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85" name="Freeform 259"/>
              <p:cNvSpPr>
                <a:spLocks/>
              </p:cNvSpPr>
              <p:nvPr/>
            </p:nvSpPr>
            <p:spPr bwMode="auto">
              <a:xfrm>
                <a:off x="2756" y="2184"/>
                <a:ext cx="57" cy="45"/>
              </a:xfrm>
              <a:custGeom>
                <a:avLst/>
                <a:gdLst>
                  <a:gd name="T0" fmla="*/ 0 w 57"/>
                  <a:gd name="T1" fmla="*/ 45 h 45"/>
                  <a:gd name="T2" fmla="*/ 21 w 57"/>
                  <a:gd name="T3" fmla="*/ 29 h 45"/>
                  <a:gd name="T4" fmla="*/ 43 w 57"/>
                  <a:gd name="T5" fmla="*/ 14 h 45"/>
                  <a:gd name="T6" fmla="*/ 57 w 57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45">
                    <a:moveTo>
                      <a:pt x="0" y="45"/>
                    </a:moveTo>
                    <a:cubicBezTo>
                      <a:pt x="9" y="40"/>
                      <a:pt x="11" y="31"/>
                      <a:pt x="21" y="29"/>
                    </a:cubicBezTo>
                    <a:cubicBezTo>
                      <a:pt x="28" y="24"/>
                      <a:pt x="36" y="19"/>
                      <a:pt x="43" y="14"/>
                    </a:cubicBezTo>
                    <a:cubicBezTo>
                      <a:pt x="47" y="8"/>
                      <a:pt x="52" y="5"/>
                      <a:pt x="57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86" name="Freeform 260"/>
              <p:cNvSpPr>
                <a:spLocks/>
              </p:cNvSpPr>
              <p:nvPr/>
            </p:nvSpPr>
            <p:spPr bwMode="auto">
              <a:xfrm>
                <a:off x="2768" y="2193"/>
                <a:ext cx="67" cy="57"/>
              </a:xfrm>
              <a:custGeom>
                <a:avLst/>
                <a:gdLst>
                  <a:gd name="T0" fmla="*/ 0 w 67"/>
                  <a:gd name="T1" fmla="*/ 57 h 57"/>
                  <a:gd name="T2" fmla="*/ 15 w 67"/>
                  <a:gd name="T3" fmla="*/ 50 h 57"/>
                  <a:gd name="T4" fmla="*/ 27 w 67"/>
                  <a:gd name="T5" fmla="*/ 39 h 57"/>
                  <a:gd name="T6" fmla="*/ 36 w 67"/>
                  <a:gd name="T7" fmla="*/ 32 h 57"/>
                  <a:gd name="T8" fmla="*/ 45 w 67"/>
                  <a:gd name="T9" fmla="*/ 20 h 57"/>
                  <a:gd name="T10" fmla="*/ 67 w 67"/>
                  <a:gd name="T11" fmla="*/ 0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57">
                    <a:moveTo>
                      <a:pt x="0" y="57"/>
                    </a:moveTo>
                    <a:cubicBezTo>
                      <a:pt x="5" y="53"/>
                      <a:pt x="8" y="51"/>
                      <a:pt x="15" y="50"/>
                    </a:cubicBezTo>
                    <a:cubicBezTo>
                      <a:pt x="20" y="46"/>
                      <a:pt x="23" y="43"/>
                      <a:pt x="27" y="39"/>
                    </a:cubicBezTo>
                    <a:cubicBezTo>
                      <a:pt x="30" y="36"/>
                      <a:pt x="36" y="32"/>
                      <a:pt x="36" y="32"/>
                    </a:cubicBezTo>
                    <a:cubicBezTo>
                      <a:pt x="37" y="25"/>
                      <a:pt x="39" y="24"/>
                      <a:pt x="45" y="20"/>
                    </a:cubicBezTo>
                    <a:cubicBezTo>
                      <a:pt x="49" y="13"/>
                      <a:pt x="60" y="5"/>
                      <a:pt x="67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87" name="Freeform 261"/>
              <p:cNvSpPr>
                <a:spLocks/>
              </p:cNvSpPr>
              <p:nvPr/>
            </p:nvSpPr>
            <p:spPr bwMode="auto">
              <a:xfrm>
                <a:off x="2787" y="2217"/>
                <a:ext cx="54" cy="41"/>
              </a:xfrm>
              <a:custGeom>
                <a:avLst/>
                <a:gdLst>
                  <a:gd name="T0" fmla="*/ 0 w 54"/>
                  <a:gd name="T1" fmla="*/ 41 h 41"/>
                  <a:gd name="T2" fmla="*/ 23 w 54"/>
                  <a:gd name="T3" fmla="*/ 26 h 41"/>
                  <a:gd name="T4" fmla="*/ 39 w 54"/>
                  <a:gd name="T5" fmla="*/ 12 h 41"/>
                  <a:gd name="T6" fmla="*/ 54 w 54"/>
                  <a:gd name="T7" fmla="*/ 0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4" h="41">
                    <a:moveTo>
                      <a:pt x="0" y="41"/>
                    </a:moveTo>
                    <a:cubicBezTo>
                      <a:pt x="8" y="36"/>
                      <a:pt x="14" y="28"/>
                      <a:pt x="23" y="26"/>
                    </a:cubicBezTo>
                    <a:cubicBezTo>
                      <a:pt x="27" y="19"/>
                      <a:pt x="32" y="15"/>
                      <a:pt x="39" y="12"/>
                    </a:cubicBezTo>
                    <a:cubicBezTo>
                      <a:pt x="43" y="7"/>
                      <a:pt x="49" y="5"/>
                      <a:pt x="54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88" name="Freeform 262"/>
              <p:cNvSpPr>
                <a:spLocks/>
              </p:cNvSpPr>
              <p:nvPr/>
            </p:nvSpPr>
            <p:spPr bwMode="auto">
              <a:xfrm>
                <a:off x="2892" y="2342"/>
                <a:ext cx="51" cy="19"/>
              </a:xfrm>
              <a:custGeom>
                <a:avLst/>
                <a:gdLst>
                  <a:gd name="T0" fmla="*/ 0 w 51"/>
                  <a:gd name="T1" fmla="*/ 19 h 19"/>
                  <a:gd name="T2" fmla="*/ 32 w 51"/>
                  <a:gd name="T3" fmla="*/ 12 h 19"/>
                  <a:gd name="T4" fmla="*/ 51 w 51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" h="19">
                    <a:moveTo>
                      <a:pt x="0" y="19"/>
                    </a:moveTo>
                    <a:cubicBezTo>
                      <a:pt x="11" y="18"/>
                      <a:pt x="21" y="14"/>
                      <a:pt x="32" y="12"/>
                    </a:cubicBezTo>
                    <a:cubicBezTo>
                      <a:pt x="38" y="8"/>
                      <a:pt x="46" y="5"/>
                      <a:pt x="51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89" name="Freeform 263"/>
              <p:cNvSpPr>
                <a:spLocks/>
              </p:cNvSpPr>
              <p:nvPr/>
            </p:nvSpPr>
            <p:spPr bwMode="auto">
              <a:xfrm>
                <a:off x="2888" y="2363"/>
                <a:ext cx="72" cy="19"/>
              </a:xfrm>
              <a:custGeom>
                <a:avLst/>
                <a:gdLst>
                  <a:gd name="T0" fmla="*/ 0 w 72"/>
                  <a:gd name="T1" fmla="*/ 19 h 19"/>
                  <a:gd name="T2" fmla="*/ 21 w 72"/>
                  <a:gd name="T3" fmla="*/ 15 h 19"/>
                  <a:gd name="T4" fmla="*/ 72 w 72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" h="19">
                    <a:moveTo>
                      <a:pt x="0" y="19"/>
                    </a:moveTo>
                    <a:cubicBezTo>
                      <a:pt x="7" y="18"/>
                      <a:pt x="21" y="15"/>
                      <a:pt x="21" y="15"/>
                    </a:cubicBezTo>
                    <a:cubicBezTo>
                      <a:pt x="35" y="8"/>
                      <a:pt x="56" y="0"/>
                      <a:pt x="72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90" name="Freeform 264"/>
              <p:cNvSpPr>
                <a:spLocks/>
              </p:cNvSpPr>
              <p:nvPr/>
            </p:nvSpPr>
            <p:spPr bwMode="auto">
              <a:xfrm>
                <a:off x="2880" y="2378"/>
                <a:ext cx="87" cy="25"/>
              </a:xfrm>
              <a:custGeom>
                <a:avLst/>
                <a:gdLst>
                  <a:gd name="T0" fmla="*/ 0 w 87"/>
                  <a:gd name="T1" fmla="*/ 25 h 25"/>
                  <a:gd name="T2" fmla="*/ 26 w 87"/>
                  <a:gd name="T3" fmla="*/ 21 h 25"/>
                  <a:gd name="T4" fmla="*/ 53 w 87"/>
                  <a:gd name="T5" fmla="*/ 9 h 25"/>
                  <a:gd name="T6" fmla="*/ 74 w 87"/>
                  <a:gd name="T7" fmla="*/ 3 h 25"/>
                  <a:gd name="T8" fmla="*/ 87 w 87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25">
                    <a:moveTo>
                      <a:pt x="0" y="25"/>
                    </a:moveTo>
                    <a:cubicBezTo>
                      <a:pt x="14" y="24"/>
                      <a:pt x="15" y="23"/>
                      <a:pt x="26" y="21"/>
                    </a:cubicBezTo>
                    <a:cubicBezTo>
                      <a:pt x="34" y="17"/>
                      <a:pt x="44" y="11"/>
                      <a:pt x="53" y="9"/>
                    </a:cubicBezTo>
                    <a:cubicBezTo>
                      <a:pt x="59" y="6"/>
                      <a:pt x="67" y="4"/>
                      <a:pt x="74" y="3"/>
                    </a:cubicBezTo>
                    <a:cubicBezTo>
                      <a:pt x="78" y="1"/>
                      <a:pt x="82" y="0"/>
                      <a:pt x="87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91" name="Freeform 265"/>
              <p:cNvSpPr>
                <a:spLocks/>
              </p:cNvSpPr>
              <p:nvPr/>
            </p:nvSpPr>
            <p:spPr bwMode="auto">
              <a:xfrm>
                <a:off x="2897" y="2402"/>
                <a:ext cx="75" cy="25"/>
              </a:xfrm>
              <a:custGeom>
                <a:avLst/>
                <a:gdLst>
                  <a:gd name="T0" fmla="*/ 0 w 75"/>
                  <a:gd name="T1" fmla="*/ 25 h 25"/>
                  <a:gd name="T2" fmla="*/ 27 w 75"/>
                  <a:gd name="T3" fmla="*/ 15 h 25"/>
                  <a:gd name="T4" fmla="*/ 54 w 75"/>
                  <a:gd name="T5" fmla="*/ 6 h 25"/>
                  <a:gd name="T6" fmla="*/ 75 w 7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5" h="25">
                    <a:moveTo>
                      <a:pt x="0" y="25"/>
                    </a:moveTo>
                    <a:cubicBezTo>
                      <a:pt x="10" y="23"/>
                      <a:pt x="17" y="17"/>
                      <a:pt x="27" y="15"/>
                    </a:cubicBezTo>
                    <a:cubicBezTo>
                      <a:pt x="35" y="11"/>
                      <a:pt x="46" y="7"/>
                      <a:pt x="54" y="6"/>
                    </a:cubicBezTo>
                    <a:cubicBezTo>
                      <a:pt x="60" y="3"/>
                      <a:pt x="68" y="0"/>
                      <a:pt x="75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309" name="Group 266"/>
            <p:cNvGrpSpPr>
              <a:grpSpLocks/>
            </p:cNvGrpSpPr>
            <p:nvPr/>
          </p:nvGrpSpPr>
          <p:grpSpPr bwMode="auto">
            <a:xfrm rot="702794">
              <a:off x="1673" y="2238"/>
              <a:ext cx="236" cy="290"/>
              <a:chOff x="2746" y="2163"/>
              <a:chExt cx="236" cy="290"/>
            </a:xfrm>
          </p:grpSpPr>
          <p:sp>
            <p:nvSpPr>
              <p:cNvPr id="12468" name="Freeform 267"/>
              <p:cNvSpPr>
                <a:spLocks/>
              </p:cNvSpPr>
              <p:nvPr/>
            </p:nvSpPr>
            <p:spPr bwMode="auto">
              <a:xfrm>
                <a:off x="2768" y="2163"/>
                <a:ext cx="214" cy="288"/>
              </a:xfrm>
              <a:custGeom>
                <a:avLst/>
                <a:gdLst>
                  <a:gd name="T0" fmla="*/ 0 w 214"/>
                  <a:gd name="T1" fmla="*/ 15 h 288"/>
                  <a:gd name="T2" fmla="*/ 84 w 214"/>
                  <a:gd name="T3" fmla="*/ 33 h 288"/>
                  <a:gd name="T4" fmla="*/ 76 w 214"/>
                  <a:gd name="T5" fmla="*/ 69 h 288"/>
                  <a:gd name="T6" fmla="*/ 67 w 214"/>
                  <a:gd name="T7" fmla="*/ 83 h 288"/>
                  <a:gd name="T8" fmla="*/ 61 w 214"/>
                  <a:gd name="T9" fmla="*/ 113 h 288"/>
                  <a:gd name="T10" fmla="*/ 55 w 214"/>
                  <a:gd name="T11" fmla="*/ 152 h 288"/>
                  <a:gd name="T12" fmla="*/ 69 w 214"/>
                  <a:gd name="T13" fmla="*/ 186 h 288"/>
                  <a:gd name="T14" fmla="*/ 97 w 214"/>
                  <a:gd name="T15" fmla="*/ 188 h 288"/>
                  <a:gd name="T16" fmla="*/ 109 w 214"/>
                  <a:gd name="T17" fmla="*/ 179 h 288"/>
                  <a:gd name="T18" fmla="*/ 135 w 214"/>
                  <a:gd name="T19" fmla="*/ 173 h 288"/>
                  <a:gd name="T20" fmla="*/ 151 w 214"/>
                  <a:gd name="T21" fmla="*/ 168 h 288"/>
                  <a:gd name="T22" fmla="*/ 192 w 214"/>
                  <a:gd name="T23" fmla="*/ 186 h 288"/>
                  <a:gd name="T24" fmla="*/ 207 w 214"/>
                  <a:gd name="T25" fmla="*/ 212 h 288"/>
                  <a:gd name="T26" fmla="*/ 202 w 214"/>
                  <a:gd name="T27" fmla="*/ 248 h 288"/>
                  <a:gd name="T28" fmla="*/ 192 w 214"/>
                  <a:gd name="T29" fmla="*/ 267 h 288"/>
                  <a:gd name="T30" fmla="*/ 163 w 214"/>
                  <a:gd name="T31" fmla="*/ 288 h 28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4" h="288">
                    <a:moveTo>
                      <a:pt x="0" y="15"/>
                    </a:moveTo>
                    <a:cubicBezTo>
                      <a:pt x="83" y="17"/>
                      <a:pt x="59" y="0"/>
                      <a:pt x="84" y="33"/>
                    </a:cubicBezTo>
                    <a:cubicBezTo>
                      <a:pt x="83" y="48"/>
                      <a:pt x="87" y="60"/>
                      <a:pt x="76" y="69"/>
                    </a:cubicBezTo>
                    <a:cubicBezTo>
                      <a:pt x="73" y="74"/>
                      <a:pt x="69" y="77"/>
                      <a:pt x="67" y="83"/>
                    </a:cubicBezTo>
                    <a:cubicBezTo>
                      <a:pt x="66" y="93"/>
                      <a:pt x="65" y="104"/>
                      <a:pt x="61" y="113"/>
                    </a:cubicBezTo>
                    <a:cubicBezTo>
                      <a:pt x="59" y="126"/>
                      <a:pt x="60" y="140"/>
                      <a:pt x="55" y="152"/>
                    </a:cubicBezTo>
                    <a:cubicBezTo>
                      <a:pt x="52" y="170"/>
                      <a:pt x="51" y="183"/>
                      <a:pt x="69" y="186"/>
                    </a:cubicBezTo>
                    <a:cubicBezTo>
                      <a:pt x="79" y="191"/>
                      <a:pt x="85" y="189"/>
                      <a:pt x="97" y="188"/>
                    </a:cubicBezTo>
                    <a:cubicBezTo>
                      <a:pt x="103" y="186"/>
                      <a:pt x="104" y="181"/>
                      <a:pt x="109" y="179"/>
                    </a:cubicBezTo>
                    <a:cubicBezTo>
                      <a:pt x="115" y="176"/>
                      <a:pt x="128" y="174"/>
                      <a:pt x="135" y="173"/>
                    </a:cubicBezTo>
                    <a:cubicBezTo>
                      <a:pt x="140" y="170"/>
                      <a:pt x="145" y="170"/>
                      <a:pt x="151" y="168"/>
                    </a:cubicBezTo>
                    <a:cubicBezTo>
                      <a:pt x="176" y="170"/>
                      <a:pt x="179" y="168"/>
                      <a:pt x="192" y="186"/>
                    </a:cubicBezTo>
                    <a:cubicBezTo>
                      <a:pt x="194" y="197"/>
                      <a:pt x="203" y="202"/>
                      <a:pt x="207" y="212"/>
                    </a:cubicBezTo>
                    <a:cubicBezTo>
                      <a:pt x="209" y="225"/>
                      <a:pt x="214" y="241"/>
                      <a:pt x="202" y="248"/>
                    </a:cubicBezTo>
                    <a:cubicBezTo>
                      <a:pt x="198" y="253"/>
                      <a:pt x="197" y="263"/>
                      <a:pt x="192" y="267"/>
                    </a:cubicBezTo>
                    <a:cubicBezTo>
                      <a:pt x="183" y="274"/>
                      <a:pt x="173" y="283"/>
                      <a:pt x="163" y="288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69" name="Freeform 268"/>
              <p:cNvSpPr>
                <a:spLocks/>
              </p:cNvSpPr>
              <p:nvPr/>
            </p:nvSpPr>
            <p:spPr bwMode="auto">
              <a:xfrm>
                <a:off x="2746" y="2183"/>
                <a:ext cx="185" cy="270"/>
              </a:xfrm>
              <a:custGeom>
                <a:avLst/>
                <a:gdLst>
                  <a:gd name="T0" fmla="*/ 16 w 185"/>
                  <a:gd name="T1" fmla="*/ 0 h 270"/>
                  <a:gd name="T2" fmla="*/ 5 w 185"/>
                  <a:gd name="T3" fmla="*/ 19 h 270"/>
                  <a:gd name="T4" fmla="*/ 7 w 185"/>
                  <a:gd name="T5" fmla="*/ 63 h 270"/>
                  <a:gd name="T6" fmla="*/ 38 w 185"/>
                  <a:gd name="T7" fmla="*/ 82 h 270"/>
                  <a:gd name="T8" fmla="*/ 77 w 185"/>
                  <a:gd name="T9" fmla="*/ 78 h 270"/>
                  <a:gd name="T10" fmla="*/ 100 w 185"/>
                  <a:gd name="T11" fmla="*/ 72 h 270"/>
                  <a:gd name="T12" fmla="*/ 142 w 185"/>
                  <a:gd name="T13" fmla="*/ 69 h 270"/>
                  <a:gd name="T14" fmla="*/ 163 w 185"/>
                  <a:gd name="T15" fmla="*/ 93 h 270"/>
                  <a:gd name="T16" fmla="*/ 149 w 185"/>
                  <a:gd name="T17" fmla="*/ 147 h 270"/>
                  <a:gd name="T18" fmla="*/ 143 w 185"/>
                  <a:gd name="T19" fmla="*/ 166 h 270"/>
                  <a:gd name="T20" fmla="*/ 137 w 185"/>
                  <a:gd name="T21" fmla="*/ 184 h 270"/>
                  <a:gd name="T22" fmla="*/ 133 w 185"/>
                  <a:gd name="T23" fmla="*/ 210 h 270"/>
                  <a:gd name="T24" fmla="*/ 145 w 185"/>
                  <a:gd name="T25" fmla="*/ 244 h 270"/>
                  <a:gd name="T26" fmla="*/ 175 w 185"/>
                  <a:gd name="T27" fmla="*/ 265 h 270"/>
                  <a:gd name="T28" fmla="*/ 185 w 185"/>
                  <a:gd name="T29" fmla="*/ 270 h 27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5" h="270">
                    <a:moveTo>
                      <a:pt x="16" y="0"/>
                    </a:moveTo>
                    <a:cubicBezTo>
                      <a:pt x="14" y="7"/>
                      <a:pt x="10" y="13"/>
                      <a:pt x="5" y="19"/>
                    </a:cubicBezTo>
                    <a:cubicBezTo>
                      <a:pt x="2" y="34"/>
                      <a:pt x="0" y="48"/>
                      <a:pt x="7" y="63"/>
                    </a:cubicBezTo>
                    <a:cubicBezTo>
                      <a:pt x="9" y="72"/>
                      <a:pt x="28" y="81"/>
                      <a:pt x="38" y="82"/>
                    </a:cubicBezTo>
                    <a:cubicBezTo>
                      <a:pt x="54" y="81"/>
                      <a:pt x="63" y="80"/>
                      <a:pt x="77" y="78"/>
                    </a:cubicBezTo>
                    <a:cubicBezTo>
                      <a:pt x="84" y="75"/>
                      <a:pt x="92" y="73"/>
                      <a:pt x="100" y="72"/>
                    </a:cubicBezTo>
                    <a:cubicBezTo>
                      <a:pt x="114" y="62"/>
                      <a:pt x="120" y="68"/>
                      <a:pt x="142" y="69"/>
                    </a:cubicBezTo>
                    <a:cubicBezTo>
                      <a:pt x="152" y="71"/>
                      <a:pt x="158" y="84"/>
                      <a:pt x="163" y="93"/>
                    </a:cubicBezTo>
                    <a:cubicBezTo>
                      <a:pt x="167" y="117"/>
                      <a:pt x="160" y="128"/>
                      <a:pt x="149" y="147"/>
                    </a:cubicBezTo>
                    <a:cubicBezTo>
                      <a:pt x="148" y="153"/>
                      <a:pt x="146" y="160"/>
                      <a:pt x="143" y="166"/>
                    </a:cubicBezTo>
                    <a:cubicBezTo>
                      <a:pt x="142" y="172"/>
                      <a:pt x="140" y="178"/>
                      <a:pt x="137" y="184"/>
                    </a:cubicBezTo>
                    <a:cubicBezTo>
                      <a:pt x="136" y="195"/>
                      <a:pt x="135" y="200"/>
                      <a:pt x="133" y="210"/>
                    </a:cubicBezTo>
                    <a:cubicBezTo>
                      <a:pt x="133" y="221"/>
                      <a:pt x="130" y="241"/>
                      <a:pt x="145" y="244"/>
                    </a:cubicBezTo>
                    <a:cubicBezTo>
                      <a:pt x="157" y="250"/>
                      <a:pt x="161" y="263"/>
                      <a:pt x="175" y="265"/>
                    </a:cubicBezTo>
                    <a:cubicBezTo>
                      <a:pt x="178" y="267"/>
                      <a:pt x="185" y="270"/>
                      <a:pt x="185" y="27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70" name="Line 269"/>
              <p:cNvSpPr>
                <a:spLocks noChangeShapeType="1"/>
              </p:cNvSpPr>
              <p:nvPr/>
            </p:nvSpPr>
            <p:spPr bwMode="auto">
              <a:xfrm flipV="1">
                <a:off x="2857" y="2296"/>
                <a:ext cx="45" cy="4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71" name="Line 270"/>
              <p:cNvSpPr>
                <a:spLocks noChangeShapeType="1"/>
              </p:cNvSpPr>
              <p:nvPr/>
            </p:nvSpPr>
            <p:spPr bwMode="auto">
              <a:xfrm flipV="1">
                <a:off x="2835" y="2251"/>
                <a:ext cx="45" cy="4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72" name="Freeform 271"/>
              <p:cNvSpPr>
                <a:spLocks/>
              </p:cNvSpPr>
              <p:nvPr/>
            </p:nvSpPr>
            <p:spPr bwMode="auto">
              <a:xfrm>
                <a:off x="2829" y="2267"/>
                <a:ext cx="63" cy="61"/>
              </a:xfrm>
              <a:custGeom>
                <a:avLst/>
                <a:gdLst>
                  <a:gd name="T0" fmla="*/ 0 w 63"/>
                  <a:gd name="T1" fmla="*/ 61 h 61"/>
                  <a:gd name="T2" fmla="*/ 32 w 63"/>
                  <a:gd name="T3" fmla="*/ 34 h 61"/>
                  <a:gd name="T4" fmla="*/ 51 w 63"/>
                  <a:gd name="T5" fmla="*/ 9 h 61"/>
                  <a:gd name="T6" fmla="*/ 63 w 63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" h="61">
                    <a:moveTo>
                      <a:pt x="0" y="61"/>
                    </a:moveTo>
                    <a:cubicBezTo>
                      <a:pt x="15" y="59"/>
                      <a:pt x="19" y="42"/>
                      <a:pt x="32" y="34"/>
                    </a:cubicBezTo>
                    <a:cubicBezTo>
                      <a:pt x="38" y="26"/>
                      <a:pt x="42" y="14"/>
                      <a:pt x="51" y="9"/>
                    </a:cubicBezTo>
                    <a:cubicBezTo>
                      <a:pt x="55" y="7"/>
                      <a:pt x="63" y="0"/>
                      <a:pt x="63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73" name="Freeform 272"/>
              <p:cNvSpPr>
                <a:spLocks/>
              </p:cNvSpPr>
              <p:nvPr/>
            </p:nvSpPr>
            <p:spPr bwMode="auto">
              <a:xfrm>
                <a:off x="2756" y="2184"/>
                <a:ext cx="57" cy="45"/>
              </a:xfrm>
              <a:custGeom>
                <a:avLst/>
                <a:gdLst>
                  <a:gd name="T0" fmla="*/ 0 w 57"/>
                  <a:gd name="T1" fmla="*/ 45 h 45"/>
                  <a:gd name="T2" fmla="*/ 21 w 57"/>
                  <a:gd name="T3" fmla="*/ 29 h 45"/>
                  <a:gd name="T4" fmla="*/ 43 w 57"/>
                  <a:gd name="T5" fmla="*/ 14 h 45"/>
                  <a:gd name="T6" fmla="*/ 57 w 57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45">
                    <a:moveTo>
                      <a:pt x="0" y="45"/>
                    </a:moveTo>
                    <a:cubicBezTo>
                      <a:pt x="9" y="40"/>
                      <a:pt x="11" y="31"/>
                      <a:pt x="21" y="29"/>
                    </a:cubicBezTo>
                    <a:cubicBezTo>
                      <a:pt x="28" y="24"/>
                      <a:pt x="36" y="19"/>
                      <a:pt x="43" y="14"/>
                    </a:cubicBezTo>
                    <a:cubicBezTo>
                      <a:pt x="47" y="8"/>
                      <a:pt x="52" y="5"/>
                      <a:pt x="57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74" name="Freeform 273"/>
              <p:cNvSpPr>
                <a:spLocks/>
              </p:cNvSpPr>
              <p:nvPr/>
            </p:nvSpPr>
            <p:spPr bwMode="auto">
              <a:xfrm>
                <a:off x="2768" y="2193"/>
                <a:ext cx="67" cy="57"/>
              </a:xfrm>
              <a:custGeom>
                <a:avLst/>
                <a:gdLst>
                  <a:gd name="T0" fmla="*/ 0 w 67"/>
                  <a:gd name="T1" fmla="*/ 57 h 57"/>
                  <a:gd name="T2" fmla="*/ 15 w 67"/>
                  <a:gd name="T3" fmla="*/ 50 h 57"/>
                  <a:gd name="T4" fmla="*/ 27 w 67"/>
                  <a:gd name="T5" fmla="*/ 39 h 57"/>
                  <a:gd name="T6" fmla="*/ 36 w 67"/>
                  <a:gd name="T7" fmla="*/ 32 h 57"/>
                  <a:gd name="T8" fmla="*/ 45 w 67"/>
                  <a:gd name="T9" fmla="*/ 20 h 57"/>
                  <a:gd name="T10" fmla="*/ 67 w 67"/>
                  <a:gd name="T11" fmla="*/ 0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57">
                    <a:moveTo>
                      <a:pt x="0" y="57"/>
                    </a:moveTo>
                    <a:cubicBezTo>
                      <a:pt x="5" y="53"/>
                      <a:pt x="8" y="51"/>
                      <a:pt x="15" y="50"/>
                    </a:cubicBezTo>
                    <a:cubicBezTo>
                      <a:pt x="20" y="46"/>
                      <a:pt x="23" y="43"/>
                      <a:pt x="27" y="39"/>
                    </a:cubicBezTo>
                    <a:cubicBezTo>
                      <a:pt x="30" y="36"/>
                      <a:pt x="36" y="32"/>
                      <a:pt x="36" y="32"/>
                    </a:cubicBezTo>
                    <a:cubicBezTo>
                      <a:pt x="37" y="25"/>
                      <a:pt x="39" y="24"/>
                      <a:pt x="45" y="20"/>
                    </a:cubicBezTo>
                    <a:cubicBezTo>
                      <a:pt x="49" y="13"/>
                      <a:pt x="60" y="5"/>
                      <a:pt x="67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75" name="Freeform 274"/>
              <p:cNvSpPr>
                <a:spLocks/>
              </p:cNvSpPr>
              <p:nvPr/>
            </p:nvSpPr>
            <p:spPr bwMode="auto">
              <a:xfrm>
                <a:off x="2787" y="2217"/>
                <a:ext cx="54" cy="41"/>
              </a:xfrm>
              <a:custGeom>
                <a:avLst/>
                <a:gdLst>
                  <a:gd name="T0" fmla="*/ 0 w 54"/>
                  <a:gd name="T1" fmla="*/ 41 h 41"/>
                  <a:gd name="T2" fmla="*/ 23 w 54"/>
                  <a:gd name="T3" fmla="*/ 26 h 41"/>
                  <a:gd name="T4" fmla="*/ 39 w 54"/>
                  <a:gd name="T5" fmla="*/ 12 h 41"/>
                  <a:gd name="T6" fmla="*/ 54 w 54"/>
                  <a:gd name="T7" fmla="*/ 0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4" h="41">
                    <a:moveTo>
                      <a:pt x="0" y="41"/>
                    </a:moveTo>
                    <a:cubicBezTo>
                      <a:pt x="8" y="36"/>
                      <a:pt x="14" y="28"/>
                      <a:pt x="23" y="26"/>
                    </a:cubicBezTo>
                    <a:cubicBezTo>
                      <a:pt x="27" y="19"/>
                      <a:pt x="32" y="15"/>
                      <a:pt x="39" y="12"/>
                    </a:cubicBezTo>
                    <a:cubicBezTo>
                      <a:pt x="43" y="7"/>
                      <a:pt x="49" y="5"/>
                      <a:pt x="54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76" name="Freeform 275"/>
              <p:cNvSpPr>
                <a:spLocks/>
              </p:cNvSpPr>
              <p:nvPr/>
            </p:nvSpPr>
            <p:spPr bwMode="auto">
              <a:xfrm>
                <a:off x="2892" y="2342"/>
                <a:ext cx="51" cy="19"/>
              </a:xfrm>
              <a:custGeom>
                <a:avLst/>
                <a:gdLst>
                  <a:gd name="T0" fmla="*/ 0 w 51"/>
                  <a:gd name="T1" fmla="*/ 19 h 19"/>
                  <a:gd name="T2" fmla="*/ 32 w 51"/>
                  <a:gd name="T3" fmla="*/ 12 h 19"/>
                  <a:gd name="T4" fmla="*/ 51 w 51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" h="19">
                    <a:moveTo>
                      <a:pt x="0" y="19"/>
                    </a:moveTo>
                    <a:cubicBezTo>
                      <a:pt x="11" y="18"/>
                      <a:pt x="21" y="14"/>
                      <a:pt x="32" y="12"/>
                    </a:cubicBezTo>
                    <a:cubicBezTo>
                      <a:pt x="38" y="8"/>
                      <a:pt x="46" y="5"/>
                      <a:pt x="51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77" name="Freeform 276"/>
              <p:cNvSpPr>
                <a:spLocks/>
              </p:cNvSpPr>
              <p:nvPr/>
            </p:nvSpPr>
            <p:spPr bwMode="auto">
              <a:xfrm>
                <a:off x="2888" y="2363"/>
                <a:ext cx="72" cy="19"/>
              </a:xfrm>
              <a:custGeom>
                <a:avLst/>
                <a:gdLst>
                  <a:gd name="T0" fmla="*/ 0 w 72"/>
                  <a:gd name="T1" fmla="*/ 19 h 19"/>
                  <a:gd name="T2" fmla="*/ 21 w 72"/>
                  <a:gd name="T3" fmla="*/ 15 h 19"/>
                  <a:gd name="T4" fmla="*/ 72 w 72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" h="19">
                    <a:moveTo>
                      <a:pt x="0" y="19"/>
                    </a:moveTo>
                    <a:cubicBezTo>
                      <a:pt x="7" y="18"/>
                      <a:pt x="21" y="15"/>
                      <a:pt x="21" y="15"/>
                    </a:cubicBezTo>
                    <a:cubicBezTo>
                      <a:pt x="35" y="8"/>
                      <a:pt x="56" y="0"/>
                      <a:pt x="72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78" name="Freeform 277"/>
              <p:cNvSpPr>
                <a:spLocks/>
              </p:cNvSpPr>
              <p:nvPr/>
            </p:nvSpPr>
            <p:spPr bwMode="auto">
              <a:xfrm>
                <a:off x="2880" y="2378"/>
                <a:ext cx="87" cy="25"/>
              </a:xfrm>
              <a:custGeom>
                <a:avLst/>
                <a:gdLst>
                  <a:gd name="T0" fmla="*/ 0 w 87"/>
                  <a:gd name="T1" fmla="*/ 25 h 25"/>
                  <a:gd name="T2" fmla="*/ 26 w 87"/>
                  <a:gd name="T3" fmla="*/ 21 h 25"/>
                  <a:gd name="T4" fmla="*/ 53 w 87"/>
                  <a:gd name="T5" fmla="*/ 9 h 25"/>
                  <a:gd name="T6" fmla="*/ 74 w 87"/>
                  <a:gd name="T7" fmla="*/ 3 h 25"/>
                  <a:gd name="T8" fmla="*/ 87 w 87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25">
                    <a:moveTo>
                      <a:pt x="0" y="25"/>
                    </a:moveTo>
                    <a:cubicBezTo>
                      <a:pt x="14" y="24"/>
                      <a:pt x="15" y="23"/>
                      <a:pt x="26" y="21"/>
                    </a:cubicBezTo>
                    <a:cubicBezTo>
                      <a:pt x="34" y="17"/>
                      <a:pt x="44" y="11"/>
                      <a:pt x="53" y="9"/>
                    </a:cubicBezTo>
                    <a:cubicBezTo>
                      <a:pt x="59" y="6"/>
                      <a:pt x="67" y="4"/>
                      <a:pt x="74" y="3"/>
                    </a:cubicBezTo>
                    <a:cubicBezTo>
                      <a:pt x="78" y="1"/>
                      <a:pt x="82" y="0"/>
                      <a:pt x="87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79" name="Freeform 278"/>
              <p:cNvSpPr>
                <a:spLocks/>
              </p:cNvSpPr>
              <p:nvPr/>
            </p:nvSpPr>
            <p:spPr bwMode="auto">
              <a:xfrm>
                <a:off x="2897" y="2402"/>
                <a:ext cx="75" cy="25"/>
              </a:xfrm>
              <a:custGeom>
                <a:avLst/>
                <a:gdLst>
                  <a:gd name="T0" fmla="*/ 0 w 75"/>
                  <a:gd name="T1" fmla="*/ 25 h 25"/>
                  <a:gd name="T2" fmla="*/ 27 w 75"/>
                  <a:gd name="T3" fmla="*/ 15 h 25"/>
                  <a:gd name="T4" fmla="*/ 54 w 75"/>
                  <a:gd name="T5" fmla="*/ 6 h 25"/>
                  <a:gd name="T6" fmla="*/ 75 w 7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5" h="25">
                    <a:moveTo>
                      <a:pt x="0" y="25"/>
                    </a:moveTo>
                    <a:cubicBezTo>
                      <a:pt x="10" y="23"/>
                      <a:pt x="17" y="17"/>
                      <a:pt x="27" y="15"/>
                    </a:cubicBezTo>
                    <a:cubicBezTo>
                      <a:pt x="35" y="11"/>
                      <a:pt x="46" y="7"/>
                      <a:pt x="54" y="6"/>
                    </a:cubicBezTo>
                    <a:cubicBezTo>
                      <a:pt x="60" y="3"/>
                      <a:pt x="68" y="0"/>
                      <a:pt x="75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310" name="Group 279"/>
            <p:cNvGrpSpPr>
              <a:grpSpLocks/>
            </p:cNvGrpSpPr>
            <p:nvPr/>
          </p:nvGrpSpPr>
          <p:grpSpPr bwMode="auto">
            <a:xfrm rot="348404">
              <a:off x="2381" y="1298"/>
              <a:ext cx="298" cy="236"/>
              <a:chOff x="1061" y="2750"/>
              <a:chExt cx="298" cy="236"/>
            </a:xfrm>
          </p:grpSpPr>
          <p:sp>
            <p:nvSpPr>
              <p:cNvPr id="12456" name="Freeform 280"/>
              <p:cNvSpPr>
                <a:spLocks/>
              </p:cNvSpPr>
              <p:nvPr/>
            </p:nvSpPr>
            <p:spPr bwMode="auto">
              <a:xfrm rot="-3677821">
                <a:off x="1108" y="2713"/>
                <a:ext cx="214" cy="288"/>
              </a:xfrm>
              <a:custGeom>
                <a:avLst/>
                <a:gdLst>
                  <a:gd name="T0" fmla="*/ 0 w 214"/>
                  <a:gd name="T1" fmla="*/ 15 h 288"/>
                  <a:gd name="T2" fmla="*/ 84 w 214"/>
                  <a:gd name="T3" fmla="*/ 33 h 288"/>
                  <a:gd name="T4" fmla="*/ 76 w 214"/>
                  <a:gd name="T5" fmla="*/ 69 h 288"/>
                  <a:gd name="T6" fmla="*/ 67 w 214"/>
                  <a:gd name="T7" fmla="*/ 83 h 288"/>
                  <a:gd name="T8" fmla="*/ 61 w 214"/>
                  <a:gd name="T9" fmla="*/ 113 h 288"/>
                  <a:gd name="T10" fmla="*/ 55 w 214"/>
                  <a:gd name="T11" fmla="*/ 152 h 288"/>
                  <a:gd name="T12" fmla="*/ 69 w 214"/>
                  <a:gd name="T13" fmla="*/ 186 h 288"/>
                  <a:gd name="T14" fmla="*/ 97 w 214"/>
                  <a:gd name="T15" fmla="*/ 188 h 288"/>
                  <a:gd name="T16" fmla="*/ 109 w 214"/>
                  <a:gd name="T17" fmla="*/ 179 h 288"/>
                  <a:gd name="T18" fmla="*/ 135 w 214"/>
                  <a:gd name="T19" fmla="*/ 173 h 288"/>
                  <a:gd name="T20" fmla="*/ 151 w 214"/>
                  <a:gd name="T21" fmla="*/ 168 h 288"/>
                  <a:gd name="T22" fmla="*/ 192 w 214"/>
                  <a:gd name="T23" fmla="*/ 186 h 288"/>
                  <a:gd name="T24" fmla="*/ 207 w 214"/>
                  <a:gd name="T25" fmla="*/ 212 h 288"/>
                  <a:gd name="T26" fmla="*/ 202 w 214"/>
                  <a:gd name="T27" fmla="*/ 248 h 288"/>
                  <a:gd name="T28" fmla="*/ 192 w 214"/>
                  <a:gd name="T29" fmla="*/ 267 h 288"/>
                  <a:gd name="T30" fmla="*/ 163 w 214"/>
                  <a:gd name="T31" fmla="*/ 288 h 28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4" h="288">
                    <a:moveTo>
                      <a:pt x="0" y="15"/>
                    </a:moveTo>
                    <a:cubicBezTo>
                      <a:pt x="83" y="17"/>
                      <a:pt x="59" y="0"/>
                      <a:pt x="84" y="33"/>
                    </a:cubicBezTo>
                    <a:cubicBezTo>
                      <a:pt x="83" y="48"/>
                      <a:pt x="87" y="60"/>
                      <a:pt x="76" y="69"/>
                    </a:cubicBezTo>
                    <a:cubicBezTo>
                      <a:pt x="73" y="74"/>
                      <a:pt x="69" y="77"/>
                      <a:pt x="67" y="83"/>
                    </a:cubicBezTo>
                    <a:cubicBezTo>
                      <a:pt x="66" y="93"/>
                      <a:pt x="65" y="104"/>
                      <a:pt x="61" y="113"/>
                    </a:cubicBezTo>
                    <a:cubicBezTo>
                      <a:pt x="59" y="126"/>
                      <a:pt x="60" y="140"/>
                      <a:pt x="55" y="152"/>
                    </a:cubicBezTo>
                    <a:cubicBezTo>
                      <a:pt x="52" y="170"/>
                      <a:pt x="51" y="183"/>
                      <a:pt x="69" y="186"/>
                    </a:cubicBezTo>
                    <a:cubicBezTo>
                      <a:pt x="79" y="191"/>
                      <a:pt x="85" y="189"/>
                      <a:pt x="97" y="188"/>
                    </a:cubicBezTo>
                    <a:cubicBezTo>
                      <a:pt x="103" y="186"/>
                      <a:pt x="104" y="181"/>
                      <a:pt x="109" y="179"/>
                    </a:cubicBezTo>
                    <a:cubicBezTo>
                      <a:pt x="115" y="176"/>
                      <a:pt x="128" y="174"/>
                      <a:pt x="135" y="173"/>
                    </a:cubicBezTo>
                    <a:cubicBezTo>
                      <a:pt x="140" y="170"/>
                      <a:pt x="145" y="170"/>
                      <a:pt x="151" y="168"/>
                    </a:cubicBezTo>
                    <a:cubicBezTo>
                      <a:pt x="176" y="170"/>
                      <a:pt x="179" y="168"/>
                      <a:pt x="192" y="186"/>
                    </a:cubicBezTo>
                    <a:cubicBezTo>
                      <a:pt x="194" y="197"/>
                      <a:pt x="203" y="202"/>
                      <a:pt x="207" y="212"/>
                    </a:cubicBezTo>
                    <a:cubicBezTo>
                      <a:pt x="209" y="225"/>
                      <a:pt x="214" y="241"/>
                      <a:pt x="202" y="248"/>
                    </a:cubicBezTo>
                    <a:cubicBezTo>
                      <a:pt x="198" y="253"/>
                      <a:pt x="197" y="263"/>
                      <a:pt x="192" y="267"/>
                    </a:cubicBezTo>
                    <a:cubicBezTo>
                      <a:pt x="183" y="274"/>
                      <a:pt x="173" y="283"/>
                      <a:pt x="163" y="288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57" name="Freeform 281"/>
              <p:cNvSpPr>
                <a:spLocks/>
              </p:cNvSpPr>
              <p:nvPr/>
            </p:nvSpPr>
            <p:spPr bwMode="auto">
              <a:xfrm rot="-3677821">
                <a:off x="1114" y="2759"/>
                <a:ext cx="185" cy="270"/>
              </a:xfrm>
              <a:custGeom>
                <a:avLst/>
                <a:gdLst>
                  <a:gd name="T0" fmla="*/ 16 w 185"/>
                  <a:gd name="T1" fmla="*/ 0 h 270"/>
                  <a:gd name="T2" fmla="*/ 5 w 185"/>
                  <a:gd name="T3" fmla="*/ 19 h 270"/>
                  <a:gd name="T4" fmla="*/ 7 w 185"/>
                  <a:gd name="T5" fmla="*/ 63 h 270"/>
                  <a:gd name="T6" fmla="*/ 38 w 185"/>
                  <a:gd name="T7" fmla="*/ 82 h 270"/>
                  <a:gd name="T8" fmla="*/ 77 w 185"/>
                  <a:gd name="T9" fmla="*/ 78 h 270"/>
                  <a:gd name="T10" fmla="*/ 100 w 185"/>
                  <a:gd name="T11" fmla="*/ 72 h 270"/>
                  <a:gd name="T12" fmla="*/ 142 w 185"/>
                  <a:gd name="T13" fmla="*/ 69 h 270"/>
                  <a:gd name="T14" fmla="*/ 163 w 185"/>
                  <a:gd name="T15" fmla="*/ 93 h 270"/>
                  <a:gd name="T16" fmla="*/ 149 w 185"/>
                  <a:gd name="T17" fmla="*/ 147 h 270"/>
                  <a:gd name="T18" fmla="*/ 143 w 185"/>
                  <a:gd name="T19" fmla="*/ 166 h 270"/>
                  <a:gd name="T20" fmla="*/ 137 w 185"/>
                  <a:gd name="T21" fmla="*/ 184 h 270"/>
                  <a:gd name="T22" fmla="*/ 133 w 185"/>
                  <a:gd name="T23" fmla="*/ 210 h 270"/>
                  <a:gd name="T24" fmla="*/ 145 w 185"/>
                  <a:gd name="T25" fmla="*/ 244 h 270"/>
                  <a:gd name="T26" fmla="*/ 175 w 185"/>
                  <a:gd name="T27" fmla="*/ 265 h 270"/>
                  <a:gd name="T28" fmla="*/ 185 w 185"/>
                  <a:gd name="T29" fmla="*/ 270 h 27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5" h="270">
                    <a:moveTo>
                      <a:pt x="16" y="0"/>
                    </a:moveTo>
                    <a:cubicBezTo>
                      <a:pt x="14" y="7"/>
                      <a:pt x="10" y="13"/>
                      <a:pt x="5" y="19"/>
                    </a:cubicBezTo>
                    <a:cubicBezTo>
                      <a:pt x="2" y="34"/>
                      <a:pt x="0" y="48"/>
                      <a:pt x="7" y="63"/>
                    </a:cubicBezTo>
                    <a:cubicBezTo>
                      <a:pt x="9" y="72"/>
                      <a:pt x="28" y="81"/>
                      <a:pt x="38" y="82"/>
                    </a:cubicBezTo>
                    <a:cubicBezTo>
                      <a:pt x="54" y="81"/>
                      <a:pt x="63" y="80"/>
                      <a:pt x="77" y="78"/>
                    </a:cubicBezTo>
                    <a:cubicBezTo>
                      <a:pt x="84" y="75"/>
                      <a:pt x="92" y="73"/>
                      <a:pt x="100" y="72"/>
                    </a:cubicBezTo>
                    <a:cubicBezTo>
                      <a:pt x="114" y="62"/>
                      <a:pt x="120" y="68"/>
                      <a:pt x="142" y="69"/>
                    </a:cubicBezTo>
                    <a:cubicBezTo>
                      <a:pt x="152" y="71"/>
                      <a:pt x="158" y="84"/>
                      <a:pt x="163" y="93"/>
                    </a:cubicBezTo>
                    <a:cubicBezTo>
                      <a:pt x="167" y="117"/>
                      <a:pt x="160" y="128"/>
                      <a:pt x="149" y="147"/>
                    </a:cubicBezTo>
                    <a:cubicBezTo>
                      <a:pt x="148" y="153"/>
                      <a:pt x="146" y="160"/>
                      <a:pt x="143" y="166"/>
                    </a:cubicBezTo>
                    <a:cubicBezTo>
                      <a:pt x="142" y="172"/>
                      <a:pt x="140" y="178"/>
                      <a:pt x="137" y="184"/>
                    </a:cubicBezTo>
                    <a:cubicBezTo>
                      <a:pt x="136" y="195"/>
                      <a:pt x="135" y="200"/>
                      <a:pt x="133" y="210"/>
                    </a:cubicBezTo>
                    <a:cubicBezTo>
                      <a:pt x="133" y="221"/>
                      <a:pt x="130" y="241"/>
                      <a:pt x="145" y="244"/>
                    </a:cubicBezTo>
                    <a:cubicBezTo>
                      <a:pt x="157" y="250"/>
                      <a:pt x="161" y="263"/>
                      <a:pt x="175" y="265"/>
                    </a:cubicBezTo>
                    <a:cubicBezTo>
                      <a:pt x="178" y="267"/>
                      <a:pt x="185" y="270"/>
                      <a:pt x="185" y="270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58" name="Line 282"/>
              <p:cNvSpPr>
                <a:spLocks noChangeShapeType="1"/>
              </p:cNvSpPr>
              <p:nvPr/>
            </p:nvSpPr>
            <p:spPr bwMode="auto">
              <a:xfrm rot="17922179" flipV="1">
                <a:off x="1205" y="2836"/>
                <a:ext cx="45" cy="4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59" name="Line 283"/>
              <p:cNvSpPr>
                <a:spLocks noChangeShapeType="1"/>
              </p:cNvSpPr>
              <p:nvPr/>
            </p:nvSpPr>
            <p:spPr bwMode="auto">
              <a:xfrm rot="17922179" flipV="1">
                <a:off x="1155" y="2833"/>
                <a:ext cx="45" cy="4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60" name="Freeform 284"/>
              <p:cNvSpPr>
                <a:spLocks/>
              </p:cNvSpPr>
              <p:nvPr/>
            </p:nvSpPr>
            <p:spPr bwMode="auto">
              <a:xfrm rot="-3677821">
                <a:off x="1168" y="2834"/>
                <a:ext cx="63" cy="61"/>
              </a:xfrm>
              <a:custGeom>
                <a:avLst/>
                <a:gdLst>
                  <a:gd name="T0" fmla="*/ 0 w 63"/>
                  <a:gd name="T1" fmla="*/ 61 h 61"/>
                  <a:gd name="T2" fmla="*/ 32 w 63"/>
                  <a:gd name="T3" fmla="*/ 34 h 61"/>
                  <a:gd name="T4" fmla="*/ 51 w 63"/>
                  <a:gd name="T5" fmla="*/ 9 h 61"/>
                  <a:gd name="T6" fmla="*/ 63 w 63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" h="61">
                    <a:moveTo>
                      <a:pt x="0" y="61"/>
                    </a:moveTo>
                    <a:cubicBezTo>
                      <a:pt x="15" y="59"/>
                      <a:pt x="19" y="42"/>
                      <a:pt x="32" y="34"/>
                    </a:cubicBezTo>
                    <a:cubicBezTo>
                      <a:pt x="38" y="26"/>
                      <a:pt x="42" y="14"/>
                      <a:pt x="51" y="9"/>
                    </a:cubicBezTo>
                    <a:cubicBezTo>
                      <a:pt x="55" y="7"/>
                      <a:pt x="63" y="0"/>
                      <a:pt x="63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61" name="Freeform 285"/>
              <p:cNvSpPr>
                <a:spLocks/>
              </p:cNvSpPr>
              <p:nvPr/>
            </p:nvSpPr>
            <p:spPr bwMode="auto">
              <a:xfrm rot="-3677821">
                <a:off x="1055" y="2865"/>
                <a:ext cx="57" cy="45"/>
              </a:xfrm>
              <a:custGeom>
                <a:avLst/>
                <a:gdLst>
                  <a:gd name="T0" fmla="*/ 0 w 57"/>
                  <a:gd name="T1" fmla="*/ 45 h 45"/>
                  <a:gd name="T2" fmla="*/ 21 w 57"/>
                  <a:gd name="T3" fmla="*/ 29 h 45"/>
                  <a:gd name="T4" fmla="*/ 43 w 57"/>
                  <a:gd name="T5" fmla="*/ 14 h 45"/>
                  <a:gd name="T6" fmla="*/ 57 w 57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45">
                    <a:moveTo>
                      <a:pt x="0" y="45"/>
                    </a:moveTo>
                    <a:cubicBezTo>
                      <a:pt x="9" y="40"/>
                      <a:pt x="11" y="31"/>
                      <a:pt x="21" y="29"/>
                    </a:cubicBezTo>
                    <a:cubicBezTo>
                      <a:pt x="28" y="24"/>
                      <a:pt x="36" y="19"/>
                      <a:pt x="43" y="14"/>
                    </a:cubicBezTo>
                    <a:cubicBezTo>
                      <a:pt x="47" y="8"/>
                      <a:pt x="52" y="5"/>
                      <a:pt x="57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62" name="Freeform 286"/>
              <p:cNvSpPr>
                <a:spLocks/>
              </p:cNvSpPr>
              <p:nvPr/>
            </p:nvSpPr>
            <p:spPr bwMode="auto">
              <a:xfrm rot="-3677821">
                <a:off x="1071" y="2852"/>
                <a:ext cx="67" cy="57"/>
              </a:xfrm>
              <a:custGeom>
                <a:avLst/>
                <a:gdLst>
                  <a:gd name="T0" fmla="*/ 0 w 67"/>
                  <a:gd name="T1" fmla="*/ 57 h 57"/>
                  <a:gd name="T2" fmla="*/ 15 w 67"/>
                  <a:gd name="T3" fmla="*/ 50 h 57"/>
                  <a:gd name="T4" fmla="*/ 27 w 67"/>
                  <a:gd name="T5" fmla="*/ 39 h 57"/>
                  <a:gd name="T6" fmla="*/ 36 w 67"/>
                  <a:gd name="T7" fmla="*/ 32 h 57"/>
                  <a:gd name="T8" fmla="*/ 45 w 67"/>
                  <a:gd name="T9" fmla="*/ 20 h 57"/>
                  <a:gd name="T10" fmla="*/ 67 w 67"/>
                  <a:gd name="T11" fmla="*/ 0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57">
                    <a:moveTo>
                      <a:pt x="0" y="57"/>
                    </a:moveTo>
                    <a:cubicBezTo>
                      <a:pt x="5" y="53"/>
                      <a:pt x="8" y="51"/>
                      <a:pt x="15" y="50"/>
                    </a:cubicBezTo>
                    <a:cubicBezTo>
                      <a:pt x="20" y="46"/>
                      <a:pt x="23" y="43"/>
                      <a:pt x="27" y="39"/>
                    </a:cubicBezTo>
                    <a:cubicBezTo>
                      <a:pt x="30" y="36"/>
                      <a:pt x="36" y="32"/>
                      <a:pt x="36" y="32"/>
                    </a:cubicBezTo>
                    <a:cubicBezTo>
                      <a:pt x="37" y="25"/>
                      <a:pt x="39" y="24"/>
                      <a:pt x="45" y="20"/>
                    </a:cubicBezTo>
                    <a:cubicBezTo>
                      <a:pt x="49" y="13"/>
                      <a:pt x="60" y="5"/>
                      <a:pt x="67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63" name="Freeform 287"/>
              <p:cNvSpPr>
                <a:spLocks/>
              </p:cNvSpPr>
              <p:nvPr/>
            </p:nvSpPr>
            <p:spPr bwMode="auto">
              <a:xfrm rot="-3677821">
                <a:off x="1098" y="2857"/>
                <a:ext cx="54" cy="41"/>
              </a:xfrm>
              <a:custGeom>
                <a:avLst/>
                <a:gdLst>
                  <a:gd name="T0" fmla="*/ 0 w 54"/>
                  <a:gd name="T1" fmla="*/ 41 h 41"/>
                  <a:gd name="T2" fmla="*/ 23 w 54"/>
                  <a:gd name="T3" fmla="*/ 26 h 41"/>
                  <a:gd name="T4" fmla="*/ 39 w 54"/>
                  <a:gd name="T5" fmla="*/ 12 h 41"/>
                  <a:gd name="T6" fmla="*/ 54 w 54"/>
                  <a:gd name="T7" fmla="*/ 0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4" h="41">
                    <a:moveTo>
                      <a:pt x="0" y="41"/>
                    </a:moveTo>
                    <a:cubicBezTo>
                      <a:pt x="8" y="36"/>
                      <a:pt x="14" y="28"/>
                      <a:pt x="23" y="26"/>
                    </a:cubicBezTo>
                    <a:cubicBezTo>
                      <a:pt x="27" y="19"/>
                      <a:pt x="32" y="15"/>
                      <a:pt x="39" y="12"/>
                    </a:cubicBezTo>
                    <a:cubicBezTo>
                      <a:pt x="43" y="7"/>
                      <a:pt x="49" y="5"/>
                      <a:pt x="54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64" name="Freeform 288"/>
              <p:cNvSpPr>
                <a:spLocks/>
              </p:cNvSpPr>
              <p:nvPr/>
            </p:nvSpPr>
            <p:spPr bwMode="auto">
              <a:xfrm rot="-3677821">
                <a:off x="1249" y="2831"/>
                <a:ext cx="51" cy="19"/>
              </a:xfrm>
              <a:custGeom>
                <a:avLst/>
                <a:gdLst>
                  <a:gd name="T0" fmla="*/ 0 w 51"/>
                  <a:gd name="T1" fmla="*/ 19 h 19"/>
                  <a:gd name="T2" fmla="*/ 32 w 51"/>
                  <a:gd name="T3" fmla="*/ 12 h 19"/>
                  <a:gd name="T4" fmla="*/ 51 w 51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" h="19">
                    <a:moveTo>
                      <a:pt x="0" y="19"/>
                    </a:moveTo>
                    <a:cubicBezTo>
                      <a:pt x="11" y="18"/>
                      <a:pt x="21" y="14"/>
                      <a:pt x="32" y="12"/>
                    </a:cubicBezTo>
                    <a:cubicBezTo>
                      <a:pt x="38" y="8"/>
                      <a:pt x="46" y="5"/>
                      <a:pt x="51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65" name="Freeform 289"/>
              <p:cNvSpPr>
                <a:spLocks/>
              </p:cNvSpPr>
              <p:nvPr/>
            </p:nvSpPr>
            <p:spPr bwMode="auto">
              <a:xfrm rot="-3677821">
                <a:off x="1260" y="2836"/>
                <a:ext cx="72" cy="19"/>
              </a:xfrm>
              <a:custGeom>
                <a:avLst/>
                <a:gdLst>
                  <a:gd name="T0" fmla="*/ 0 w 72"/>
                  <a:gd name="T1" fmla="*/ 19 h 19"/>
                  <a:gd name="T2" fmla="*/ 21 w 72"/>
                  <a:gd name="T3" fmla="*/ 15 h 19"/>
                  <a:gd name="T4" fmla="*/ 72 w 72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" h="19">
                    <a:moveTo>
                      <a:pt x="0" y="19"/>
                    </a:moveTo>
                    <a:cubicBezTo>
                      <a:pt x="7" y="18"/>
                      <a:pt x="21" y="15"/>
                      <a:pt x="21" y="15"/>
                    </a:cubicBezTo>
                    <a:cubicBezTo>
                      <a:pt x="35" y="8"/>
                      <a:pt x="56" y="0"/>
                      <a:pt x="72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66" name="Freeform 290"/>
              <p:cNvSpPr>
                <a:spLocks/>
              </p:cNvSpPr>
              <p:nvPr/>
            </p:nvSpPr>
            <p:spPr bwMode="auto">
              <a:xfrm rot="-3677821">
                <a:off x="1268" y="2842"/>
                <a:ext cx="87" cy="25"/>
              </a:xfrm>
              <a:custGeom>
                <a:avLst/>
                <a:gdLst>
                  <a:gd name="T0" fmla="*/ 0 w 87"/>
                  <a:gd name="T1" fmla="*/ 25 h 25"/>
                  <a:gd name="T2" fmla="*/ 26 w 87"/>
                  <a:gd name="T3" fmla="*/ 21 h 25"/>
                  <a:gd name="T4" fmla="*/ 53 w 87"/>
                  <a:gd name="T5" fmla="*/ 9 h 25"/>
                  <a:gd name="T6" fmla="*/ 74 w 87"/>
                  <a:gd name="T7" fmla="*/ 3 h 25"/>
                  <a:gd name="T8" fmla="*/ 87 w 87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25">
                    <a:moveTo>
                      <a:pt x="0" y="25"/>
                    </a:moveTo>
                    <a:cubicBezTo>
                      <a:pt x="14" y="24"/>
                      <a:pt x="15" y="23"/>
                      <a:pt x="26" y="21"/>
                    </a:cubicBezTo>
                    <a:cubicBezTo>
                      <a:pt x="34" y="17"/>
                      <a:pt x="44" y="11"/>
                      <a:pt x="53" y="9"/>
                    </a:cubicBezTo>
                    <a:cubicBezTo>
                      <a:pt x="59" y="6"/>
                      <a:pt x="67" y="4"/>
                      <a:pt x="74" y="3"/>
                    </a:cubicBezTo>
                    <a:cubicBezTo>
                      <a:pt x="78" y="1"/>
                      <a:pt x="82" y="0"/>
                      <a:pt x="87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67" name="Freeform 291"/>
              <p:cNvSpPr>
                <a:spLocks/>
              </p:cNvSpPr>
              <p:nvPr/>
            </p:nvSpPr>
            <p:spPr bwMode="auto">
              <a:xfrm rot="-3677821">
                <a:off x="1300" y="2844"/>
                <a:ext cx="75" cy="25"/>
              </a:xfrm>
              <a:custGeom>
                <a:avLst/>
                <a:gdLst>
                  <a:gd name="T0" fmla="*/ 0 w 75"/>
                  <a:gd name="T1" fmla="*/ 25 h 25"/>
                  <a:gd name="T2" fmla="*/ 27 w 75"/>
                  <a:gd name="T3" fmla="*/ 15 h 25"/>
                  <a:gd name="T4" fmla="*/ 54 w 75"/>
                  <a:gd name="T5" fmla="*/ 6 h 25"/>
                  <a:gd name="T6" fmla="*/ 75 w 7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5" h="25">
                    <a:moveTo>
                      <a:pt x="0" y="25"/>
                    </a:moveTo>
                    <a:cubicBezTo>
                      <a:pt x="10" y="23"/>
                      <a:pt x="17" y="17"/>
                      <a:pt x="27" y="15"/>
                    </a:cubicBezTo>
                    <a:cubicBezTo>
                      <a:pt x="35" y="11"/>
                      <a:pt x="46" y="7"/>
                      <a:pt x="54" y="6"/>
                    </a:cubicBezTo>
                    <a:cubicBezTo>
                      <a:pt x="60" y="3"/>
                      <a:pt x="68" y="0"/>
                      <a:pt x="75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311" name="Group 292"/>
            <p:cNvGrpSpPr>
              <a:grpSpLocks/>
            </p:cNvGrpSpPr>
            <p:nvPr/>
          </p:nvGrpSpPr>
          <p:grpSpPr bwMode="auto">
            <a:xfrm rot="-554306">
              <a:off x="2064" y="1344"/>
              <a:ext cx="298" cy="236"/>
              <a:chOff x="1061" y="2750"/>
              <a:chExt cx="298" cy="236"/>
            </a:xfrm>
          </p:grpSpPr>
          <p:sp>
            <p:nvSpPr>
              <p:cNvPr id="12444" name="Freeform 293"/>
              <p:cNvSpPr>
                <a:spLocks/>
              </p:cNvSpPr>
              <p:nvPr/>
            </p:nvSpPr>
            <p:spPr bwMode="auto">
              <a:xfrm rot="-3677821">
                <a:off x="1108" y="2713"/>
                <a:ext cx="214" cy="288"/>
              </a:xfrm>
              <a:custGeom>
                <a:avLst/>
                <a:gdLst>
                  <a:gd name="T0" fmla="*/ 0 w 214"/>
                  <a:gd name="T1" fmla="*/ 15 h 288"/>
                  <a:gd name="T2" fmla="*/ 84 w 214"/>
                  <a:gd name="T3" fmla="*/ 33 h 288"/>
                  <a:gd name="T4" fmla="*/ 76 w 214"/>
                  <a:gd name="T5" fmla="*/ 69 h 288"/>
                  <a:gd name="T6" fmla="*/ 67 w 214"/>
                  <a:gd name="T7" fmla="*/ 83 h 288"/>
                  <a:gd name="T8" fmla="*/ 61 w 214"/>
                  <a:gd name="T9" fmla="*/ 113 h 288"/>
                  <a:gd name="T10" fmla="*/ 55 w 214"/>
                  <a:gd name="T11" fmla="*/ 152 h 288"/>
                  <a:gd name="T12" fmla="*/ 69 w 214"/>
                  <a:gd name="T13" fmla="*/ 186 h 288"/>
                  <a:gd name="T14" fmla="*/ 97 w 214"/>
                  <a:gd name="T15" fmla="*/ 188 h 288"/>
                  <a:gd name="T16" fmla="*/ 109 w 214"/>
                  <a:gd name="T17" fmla="*/ 179 h 288"/>
                  <a:gd name="T18" fmla="*/ 135 w 214"/>
                  <a:gd name="T19" fmla="*/ 173 h 288"/>
                  <a:gd name="T20" fmla="*/ 151 w 214"/>
                  <a:gd name="T21" fmla="*/ 168 h 288"/>
                  <a:gd name="T22" fmla="*/ 192 w 214"/>
                  <a:gd name="T23" fmla="*/ 186 h 288"/>
                  <a:gd name="T24" fmla="*/ 207 w 214"/>
                  <a:gd name="T25" fmla="*/ 212 h 288"/>
                  <a:gd name="T26" fmla="*/ 202 w 214"/>
                  <a:gd name="T27" fmla="*/ 248 h 288"/>
                  <a:gd name="T28" fmla="*/ 192 w 214"/>
                  <a:gd name="T29" fmla="*/ 267 h 288"/>
                  <a:gd name="T30" fmla="*/ 163 w 214"/>
                  <a:gd name="T31" fmla="*/ 288 h 28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4" h="288">
                    <a:moveTo>
                      <a:pt x="0" y="15"/>
                    </a:moveTo>
                    <a:cubicBezTo>
                      <a:pt x="83" y="17"/>
                      <a:pt x="59" y="0"/>
                      <a:pt x="84" y="33"/>
                    </a:cubicBezTo>
                    <a:cubicBezTo>
                      <a:pt x="83" y="48"/>
                      <a:pt x="87" y="60"/>
                      <a:pt x="76" y="69"/>
                    </a:cubicBezTo>
                    <a:cubicBezTo>
                      <a:pt x="73" y="74"/>
                      <a:pt x="69" y="77"/>
                      <a:pt x="67" y="83"/>
                    </a:cubicBezTo>
                    <a:cubicBezTo>
                      <a:pt x="66" y="93"/>
                      <a:pt x="65" y="104"/>
                      <a:pt x="61" y="113"/>
                    </a:cubicBezTo>
                    <a:cubicBezTo>
                      <a:pt x="59" y="126"/>
                      <a:pt x="60" y="140"/>
                      <a:pt x="55" y="152"/>
                    </a:cubicBezTo>
                    <a:cubicBezTo>
                      <a:pt x="52" y="170"/>
                      <a:pt x="51" y="183"/>
                      <a:pt x="69" y="186"/>
                    </a:cubicBezTo>
                    <a:cubicBezTo>
                      <a:pt x="79" y="191"/>
                      <a:pt x="85" y="189"/>
                      <a:pt x="97" y="188"/>
                    </a:cubicBezTo>
                    <a:cubicBezTo>
                      <a:pt x="103" y="186"/>
                      <a:pt x="104" y="181"/>
                      <a:pt x="109" y="179"/>
                    </a:cubicBezTo>
                    <a:cubicBezTo>
                      <a:pt x="115" y="176"/>
                      <a:pt x="128" y="174"/>
                      <a:pt x="135" y="173"/>
                    </a:cubicBezTo>
                    <a:cubicBezTo>
                      <a:pt x="140" y="170"/>
                      <a:pt x="145" y="170"/>
                      <a:pt x="151" y="168"/>
                    </a:cubicBezTo>
                    <a:cubicBezTo>
                      <a:pt x="176" y="170"/>
                      <a:pt x="179" y="168"/>
                      <a:pt x="192" y="186"/>
                    </a:cubicBezTo>
                    <a:cubicBezTo>
                      <a:pt x="194" y="197"/>
                      <a:pt x="203" y="202"/>
                      <a:pt x="207" y="212"/>
                    </a:cubicBezTo>
                    <a:cubicBezTo>
                      <a:pt x="209" y="225"/>
                      <a:pt x="214" y="241"/>
                      <a:pt x="202" y="248"/>
                    </a:cubicBezTo>
                    <a:cubicBezTo>
                      <a:pt x="198" y="253"/>
                      <a:pt x="197" y="263"/>
                      <a:pt x="192" y="267"/>
                    </a:cubicBezTo>
                    <a:cubicBezTo>
                      <a:pt x="183" y="274"/>
                      <a:pt x="173" y="283"/>
                      <a:pt x="163" y="288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45" name="Freeform 294"/>
              <p:cNvSpPr>
                <a:spLocks/>
              </p:cNvSpPr>
              <p:nvPr/>
            </p:nvSpPr>
            <p:spPr bwMode="auto">
              <a:xfrm rot="-3677821">
                <a:off x="1114" y="2759"/>
                <a:ext cx="185" cy="270"/>
              </a:xfrm>
              <a:custGeom>
                <a:avLst/>
                <a:gdLst>
                  <a:gd name="T0" fmla="*/ 16 w 185"/>
                  <a:gd name="T1" fmla="*/ 0 h 270"/>
                  <a:gd name="T2" fmla="*/ 5 w 185"/>
                  <a:gd name="T3" fmla="*/ 19 h 270"/>
                  <a:gd name="T4" fmla="*/ 7 w 185"/>
                  <a:gd name="T5" fmla="*/ 63 h 270"/>
                  <a:gd name="T6" fmla="*/ 38 w 185"/>
                  <a:gd name="T7" fmla="*/ 82 h 270"/>
                  <a:gd name="T8" fmla="*/ 77 w 185"/>
                  <a:gd name="T9" fmla="*/ 78 h 270"/>
                  <a:gd name="T10" fmla="*/ 100 w 185"/>
                  <a:gd name="T11" fmla="*/ 72 h 270"/>
                  <a:gd name="T12" fmla="*/ 142 w 185"/>
                  <a:gd name="T13" fmla="*/ 69 h 270"/>
                  <a:gd name="T14" fmla="*/ 163 w 185"/>
                  <a:gd name="T15" fmla="*/ 93 h 270"/>
                  <a:gd name="T16" fmla="*/ 149 w 185"/>
                  <a:gd name="T17" fmla="*/ 147 h 270"/>
                  <a:gd name="T18" fmla="*/ 143 w 185"/>
                  <a:gd name="T19" fmla="*/ 166 h 270"/>
                  <a:gd name="T20" fmla="*/ 137 w 185"/>
                  <a:gd name="T21" fmla="*/ 184 h 270"/>
                  <a:gd name="T22" fmla="*/ 133 w 185"/>
                  <a:gd name="T23" fmla="*/ 210 h 270"/>
                  <a:gd name="T24" fmla="*/ 145 w 185"/>
                  <a:gd name="T25" fmla="*/ 244 h 270"/>
                  <a:gd name="T26" fmla="*/ 175 w 185"/>
                  <a:gd name="T27" fmla="*/ 265 h 270"/>
                  <a:gd name="T28" fmla="*/ 185 w 185"/>
                  <a:gd name="T29" fmla="*/ 270 h 27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5" h="270">
                    <a:moveTo>
                      <a:pt x="16" y="0"/>
                    </a:moveTo>
                    <a:cubicBezTo>
                      <a:pt x="14" y="7"/>
                      <a:pt x="10" y="13"/>
                      <a:pt x="5" y="19"/>
                    </a:cubicBezTo>
                    <a:cubicBezTo>
                      <a:pt x="2" y="34"/>
                      <a:pt x="0" y="48"/>
                      <a:pt x="7" y="63"/>
                    </a:cubicBezTo>
                    <a:cubicBezTo>
                      <a:pt x="9" y="72"/>
                      <a:pt x="28" y="81"/>
                      <a:pt x="38" y="82"/>
                    </a:cubicBezTo>
                    <a:cubicBezTo>
                      <a:pt x="54" y="81"/>
                      <a:pt x="63" y="80"/>
                      <a:pt x="77" y="78"/>
                    </a:cubicBezTo>
                    <a:cubicBezTo>
                      <a:pt x="84" y="75"/>
                      <a:pt x="92" y="73"/>
                      <a:pt x="100" y="72"/>
                    </a:cubicBezTo>
                    <a:cubicBezTo>
                      <a:pt x="114" y="62"/>
                      <a:pt x="120" y="68"/>
                      <a:pt x="142" y="69"/>
                    </a:cubicBezTo>
                    <a:cubicBezTo>
                      <a:pt x="152" y="71"/>
                      <a:pt x="158" y="84"/>
                      <a:pt x="163" y="93"/>
                    </a:cubicBezTo>
                    <a:cubicBezTo>
                      <a:pt x="167" y="117"/>
                      <a:pt x="160" y="128"/>
                      <a:pt x="149" y="147"/>
                    </a:cubicBezTo>
                    <a:cubicBezTo>
                      <a:pt x="148" y="153"/>
                      <a:pt x="146" y="160"/>
                      <a:pt x="143" y="166"/>
                    </a:cubicBezTo>
                    <a:cubicBezTo>
                      <a:pt x="142" y="172"/>
                      <a:pt x="140" y="178"/>
                      <a:pt x="137" y="184"/>
                    </a:cubicBezTo>
                    <a:cubicBezTo>
                      <a:pt x="136" y="195"/>
                      <a:pt x="135" y="200"/>
                      <a:pt x="133" y="210"/>
                    </a:cubicBezTo>
                    <a:cubicBezTo>
                      <a:pt x="133" y="221"/>
                      <a:pt x="130" y="241"/>
                      <a:pt x="145" y="244"/>
                    </a:cubicBezTo>
                    <a:cubicBezTo>
                      <a:pt x="157" y="250"/>
                      <a:pt x="161" y="263"/>
                      <a:pt x="175" y="265"/>
                    </a:cubicBezTo>
                    <a:cubicBezTo>
                      <a:pt x="178" y="267"/>
                      <a:pt x="185" y="270"/>
                      <a:pt x="185" y="270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46" name="Line 295"/>
              <p:cNvSpPr>
                <a:spLocks noChangeShapeType="1"/>
              </p:cNvSpPr>
              <p:nvPr/>
            </p:nvSpPr>
            <p:spPr bwMode="auto">
              <a:xfrm rot="17922179" flipV="1">
                <a:off x="1205" y="2836"/>
                <a:ext cx="45" cy="4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47" name="Line 296"/>
              <p:cNvSpPr>
                <a:spLocks noChangeShapeType="1"/>
              </p:cNvSpPr>
              <p:nvPr/>
            </p:nvSpPr>
            <p:spPr bwMode="auto">
              <a:xfrm rot="17922179" flipV="1">
                <a:off x="1155" y="2833"/>
                <a:ext cx="45" cy="4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48" name="Freeform 297"/>
              <p:cNvSpPr>
                <a:spLocks/>
              </p:cNvSpPr>
              <p:nvPr/>
            </p:nvSpPr>
            <p:spPr bwMode="auto">
              <a:xfrm rot="-3677821">
                <a:off x="1168" y="2834"/>
                <a:ext cx="63" cy="61"/>
              </a:xfrm>
              <a:custGeom>
                <a:avLst/>
                <a:gdLst>
                  <a:gd name="T0" fmla="*/ 0 w 63"/>
                  <a:gd name="T1" fmla="*/ 61 h 61"/>
                  <a:gd name="T2" fmla="*/ 32 w 63"/>
                  <a:gd name="T3" fmla="*/ 34 h 61"/>
                  <a:gd name="T4" fmla="*/ 51 w 63"/>
                  <a:gd name="T5" fmla="*/ 9 h 61"/>
                  <a:gd name="T6" fmla="*/ 63 w 63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" h="61">
                    <a:moveTo>
                      <a:pt x="0" y="61"/>
                    </a:moveTo>
                    <a:cubicBezTo>
                      <a:pt x="15" y="59"/>
                      <a:pt x="19" y="42"/>
                      <a:pt x="32" y="34"/>
                    </a:cubicBezTo>
                    <a:cubicBezTo>
                      <a:pt x="38" y="26"/>
                      <a:pt x="42" y="14"/>
                      <a:pt x="51" y="9"/>
                    </a:cubicBezTo>
                    <a:cubicBezTo>
                      <a:pt x="55" y="7"/>
                      <a:pt x="63" y="0"/>
                      <a:pt x="63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49" name="Freeform 298"/>
              <p:cNvSpPr>
                <a:spLocks/>
              </p:cNvSpPr>
              <p:nvPr/>
            </p:nvSpPr>
            <p:spPr bwMode="auto">
              <a:xfrm rot="-3677821">
                <a:off x="1055" y="2865"/>
                <a:ext cx="57" cy="45"/>
              </a:xfrm>
              <a:custGeom>
                <a:avLst/>
                <a:gdLst>
                  <a:gd name="T0" fmla="*/ 0 w 57"/>
                  <a:gd name="T1" fmla="*/ 45 h 45"/>
                  <a:gd name="T2" fmla="*/ 21 w 57"/>
                  <a:gd name="T3" fmla="*/ 29 h 45"/>
                  <a:gd name="T4" fmla="*/ 43 w 57"/>
                  <a:gd name="T5" fmla="*/ 14 h 45"/>
                  <a:gd name="T6" fmla="*/ 57 w 57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45">
                    <a:moveTo>
                      <a:pt x="0" y="45"/>
                    </a:moveTo>
                    <a:cubicBezTo>
                      <a:pt x="9" y="40"/>
                      <a:pt x="11" y="31"/>
                      <a:pt x="21" y="29"/>
                    </a:cubicBezTo>
                    <a:cubicBezTo>
                      <a:pt x="28" y="24"/>
                      <a:pt x="36" y="19"/>
                      <a:pt x="43" y="14"/>
                    </a:cubicBezTo>
                    <a:cubicBezTo>
                      <a:pt x="47" y="8"/>
                      <a:pt x="52" y="5"/>
                      <a:pt x="57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50" name="Freeform 299"/>
              <p:cNvSpPr>
                <a:spLocks/>
              </p:cNvSpPr>
              <p:nvPr/>
            </p:nvSpPr>
            <p:spPr bwMode="auto">
              <a:xfrm rot="-3677821">
                <a:off x="1071" y="2852"/>
                <a:ext cx="67" cy="57"/>
              </a:xfrm>
              <a:custGeom>
                <a:avLst/>
                <a:gdLst>
                  <a:gd name="T0" fmla="*/ 0 w 67"/>
                  <a:gd name="T1" fmla="*/ 57 h 57"/>
                  <a:gd name="T2" fmla="*/ 15 w 67"/>
                  <a:gd name="T3" fmla="*/ 50 h 57"/>
                  <a:gd name="T4" fmla="*/ 27 w 67"/>
                  <a:gd name="T5" fmla="*/ 39 h 57"/>
                  <a:gd name="T6" fmla="*/ 36 w 67"/>
                  <a:gd name="T7" fmla="*/ 32 h 57"/>
                  <a:gd name="T8" fmla="*/ 45 w 67"/>
                  <a:gd name="T9" fmla="*/ 20 h 57"/>
                  <a:gd name="T10" fmla="*/ 67 w 67"/>
                  <a:gd name="T11" fmla="*/ 0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57">
                    <a:moveTo>
                      <a:pt x="0" y="57"/>
                    </a:moveTo>
                    <a:cubicBezTo>
                      <a:pt x="5" y="53"/>
                      <a:pt x="8" y="51"/>
                      <a:pt x="15" y="50"/>
                    </a:cubicBezTo>
                    <a:cubicBezTo>
                      <a:pt x="20" y="46"/>
                      <a:pt x="23" y="43"/>
                      <a:pt x="27" y="39"/>
                    </a:cubicBezTo>
                    <a:cubicBezTo>
                      <a:pt x="30" y="36"/>
                      <a:pt x="36" y="32"/>
                      <a:pt x="36" y="32"/>
                    </a:cubicBezTo>
                    <a:cubicBezTo>
                      <a:pt x="37" y="25"/>
                      <a:pt x="39" y="24"/>
                      <a:pt x="45" y="20"/>
                    </a:cubicBezTo>
                    <a:cubicBezTo>
                      <a:pt x="49" y="13"/>
                      <a:pt x="60" y="5"/>
                      <a:pt x="67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51" name="Freeform 300"/>
              <p:cNvSpPr>
                <a:spLocks/>
              </p:cNvSpPr>
              <p:nvPr/>
            </p:nvSpPr>
            <p:spPr bwMode="auto">
              <a:xfrm rot="-3677821">
                <a:off x="1098" y="2857"/>
                <a:ext cx="54" cy="41"/>
              </a:xfrm>
              <a:custGeom>
                <a:avLst/>
                <a:gdLst>
                  <a:gd name="T0" fmla="*/ 0 w 54"/>
                  <a:gd name="T1" fmla="*/ 41 h 41"/>
                  <a:gd name="T2" fmla="*/ 23 w 54"/>
                  <a:gd name="T3" fmla="*/ 26 h 41"/>
                  <a:gd name="T4" fmla="*/ 39 w 54"/>
                  <a:gd name="T5" fmla="*/ 12 h 41"/>
                  <a:gd name="T6" fmla="*/ 54 w 54"/>
                  <a:gd name="T7" fmla="*/ 0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4" h="41">
                    <a:moveTo>
                      <a:pt x="0" y="41"/>
                    </a:moveTo>
                    <a:cubicBezTo>
                      <a:pt x="8" y="36"/>
                      <a:pt x="14" y="28"/>
                      <a:pt x="23" y="26"/>
                    </a:cubicBezTo>
                    <a:cubicBezTo>
                      <a:pt x="27" y="19"/>
                      <a:pt x="32" y="15"/>
                      <a:pt x="39" y="12"/>
                    </a:cubicBezTo>
                    <a:cubicBezTo>
                      <a:pt x="43" y="7"/>
                      <a:pt x="49" y="5"/>
                      <a:pt x="54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52" name="Freeform 301"/>
              <p:cNvSpPr>
                <a:spLocks/>
              </p:cNvSpPr>
              <p:nvPr/>
            </p:nvSpPr>
            <p:spPr bwMode="auto">
              <a:xfrm rot="-3677821">
                <a:off x="1249" y="2831"/>
                <a:ext cx="51" cy="19"/>
              </a:xfrm>
              <a:custGeom>
                <a:avLst/>
                <a:gdLst>
                  <a:gd name="T0" fmla="*/ 0 w 51"/>
                  <a:gd name="T1" fmla="*/ 19 h 19"/>
                  <a:gd name="T2" fmla="*/ 32 w 51"/>
                  <a:gd name="T3" fmla="*/ 12 h 19"/>
                  <a:gd name="T4" fmla="*/ 51 w 51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" h="19">
                    <a:moveTo>
                      <a:pt x="0" y="19"/>
                    </a:moveTo>
                    <a:cubicBezTo>
                      <a:pt x="11" y="18"/>
                      <a:pt x="21" y="14"/>
                      <a:pt x="32" y="12"/>
                    </a:cubicBezTo>
                    <a:cubicBezTo>
                      <a:pt x="38" y="8"/>
                      <a:pt x="46" y="5"/>
                      <a:pt x="51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53" name="Freeform 302"/>
              <p:cNvSpPr>
                <a:spLocks/>
              </p:cNvSpPr>
              <p:nvPr/>
            </p:nvSpPr>
            <p:spPr bwMode="auto">
              <a:xfrm rot="-3677821">
                <a:off x="1260" y="2836"/>
                <a:ext cx="72" cy="19"/>
              </a:xfrm>
              <a:custGeom>
                <a:avLst/>
                <a:gdLst>
                  <a:gd name="T0" fmla="*/ 0 w 72"/>
                  <a:gd name="T1" fmla="*/ 19 h 19"/>
                  <a:gd name="T2" fmla="*/ 21 w 72"/>
                  <a:gd name="T3" fmla="*/ 15 h 19"/>
                  <a:gd name="T4" fmla="*/ 72 w 72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" h="19">
                    <a:moveTo>
                      <a:pt x="0" y="19"/>
                    </a:moveTo>
                    <a:cubicBezTo>
                      <a:pt x="7" y="18"/>
                      <a:pt x="21" y="15"/>
                      <a:pt x="21" y="15"/>
                    </a:cubicBezTo>
                    <a:cubicBezTo>
                      <a:pt x="35" y="8"/>
                      <a:pt x="56" y="0"/>
                      <a:pt x="72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54" name="Freeform 303"/>
              <p:cNvSpPr>
                <a:spLocks/>
              </p:cNvSpPr>
              <p:nvPr/>
            </p:nvSpPr>
            <p:spPr bwMode="auto">
              <a:xfrm rot="-3677821">
                <a:off x="1268" y="2842"/>
                <a:ext cx="87" cy="25"/>
              </a:xfrm>
              <a:custGeom>
                <a:avLst/>
                <a:gdLst>
                  <a:gd name="T0" fmla="*/ 0 w 87"/>
                  <a:gd name="T1" fmla="*/ 25 h 25"/>
                  <a:gd name="T2" fmla="*/ 26 w 87"/>
                  <a:gd name="T3" fmla="*/ 21 h 25"/>
                  <a:gd name="T4" fmla="*/ 53 w 87"/>
                  <a:gd name="T5" fmla="*/ 9 h 25"/>
                  <a:gd name="T6" fmla="*/ 74 w 87"/>
                  <a:gd name="T7" fmla="*/ 3 h 25"/>
                  <a:gd name="T8" fmla="*/ 87 w 87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25">
                    <a:moveTo>
                      <a:pt x="0" y="25"/>
                    </a:moveTo>
                    <a:cubicBezTo>
                      <a:pt x="14" y="24"/>
                      <a:pt x="15" y="23"/>
                      <a:pt x="26" y="21"/>
                    </a:cubicBezTo>
                    <a:cubicBezTo>
                      <a:pt x="34" y="17"/>
                      <a:pt x="44" y="11"/>
                      <a:pt x="53" y="9"/>
                    </a:cubicBezTo>
                    <a:cubicBezTo>
                      <a:pt x="59" y="6"/>
                      <a:pt x="67" y="4"/>
                      <a:pt x="74" y="3"/>
                    </a:cubicBezTo>
                    <a:cubicBezTo>
                      <a:pt x="78" y="1"/>
                      <a:pt x="82" y="0"/>
                      <a:pt x="87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55" name="Freeform 304"/>
              <p:cNvSpPr>
                <a:spLocks/>
              </p:cNvSpPr>
              <p:nvPr/>
            </p:nvSpPr>
            <p:spPr bwMode="auto">
              <a:xfrm rot="-3677821">
                <a:off x="1300" y="2844"/>
                <a:ext cx="75" cy="25"/>
              </a:xfrm>
              <a:custGeom>
                <a:avLst/>
                <a:gdLst>
                  <a:gd name="T0" fmla="*/ 0 w 75"/>
                  <a:gd name="T1" fmla="*/ 25 h 25"/>
                  <a:gd name="T2" fmla="*/ 27 w 75"/>
                  <a:gd name="T3" fmla="*/ 15 h 25"/>
                  <a:gd name="T4" fmla="*/ 54 w 75"/>
                  <a:gd name="T5" fmla="*/ 6 h 25"/>
                  <a:gd name="T6" fmla="*/ 75 w 7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5" h="25">
                    <a:moveTo>
                      <a:pt x="0" y="25"/>
                    </a:moveTo>
                    <a:cubicBezTo>
                      <a:pt x="10" y="23"/>
                      <a:pt x="17" y="17"/>
                      <a:pt x="27" y="15"/>
                    </a:cubicBezTo>
                    <a:cubicBezTo>
                      <a:pt x="35" y="11"/>
                      <a:pt x="46" y="7"/>
                      <a:pt x="54" y="6"/>
                    </a:cubicBezTo>
                    <a:cubicBezTo>
                      <a:pt x="60" y="3"/>
                      <a:pt x="68" y="0"/>
                      <a:pt x="75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312" name="Group 305"/>
            <p:cNvGrpSpPr>
              <a:grpSpLocks/>
            </p:cNvGrpSpPr>
            <p:nvPr/>
          </p:nvGrpSpPr>
          <p:grpSpPr bwMode="auto">
            <a:xfrm rot="-1713135">
              <a:off x="1791" y="1480"/>
              <a:ext cx="298" cy="236"/>
              <a:chOff x="1061" y="2750"/>
              <a:chExt cx="298" cy="236"/>
            </a:xfrm>
          </p:grpSpPr>
          <p:sp>
            <p:nvSpPr>
              <p:cNvPr id="12432" name="Freeform 306"/>
              <p:cNvSpPr>
                <a:spLocks/>
              </p:cNvSpPr>
              <p:nvPr/>
            </p:nvSpPr>
            <p:spPr bwMode="auto">
              <a:xfrm rot="-3677821">
                <a:off x="1108" y="2713"/>
                <a:ext cx="214" cy="288"/>
              </a:xfrm>
              <a:custGeom>
                <a:avLst/>
                <a:gdLst>
                  <a:gd name="T0" fmla="*/ 0 w 214"/>
                  <a:gd name="T1" fmla="*/ 15 h 288"/>
                  <a:gd name="T2" fmla="*/ 84 w 214"/>
                  <a:gd name="T3" fmla="*/ 33 h 288"/>
                  <a:gd name="T4" fmla="*/ 76 w 214"/>
                  <a:gd name="T5" fmla="*/ 69 h 288"/>
                  <a:gd name="T6" fmla="*/ 67 w 214"/>
                  <a:gd name="T7" fmla="*/ 83 h 288"/>
                  <a:gd name="T8" fmla="*/ 61 w 214"/>
                  <a:gd name="T9" fmla="*/ 113 h 288"/>
                  <a:gd name="T10" fmla="*/ 55 w 214"/>
                  <a:gd name="T11" fmla="*/ 152 h 288"/>
                  <a:gd name="T12" fmla="*/ 69 w 214"/>
                  <a:gd name="T13" fmla="*/ 186 h 288"/>
                  <a:gd name="T14" fmla="*/ 97 w 214"/>
                  <a:gd name="T15" fmla="*/ 188 h 288"/>
                  <a:gd name="T16" fmla="*/ 109 w 214"/>
                  <a:gd name="T17" fmla="*/ 179 h 288"/>
                  <a:gd name="T18" fmla="*/ 135 w 214"/>
                  <a:gd name="T19" fmla="*/ 173 h 288"/>
                  <a:gd name="T20" fmla="*/ 151 w 214"/>
                  <a:gd name="T21" fmla="*/ 168 h 288"/>
                  <a:gd name="T22" fmla="*/ 192 w 214"/>
                  <a:gd name="T23" fmla="*/ 186 h 288"/>
                  <a:gd name="T24" fmla="*/ 207 w 214"/>
                  <a:gd name="T25" fmla="*/ 212 h 288"/>
                  <a:gd name="T26" fmla="*/ 202 w 214"/>
                  <a:gd name="T27" fmla="*/ 248 h 288"/>
                  <a:gd name="T28" fmla="*/ 192 w 214"/>
                  <a:gd name="T29" fmla="*/ 267 h 288"/>
                  <a:gd name="T30" fmla="*/ 163 w 214"/>
                  <a:gd name="T31" fmla="*/ 288 h 28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4" h="288">
                    <a:moveTo>
                      <a:pt x="0" y="15"/>
                    </a:moveTo>
                    <a:cubicBezTo>
                      <a:pt x="83" y="17"/>
                      <a:pt x="59" y="0"/>
                      <a:pt x="84" y="33"/>
                    </a:cubicBezTo>
                    <a:cubicBezTo>
                      <a:pt x="83" y="48"/>
                      <a:pt x="87" y="60"/>
                      <a:pt x="76" y="69"/>
                    </a:cubicBezTo>
                    <a:cubicBezTo>
                      <a:pt x="73" y="74"/>
                      <a:pt x="69" y="77"/>
                      <a:pt x="67" y="83"/>
                    </a:cubicBezTo>
                    <a:cubicBezTo>
                      <a:pt x="66" y="93"/>
                      <a:pt x="65" y="104"/>
                      <a:pt x="61" y="113"/>
                    </a:cubicBezTo>
                    <a:cubicBezTo>
                      <a:pt x="59" y="126"/>
                      <a:pt x="60" y="140"/>
                      <a:pt x="55" y="152"/>
                    </a:cubicBezTo>
                    <a:cubicBezTo>
                      <a:pt x="52" y="170"/>
                      <a:pt x="51" y="183"/>
                      <a:pt x="69" y="186"/>
                    </a:cubicBezTo>
                    <a:cubicBezTo>
                      <a:pt x="79" y="191"/>
                      <a:pt x="85" y="189"/>
                      <a:pt x="97" y="188"/>
                    </a:cubicBezTo>
                    <a:cubicBezTo>
                      <a:pt x="103" y="186"/>
                      <a:pt x="104" y="181"/>
                      <a:pt x="109" y="179"/>
                    </a:cubicBezTo>
                    <a:cubicBezTo>
                      <a:pt x="115" y="176"/>
                      <a:pt x="128" y="174"/>
                      <a:pt x="135" y="173"/>
                    </a:cubicBezTo>
                    <a:cubicBezTo>
                      <a:pt x="140" y="170"/>
                      <a:pt x="145" y="170"/>
                      <a:pt x="151" y="168"/>
                    </a:cubicBezTo>
                    <a:cubicBezTo>
                      <a:pt x="176" y="170"/>
                      <a:pt x="179" y="168"/>
                      <a:pt x="192" y="186"/>
                    </a:cubicBezTo>
                    <a:cubicBezTo>
                      <a:pt x="194" y="197"/>
                      <a:pt x="203" y="202"/>
                      <a:pt x="207" y="212"/>
                    </a:cubicBezTo>
                    <a:cubicBezTo>
                      <a:pt x="209" y="225"/>
                      <a:pt x="214" y="241"/>
                      <a:pt x="202" y="248"/>
                    </a:cubicBezTo>
                    <a:cubicBezTo>
                      <a:pt x="198" y="253"/>
                      <a:pt x="197" y="263"/>
                      <a:pt x="192" y="267"/>
                    </a:cubicBezTo>
                    <a:cubicBezTo>
                      <a:pt x="183" y="274"/>
                      <a:pt x="173" y="283"/>
                      <a:pt x="163" y="288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33" name="Freeform 307"/>
              <p:cNvSpPr>
                <a:spLocks/>
              </p:cNvSpPr>
              <p:nvPr/>
            </p:nvSpPr>
            <p:spPr bwMode="auto">
              <a:xfrm rot="-3677821">
                <a:off x="1114" y="2759"/>
                <a:ext cx="185" cy="270"/>
              </a:xfrm>
              <a:custGeom>
                <a:avLst/>
                <a:gdLst>
                  <a:gd name="T0" fmla="*/ 16 w 185"/>
                  <a:gd name="T1" fmla="*/ 0 h 270"/>
                  <a:gd name="T2" fmla="*/ 5 w 185"/>
                  <a:gd name="T3" fmla="*/ 19 h 270"/>
                  <a:gd name="T4" fmla="*/ 7 w 185"/>
                  <a:gd name="T5" fmla="*/ 63 h 270"/>
                  <a:gd name="T6" fmla="*/ 38 w 185"/>
                  <a:gd name="T7" fmla="*/ 82 h 270"/>
                  <a:gd name="T8" fmla="*/ 77 w 185"/>
                  <a:gd name="T9" fmla="*/ 78 h 270"/>
                  <a:gd name="T10" fmla="*/ 100 w 185"/>
                  <a:gd name="T11" fmla="*/ 72 h 270"/>
                  <a:gd name="T12" fmla="*/ 142 w 185"/>
                  <a:gd name="T13" fmla="*/ 69 h 270"/>
                  <a:gd name="T14" fmla="*/ 163 w 185"/>
                  <a:gd name="T15" fmla="*/ 93 h 270"/>
                  <a:gd name="T16" fmla="*/ 149 w 185"/>
                  <a:gd name="T17" fmla="*/ 147 h 270"/>
                  <a:gd name="T18" fmla="*/ 143 w 185"/>
                  <a:gd name="T19" fmla="*/ 166 h 270"/>
                  <a:gd name="T20" fmla="*/ 137 w 185"/>
                  <a:gd name="T21" fmla="*/ 184 h 270"/>
                  <a:gd name="T22" fmla="*/ 133 w 185"/>
                  <a:gd name="T23" fmla="*/ 210 h 270"/>
                  <a:gd name="T24" fmla="*/ 145 w 185"/>
                  <a:gd name="T25" fmla="*/ 244 h 270"/>
                  <a:gd name="T26" fmla="*/ 175 w 185"/>
                  <a:gd name="T27" fmla="*/ 265 h 270"/>
                  <a:gd name="T28" fmla="*/ 185 w 185"/>
                  <a:gd name="T29" fmla="*/ 270 h 27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5" h="270">
                    <a:moveTo>
                      <a:pt x="16" y="0"/>
                    </a:moveTo>
                    <a:cubicBezTo>
                      <a:pt x="14" y="7"/>
                      <a:pt x="10" y="13"/>
                      <a:pt x="5" y="19"/>
                    </a:cubicBezTo>
                    <a:cubicBezTo>
                      <a:pt x="2" y="34"/>
                      <a:pt x="0" y="48"/>
                      <a:pt x="7" y="63"/>
                    </a:cubicBezTo>
                    <a:cubicBezTo>
                      <a:pt x="9" y="72"/>
                      <a:pt x="28" y="81"/>
                      <a:pt x="38" y="82"/>
                    </a:cubicBezTo>
                    <a:cubicBezTo>
                      <a:pt x="54" y="81"/>
                      <a:pt x="63" y="80"/>
                      <a:pt x="77" y="78"/>
                    </a:cubicBezTo>
                    <a:cubicBezTo>
                      <a:pt x="84" y="75"/>
                      <a:pt x="92" y="73"/>
                      <a:pt x="100" y="72"/>
                    </a:cubicBezTo>
                    <a:cubicBezTo>
                      <a:pt x="114" y="62"/>
                      <a:pt x="120" y="68"/>
                      <a:pt x="142" y="69"/>
                    </a:cubicBezTo>
                    <a:cubicBezTo>
                      <a:pt x="152" y="71"/>
                      <a:pt x="158" y="84"/>
                      <a:pt x="163" y="93"/>
                    </a:cubicBezTo>
                    <a:cubicBezTo>
                      <a:pt x="167" y="117"/>
                      <a:pt x="160" y="128"/>
                      <a:pt x="149" y="147"/>
                    </a:cubicBezTo>
                    <a:cubicBezTo>
                      <a:pt x="148" y="153"/>
                      <a:pt x="146" y="160"/>
                      <a:pt x="143" y="166"/>
                    </a:cubicBezTo>
                    <a:cubicBezTo>
                      <a:pt x="142" y="172"/>
                      <a:pt x="140" y="178"/>
                      <a:pt x="137" y="184"/>
                    </a:cubicBezTo>
                    <a:cubicBezTo>
                      <a:pt x="136" y="195"/>
                      <a:pt x="135" y="200"/>
                      <a:pt x="133" y="210"/>
                    </a:cubicBezTo>
                    <a:cubicBezTo>
                      <a:pt x="133" y="221"/>
                      <a:pt x="130" y="241"/>
                      <a:pt x="145" y="244"/>
                    </a:cubicBezTo>
                    <a:cubicBezTo>
                      <a:pt x="157" y="250"/>
                      <a:pt x="161" y="263"/>
                      <a:pt x="175" y="265"/>
                    </a:cubicBezTo>
                    <a:cubicBezTo>
                      <a:pt x="178" y="267"/>
                      <a:pt x="185" y="270"/>
                      <a:pt x="185" y="270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34" name="Line 308"/>
              <p:cNvSpPr>
                <a:spLocks noChangeShapeType="1"/>
              </p:cNvSpPr>
              <p:nvPr/>
            </p:nvSpPr>
            <p:spPr bwMode="auto">
              <a:xfrm rot="17922179" flipV="1">
                <a:off x="1205" y="2836"/>
                <a:ext cx="45" cy="4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35" name="Line 309"/>
              <p:cNvSpPr>
                <a:spLocks noChangeShapeType="1"/>
              </p:cNvSpPr>
              <p:nvPr/>
            </p:nvSpPr>
            <p:spPr bwMode="auto">
              <a:xfrm rot="17922179" flipV="1">
                <a:off x="1155" y="2833"/>
                <a:ext cx="45" cy="4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36" name="Freeform 310"/>
              <p:cNvSpPr>
                <a:spLocks/>
              </p:cNvSpPr>
              <p:nvPr/>
            </p:nvSpPr>
            <p:spPr bwMode="auto">
              <a:xfrm rot="-3677821">
                <a:off x="1168" y="2834"/>
                <a:ext cx="63" cy="61"/>
              </a:xfrm>
              <a:custGeom>
                <a:avLst/>
                <a:gdLst>
                  <a:gd name="T0" fmla="*/ 0 w 63"/>
                  <a:gd name="T1" fmla="*/ 61 h 61"/>
                  <a:gd name="T2" fmla="*/ 32 w 63"/>
                  <a:gd name="T3" fmla="*/ 34 h 61"/>
                  <a:gd name="T4" fmla="*/ 51 w 63"/>
                  <a:gd name="T5" fmla="*/ 9 h 61"/>
                  <a:gd name="T6" fmla="*/ 63 w 63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" h="61">
                    <a:moveTo>
                      <a:pt x="0" y="61"/>
                    </a:moveTo>
                    <a:cubicBezTo>
                      <a:pt x="15" y="59"/>
                      <a:pt x="19" y="42"/>
                      <a:pt x="32" y="34"/>
                    </a:cubicBezTo>
                    <a:cubicBezTo>
                      <a:pt x="38" y="26"/>
                      <a:pt x="42" y="14"/>
                      <a:pt x="51" y="9"/>
                    </a:cubicBezTo>
                    <a:cubicBezTo>
                      <a:pt x="55" y="7"/>
                      <a:pt x="63" y="0"/>
                      <a:pt x="63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37" name="Freeform 311"/>
              <p:cNvSpPr>
                <a:spLocks/>
              </p:cNvSpPr>
              <p:nvPr/>
            </p:nvSpPr>
            <p:spPr bwMode="auto">
              <a:xfrm rot="-3677821">
                <a:off x="1055" y="2865"/>
                <a:ext cx="57" cy="45"/>
              </a:xfrm>
              <a:custGeom>
                <a:avLst/>
                <a:gdLst>
                  <a:gd name="T0" fmla="*/ 0 w 57"/>
                  <a:gd name="T1" fmla="*/ 45 h 45"/>
                  <a:gd name="T2" fmla="*/ 21 w 57"/>
                  <a:gd name="T3" fmla="*/ 29 h 45"/>
                  <a:gd name="T4" fmla="*/ 43 w 57"/>
                  <a:gd name="T5" fmla="*/ 14 h 45"/>
                  <a:gd name="T6" fmla="*/ 57 w 57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45">
                    <a:moveTo>
                      <a:pt x="0" y="45"/>
                    </a:moveTo>
                    <a:cubicBezTo>
                      <a:pt x="9" y="40"/>
                      <a:pt x="11" y="31"/>
                      <a:pt x="21" y="29"/>
                    </a:cubicBezTo>
                    <a:cubicBezTo>
                      <a:pt x="28" y="24"/>
                      <a:pt x="36" y="19"/>
                      <a:pt x="43" y="14"/>
                    </a:cubicBezTo>
                    <a:cubicBezTo>
                      <a:pt x="47" y="8"/>
                      <a:pt x="52" y="5"/>
                      <a:pt x="57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38" name="Freeform 312"/>
              <p:cNvSpPr>
                <a:spLocks/>
              </p:cNvSpPr>
              <p:nvPr/>
            </p:nvSpPr>
            <p:spPr bwMode="auto">
              <a:xfrm rot="-3677821">
                <a:off x="1071" y="2852"/>
                <a:ext cx="67" cy="57"/>
              </a:xfrm>
              <a:custGeom>
                <a:avLst/>
                <a:gdLst>
                  <a:gd name="T0" fmla="*/ 0 w 67"/>
                  <a:gd name="T1" fmla="*/ 57 h 57"/>
                  <a:gd name="T2" fmla="*/ 15 w 67"/>
                  <a:gd name="T3" fmla="*/ 50 h 57"/>
                  <a:gd name="T4" fmla="*/ 27 w 67"/>
                  <a:gd name="T5" fmla="*/ 39 h 57"/>
                  <a:gd name="T6" fmla="*/ 36 w 67"/>
                  <a:gd name="T7" fmla="*/ 32 h 57"/>
                  <a:gd name="T8" fmla="*/ 45 w 67"/>
                  <a:gd name="T9" fmla="*/ 20 h 57"/>
                  <a:gd name="T10" fmla="*/ 67 w 67"/>
                  <a:gd name="T11" fmla="*/ 0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57">
                    <a:moveTo>
                      <a:pt x="0" y="57"/>
                    </a:moveTo>
                    <a:cubicBezTo>
                      <a:pt x="5" y="53"/>
                      <a:pt x="8" y="51"/>
                      <a:pt x="15" y="50"/>
                    </a:cubicBezTo>
                    <a:cubicBezTo>
                      <a:pt x="20" y="46"/>
                      <a:pt x="23" y="43"/>
                      <a:pt x="27" y="39"/>
                    </a:cubicBezTo>
                    <a:cubicBezTo>
                      <a:pt x="30" y="36"/>
                      <a:pt x="36" y="32"/>
                      <a:pt x="36" y="32"/>
                    </a:cubicBezTo>
                    <a:cubicBezTo>
                      <a:pt x="37" y="25"/>
                      <a:pt x="39" y="24"/>
                      <a:pt x="45" y="20"/>
                    </a:cubicBezTo>
                    <a:cubicBezTo>
                      <a:pt x="49" y="13"/>
                      <a:pt x="60" y="5"/>
                      <a:pt x="67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39" name="Freeform 313"/>
              <p:cNvSpPr>
                <a:spLocks/>
              </p:cNvSpPr>
              <p:nvPr/>
            </p:nvSpPr>
            <p:spPr bwMode="auto">
              <a:xfrm rot="-3677821">
                <a:off x="1098" y="2857"/>
                <a:ext cx="54" cy="41"/>
              </a:xfrm>
              <a:custGeom>
                <a:avLst/>
                <a:gdLst>
                  <a:gd name="T0" fmla="*/ 0 w 54"/>
                  <a:gd name="T1" fmla="*/ 41 h 41"/>
                  <a:gd name="T2" fmla="*/ 23 w 54"/>
                  <a:gd name="T3" fmla="*/ 26 h 41"/>
                  <a:gd name="T4" fmla="*/ 39 w 54"/>
                  <a:gd name="T5" fmla="*/ 12 h 41"/>
                  <a:gd name="T6" fmla="*/ 54 w 54"/>
                  <a:gd name="T7" fmla="*/ 0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4" h="41">
                    <a:moveTo>
                      <a:pt x="0" y="41"/>
                    </a:moveTo>
                    <a:cubicBezTo>
                      <a:pt x="8" y="36"/>
                      <a:pt x="14" y="28"/>
                      <a:pt x="23" y="26"/>
                    </a:cubicBezTo>
                    <a:cubicBezTo>
                      <a:pt x="27" y="19"/>
                      <a:pt x="32" y="15"/>
                      <a:pt x="39" y="12"/>
                    </a:cubicBezTo>
                    <a:cubicBezTo>
                      <a:pt x="43" y="7"/>
                      <a:pt x="49" y="5"/>
                      <a:pt x="54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40" name="Freeform 314"/>
              <p:cNvSpPr>
                <a:spLocks/>
              </p:cNvSpPr>
              <p:nvPr/>
            </p:nvSpPr>
            <p:spPr bwMode="auto">
              <a:xfrm rot="-3677821">
                <a:off x="1249" y="2831"/>
                <a:ext cx="51" cy="19"/>
              </a:xfrm>
              <a:custGeom>
                <a:avLst/>
                <a:gdLst>
                  <a:gd name="T0" fmla="*/ 0 w 51"/>
                  <a:gd name="T1" fmla="*/ 19 h 19"/>
                  <a:gd name="T2" fmla="*/ 32 w 51"/>
                  <a:gd name="T3" fmla="*/ 12 h 19"/>
                  <a:gd name="T4" fmla="*/ 51 w 51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" h="19">
                    <a:moveTo>
                      <a:pt x="0" y="19"/>
                    </a:moveTo>
                    <a:cubicBezTo>
                      <a:pt x="11" y="18"/>
                      <a:pt x="21" y="14"/>
                      <a:pt x="32" y="12"/>
                    </a:cubicBezTo>
                    <a:cubicBezTo>
                      <a:pt x="38" y="8"/>
                      <a:pt x="46" y="5"/>
                      <a:pt x="51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41" name="Freeform 315"/>
              <p:cNvSpPr>
                <a:spLocks/>
              </p:cNvSpPr>
              <p:nvPr/>
            </p:nvSpPr>
            <p:spPr bwMode="auto">
              <a:xfrm rot="-3677821">
                <a:off x="1260" y="2836"/>
                <a:ext cx="72" cy="19"/>
              </a:xfrm>
              <a:custGeom>
                <a:avLst/>
                <a:gdLst>
                  <a:gd name="T0" fmla="*/ 0 w 72"/>
                  <a:gd name="T1" fmla="*/ 19 h 19"/>
                  <a:gd name="T2" fmla="*/ 21 w 72"/>
                  <a:gd name="T3" fmla="*/ 15 h 19"/>
                  <a:gd name="T4" fmla="*/ 72 w 72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" h="19">
                    <a:moveTo>
                      <a:pt x="0" y="19"/>
                    </a:moveTo>
                    <a:cubicBezTo>
                      <a:pt x="7" y="18"/>
                      <a:pt x="21" y="15"/>
                      <a:pt x="21" y="15"/>
                    </a:cubicBezTo>
                    <a:cubicBezTo>
                      <a:pt x="35" y="8"/>
                      <a:pt x="56" y="0"/>
                      <a:pt x="72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42" name="Freeform 316"/>
              <p:cNvSpPr>
                <a:spLocks/>
              </p:cNvSpPr>
              <p:nvPr/>
            </p:nvSpPr>
            <p:spPr bwMode="auto">
              <a:xfrm rot="-3677821">
                <a:off x="1268" y="2842"/>
                <a:ext cx="87" cy="25"/>
              </a:xfrm>
              <a:custGeom>
                <a:avLst/>
                <a:gdLst>
                  <a:gd name="T0" fmla="*/ 0 w 87"/>
                  <a:gd name="T1" fmla="*/ 25 h 25"/>
                  <a:gd name="T2" fmla="*/ 26 w 87"/>
                  <a:gd name="T3" fmla="*/ 21 h 25"/>
                  <a:gd name="T4" fmla="*/ 53 w 87"/>
                  <a:gd name="T5" fmla="*/ 9 h 25"/>
                  <a:gd name="T6" fmla="*/ 74 w 87"/>
                  <a:gd name="T7" fmla="*/ 3 h 25"/>
                  <a:gd name="T8" fmla="*/ 87 w 87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25">
                    <a:moveTo>
                      <a:pt x="0" y="25"/>
                    </a:moveTo>
                    <a:cubicBezTo>
                      <a:pt x="14" y="24"/>
                      <a:pt x="15" y="23"/>
                      <a:pt x="26" y="21"/>
                    </a:cubicBezTo>
                    <a:cubicBezTo>
                      <a:pt x="34" y="17"/>
                      <a:pt x="44" y="11"/>
                      <a:pt x="53" y="9"/>
                    </a:cubicBezTo>
                    <a:cubicBezTo>
                      <a:pt x="59" y="6"/>
                      <a:pt x="67" y="4"/>
                      <a:pt x="74" y="3"/>
                    </a:cubicBezTo>
                    <a:cubicBezTo>
                      <a:pt x="78" y="1"/>
                      <a:pt x="82" y="0"/>
                      <a:pt x="87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43" name="Freeform 317"/>
              <p:cNvSpPr>
                <a:spLocks/>
              </p:cNvSpPr>
              <p:nvPr/>
            </p:nvSpPr>
            <p:spPr bwMode="auto">
              <a:xfrm rot="-3677821">
                <a:off x="1300" y="2844"/>
                <a:ext cx="75" cy="25"/>
              </a:xfrm>
              <a:custGeom>
                <a:avLst/>
                <a:gdLst>
                  <a:gd name="T0" fmla="*/ 0 w 75"/>
                  <a:gd name="T1" fmla="*/ 25 h 25"/>
                  <a:gd name="T2" fmla="*/ 27 w 75"/>
                  <a:gd name="T3" fmla="*/ 15 h 25"/>
                  <a:gd name="T4" fmla="*/ 54 w 75"/>
                  <a:gd name="T5" fmla="*/ 6 h 25"/>
                  <a:gd name="T6" fmla="*/ 75 w 7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5" h="25">
                    <a:moveTo>
                      <a:pt x="0" y="25"/>
                    </a:moveTo>
                    <a:cubicBezTo>
                      <a:pt x="10" y="23"/>
                      <a:pt x="17" y="17"/>
                      <a:pt x="27" y="15"/>
                    </a:cubicBezTo>
                    <a:cubicBezTo>
                      <a:pt x="35" y="11"/>
                      <a:pt x="46" y="7"/>
                      <a:pt x="54" y="6"/>
                    </a:cubicBezTo>
                    <a:cubicBezTo>
                      <a:pt x="60" y="3"/>
                      <a:pt x="68" y="0"/>
                      <a:pt x="75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313" name="Group 318"/>
            <p:cNvGrpSpPr>
              <a:grpSpLocks/>
            </p:cNvGrpSpPr>
            <p:nvPr/>
          </p:nvGrpSpPr>
          <p:grpSpPr bwMode="auto">
            <a:xfrm rot="-4643476">
              <a:off x="1579" y="1964"/>
              <a:ext cx="298" cy="236"/>
              <a:chOff x="1061" y="2750"/>
              <a:chExt cx="298" cy="236"/>
            </a:xfrm>
          </p:grpSpPr>
          <p:sp>
            <p:nvSpPr>
              <p:cNvPr id="12420" name="Freeform 319"/>
              <p:cNvSpPr>
                <a:spLocks/>
              </p:cNvSpPr>
              <p:nvPr/>
            </p:nvSpPr>
            <p:spPr bwMode="auto">
              <a:xfrm rot="-3677821">
                <a:off x="1108" y="2713"/>
                <a:ext cx="214" cy="288"/>
              </a:xfrm>
              <a:custGeom>
                <a:avLst/>
                <a:gdLst>
                  <a:gd name="T0" fmla="*/ 0 w 214"/>
                  <a:gd name="T1" fmla="*/ 15 h 288"/>
                  <a:gd name="T2" fmla="*/ 84 w 214"/>
                  <a:gd name="T3" fmla="*/ 33 h 288"/>
                  <a:gd name="T4" fmla="*/ 76 w 214"/>
                  <a:gd name="T5" fmla="*/ 69 h 288"/>
                  <a:gd name="T6" fmla="*/ 67 w 214"/>
                  <a:gd name="T7" fmla="*/ 83 h 288"/>
                  <a:gd name="T8" fmla="*/ 61 w 214"/>
                  <a:gd name="T9" fmla="*/ 113 h 288"/>
                  <a:gd name="T10" fmla="*/ 55 w 214"/>
                  <a:gd name="T11" fmla="*/ 152 h 288"/>
                  <a:gd name="T12" fmla="*/ 69 w 214"/>
                  <a:gd name="T13" fmla="*/ 186 h 288"/>
                  <a:gd name="T14" fmla="*/ 97 w 214"/>
                  <a:gd name="T15" fmla="*/ 188 h 288"/>
                  <a:gd name="T16" fmla="*/ 109 w 214"/>
                  <a:gd name="T17" fmla="*/ 179 h 288"/>
                  <a:gd name="T18" fmla="*/ 135 w 214"/>
                  <a:gd name="T19" fmla="*/ 173 h 288"/>
                  <a:gd name="T20" fmla="*/ 151 w 214"/>
                  <a:gd name="T21" fmla="*/ 168 h 288"/>
                  <a:gd name="T22" fmla="*/ 192 w 214"/>
                  <a:gd name="T23" fmla="*/ 186 h 288"/>
                  <a:gd name="T24" fmla="*/ 207 w 214"/>
                  <a:gd name="T25" fmla="*/ 212 h 288"/>
                  <a:gd name="T26" fmla="*/ 202 w 214"/>
                  <a:gd name="T27" fmla="*/ 248 h 288"/>
                  <a:gd name="T28" fmla="*/ 192 w 214"/>
                  <a:gd name="T29" fmla="*/ 267 h 288"/>
                  <a:gd name="T30" fmla="*/ 163 w 214"/>
                  <a:gd name="T31" fmla="*/ 288 h 28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4" h="288">
                    <a:moveTo>
                      <a:pt x="0" y="15"/>
                    </a:moveTo>
                    <a:cubicBezTo>
                      <a:pt x="83" y="17"/>
                      <a:pt x="59" y="0"/>
                      <a:pt x="84" y="33"/>
                    </a:cubicBezTo>
                    <a:cubicBezTo>
                      <a:pt x="83" y="48"/>
                      <a:pt x="87" y="60"/>
                      <a:pt x="76" y="69"/>
                    </a:cubicBezTo>
                    <a:cubicBezTo>
                      <a:pt x="73" y="74"/>
                      <a:pt x="69" y="77"/>
                      <a:pt x="67" y="83"/>
                    </a:cubicBezTo>
                    <a:cubicBezTo>
                      <a:pt x="66" y="93"/>
                      <a:pt x="65" y="104"/>
                      <a:pt x="61" y="113"/>
                    </a:cubicBezTo>
                    <a:cubicBezTo>
                      <a:pt x="59" y="126"/>
                      <a:pt x="60" y="140"/>
                      <a:pt x="55" y="152"/>
                    </a:cubicBezTo>
                    <a:cubicBezTo>
                      <a:pt x="52" y="170"/>
                      <a:pt x="51" y="183"/>
                      <a:pt x="69" y="186"/>
                    </a:cubicBezTo>
                    <a:cubicBezTo>
                      <a:pt x="79" y="191"/>
                      <a:pt x="85" y="189"/>
                      <a:pt x="97" y="188"/>
                    </a:cubicBezTo>
                    <a:cubicBezTo>
                      <a:pt x="103" y="186"/>
                      <a:pt x="104" y="181"/>
                      <a:pt x="109" y="179"/>
                    </a:cubicBezTo>
                    <a:cubicBezTo>
                      <a:pt x="115" y="176"/>
                      <a:pt x="128" y="174"/>
                      <a:pt x="135" y="173"/>
                    </a:cubicBezTo>
                    <a:cubicBezTo>
                      <a:pt x="140" y="170"/>
                      <a:pt x="145" y="170"/>
                      <a:pt x="151" y="168"/>
                    </a:cubicBezTo>
                    <a:cubicBezTo>
                      <a:pt x="176" y="170"/>
                      <a:pt x="179" y="168"/>
                      <a:pt x="192" y="186"/>
                    </a:cubicBezTo>
                    <a:cubicBezTo>
                      <a:pt x="194" y="197"/>
                      <a:pt x="203" y="202"/>
                      <a:pt x="207" y="212"/>
                    </a:cubicBezTo>
                    <a:cubicBezTo>
                      <a:pt x="209" y="225"/>
                      <a:pt x="214" y="241"/>
                      <a:pt x="202" y="248"/>
                    </a:cubicBezTo>
                    <a:cubicBezTo>
                      <a:pt x="198" y="253"/>
                      <a:pt x="197" y="263"/>
                      <a:pt x="192" y="267"/>
                    </a:cubicBezTo>
                    <a:cubicBezTo>
                      <a:pt x="183" y="274"/>
                      <a:pt x="173" y="283"/>
                      <a:pt x="163" y="288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21" name="Freeform 320"/>
              <p:cNvSpPr>
                <a:spLocks/>
              </p:cNvSpPr>
              <p:nvPr/>
            </p:nvSpPr>
            <p:spPr bwMode="auto">
              <a:xfrm rot="-3677821">
                <a:off x="1114" y="2759"/>
                <a:ext cx="185" cy="270"/>
              </a:xfrm>
              <a:custGeom>
                <a:avLst/>
                <a:gdLst>
                  <a:gd name="T0" fmla="*/ 16 w 185"/>
                  <a:gd name="T1" fmla="*/ 0 h 270"/>
                  <a:gd name="T2" fmla="*/ 5 w 185"/>
                  <a:gd name="T3" fmla="*/ 19 h 270"/>
                  <a:gd name="T4" fmla="*/ 7 w 185"/>
                  <a:gd name="T5" fmla="*/ 63 h 270"/>
                  <a:gd name="T6" fmla="*/ 38 w 185"/>
                  <a:gd name="T7" fmla="*/ 82 h 270"/>
                  <a:gd name="T8" fmla="*/ 77 w 185"/>
                  <a:gd name="T9" fmla="*/ 78 h 270"/>
                  <a:gd name="T10" fmla="*/ 100 w 185"/>
                  <a:gd name="T11" fmla="*/ 72 h 270"/>
                  <a:gd name="T12" fmla="*/ 142 w 185"/>
                  <a:gd name="T13" fmla="*/ 69 h 270"/>
                  <a:gd name="T14" fmla="*/ 163 w 185"/>
                  <a:gd name="T15" fmla="*/ 93 h 270"/>
                  <a:gd name="T16" fmla="*/ 149 w 185"/>
                  <a:gd name="T17" fmla="*/ 147 h 270"/>
                  <a:gd name="T18" fmla="*/ 143 w 185"/>
                  <a:gd name="T19" fmla="*/ 166 h 270"/>
                  <a:gd name="T20" fmla="*/ 137 w 185"/>
                  <a:gd name="T21" fmla="*/ 184 h 270"/>
                  <a:gd name="T22" fmla="*/ 133 w 185"/>
                  <a:gd name="T23" fmla="*/ 210 h 270"/>
                  <a:gd name="T24" fmla="*/ 145 w 185"/>
                  <a:gd name="T25" fmla="*/ 244 h 270"/>
                  <a:gd name="T26" fmla="*/ 175 w 185"/>
                  <a:gd name="T27" fmla="*/ 265 h 270"/>
                  <a:gd name="T28" fmla="*/ 185 w 185"/>
                  <a:gd name="T29" fmla="*/ 270 h 27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5" h="270">
                    <a:moveTo>
                      <a:pt x="16" y="0"/>
                    </a:moveTo>
                    <a:cubicBezTo>
                      <a:pt x="14" y="7"/>
                      <a:pt x="10" y="13"/>
                      <a:pt x="5" y="19"/>
                    </a:cubicBezTo>
                    <a:cubicBezTo>
                      <a:pt x="2" y="34"/>
                      <a:pt x="0" y="48"/>
                      <a:pt x="7" y="63"/>
                    </a:cubicBezTo>
                    <a:cubicBezTo>
                      <a:pt x="9" y="72"/>
                      <a:pt x="28" y="81"/>
                      <a:pt x="38" y="82"/>
                    </a:cubicBezTo>
                    <a:cubicBezTo>
                      <a:pt x="54" y="81"/>
                      <a:pt x="63" y="80"/>
                      <a:pt x="77" y="78"/>
                    </a:cubicBezTo>
                    <a:cubicBezTo>
                      <a:pt x="84" y="75"/>
                      <a:pt x="92" y="73"/>
                      <a:pt x="100" y="72"/>
                    </a:cubicBezTo>
                    <a:cubicBezTo>
                      <a:pt x="114" y="62"/>
                      <a:pt x="120" y="68"/>
                      <a:pt x="142" y="69"/>
                    </a:cubicBezTo>
                    <a:cubicBezTo>
                      <a:pt x="152" y="71"/>
                      <a:pt x="158" y="84"/>
                      <a:pt x="163" y="93"/>
                    </a:cubicBezTo>
                    <a:cubicBezTo>
                      <a:pt x="167" y="117"/>
                      <a:pt x="160" y="128"/>
                      <a:pt x="149" y="147"/>
                    </a:cubicBezTo>
                    <a:cubicBezTo>
                      <a:pt x="148" y="153"/>
                      <a:pt x="146" y="160"/>
                      <a:pt x="143" y="166"/>
                    </a:cubicBezTo>
                    <a:cubicBezTo>
                      <a:pt x="142" y="172"/>
                      <a:pt x="140" y="178"/>
                      <a:pt x="137" y="184"/>
                    </a:cubicBezTo>
                    <a:cubicBezTo>
                      <a:pt x="136" y="195"/>
                      <a:pt x="135" y="200"/>
                      <a:pt x="133" y="210"/>
                    </a:cubicBezTo>
                    <a:cubicBezTo>
                      <a:pt x="133" y="221"/>
                      <a:pt x="130" y="241"/>
                      <a:pt x="145" y="244"/>
                    </a:cubicBezTo>
                    <a:cubicBezTo>
                      <a:pt x="157" y="250"/>
                      <a:pt x="161" y="263"/>
                      <a:pt x="175" y="265"/>
                    </a:cubicBezTo>
                    <a:cubicBezTo>
                      <a:pt x="178" y="267"/>
                      <a:pt x="185" y="270"/>
                      <a:pt x="185" y="270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22" name="Line 321"/>
              <p:cNvSpPr>
                <a:spLocks noChangeShapeType="1"/>
              </p:cNvSpPr>
              <p:nvPr/>
            </p:nvSpPr>
            <p:spPr bwMode="auto">
              <a:xfrm rot="17922179" flipV="1">
                <a:off x="1205" y="2836"/>
                <a:ext cx="45" cy="4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23" name="Line 322"/>
              <p:cNvSpPr>
                <a:spLocks noChangeShapeType="1"/>
              </p:cNvSpPr>
              <p:nvPr/>
            </p:nvSpPr>
            <p:spPr bwMode="auto">
              <a:xfrm rot="17922179" flipV="1">
                <a:off x="1155" y="2833"/>
                <a:ext cx="45" cy="4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24" name="Freeform 323"/>
              <p:cNvSpPr>
                <a:spLocks/>
              </p:cNvSpPr>
              <p:nvPr/>
            </p:nvSpPr>
            <p:spPr bwMode="auto">
              <a:xfrm rot="-3677821">
                <a:off x="1168" y="2834"/>
                <a:ext cx="63" cy="61"/>
              </a:xfrm>
              <a:custGeom>
                <a:avLst/>
                <a:gdLst>
                  <a:gd name="T0" fmla="*/ 0 w 63"/>
                  <a:gd name="T1" fmla="*/ 61 h 61"/>
                  <a:gd name="T2" fmla="*/ 32 w 63"/>
                  <a:gd name="T3" fmla="*/ 34 h 61"/>
                  <a:gd name="T4" fmla="*/ 51 w 63"/>
                  <a:gd name="T5" fmla="*/ 9 h 61"/>
                  <a:gd name="T6" fmla="*/ 63 w 63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" h="61">
                    <a:moveTo>
                      <a:pt x="0" y="61"/>
                    </a:moveTo>
                    <a:cubicBezTo>
                      <a:pt x="15" y="59"/>
                      <a:pt x="19" y="42"/>
                      <a:pt x="32" y="34"/>
                    </a:cubicBezTo>
                    <a:cubicBezTo>
                      <a:pt x="38" y="26"/>
                      <a:pt x="42" y="14"/>
                      <a:pt x="51" y="9"/>
                    </a:cubicBezTo>
                    <a:cubicBezTo>
                      <a:pt x="55" y="7"/>
                      <a:pt x="63" y="0"/>
                      <a:pt x="63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25" name="Freeform 324"/>
              <p:cNvSpPr>
                <a:spLocks/>
              </p:cNvSpPr>
              <p:nvPr/>
            </p:nvSpPr>
            <p:spPr bwMode="auto">
              <a:xfrm rot="-3677821">
                <a:off x="1055" y="2865"/>
                <a:ext cx="57" cy="45"/>
              </a:xfrm>
              <a:custGeom>
                <a:avLst/>
                <a:gdLst>
                  <a:gd name="T0" fmla="*/ 0 w 57"/>
                  <a:gd name="T1" fmla="*/ 45 h 45"/>
                  <a:gd name="T2" fmla="*/ 21 w 57"/>
                  <a:gd name="T3" fmla="*/ 29 h 45"/>
                  <a:gd name="T4" fmla="*/ 43 w 57"/>
                  <a:gd name="T5" fmla="*/ 14 h 45"/>
                  <a:gd name="T6" fmla="*/ 57 w 57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45">
                    <a:moveTo>
                      <a:pt x="0" y="45"/>
                    </a:moveTo>
                    <a:cubicBezTo>
                      <a:pt x="9" y="40"/>
                      <a:pt x="11" y="31"/>
                      <a:pt x="21" y="29"/>
                    </a:cubicBezTo>
                    <a:cubicBezTo>
                      <a:pt x="28" y="24"/>
                      <a:pt x="36" y="19"/>
                      <a:pt x="43" y="14"/>
                    </a:cubicBezTo>
                    <a:cubicBezTo>
                      <a:pt x="47" y="8"/>
                      <a:pt x="52" y="5"/>
                      <a:pt x="57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26" name="Freeform 325"/>
              <p:cNvSpPr>
                <a:spLocks/>
              </p:cNvSpPr>
              <p:nvPr/>
            </p:nvSpPr>
            <p:spPr bwMode="auto">
              <a:xfrm rot="-3677821">
                <a:off x="1071" y="2852"/>
                <a:ext cx="67" cy="57"/>
              </a:xfrm>
              <a:custGeom>
                <a:avLst/>
                <a:gdLst>
                  <a:gd name="T0" fmla="*/ 0 w 67"/>
                  <a:gd name="T1" fmla="*/ 57 h 57"/>
                  <a:gd name="T2" fmla="*/ 15 w 67"/>
                  <a:gd name="T3" fmla="*/ 50 h 57"/>
                  <a:gd name="T4" fmla="*/ 27 w 67"/>
                  <a:gd name="T5" fmla="*/ 39 h 57"/>
                  <a:gd name="T6" fmla="*/ 36 w 67"/>
                  <a:gd name="T7" fmla="*/ 32 h 57"/>
                  <a:gd name="T8" fmla="*/ 45 w 67"/>
                  <a:gd name="T9" fmla="*/ 20 h 57"/>
                  <a:gd name="T10" fmla="*/ 67 w 67"/>
                  <a:gd name="T11" fmla="*/ 0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57">
                    <a:moveTo>
                      <a:pt x="0" y="57"/>
                    </a:moveTo>
                    <a:cubicBezTo>
                      <a:pt x="5" y="53"/>
                      <a:pt x="8" y="51"/>
                      <a:pt x="15" y="50"/>
                    </a:cubicBezTo>
                    <a:cubicBezTo>
                      <a:pt x="20" y="46"/>
                      <a:pt x="23" y="43"/>
                      <a:pt x="27" y="39"/>
                    </a:cubicBezTo>
                    <a:cubicBezTo>
                      <a:pt x="30" y="36"/>
                      <a:pt x="36" y="32"/>
                      <a:pt x="36" y="32"/>
                    </a:cubicBezTo>
                    <a:cubicBezTo>
                      <a:pt x="37" y="25"/>
                      <a:pt x="39" y="24"/>
                      <a:pt x="45" y="20"/>
                    </a:cubicBezTo>
                    <a:cubicBezTo>
                      <a:pt x="49" y="13"/>
                      <a:pt x="60" y="5"/>
                      <a:pt x="67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27" name="Freeform 326"/>
              <p:cNvSpPr>
                <a:spLocks/>
              </p:cNvSpPr>
              <p:nvPr/>
            </p:nvSpPr>
            <p:spPr bwMode="auto">
              <a:xfrm rot="-3677821">
                <a:off x="1098" y="2857"/>
                <a:ext cx="54" cy="41"/>
              </a:xfrm>
              <a:custGeom>
                <a:avLst/>
                <a:gdLst>
                  <a:gd name="T0" fmla="*/ 0 w 54"/>
                  <a:gd name="T1" fmla="*/ 41 h 41"/>
                  <a:gd name="T2" fmla="*/ 23 w 54"/>
                  <a:gd name="T3" fmla="*/ 26 h 41"/>
                  <a:gd name="T4" fmla="*/ 39 w 54"/>
                  <a:gd name="T5" fmla="*/ 12 h 41"/>
                  <a:gd name="T6" fmla="*/ 54 w 54"/>
                  <a:gd name="T7" fmla="*/ 0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4" h="41">
                    <a:moveTo>
                      <a:pt x="0" y="41"/>
                    </a:moveTo>
                    <a:cubicBezTo>
                      <a:pt x="8" y="36"/>
                      <a:pt x="14" y="28"/>
                      <a:pt x="23" y="26"/>
                    </a:cubicBezTo>
                    <a:cubicBezTo>
                      <a:pt x="27" y="19"/>
                      <a:pt x="32" y="15"/>
                      <a:pt x="39" y="12"/>
                    </a:cubicBezTo>
                    <a:cubicBezTo>
                      <a:pt x="43" y="7"/>
                      <a:pt x="49" y="5"/>
                      <a:pt x="54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28" name="Freeform 327"/>
              <p:cNvSpPr>
                <a:spLocks/>
              </p:cNvSpPr>
              <p:nvPr/>
            </p:nvSpPr>
            <p:spPr bwMode="auto">
              <a:xfrm rot="-3677821">
                <a:off x="1249" y="2831"/>
                <a:ext cx="51" cy="19"/>
              </a:xfrm>
              <a:custGeom>
                <a:avLst/>
                <a:gdLst>
                  <a:gd name="T0" fmla="*/ 0 w 51"/>
                  <a:gd name="T1" fmla="*/ 19 h 19"/>
                  <a:gd name="T2" fmla="*/ 32 w 51"/>
                  <a:gd name="T3" fmla="*/ 12 h 19"/>
                  <a:gd name="T4" fmla="*/ 51 w 51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" h="19">
                    <a:moveTo>
                      <a:pt x="0" y="19"/>
                    </a:moveTo>
                    <a:cubicBezTo>
                      <a:pt x="11" y="18"/>
                      <a:pt x="21" y="14"/>
                      <a:pt x="32" y="12"/>
                    </a:cubicBezTo>
                    <a:cubicBezTo>
                      <a:pt x="38" y="8"/>
                      <a:pt x="46" y="5"/>
                      <a:pt x="51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29" name="Freeform 328"/>
              <p:cNvSpPr>
                <a:spLocks/>
              </p:cNvSpPr>
              <p:nvPr/>
            </p:nvSpPr>
            <p:spPr bwMode="auto">
              <a:xfrm rot="-3677821">
                <a:off x="1260" y="2836"/>
                <a:ext cx="72" cy="19"/>
              </a:xfrm>
              <a:custGeom>
                <a:avLst/>
                <a:gdLst>
                  <a:gd name="T0" fmla="*/ 0 w 72"/>
                  <a:gd name="T1" fmla="*/ 19 h 19"/>
                  <a:gd name="T2" fmla="*/ 21 w 72"/>
                  <a:gd name="T3" fmla="*/ 15 h 19"/>
                  <a:gd name="T4" fmla="*/ 72 w 72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" h="19">
                    <a:moveTo>
                      <a:pt x="0" y="19"/>
                    </a:moveTo>
                    <a:cubicBezTo>
                      <a:pt x="7" y="18"/>
                      <a:pt x="21" y="15"/>
                      <a:pt x="21" y="15"/>
                    </a:cubicBezTo>
                    <a:cubicBezTo>
                      <a:pt x="35" y="8"/>
                      <a:pt x="56" y="0"/>
                      <a:pt x="72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30" name="Freeform 329"/>
              <p:cNvSpPr>
                <a:spLocks/>
              </p:cNvSpPr>
              <p:nvPr/>
            </p:nvSpPr>
            <p:spPr bwMode="auto">
              <a:xfrm rot="-3677821">
                <a:off x="1268" y="2842"/>
                <a:ext cx="87" cy="25"/>
              </a:xfrm>
              <a:custGeom>
                <a:avLst/>
                <a:gdLst>
                  <a:gd name="T0" fmla="*/ 0 w 87"/>
                  <a:gd name="T1" fmla="*/ 25 h 25"/>
                  <a:gd name="T2" fmla="*/ 26 w 87"/>
                  <a:gd name="T3" fmla="*/ 21 h 25"/>
                  <a:gd name="T4" fmla="*/ 53 w 87"/>
                  <a:gd name="T5" fmla="*/ 9 h 25"/>
                  <a:gd name="T6" fmla="*/ 74 w 87"/>
                  <a:gd name="T7" fmla="*/ 3 h 25"/>
                  <a:gd name="T8" fmla="*/ 87 w 87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25">
                    <a:moveTo>
                      <a:pt x="0" y="25"/>
                    </a:moveTo>
                    <a:cubicBezTo>
                      <a:pt x="14" y="24"/>
                      <a:pt x="15" y="23"/>
                      <a:pt x="26" y="21"/>
                    </a:cubicBezTo>
                    <a:cubicBezTo>
                      <a:pt x="34" y="17"/>
                      <a:pt x="44" y="11"/>
                      <a:pt x="53" y="9"/>
                    </a:cubicBezTo>
                    <a:cubicBezTo>
                      <a:pt x="59" y="6"/>
                      <a:pt x="67" y="4"/>
                      <a:pt x="74" y="3"/>
                    </a:cubicBezTo>
                    <a:cubicBezTo>
                      <a:pt x="78" y="1"/>
                      <a:pt x="82" y="0"/>
                      <a:pt x="87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31" name="Freeform 330"/>
              <p:cNvSpPr>
                <a:spLocks/>
              </p:cNvSpPr>
              <p:nvPr/>
            </p:nvSpPr>
            <p:spPr bwMode="auto">
              <a:xfrm rot="-3677821">
                <a:off x="1300" y="2844"/>
                <a:ext cx="75" cy="25"/>
              </a:xfrm>
              <a:custGeom>
                <a:avLst/>
                <a:gdLst>
                  <a:gd name="T0" fmla="*/ 0 w 75"/>
                  <a:gd name="T1" fmla="*/ 25 h 25"/>
                  <a:gd name="T2" fmla="*/ 27 w 75"/>
                  <a:gd name="T3" fmla="*/ 15 h 25"/>
                  <a:gd name="T4" fmla="*/ 54 w 75"/>
                  <a:gd name="T5" fmla="*/ 6 h 25"/>
                  <a:gd name="T6" fmla="*/ 75 w 7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5" h="25">
                    <a:moveTo>
                      <a:pt x="0" y="25"/>
                    </a:moveTo>
                    <a:cubicBezTo>
                      <a:pt x="10" y="23"/>
                      <a:pt x="17" y="17"/>
                      <a:pt x="27" y="15"/>
                    </a:cubicBezTo>
                    <a:cubicBezTo>
                      <a:pt x="35" y="11"/>
                      <a:pt x="46" y="7"/>
                      <a:pt x="54" y="6"/>
                    </a:cubicBezTo>
                    <a:cubicBezTo>
                      <a:pt x="60" y="3"/>
                      <a:pt x="68" y="0"/>
                      <a:pt x="75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314" name="Group 331"/>
            <p:cNvGrpSpPr>
              <a:grpSpLocks/>
            </p:cNvGrpSpPr>
            <p:nvPr/>
          </p:nvGrpSpPr>
          <p:grpSpPr bwMode="auto">
            <a:xfrm rot="-3201482">
              <a:off x="1679" y="1682"/>
              <a:ext cx="188" cy="236"/>
              <a:chOff x="1061" y="2750"/>
              <a:chExt cx="298" cy="236"/>
            </a:xfrm>
          </p:grpSpPr>
          <p:sp>
            <p:nvSpPr>
              <p:cNvPr id="12408" name="Freeform 332"/>
              <p:cNvSpPr>
                <a:spLocks/>
              </p:cNvSpPr>
              <p:nvPr/>
            </p:nvSpPr>
            <p:spPr bwMode="auto">
              <a:xfrm rot="-3677821">
                <a:off x="1108" y="2713"/>
                <a:ext cx="214" cy="288"/>
              </a:xfrm>
              <a:custGeom>
                <a:avLst/>
                <a:gdLst>
                  <a:gd name="T0" fmla="*/ 0 w 214"/>
                  <a:gd name="T1" fmla="*/ 15 h 288"/>
                  <a:gd name="T2" fmla="*/ 84 w 214"/>
                  <a:gd name="T3" fmla="*/ 33 h 288"/>
                  <a:gd name="T4" fmla="*/ 76 w 214"/>
                  <a:gd name="T5" fmla="*/ 69 h 288"/>
                  <a:gd name="T6" fmla="*/ 67 w 214"/>
                  <a:gd name="T7" fmla="*/ 83 h 288"/>
                  <a:gd name="T8" fmla="*/ 61 w 214"/>
                  <a:gd name="T9" fmla="*/ 113 h 288"/>
                  <a:gd name="T10" fmla="*/ 55 w 214"/>
                  <a:gd name="T11" fmla="*/ 152 h 288"/>
                  <a:gd name="T12" fmla="*/ 69 w 214"/>
                  <a:gd name="T13" fmla="*/ 186 h 288"/>
                  <a:gd name="T14" fmla="*/ 97 w 214"/>
                  <a:gd name="T15" fmla="*/ 188 h 288"/>
                  <a:gd name="T16" fmla="*/ 109 w 214"/>
                  <a:gd name="T17" fmla="*/ 179 h 288"/>
                  <a:gd name="T18" fmla="*/ 135 w 214"/>
                  <a:gd name="T19" fmla="*/ 173 h 288"/>
                  <a:gd name="T20" fmla="*/ 151 w 214"/>
                  <a:gd name="T21" fmla="*/ 168 h 288"/>
                  <a:gd name="T22" fmla="*/ 192 w 214"/>
                  <a:gd name="T23" fmla="*/ 186 h 288"/>
                  <a:gd name="T24" fmla="*/ 207 w 214"/>
                  <a:gd name="T25" fmla="*/ 212 h 288"/>
                  <a:gd name="T26" fmla="*/ 202 w 214"/>
                  <a:gd name="T27" fmla="*/ 248 h 288"/>
                  <a:gd name="T28" fmla="*/ 192 w 214"/>
                  <a:gd name="T29" fmla="*/ 267 h 288"/>
                  <a:gd name="T30" fmla="*/ 163 w 214"/>
                  <a:gd name="T31" fmla="*/ 288 h 28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4" h="288">
                    <a:moveTo>
                      <a:pt x="0" y="15"/>
                    </a:moveTo>
                    <a:cubicBezTo>
                      <a:pt x="83" y="17"/>
                      <a:pt x="59" y="0"/>
                      <a:pt x="84" y="33"/>
                    </a:cubicBezTo>
                    <a:cubicBezTo>
                      <a:pt x="83" y="48"/>
                      <a:pt x="87" y="60"/>
                      <a:pt x="76" y="69"/>
                    </a:cubicBezTo>
                    <a:cubicBezTo>
                      <a:pt x="73" y="74"/>
                      <a:pt x="69" y="77"/>
                      <a:pt x="67" y="83"/>
                    </a:cubicBezTo>
                    <a:cubicBezTo>
                      <a:pt x="66" y="93"/>
                      <a:pt x="65" y="104"/>
                      <a:pt x="61" y="113"/>
                    </a:cubicBezTo>
                    <a:cubicBezTo>
                      <a:pt x="59" y="126"/>
                      <a:pt x="60" y="140"/>
                      <a:pt x="55" y="152"/>
                    </a:cubicBezTo>
                    <a:cubicBezTo>
                      <a:pt x="52" y="170"/>
                      <a:pt x="51" y="183"/>
                      <a:pt x="69" y="186"/>
                    </a:cubicBezTo>
                    <a:cubicBezTo>
                      <a:pt x="79" y="191"/>
                      <a:pt x="85" y="189"/>
                      <a:pt x="97" y="188"/>
                    </a:cubicBezTo>
                    <a:cubicBezTo>
                      <a:pt x="103" y="186"/>
                      <a:pt x="104" y="181"/>
                      <a:pt x="109" y="179"/>
                    </a:cubicBezTo>
                    <a:cubicBezTo>
                      <a:pt x="115" y="176"/>
                      <a:pt x="128" y="174"/>
                      <a:pt x="135" y="173"/>
                    </a:cubicBezTo>
                    <a:cubicBezTo>
                      <a:pt x="140" y="170"/>
                      <a:pt x="145" y="170"/>
                      <a:pt x="151" y="168"/>
                    </a:cubicBezTo>
                    <a:cubicBezTo>
                      <a:pt x="176" y="170"/>
                      <a:pt x="179" y="168"/>
                      <a:pt x="192" y="186"/>
                    </a:cubicBezTo>
                    <a:cubicBezTo>
                      <a:pt x="194" y="197"/>
                      <a:pt x="203" y="202"/>
                      <a:pt x="207" y="212"/>
                    </a:cubicBezTo>
                    <a:cubicBezTo>
                      <a:pt x="209" y="225"/>
                      <a:pt x="214" y="241"/>
                      <a:pt x="202" y="248"/>
                    </a:cubicBezTo>
                    <a:cubicBezTo>
                      <a:pt x="198" y="253"/>
                      <a:pt x="197" y="263"/>
                      <a:pt x="192" y="267"/>
                    </a:cubicBezTo>
                    <a:cubicBezTo>
                      <a:pt x="183" y="274"/>
                      <a:pt x="173" y="283"/>
                      <a:pt x="163" y="288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09" name="Freeform 333"/>
              <p:cNvSpPr>
                <a:spLocks/>
              </p:cNvSpPr>
              <p:nvPr/>
            </p:nvSpPr>
            <p:spPr bwMode="auto">
              <a:xfrm rot="-3677821">
                <a:off x="1114" y="2759"/>
                <a:ext cx="185" cy="270"/>
              </a:xfrm>
              <a:custGeom>
                <a:avLst/>
                <a:gdLst>
                  <a:gd name="T0" fmla="*/ 16 w 185"/>
                  <a:gd name="T1" fmla="*/ 0 h 270"/>
                  <a:gd name="T2" fmla="*/ 5 w 185"/>
                  <a:gd name="T3" fmla="*/ 19 h 270"/>
                  <a:gd name="T4" fmla="*/ 7 w 185"/>
                  <a:gd name="T5" fmla="*/ 63 h 270"/>
                  <a:gd name="T6" fmla="*/ 38 w 185"/>
                  <a:gd name="T7" fmla="*/ 82 h 270"/>
                  <a:gd name="T8" fmla="*/ 77 w 185"/>
                  <a:gd name="T9" fmla="*/ 78 h 270"/>
                  <a:gd name="T10" fmla="*/ 100 w 185"/>
                  <a:gd name="T11" fmla="*/ 72 h 270"/>
                  <a:gd name="T12" fmla="*/ 142 w 185"/>
                  <a:gd name="T13" fmla="*/ 69 h 270"/>
                  <a:gd name="T14" fmla="*/ 163 w 185"/>
                  <a:gd name="T15" fmla="*/ 93 h 270"/>
                  <a:gd name="T16" fmla="*/ 149 w 185"/>
                  <a:gd name="T17" fmla="*/ 147 h 270"/>
                  <a:gd name="T18" fmla="*/ 143 w 185"/>
                  <a:gd name="T19" fmla="*/ 166 h 270"/>
                  <a:gd name="T20" fmla="*/ 137 w 185"/>
                  <a:gd name="T21" fmla="*/ 184 h 270"/>
                  <a:gd name="T22" fmla="*/ 133 w 185"/>
                  <a:gd name="T23" fmla="*/ 210 h 270"/>
                  <a:gd name="T24" fmla="*/ 145 w 185"/>
                  <a:gd name="T25" fmla="*/ 244 h 270"/>
                  <a:gd name="T26" fmla="*/ 175 w 185"/>
                  <a:gd name="T27" fmla="*/ 265 h 270"/>
                  <a:gd name="T28" fmla="*/ 185 w 185"/>
                  <a:gd name="T29" fmla="*/ 270 h 27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5" h="270">
                    <a:moveTo>
                      <a:pt x="16" y="0"/>
                    </a:moveTo>
                    <a:cubicBezTo>
                      <a:pt x="14" y="7"/>
                      <a:pt x="10" y="13"/>
                      <a:pt x="5" y="19"/>
                    </a:cubicBezTo>
                    <a:cubicBezTo>
                      <a:pt x="2" y="34"/>
                      <a:pt x="0" y="48"/>
                      <a:pt x="7" y="63"/>
                    </a:cubicBezTo>
                    <a:cubicBezTo>
                      <a:pt x="9" y="72"/>
                      <a:pt x="28" y="81"/>
                      <a:pt x="38" y="82"/>
                    </a:cubicBezTo>
                    <a:cubicBezTo>
                      <a:pt x="54" y="81"/>
                      <a:pt x="63" y="80"/>
                      <a:pt x="77" y="78"/>
                    </a:cubicBezTo>
                    <a:cubicBezTo>
                      <a:pt x="84" y="75"/>
                      <a:pt x="92" y="73"/>
                      <a:pt x="100" y="72"/>
                    </a:cubicBezTo>
                    <a:cubicBezTo>
                      <a:pt x="114" y="62"/>
                      <a:pt x="120" y="68"/>
                      <a:pt x="142" y="69"/>
                    </a:cubicBezTo>
                    <a:cubicBezTo>
                      <a:pt x="152" y="71"/>
                      <a:pt x="158" y="84"/>
                      <a:pt x="163" y="93"/>
                    </a:cubicBezTo>
                    <a:cubicBezTo>
                      <a:pt x="167" y="117"/>
                      <a:pt x="160" y="128"/>
                      <a:pt x="149" y="147"/>
                    </a:cubicBezTo>
                    <a:cubicBezTo>
                      <a:pt x="148" y="153"/>
                      <a:pt x="146" y="160"/>
                      <a:pt x="143" y="166"/>
                    </a:cubicBezTo>
                    <a:cubicBezTo>
                      <a:pt x="142" y="172"/>
                      <a:pt x="140" y="178"/>
                      <a:pt x="137" y="184"/>
                    </a:cubicBezTo>
                    <a:cubicBezTo>
                      <a:pt x="136" y="195"/>
                      <a:pt x="135" y="200"/>
                      <a:pt x="133" y="210"/>
                    </a:cubicBezTo>
                    <a:cubicBezTo>
                      <a:pt x="133" y="221"/>
                      <a:pt x="130" y="241"/>
                      <a:pt x="145" y="244"/>
                    </a:cubicBezTo>
                    <a:cubicBezTo>
                      <a:pt x="157" y="250"/>
                      <a:pt x="161" y="263"/>
                      <a:pt x="175" y="265"/>
                    </a:cubicBezTo>
                    <a:cubicBezTo>
                      <a:pt x="178" y="267"/>
                      <a:pt x="185" y="270"/>
                      <a:pt x="185" y="270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10" name="Line 334"/>
              <p:cNvSpPr>
                <a:spLocks noChangeShapeType="1"/>
              </p:cNvSpPr>
              <p:nvPr/>
            </p:nvSpPr>
            <p:spPr bwMode="auto">
              <a:xfrm rot="17922179" flipV="1">
                <a:off x="1205" y="2836"/>
                <a:ext cx="45" cy="4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11" name="Line 335"/>
              <p:cNvSpPr>
                <a:spLocks noChangeShapeType="1"/>
              </p:cNvSpPr>
              <p:nvPr/>
            </p:nvSpPr>
            <p:spPr bwMode="auto">
              <a:xfrm rot="17922179" flipV="1">
                <a:off x="1155" y="2833"/>
                <a:ext cx="45" cy="4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12" name="Freeform 336"/>
              <p:cNvSpPr>
                <a:spLocks/>
              </p:cNvSpPr>
              <p:nvPr/>
            </p:nvSpPr>
            <p:spPr bwMode="auto">
              <a:xfrm rot="-3677821">
                <a:off x="1168" y="2834"/>
                <a:ext cx="63" cy="61"/>
              </a:xfrm>
              <a:custGeom>
                <a:avLst/>
                <a:gdLst>
                  <a:gd name="T0" fmla="*/ 0 w 63"/>
                  <a:gd name="T1" fmla="*/ 61 h 61"/>
                  <a:gd name="T2" fmla="*/ 32 w 63"/>
                  <a:gd name="T3" fmla="*/ 34 h 61"/>
                  <a:gd name="T4" fmla="*/ 51 w 63"/>
                  <a:gd name="T5" fmla="*/ 9 h 61"/>
                  <a:gd name="T6" fmla="*/ 63 w 63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" h="61">
                    <a:moveTo>
                      <a:pt x="0" y="61"/>
                    </a:moveTo>
                    <a:cubicBezTo>
                      <a:pt x="15" y="59"/>
                      <a:pt x="19" y="42"/>
                      <a:pt x="32" y="34"/>
                    </a:cubicBezTo>
                    <a:cubicBezTo>
                      <a:pt x="38" y="26"/>
                      <a:pt x="42" y="14"/>
                      <a:pt x="51" y="9"/>
                    </a:cubicBezTo>
                    <a:cubicBezTo>
                      <a:pt x="55" y="7"/>
                      <a:pt x="63" y="0"/>
                      <a:pt x="63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13" name="Freeform 337"/>
              <p:cNvSpPr>
                <a:spLocks/>
              </p:cNvSpPr>
              <p:nvPr/>
            </p:nvSpPr>
            <p:spPr bwMode="auto">
              <a:xfrm rot="-3677821">
                <a:off x="1055" y="2865"/>
                <a:ext cx="57" cy="45"/>
              </a:xfrm>
              <a:custGeom>
                <a:avLst/>
                <a:gdLst>
                  <a:gd name="T0" fmla="*/ 0 w 57"/>
                  <a:gd name="T1" fmla="*/ 45 h 45"/>
                  <a:gd name="T2" fmla="*/ 21 w 57"/>
                  <a:gd name="T3" fmla="*/ 29 h 45"/>
                  <a:gd name="T4" fmla="*/ 43 w 57"/>
                  <a:gd name="T5" fmla="*/ 14 h 45"/>
                  <a:gd name="T6" fmla="*/ 57 w 57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45">
                    <a:moveTo>
                      <a:pt x="0" y="45"/>
                    </a:moveTo>
                    <a:cubicBezTo>
                      <a:pt x="9" y="40"/>
                      <a:pt x="11" y="31"/>
                      <a:pt x="21" y="29"/>
                    </a:cubicBezTo>
                    <a:cubicBezTo>
                      <a:pt x="28" y="24"/>
                      <a:pt x="36" y="19"/>
                      <a:pt x="43" y="14"/>
                    </a:cubicBezTo>
                    <a:cubicBezTo>
                      <a:pt x="47" y="8"/>
                      <a:pt x="52" y="5"/>
                      <a:pt x="57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14" name="Freeform 338"/>
              <p:cNvSpPr>
                <a:spLocks/>
              </p:cNvSpPr>
              <p:nvPr/>
            </p:nvSpPr>
            <p:spPr bwMode="auto">
              <a:xfrm rot="-3677821">
                <a:off x="1071" y="2852"/>
                <a:ext cx="67" cy="57"/>
              </a:xfrm>
              <a:custGeom>
                <a:avLst/>
                <a:gdLst>
                  <a:gd name="T0" fmla="*/ 0 w 67"/>
                  <a:gd name="T1" fmla="*/ 57 h 57"/>
                  <a:gd name="T2" fmla="*/ 15 w 67"/>
                  <a:gd name="T3" fmla="*/ 50 h 57"/>
                  <a:gd name="T4" fmla="*/ 27 w 67"/>
                  <a:gd name="T5" fmla="*/ 39 h 57"/>
                  <a:gd name="T6" fmla="*/ 36 w 67"/>
                  <a:gd name="T7" fmla="*/ 32 h 57"/>
                  <a:gd name="T8" fmla="*/ 45 w 67"/>
                  <a:gd name="T9" fmla="*/ 20 h 57"/>
                  <a:gd name="T10" fmla="*/ 67 w 67"/>
                  <a:gd name="T11" fmla="*/ 0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57">
                    <a:moveTo>
                      <a:pt x="0" y="57"/>
                    </a:moveTo>
                    <a:cubicBezTo>
                      <a:pt x="5" y="53"/>
                      <a:pt x="8" y="51"/>
                      <a:pt x="15" y="50"/>
                    </a:cubicBezTo>
                    <a:cubicBezTo>
                      <a:pt x="20" y="46"/>
                      <a:pt x="23" y="43"/>
                      <a:pt x="27" y="39"/>
                    </a:cubicBezTo>
                    <a:cubicBezTo>
                      <a:pt x="30" y="36"/>
                      <a:pt x="36" y="32"/>
                      <a:pt x="36" y="32"/>
                    </a:cubicBezTo>
                    <a:cubicBezTo>
                      <a:pt x="37" y="25"/>
                      <a:pt x="39" y="24"/>
                      <a:pt x="45" y="20"/>
                    </a:cubicBezTo>
                    <a:cubicBezTo>
                      <a:pt x="49" y="13"/>
                      <a:pt x="60" y="5"/>
                      <a:pt x="67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15" name="Freeform 339"/>
              <p:cNvSpPr>
                <a:spLocks/>
              </p:cNvSpPr>
              <p:nvPr/>
            </p:nvSpPr>
            <p:spPr bwMode="auto">
              <a:xfrm rot="-3677821">
                <a:off x="1098" y="2857"/>
                <a:ext cx="54" cy="41"/>
              </a:xfrm>
              <a:custGeom>
                <a:avLst/>
                <a:gdLst>
                  <a:gd name="T0" fmla="*/ 0 w 54"/>
                  <a:gd name="T1" fmla="*/ 41 h 41"/>
                  <a:gd name="T2" fmla="*/ 23 w 54"/>
                  <a:gd name="T3" fmla="*/ 26 h 41"/>
                  <a:gd name="T4" fmla="*/ 39 w 54"/>
                  <a:gd name="T5" fmla="*/ 12 h 41"/>
                  <a:gd name="T6" fmla="*/ 54 w 54"/>
                  <a:gd name="T7" fmla="*/ 0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4" h="41">
                    <a:moveTo>
                      <a:pt x="0" y="41"/>
                    </a:moveTo>
                    <a:cubicBezTo>
                      <a:pt x="8" y="36"/>
                      <a:pt x="14" y="28"/>
                      <a:pt x="23" y="26"/>
                    </a:cubicBezTo>
                    <a:cubicBezTo>
                      <a:pt x="27" y="19"/>
                      <a:pt x="32" y="15"/>
                      <a:pt x="39" y="12"/>
                    </a:cubicBezTo>
                    <a:cubicBezTo>
                      <a:pt x="43" y="7"/>
                      <a:pt x="49" y="5"/>
                      <a:pt x="54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16" name="Freeform 340"/>
              <p:cNvSpPr>
                <a:spLocks/>
              </p:cNvSpPr>
              <p:nvPr/>
            </p:nvSpPr>
            <p:spPr bwMode="auto">
              <a:xfrm rot="-3677821">
                <a:off x="1249" y="2831"/>
                <a:ext cx="51" cy="19"/>
              </a:xfrm>
              <a:custGeom>
                <a:avLst/>
                <a:gdLst>
                  <a:gd name="T0" fmla="*/ 0 w 51"/>
                  <a:gd name="T1" fmla="*/ 19 h 19"/>
                  <a:gd name="T2" fmla="*/ 32 w 51"/>
                  <a:gd name="T3" fmla="*/ 12 h 19"/>
                  <a:gd name="T4" fmla="*/ 51 w 51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" h="19">
                    <a:moveTo>
                      <a:pt x="0" y="19"/>
                    </a:moveTo>
                    <a:cubicBezTo>
                      <a:pt x="11" y="18"/>
                      <a:pt x="21" y="14"/>
                      <a:pt x="32" y="12"/>
                    </a:cubicBezTo>
                    <a:cubicBezTo>
                      <a:pt x="38" y="8"/>
                      <a:pt x="46" y="5"/>
                      <a:pt x="51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17" name="Freeform 341"/>
              <p:cNvSpPr>
                <a:spLocks/>
              </p:cNvSpPr>
              <p:nvPr/>
            </p:nvSpPr>
            <p:spPr bwMode="auto">
              <a:xfrm rot="-3677821">
                <a:off x="1260" y="2836"/>
                <a:ext cx="72" cy="19"/>
              </a:xfrm>
              <a:custGeom>
                <a:avLst/>
                <a:gdLst>
                  <a:gd name="T0" fmla="*/ 0 w 72"/>
                  <a:gd name="T1" fmla="*/ 19 h 19"/>
                  <a:gd name="T2" fmla="*/ 21 w 72"/>
                  <a:gd name="T3" fmla="*/ 15 h 19"/>
                  <a:gd name="T4" fmla="*/ 72 w 72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" h="19">
                    <a:moveTo>
                      <a:pt x="0" y="19"/>
                    </a:moveTo>
                    <a:cubicBezTo>
                      <a:pt x="7" y="18"/>
                      <a:pt x="21" y="15"/>
                      <a:pt x="21" y="15"/>
                    </a:cubicBezTo>
                    <a:cubicBezTo>
                      <a:pt x="35" y="8"/>
                      <a:pt x="56" y="0"/>
                      <a:pt x="72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18" name="Freeform 342"/>
              <p:cNvSpPr>
                <a:spLocks/>
              </p:cNvSpPr>
              <p:nvPr/>
            </p:nvSpPr>
            <p:spPr bwMode="auto">
              <a:xfrm rot="-3677821">
                <a:off x="1268" y="2842"/>
                <a:ext cx="87" cy="25"/>
              </a:xfrm>
              <a:custGeom>
                <a:avLst/>
                <a:gdLst>
                  <a:gd name="T0" fmla="*/ 0 w 87"/>
                  <a:gd name="T1" fmla="*/ 25 h 25"/>
                  <a:gd name="T2" fmla="*/ 26 w 87"/>
                  <a:gd name="T3" fmla="*/ 21 h 25"/>
                  <a:gd name="T4" fmla="*/ 53 w 87"/>
                  <a:gd name="T5" fmla="*/ 9 h 25"/>
                  <a:gd name="T6" fmla="*/ 74 w 87"/>
                  <a:gd name="T7" fmla="*/ 3 h 25"/>
                  <a:gd name="T8" fmla="*/ 87 w 87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25">
                    <a:moveTo>
                      <a:pt x="0" y="25"/>
                    </a:moveTo>
                    <a:cubicBezTo>
                      <a:pt x="14" y="24"/>
                      <a:pt x="15" y="23"/>
                      <a:pt x="26" y="21"/>
                    </a:cubicBezTo>
                    <a:cubicBezTo>
                      <a:pt x="34" y="17"/>
                      <a:pt x="44" y="11"/>
                      <a:pt x="53" y="9"/>
                    </a:cubicBezTo>
                    <a:cubicBezTo>
                      <a:pt x="59" y="6"/>
                      <a:pt x="67" y="4"/>
                      <a:pt x="74" y="3"/>
                    </a:cubicBezTo>
                    <a:cubicBezTo>
                      <a:pt x="78" y="1"/>
                      <a:pt x="82" y="0"/>
                      <a:pt x="87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19" name="Freeform 343"/>
              <p:cNvSpPr>
                <a:spLocks/>
              </p:cNvSpPr>
              <p:nvPr/>
            </p:nvSpPr>
            <p:spPr bwMode="auto">
              <a:xfrm rot="-3677821">
                <a:off x="1300" y="2844"/>
                <a:ext cx="75" cy="25"/>
              </a:xfrm>
              <a:custGeom>
                <a:avLst/>
                <a:gdLst>
                  <a:gd name="T0" fmla="*/ 0 w 75"/>
                  <a:gd name="T1" fmla="*/ 25 h 25"/>
                  <a:gd name="T2" fmla="*/ 27 w 75"/>
                  <a:gd name="T3" fmla="*/ 15 h 25"/>
                  <a:gd name="T4" fmla="*/ 54 w 75"/>
                  <a:gd name="T5" fmla="*/ 6 h 25"/>
                  <a:gd name="T6" fmla="*/ 75 w 7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5" h="25">
                    <a:moveTo>
                      <a:pt x="0" y="25"/>
                    </a:moveTo>
                    <a:cubicBezTo>
                      <a:pt x="10" y="23"/>
                      <a:pt x="17" y="17"/>
                      <a:pt x="27" y="15"/>
                    </a:cubicBezTo>
                    <a:cubicBezTo>
                      <a:pt x="35" y="11"/>
                      <a:pt x="46" y="7"/>
                      <a:pt x="54" y="6"/>
                    </a:cubicBezTo>
                    <a:cubicBezTo>
                      <a:pt x="60" y="3"/>
                      <a:pt x="68" y="0"/>
                      <a:pt x="75" y="0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315" name="Group 344"/>
            <p:cNvGrpSpPr>
              <a:grpSpLocks/>
            </p:cNvGrpSpPr>
            <p:nvPr/>
          </p:nvGrpSpPr>
          <p:grpSpPr bwMode="auto">
            <a:xfrm>
              <a:off x="2925" y="1525"/>
              <a:ext cx="555" cy="842"/>
              <a:chOff x="3061" y="1389"/>
              <a:chExt cx="509" cy="842"/>
            </a:xfrm>
          </p:grpSpPr>
          <p:grpSp>
            <p:nvGrpSpPr>
              <p:cNvPr id="12369" name="Group 345"/>
              <p:cNvGrpSpPr>
                <a:grpSpLocks/>
              </p:cNvGrpSpPr>
              <p:nvPr/>
            </p:nvGrpSpPr>
            <p:grpSpPr bwMode="auto">
              <a:xfrm rot="2473889">
                <a:off x="3061" y="1389"/>
                <a:ext cx="298" cy="236"/>
                <a:chOff x="1061" y="2750"/>
                <a:chExt cx="298" cy="236"/>
              </a:xfrm>
            </p:grpSpPr>
            <p:sp>
              <p:nvSpPr>
                <p:cNvPr id="12396" name="Freeform 346"/>
                <p:cNvSpPr>
                  <a:spLocks/>
                </p:cNvSpPr>
                <p:nvPr/>
              </p:nvSpPr>
              <p:spPr bwMode="auto">
                <a:xfrm rot="-3677821">
                  <a:off x="1108" y="2713"/>
                  <a:ext cx="214" cy="288"/>
                </a:xfrm>
                <a:custGeom>
                  <a:avLst/>
                  <a:gdLst>
                    <a:gd name="T0" fmla="*/ 0 w 214"/>
                    <a:gd name="T1" fmla="*/ 15 h 288"/>
                    <a:gd name="T2" fmla="*/ 84 w 214"/>
                    <a:gd name="T3" fmla="*/ 33 h 288"/>
                    <a:gd name="T4" fmla="*/ 76 w 214"/>
                    <a:gd name="T5" fmla="*/ 69 h 288"/>
                    <a:gd name="T6" fmla="*/ 67 w 214"/>
                    <a:gd name="T7" fmla="*/ 83 h 288"/>
                    <a:gd name="T8" fmla="*/ 61 w 214"/>
                    <a:gd name="T9" fmla="*/ 113 h 288"/>
                    <a:gd name="T10" fmla="*/ 55 w 214"/>
                    <a:gd name="T11" fmla="*/ 152 h 288"/>
                    <a:gd name="T12" fmla="*/ 69 w 214"/>
                    <a:gd name="T13" fmla="*/ 186 h 288"/>
                    <a:gd name="T14" fmla="*/ 97 w 214"/>
                    <a:gd name="T15" fmla="*/ 188 h 288"/>
                    <a:gd name="T16" fmla="*/ 109 w 214"/>
                    <a:gd name="T17" fmla="*/ 179 h 288"/>
                    <a:gd name="T18" fmla="*/ 135 w 214"/>
                    <a:gd name="T19" fmla="*/ 173 h 288"/>
                    <a:gd name="T20" fmla="*/ 151 w 214"/>
                    <a:gd name="T21" fmla="*/ 168 h 288"/>
                    <a:gd name="T22" fmla="*/ 192 w 214"/>
                    <a:gd name="T23" fmla="*/ 186 h 288"/>
                    <a:gd name="T24" fmla="*/ 207 w 214"/>
                    <a:gd name="T25" fmla="*/ 212 h 288"/>
                    <a:gd name="T26" fmla="*/ 202 w 214"/>
                    <a:gd name="T27" fmla="*/ 248 h 288"/>
                    <a:gd name="T28" fmla="*/ 192 w 214"/>
                    <a:gd name="T29" fmla="*/ 267 h 288"/>
                    <a:gd name="T30" fmla="*/ 163 w 214"/>
                    <a:gd name="T31" fmla="*/ 288 h 28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14" h="288">
                      <a:moveTo>
                        <a:pt x="0" y="15"/>
                      </a:moveTo>
                      <a:cubicBezTo>
                        <a:pt x="83" y="17"/>
                        <a:pt x="59" y="0"/>
                        <a:pt x="84" y="33"/>
                      </a:cubicBezTo>
                      <a:cubicBezTo>
                        <a:pt x="83" y="48"/>
                        <a:pt x="87" y="60"/>
                        <a:pt x="76" y="69"/>
                      </a:cubicBezTo>
                      <a:cubicBezTo>
                        <a:pt x="73" y="74"/>
                        <a:pt x="69" y="77"/>
                        <a:pt x="67" y="83"/>
                      </a:cubicBezTo>
                      <a:cubicBezTo>
                        <a:pt x="66" y="93"/>
                        <a:pt x="65" y="104"/>
                        <a:pt x="61" y="113"/>
                      </a:cubicBezTo>
                      <a:cubicBezTo>
                        <a:pt x="59" y="126"/>
                        <a:pt x="60" y="140"/>
                        <a:pt x="55" y="152"/>
                      </a:cubicBezTo>
                      <a:cubicBezTo>
                        <a:pt x="52" y="170"/>
                        <a:pt x="51" y="183"/>
                        <a:pt x="69" y="186"/>
                      </a:cubicBezTo>
                      <a:cubicBezTo>
                        <a:pt x="79" y="191"/>
                        <a:pt x="85" y="189"/>
                        <a:pt x="97" y="188"/>
                      </a:cubicBezTo>
                      <a:cubicBezTo>
                        <a:pt x="103" y="186"/>
                        <a:pt x="104" y="181"/>
                        <a:pt x="109" y="179"/>
                      </a:cubicBezTo>
                      <a:cubicBezTo>
                        <a:pt x="115" y="176"/>
                        <a:pt x="128" y="174"/>
                        <a:pt x="135" y="173"/>
                      </a:cubicBezTo>
                      <a:cubicBezTo>
                        <a:pt x="140" y="170"/>
                        <a:pt x="145" y="170"/>
                        <a:pt x="151" y="168"/>
                      </a:cubicBezTo>
                      <a:cubicBezTo>
                        <a:pt x="176" y="170"/>
                        <a:pt x="179" y="168"/>
                        <a:pt x="192" y="186"/>
                      </a:cubicBezTo>
                      <a:cubicBezTo>
                        <a:pt x="194" y="197"/>
                        <a:pt x="203" y="202"/>
                        <a:pt x="207" y="212"/>
                      </a:cubicBezTo>
                      <a:cubicBezTo>
                        <a:pt x="209" y="225"/>
                        <a:pt x="214" y="241"/>
                        <a:pt x="202" y="248"/>
                      </a:cubicBezTo>
                      <a:cubicBezTo>
                        <a:pt x="198" y="253"/>
                        <a:pt x="197" y="263"/>
                        <a:pt x="192" y="267"/>
                      </a:cubicBezTo>
                      <a:cubicBezTo>
                        <a:pt x="183" y="274"/>
                        <a:pt x="173" y="283"/>
                        <a:pt x="163" y="288"/>
                      </a:cubicBezTo>
                    </a:path>
                  </a:pathLst>
                </a:custGeom>
                <a:noFill/>
                <a:ln w="28575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97" name="Freeform 347"/>
                <p:cNvSpPr>
                  <a:spLocks/>
                </p:cNvSpPr>
                <p:nvPr/>
              </p:nvSpPr>
              <p:spPr bwMode="auto">
                <a:xfrm rot="-3677821">
                  <a:off x="1114" y="2759"/>
                  <a:ext cx="185" cy="270"/>
                </a:xfrm>
                <a:custGeom>
                  <a:avLst/>
                  <a:gdLst>
                    <a:gd name="T0" fmla="*/ 16 w 185"/>
                    <a:gd name="T1" fmla="*/ 0 h 270"/>
                    <a:gd name="T2" fmla="*/ 5 w 185"/>
                    <a:gd name="T3" fmla="*/ 19 h 270"/>
                    <a:gd name="T4" fmla="*/ 7 w 185"/>
                    <a:gd name="T5" fmla="*/ 63 h 270"/>
                    <a:gd name="T6" fmla="*/ 38 w 185"/>
                    <a:gd name="T7" fmla="*/ 82 h 270"/>
                    <a:gd name="T8" fmla="*/ 77 w 185"/>
                    <a:gd name="T9" fmla="*/ 78 h 270"/>
                    <a:gd name="T10" fmla="*/ 100 w 185"/>
                    <a:gd name="T11" fmla="*/ 72 h 270"/>
                    <a:gd name="T12" fmla="*/ 142 w 185"/>
                    <a:gd name="T13" fmla="*/ 69 h 270"/>
                    <a:gd name="T14" fmla="*/ 163 w 185"/>
                    <a:gd name="T15" fmla="*/ 93 h 270"/>
                    <a:gd name="T16" fmla="*/ 149 w 185"/>
                    <a:gd name="T17" fmla="*/ 147 h 270"/>
                    <a:gd name="T18" fmla="*/ 143 w 185"/>
                    <a:gd name="T19" fmla="*/ 166 h 270"/>
                    <a:gd name="T20" fmla="*/ 137 w 185"/>
                    <a:gd name="T21" fmla="*/ 184 h 270"/>
                    <a:gd name="T22" fmla="*/ 133 w 185"/>
                    <a:gd name="T23" fmla="*/ 210 h 270"/>
                    <a:gd name="T24" fmla="*/ 145 w 185"/>
                    <a:gd name="T25" fmla="*/ 244 h 270"/>
                    <a:gd name="T26" fmla="*/ 175 w 185"/>
                    <a:gd name="T27" fmla="*/ 265 h 270"/>
                    <a:gd name="T28" fmla="*/ 185 w 185"/>
                    <a:gd name="T29" fmla="*/ 270 h 27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85" h="270">
                      <a:moveTo>
                        <a:pt x="16" y="0"/>
                      </a:moveTo>
                      <a:cubicBezTo>
                        <a:pt x="14" y="7"/>
                        <a:pt x="10" y="13"/>
                        <a:pt x="5" y="19"/>
                      </a:cubicBezTo>
                      <a:cubicBezTo>
                        <a:pt x="2" y="34"/>
                        <a:pt x="0" y="48"/>
                        <a:pt x="7" y="63"/>
                      </a:cubicBezTo>
                      <a:cubicBezTo>
                        <a:pt x="9" y="72"/>
                        <a:pt x="28" y="81"/>
                        <a:pt x="38" y="82"/>
                      </a:cubicBezTo>
                      <a:cubicBezTo>
                        <a:pt x="54" y="81"/>
                        <a:pt x="63" y="80"/>
                        <a:pt x="77" y="78"/>
                      </a:cubicBezTo>
                      <a:cubicBezTo>
                        <a:pt x="84" y="75"/>
                        <a:pt x="92" y="73"/>
                        <a:pt x="100" y="72"/>
                      </a:cubicBezTo>
                      <a:cubicBezTo>
                        <a:pt x="114" y="62"/>
                        <a:pt x="120" y="68"/>
                        <a:pt x="142" y="69"/>
                      </a:cubicBezTo>
                      <a:cubicBezTo>
                        <a:pt x="152" y="71"/>
                        <a:pt x="158" y="84"/>
                        <a:pt x="163" y="93"/>
                      </a:cubicBezTo>
                      <a:cubicBezTo>
                        <a:pt x="167" y="117"/>
                        <a:pt x="160" y="128"/>
                        <a:pt x="149" y="147"/>
                      </a:cubicBezTo>
                      <a:cubicBezTo>
                        <a:pt x="148" y="153"/>
                        <a:pt x="146" y="160"/>
                        <a:pt x="143" y="166"/>
                      </a:cubicBezTo>
                      <a:cubicBezTo>
                        <a:pt x="142" y="172"/>
                        <a:pt x="140" y="178"/>
                        <a:pt x="137" y="184"/>
                      </a:cubicBezTo>
                      <a:cubicBezTo>
                        <a:pt x="136" y="195"/>
                        <a:pt x="135" y="200"/>
                        <a:pt x="133" y="210"/>
                      </a:cubicBezTo>
                      <a:cubicBezTo>
                        <a:pt x="133" y="221"/>
                        <a:pt x="130" y="241"/>
                        <a:pt x="145" y="244"/>
                      </a:cubicBezTo>
                      <a:cubicBezTo>
                        <a:pt x="157" y="250"/>
                        <a:pt x="161" y="263"/>
                        <a:pt x="175" y="265"/>
                      </a:cubicBezTo>
                      <a:cubicBezTo>
                        <a:pt x="178" y="267"/>
                        <a:pt x="185" y="270"/>
                        <a:pt x="185" y="270"/>
                      </a:cubicBezTo>
                    </a:path>
                  </a:pathLst>
                </a:custGeom>
                <a:noFill/>
                <a:ln w="28575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98" name="Line 348"/>
                <p:cNvSpPr>
                  <a:spLocks noChangeShapeType="1"/>
                </p:cNvSpPr>
                <p:nvPr/>
              </p:nvSpPr>
              <p:spPr bwMode="auto">
                <a:xfrm rot="17922179" flipV="1">
                  <a:off x="1205" y="2836"/>
                  <a:ext cx="45" cy="4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99" name="Line 349"/>
                <p:cNvSpPr>
                  <a:spLocks noChangeShapeType="1"/>
                </p:cNvSpPr>
                <p:nvPr/>
              </p:nvSpPr>
              <p:spPr bwMode="auto">
                <a:xfrm rot="17922179" flipV="1">
                  <a:off x="1155" y="2833"/>
                  <a:ext cx="45" cy="4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00" name="Freeform 350"/>
                <p:cNvSpPr>
                  <a:spLocks/>
                </p:cNvSpPr>
                <p:nvPr/>
              </p:nvSpPr>
              <p:spPr bwMode="auto">
                <a:xfrm rot="-3677821">
                  <a:off x="1168" y="2834"/>
                  <a:ext cx="63" cy="61"/>
                </a:xfrm>
                <a:custGeom>
                  <a:avLst/>
                  <a:gdLst>
                    <a:gd name="T0" fmla="*/ 0 w 63"/>
                    <a:gd name="T1" fmla="*/ 61 h 61"/>
                    <a:gd name="T2" fmla="*/ 32 w 63"/>
                    <a:gd name="T3" fmla="*/ 34 h 61"/>
                    <a:gd name="T4" fmla="*/ 51 w 63"/>
                    <a:gd name="T5" fmla="*/ 9 h 61"/>
                    <a:gd name="T6" fmla="*/ 63 w 63"/>
                    <a:gd name="T7" fmla="*/ 0 h 6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" h="61">
                      <a:moveTo>
                        <a:pt x="0" y="61"/>
                      </a:moveTo>
                      <a:cubicBezTo>
                        <a:pt x="15" y="59"/>
                        <a:pt x="19" y="42"/>
                        <a:pt x="32" y="34"/>
                      </a:cubicBezTo>
                      <a:cubicBezTo>
                        <a:pt x="38" y="26"/>
                        <a:pt x="42" y="14"/>
                        <a:pt x="51" y="9"/>
                      </a:cubicBezTo>
                      <a:cubicBezTo>
                        <a:pt x="55" y="7"/>
                        <a:pt x="63" y="0"/>
                        <a:pt x="63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01" name="Freeform 351"/>
                <p:cNvSpPr>
                  <a:spLocks/>
                </p:cNvSpPr>
                <p:nvPr/>
              </p:nvSpPr>
              <p:spPr bwMode="auto">
                <a:xfrm rot="-3677821">
                  <a:off x="1055" y="2865"/>
                  <a:ext cx="57" cy="45"/>
                </a:xfrm>
                <a:custGeom>
                  <a:avLst/>
                  <a:gdLst>
                    <a:gd name="T0" fmla="*/ 0 w 57"/>
                    <a:gd name="T1" fmla="*/ 45 h 45"/>
                    <a:gd name="T2" fmla="*/ 21 w 57"/>
                    <a:gd name="T3" fmla="*/ 29 h 45"/>
                    <a:gd name="T4" fmla="*/ 43 w 57"/>
                    <a:gd name="T5" fmla="*/ 14 h 45"/>
                    <a:gd name="T6" fmla="*/ 57 w 57"/>
                    <a:gd name="T7" fmla="*/ 0 h 4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7" h="45">
                      <a:moveTo>
                        <a:pt x="0" y="45"/>
                      </a:moveTo>
                      <a:cubicBezTo>
                        <a:pt x="9" y="40"/>
                        <a:pt x="11" y="31"/>
                        <a:pt x="21" y="29"/>
                      </a:cubicBezTo>
                      <a:cubicBezTo>
                        <a:pt x="28" y="24"/>
                        <a:pt x="36" y="19"/>
                        <a:pt x="43" y="14"/>
                      </a:cubicBezTo>
                      <a:cubicBezTo>
                        <a:pt x="47" y="8"/>
                        <a:pt x="52" y="5"/>
                        <a:pt x="57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02" name="Freeform 352"/>
                <p:cNvSpPr>
                  <a:spLocks/>
                </p:cNvSpPr>
                <p:nvPr/>
              </p:nvSpPr>
              <p:spPr bwMode="auto">
                <a:xfrm rot="-3677821">
                  <a:off x="1071" y="2852"/>
                  <a:ext cx="67" cy="57"/>
                </a:xfrm>
                <a:custGeom>
                  <a:avLst/>
                  <a:gdLst>
                    <a:gd name="T0" fmla="*/ 0 w 67"/>
                    <a:gd name="T1" fmla="*/ 57 h 57"/>
                    <a:gd name="T2" fmla="*/ 15 w 67"/>
                    <a:gd name="T3" fmla="*/ 50 h 57"/>
                    <a:gd name="T4" fmla="*/ 27 w 67"/>
                    <a:gd name="T5" fmla="*/ 39 h 57"/>
                    <a:gd name="T6" fmla="*/ 36 w 67"/>
                    <a:gd name="T7" fmla="*/ 32 h 57"/>
                    <a:gd name="T8" fmla="*/ 45 w 67"/>
                    <a:gd name="T9" fmla="*/ 20 h 57"/>
                    <a:gd name="T10" fmla="*/ 67 w 67"/>
                    <a:gd name="T11" fmla="*/ 0 h 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7" h="57">
                      <a:moveTo>
                        <a:pt x="0" y="57"/>
                      </a:moveTo>
                      <a:cubicBezTo>
                        <a:pt x="5" y="53"/>
                        <a:pt x="8" y="51"/>
                        <a:pt x="15" y="50"/>
                      </a:cubicBezTo>
                      <a:cubicBezTo>
                        <a:pt x="20" y="46"/>
                        <a:pt x="23" y="43"/>
                        <a:pt x="27" y="39"/>
                      </a:cubicBezTo>
                      <a:cubicBezTo>
                        <a:pt x="30" y="36"/>
                        <a:pt x="36" y="32"/>
                        <a:pt x="36" y="32"/>
                      </a:cubicBezTo>
                      <a:cubicBezTo>
                        <a:pt x="37" y="25"/>
                        <a:pt x="39" y="24"/>
                        <a:pt x="45" y="20"/>
                      </a:cubicBezTo>
                      <a:cubicBezTo>
                        <a:pt x="49" y="13"/>
                        <a:pt x="60" y="5"/>
                        <a:pt x="67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03" name="Freeform 353"/>
                <p:cNvSpPr>
                  <a:spLocks/>
                </p:cNvSpPr>
                <p:nvPr/>
              </p:nvSpPr>
              <p:spPr bwMode="auto">
                <a:xfrm rot="-3677821">
                  <a:off x="1098" y="2857"/>
                  <a:ext cx="54" cy="41"/>
                </a:xfrm>
                <a:custGeom>
                  <a:avLst/>
                  <a:gdLst>
                    <a:gd name="T0" fmla="*/ 0 w 54"/>
                    <a:gd name="T1" fmla="*/ 41 h 41"/>
                    <a:gd name="T2" fmla="*/ 23 w 54"/>
                    <a:gd name="T3" fmla="*/ 26 h 41"/>
                    <a:gd name="T4" fmla="*/ 39 w 54"/>
                    <a:gd name="T5" fmla="*/ 12 h 41"/>
                    <a:gd name="T6" fmla="*/ 54 w 54"/>
                    <a:gd name="T7" fmla="*/ 0 h 4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4" h="41">
                      <a:moveTo>
                        <a:pt x="0" y="41"/>
                      </a:moveTo>
                      <a:cubicBezTo>
                        <a:pt x="8" y="36"/>
                        <a:pt x="14" y="28"/>
                        <a:pt x="23" y="26"/>
                      </a:cubicBezTo>
                      <a:cubicBezTo>
                        <a:pt x="27" y="19"/>
                        <a:pt x="32" y="15"/>
                        <a:pt x="39" y="12"/>
                      </a:cubicBezTo>
                      <a:cubicBezTo>
                        <a:pt x="43" y="7"/>
                        <a:pt x="49" y="5"/>
                        <a:pt x="54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04" name="Freeform 354"/>
                <p:cNvSpPr>
                  <a:spLocks/>
                </p:cNvSpPr>
                <p:nvPr/>
              </p:nvSpPr>
              <p:spPr bwMode="auto">
                <a:xfrm rot="-3677821">
                  <a:off x="1249" y="2831"/>
                  <a:ext cx="51" cy="19"/>
                </a:xfrm>
                <a:custGeom>
                  <a:avLst/>
                  <a:gdLst>
                    <a:gd name="T0" fmla="*/ 0 w 51"/>
                    <a:gd name="T1" fmla="*/ 19 h 19"/>
                    <a:gd name="T2" fmla="*/ 32 w 51"/>
                    <a:gd name="T3" fmla="*/ 12 h 19"/>
                    <a:gd name="T4" fmla="*/ 51 w 51"/>
                    <a:gd name="T5" fmla="*/ 0 h 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1" h="19">
                      <a:moveTo>
                        <a:pt x="0" y="19"/>
                      </a:moveTo>
                      <a:cubicBezTo>
                        <a:pt x="11" y="18"/>
                        <a:pt x="21" y="14"/>
                        <a:pt x="32" y="12"/>
                      </a:cubicBezTo>
                      <a:cubicBezTo>
                        <a:pt x="38" y="8"/>
                        <a:pt x="46" y="5"/>
                        <a:pt x="51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05" name="Freeform 355"/>
                <p:cNvSpPr>
                  <a:spLocks/>
                </p:cNvSpPr>
                <p:nvPr/>
              </p:nvSpPr>
              <p:spPr bwMode="auto">
                <a:xfrm rot="-3677821">
                  <a:off x="1260" y="2836"/>
                  <a:ext cx="72" cy="19"/>
                </a:xfrm>
                <a:custGeom>
                  <a:avLst/>
                  <a:gdLst>
                    <a:gd name="T0" fmla="*/ 0 w 72"/>
                    <a:gd name="T1" fmla="*/ 19 h 19"/>
                    <a:gd name="T2" fmla="*/ 21 w 72"/>
                    <a:gd name="T3" fmla="*/ 15 h 19"/>
                    <a:gd name="T4" fmla="*/ 72 w 72"/>
                    <a:gd name="T5" fmla="*/ 0 h 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2" h="19">
                      <a:moveTo>
                        <a:pt x="0" y="19"/>
                      </a:moveTo>
                      <a:cubicBezTo>
                        <a:pt x="7" y="18"/>
                        <a:pt x="21" y="15"/>
                        <a:pt x="21" y="15"/>
                      </a:cubicBezTo>
                      <a:cubicBezTo>
                        <a:pt x="35" y="8"/>
                        <a:pt x="56" y="0"/>
                        <a:pt x="72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06" name="Freeform 356"/>
                <p:cNvSpPr>
                  <a:spLocks/>
                </p:cNvSpPr>
                <p:nvPr/>
              </p:nvSpPr>
              <p:spPr bwMode="auto">
                <a:xfrm rot="-3677821">
                  <a:off x="1268" y="2842"/>
                  <a:ext cx="87" cy="25"/>
                </a:xfrm>
                <a:custGeom>
                  <a:avLst/>
                  <a:gdLst>
                    <a:gd name="T0" fmla="*/ 0 w 87"/>
                    <a:gd name="T1" fmla="*/ 25 h 25"/>
                    <a:gd name="T2" fmla="*/ 26 w 87"/>
                    <a:gd name="T3" fmla="*/ 21 h 25"/>
                    <a:gd name="T4" fmla="*/ 53 w 87"/>
                    <a:gd name="T5" fmla="*/ 9 h 25"/>
                    <a:gd name="T6" fmla="*/ 74 w 87"/>
                    <a:gd name="T7" fmla="*/ 3 h 25"/>
                    <a:gd name="T8" fmla="*/ 87 w 87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7" h="25">
                      <a:moveTo>
                        <a:pt x="0" y="25"/>
                      </a:moveTo>
                      <a:cubicBezTo>
                        <a:pt x="14" y="24"/>
                        <a:pt x="15" y="23"/>
                        <a:pt x="26" y="21"/>
                      </a:cubicBezTo>
                      <a:cubicBezTo>
                        <a:pt x="34" y="17"/>
                        <a:pt x="44" y="11"/>
                        <a:pt x="53" y="9"/>
                      </a:cubicBezTo>
                      <a:cubicBezTo>
                        <a:pt x="59" y="6"/>
                        <a:pt x="67" y="4"/>
                        <a:pt x="74" y="3"/>
                      </a:cubicBezTo>
                      <a:cubicBezTo>
                        <a:pt x="78" y="1"/>
                        <a:pt x="82" y="0"/>
                        <a:pt x="87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407" name="Freeform 357"/>
                <p:cNvSpPr>
                  <a:spLocks/>
                </p:cNvSpPr>
                <p:nvPr/>
              </p:nvSpPr>
              <p:spPr bwMode="auto">
                <a:xfrm rot="-3677821">
                  <a:off x="1300" y="2844"/>
                  <a:ext cx="75" cy="25"/>
                </a:xfrm>
                <a:custGeom>
                  <a:avLst/>
                  <a:gdLst>
                    <a:gd name="T0" fmla="*/ 0 w 75"/>
                    <a:gd name="T1" fmla="*/ 25 h 25"/>
                    <a:gd name="T2" fmla="*/ 27 w 75"/>
                    <a:gd name="T3" fmla="*/ 15 h 25"/>
                    <a:gd name="T4" fmla="*/ 54 w 75"/>
                    <a:gd name="T5" fmla="*/ 6 h 25"/>
                    <a:gd name="T6" fmla="*/ 75 w 75"/>
                    <a:gd name="T7" fmla="*/ 0 h 2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5" h="25">
                      <a:moveTo>
                        <a:pt x="0" y="25"/>
                      </a:moveTo>
                      <a:cubicBezTo>
                        <a:pt x="10" y="23"/>
                        <a:pt x="17" y="17"/>
                        <a:pt x="27" y="15"/>
                      </a:cubicBezTo>
                      <a:cubicBezTo>
                        <a:pt x="35" y="11"/>
                        <a:pt x="46" y="7"/>
                        <a:pt x="54" y="6"/>
                      </a:cubicBezTo>
                      <a:cubicBezTo>
                        <a:pt x="60" y="3"/>
                        <a:pt x="68" y="0"/>
                        <a:pt x="75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2370" name="Group 358"/>
              <p:cNvGrpSpPr>
                <a:grpSpLocks/>
              </p:cNvGrpSpPr>
              <p:nvPr/>
            </p:nvGrpSpPr>
            <p:grpSpPr bwMode="auto">
              <a:xfrm rot="4212833">
                <a:off x="3257" y="1647"/>
                <a:ext cx="298" cy="236"/>
                <a:chOff x="1061" y="2750"/>
                <a:chExt cx="298" cy="236"/>
              </a:xfrm>
            </p:grpSpPr>
            <p:sp>
              <p:nvSpPr>
                <p:cNvPr id="12384" name="Freeform 359"/>
                <p:cNvSpPr>
                  <a:spLocks/>
                </p:cNvSpPr>
                <p:nvPr/>
              </p:nvSpPr>
              <p:spPr bwMode="auto">
                <a:xfrm rot="-3677821">
                  <a:off x="1108" y="2713"/>
                  <a:ext cx="214" cy="288"/>
                </a:xfrm>
                <a:custGeom>
                  <a:avLst/>
                  <a:gdLst>
                    <a:gd name="T0" fmla="*/ 0 w 214"/>
                    <a:gd name="T1" fmla="*/ 15 h 288"/>
                    <a:gd name="T2" fmla="*/ 84 w 214"/>
                    <a:gd name="T3" fmla="*/ 33 h 288"/>
                    <a:gd name="T4" fmla="*/ 76 w 214"/>
                    <a:gd name="T5" fmla="*/ 69 h 288"/>
                    <a:gd name="T6" fmla="*/ 67 w 214"/>
                    <a:gd name="T7" fmla="*/ 83 h 288"/>
                    <a:gd name="T8" fmla="*/ 61 w 214"/>
                    <a:gd name="T9" fmla="*/ 113 h 288"/>
                    <a:gd name="T10" fmla="*/ 55 w 214"/>
                    <a:gd name="T11" fmla="*/ 152 h 288"/>
                    <a:gd name="T12" fmla="*/ 69 w 214"/>
                    <a:gd name="T13" fmla="*/ 186 h 288"/>
                    <a:gd name="T14" fmla="*/ 97 w 214"/>
                    <a:gd name="T15" fmla="*/ 188 h 288"/>
                    <a:gd name="T16" fmla="*/ 109 w 214"/>
                    <a:gd name="T17" fmla="*/ 179 h 288"/>
                    <a:gd name="T18" fmla="*/ 135 w 214"/>
                    <a:gd name="T19" fmla="*/ 173 h 288"/>
                    <a:gd name="T20" fmla="*/ 151 w 214"/>
                    <a:gd name="T21" fmla="*/ 168 h 288"/>
                    <a:gd name="T22" fmla="*/ 192 w 214"/>
                    <a:gd name="T23" fmla="*/ 186 h 288"/>
                    <a:gd name="T24" fmla="*/ 207 w 214"/>
                    <a:gd name="T25" fmla="*/ 212 h 288"/>
                    <a:gd name="T26" fmla="*/ 202 w 214"/>
                    <a:gd name="T27" fmla="*/ 248 h 288"/>
                    <a:gd name="T28" fmla="*/ 192 w 214"/>
                    <a:gd name="T29" fmla="*/ 267 h 288"/>
                    <a:gd name="T30" fmla="*/ 163 w 214"/>
                    <a:gd name="T31" fmla="*/ 288 h 28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14" h="288">
                      <a:moveTo>
                        <a:pt x="0" y="15"/>
                      </a:moveTo>
                      <a:cubicBezTo>
                        <a:pt x="83" y="17"/>
                        <a:pt x="59" y="0"/>
                        <a:pt x="84" y="33"/>
                      </a:cubicBezTo>
                      <a:cubicBezTo>
                        <a:pt x="83" y="48"/>
                        <a:pt x="87" y="60"/>
                        <a:pt x="76" y="69"/>
                      </a:cubicBezTo>
                      <a:cubicBezTo>
                        <a:pt x="73" y="74"/>
                        <a:pt x="69" y="77"/>
                        <a:pt x="67" y="83"/>
                      </a:cubicBezTo>
                      <a:cubicBezTo>
                        <a:pt x="66" y="93"/>
                        <a:pt x="65" y="104"/>
                        <a:pt x="61" y="113"/>
                      </a:cubicBezTo>
                      <a:cubicBezTo>
                        <a:pt x="59" y="126"/>
                        <a:pt x="60" y="140"/>
                        <a:pt x="55" y="152"/>
                      </a:cubicBezTo>
                      <a:cubicBezTo>
                        <a:pt x="52" y="170"/>
                        <a:pt x="51" y="183"/>
                        <a:pt x="69" y="186"/>
                      </a:cubicBezTo>
                      <a:cubicBezTo>
                        <a:pt x="79" y="191"/>
                        <a:pt x="85" y="189"/>
                        <a:pt x="97" y="188"/>
                      </a:cubicBezTo>
                      <a:cubicBezTo>
                        <a:pt x="103" y="186"/>
                        <a:pt x="104" y="181"/>
                        <a:pt x="109" y="179"/>
                      </a:cubicBezTo>
                      <a:cubicBezTo>
                        <a:pt x="115" y="176"/>
                        <a:pt x="128" y="174"/>
                        <a:pt x="135" y="173"/>
                      </a:cubicBezTo>
                      <a:cubicBezTo>
                        <a:pt x="140" y="170"/>
                        <a:pt x="145" y="170"/>
                        <a:pt x="151" y="168"/>
                      </a:cubicBezTo>
                      <a:cubicBezTo>
                        <a:pt x="176" y="170"/>
                        <a:pt x="179" y="168"/>
                        <a:pt x="192" y="186"/>
                      </a:cubicBezTo>
                      <a:cubicBezTo>
                        <a:pt x="194" y="197"/>
                        <a:pt x="203" y="202"/>
                        <a:pt x="207" y="212"/>
                      </a:cubicBezTo>
                      <a:cubicBezTo>
                        <a:pt x="209" y="225"/>
                        <a:pt x="214" y="241"/>
                        <a:pt x="202" y="248"/>
                      </a:cubicBezTo>
                      <a:cubicBezTo>
                        <a:pt x="198" y="253"/>
                        <a:pt x="197" y="263"/>
                        <a:pt x="192" y="267"/>
                      </a:cubicBezTo>
                      <a:cubicBezTo>
                        <a:pt x="183" y="274"/>
                        <a:pt x="173" y="283"/>
                        <a:pt x="163" y="288"/>
                      </a:cubicBezTo>
                    </a:path>
                  </a:pathLst>
                </a:custGeom>
                <a:noFill/>
                <a:ln w="28575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85" name="Freeform 360"/>
                <p:cNvSpPr>
                  <a:spLocks/>
                </p:cNvSpPr>
                <p:nvPr/>
              </p:nvSpPr>
              <p:spPr bwMode="auto">
                <a:xfrm rot="-3677821">
                  <a:off x="1114" y="2759"/>
                  <a:ext cx="185" cy="270"/>
                </a:xfrm>
                <a:custGeom>
                  <a:avLst/>
                  <a:gdLst>
                    <a:gd name="T0" fmla="*/ 16 w 185"/>
                    <a:gd name="T1" fmla="*/ 0 h 270"/>
                    <a:gd name="T2" fmla="*/ 5 w 185"/>
                    <a:gd name="T3" fmla="*/ 19 h 270"/>
                    <a:gd name="T4" fmla="*/ 7 w 185"/>
                    <a:gd name="T5" fmla="*/ 63 h 270"/>
                    <a:gd name="T6" fmla="*/ 38 w 185"/>
                    <a:gd name="T7" fmla="*/ 82 h 270"/>
                    <a:gd name="T8" fmla="*/ 77 w 185"/>
                    <a:gd name="T9" fmla="*/ 78 h 270"/>
                    <a:gd name="T10" fmla="*/ 100 w 185"/>
                    <a:gd name="T11" fmla="*/ 72 h 270"/>
                    <a:gd name="T12" fmla="*/ 142 w 185"/>
                    <a:gd name="T13" fmla="*/ 69 h 270"/>
                    <a:gd name="T14" fmla="*/ 163 w 185"/>
                    <a:gd name="T15" fmla="*/ 93 h 270"/>
                    <a:gd name="T16" fmla="*/ 149 w 185"/>
                    <a:gd name="T17" fmla="*/ 147 h 270"/>
                    <a:gd name="T18" fmla="*/ 143 w 185"/>
                    <a:gd name="T19" fmla="*/ 166 h 270"/>
                    <a:gd name="T20" fmla="*/ 137 w 185"/>
                    <a:gd name="T21" fmla="*/ 184 h 270"/>
                    <a:gd name="T22" fmla="*/ 133 w 185"/>
                    <a:gd name="T23" fmla="*/ 210 h 270"/>
                    <a:gd name="T24" fmla="*/ 145 w 185"/>
                    <a:gd name="T25" fmla="*/ 244 h 270"/>
                    <a:gd name="T26" fmla="*/ 175 w 185"/>
                    <a:gd name="T27" fmla="*/ 265 h 270"/>
                    <a:gd name="T28" fmla="*/ 185 w 185"/>
                    <a:gd name="T29" fmla="*/ 270 h 27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85" h="270">
                      <a:moveTo>
                        <a:pt x="16" y="0"/>
                      </a:moveTo>
                      <a:cubicBezTo>
                        <a:pt x="14" y="7"/>
                        <a:pt x="10" y="13"/>
                        <a:pt x="5" y="19"/>
                      </a:cubicBezTo>
                      <a:cubicBezTo>
                        <a:pt x="2" y="34"/>
                        <a:pt x="0" y="48"/>
                        <a:pt x="7" y="63"/>
                      </a:cubicBezTo>
                      <a:cubicBezTo>
                        <a:pt x="9" y="72"/>
                        <a:pt x="28" y="81"/>
                        <a:pt x="38" y="82"/>
                      </a:cubicBezTo>
                      <a:cubicBezTo>
                        <a:pt x="54" y="81"/>
                        <a:pt x="63" y="80"/>
                        <a:pt x="77" y="78"/>
                      </a:cubicBezTo>
                      <a:cubicBezTo>
                        <a:pt x="84" y="75"/>
                        <a:pt x="92" y="73"/>
                        <a:pt x="100" y="72"/>
                      </a:cubicBezTo>
                      <a:cubicBezTo>
                        <a:pt x="114" y="62"/>
                        <a:pt x="120" y="68"/>
                        <a:pt x="142" y="69"/>
                      </a:cubicBezTo>
                      <a:cubicBezTo>
                        <a:pt x="152" y="71"/>
                        <a:pt x="158" y="84"/>
                        <a:pt x="163" y="93"/>
                      </a:cubicBezTo>
                      <a:cubicBezTo>
                        <a:pt x="167" y="117"/>
                        <a:pt x="160" y="128"/>
                        <a:pt x="149" y="147"/>
                      </a:cubicBezTo>
                      <a:cubicBezTo>
                        <a:pt x="148" y="153"/>
                        <a:pt x="146" y="160"/>
                        <a:pt x="143" y="166"/>
                      </a:cubicBezTo>
                      <a:cubicBezTo>
                        <a:pt x="142" y="172"/>
                        <a:pt x="140" y="178"/>
                        <a:pt x="137" y="184"/>
                      </a:cubicBezTo>
                      <a:cubicBezTo>
                        <a:pt x="136" y="195"/>
                        <a:pt x="135" y="200"/>
                        <a:pt x="133" y="210"/>
                      </a:cubicBezTo>
                      <a:cubicBezTo>
                        <a:pt x="133" y="221"/>
                        <a:pt x="130" y="241"/>
                        <a:pt x="145" y="244"/>
                      </a:cubicBezTo>
                      <a:cubicBezTo>
                        <a:pt x="157" y="250"/>
                        <a:pt x="161" y="263"/>
                        <a:pt x="175" y="265"/>
                      </a:cubicBezTo>
                      <a:cubicBezTo>
                        <a:pt x="178" y="267"/>
                        <a:pt x="185" y="270"/>
                        <a:pt x="185" y="270"/>
                      </a:cubicBezTo>
                    </a:path>
                  </a:pathLst>
                </a:custGeom>
                <a:noFill/>
                <a:ln w="28575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86" name="Line 361"/>
                <p:cNvSpPr>
                  <a:spLocks noChangeShapeType="1"/>
                </p:cNvSpPr>
                <p:nvPr/>
              </p:nvSpPr>
              <p:spPr bwMode="auto">
                <a:xfrm rot="17922179" flipV="1">
                  <a:off x="1205" y="2836"/>
                  <a:ext cx="45" cy="4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87" name="Line 362"/>
                <p:cNvSpPr>
                  <a:spLocks noChangeShapeType="1"/>
                </p:cNvSpPr>
                <p:nvPr/>
              </p:nvSpPr>
              <p:spPr bwMode="auto">
                <a:xfrm rot="17922179" flipV="1">
                  <a:off x="1155" y="2833"/>
                  <a:ext cx="45" cy="4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88" name="Freeform 363"/>
                <p:cNvSpPr>
                  <a:spLocks/>
                </p:cNvSpPr>
                <p:nvPr/>
              </p:nvSpPr>
              <p:spPr bwMode="auto">
                <a:xfrm rot="-3677821">
                  <a:off x="1168" y="2834"/>
                  <a:ext cx="63" cy="61"/>
                </a:xfrm>
                <a:custGeom>
                  <a:avLst/>
                  <a:gdLst>
                    <a:gd name="T0" fmla="*/ 0 w 63"/>
                    <a:gd name="T1" fmla="*/ 61 h 61"/>
                    <a:gd name="T2" fmla="*/ 32 w 63"/>
                    <a:gd name="T3" fmla="*/ 34 h 61"/>
                    <a:gd name="T4" fmla="*/ 51 w 63"/>
                    <a:gd name="T5" fmla="*/ 9 h 61"/>
                    <a:gd name="T6" fmla="*/ 63 w 63"/>
                    <a:gd name="T7" fmla="*/ 0 h 6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" h="61">
                      <a:moveTo>
                        <a:pt x="0" y="61"/>
                      </a:moveTo>
                      <a:cubicBezTo>
                        <a:pt x="15" y="59"/>
                        <a:pt x="19" y="42"/>
                        <a:pt x="32" y="34"/>
                      </a:cubicBezTo>
                      <a:cubicBezTo>
                        <a:pt x="38" y="26"/>
                        <a:pt x="42" y="14"/>
                        <a:pt x="51" y="9"/>
                      </a:cubicBezTo>
                      <a:cubicBezTo>
                        <a:pt x="55" y="7"/>
                        <a:pt x="63" y="0"/>
                        <a:pt x="63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89" name="Freeform 364"/>
                <p:cNvSpPr>
                  <a:spLocks/>
                </p:cNvSpPr>
                <p:nvPr/>
              </p:nvSpPr>
              <p:spPr bwMode="auto">
                <a:xfrm rot="-3677821">
                  <a:off x="1055" y="2865"/>
                  <a:ext cx="57" cy="45"/>
                </a:xfrm>
                <a:custGeom>
                  <a:avLst/>
                  <a:gdLst>
                    <a:gd name="T0" fmla="*/ 0 w 57"/>
                    <a:gd name="T1" fmla="*/ 45 h 45"/>
                    <a:gd name="T2" fmla="*/ 21 w 57"/>
                    <a:gd name="T3" fmla="*/ 29 h 45"/>
                    <a:gd name="T4" fmla="*/ 43 w 57"/>
                    <a:gd name="T5" fmla="*/ 14 h 45"/>
                    <a:gd name="T6" fmla="*/ 57 w 57"/>
                    <a:gd name="T7" fmla="*/ 0 h 4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7" h="45">
                      <a:moveTo>
                        <a:pt x="0" y="45"/>
                      </a:moveTo>
                      <a:cubicBezTo>
                        <a:pt x="9" y="40"/>
                        <a:pt x="11" y="31"/>
                        <a:pt x="21" y="29"/>
                      </a:cubicBezTo>
                      <a:cubicBezTo>
                        <a:pt x="28" y="24"/>
                        <a:pt x="36" y="19"/>
                        <a:pt x="43" y="14"/>
                      </a:cubicBezTo>
                      <a:cubicBezTo>
                        <a:pt x="47" y="8"/>
                        <a:pt x="52" y="5"/>
                        <a:pt x="57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90" name="Freeform 365"/>
                <p:cNvSpPr>
                  <a:spLocks/>
                </p:cNvSpPr>
                <p:nvPr/>
              </p:nvSpPr>
              <p:spPr bwMode="auto">
                <a:xfrm rot="-3677821">
                  <a:off x="1071" y="2852"/>
                  <a:ext cx="67" cy="57"/>
                </a:xfrm>
                <a:custGeom>
                  <a:avLst/>
                  <a:gdLst>
                    <a:gd name="T0" fmla="*/ 0 w 67"/>
                    <a:gd name="T1" fmla="*/ 57 h 57"/>
                    <a:gd name="T2" fmla="*/ 15 w 67"/>
                    <a:gd name="T3" fmla="*/ 50 h 57"/>
                    <a:gd name="T4" fmla="*/ 27 w 67"/>
                    <a:gd name="T5" fmla="*/ 39 h 57"/>
                    <a:gd name="T6" fmla="*/ 36 w 67"/>
                    <a:gd name="T7" fmla="*/ 32 h 57"/>
                    <a:gd name="T8" fmla="*/ 45 w 67"/>
                    <a:gd name="T9" fmla="*/ 20 h 57"/>
                    <a:gd name="T10" fmla="*/ 67 w 67"/>
                    <a:gd name="T11" fmla="*/ 0 h 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7" h="57">
                      <a:moveTo>
                        <a:pt x="0" y="57"/>
                      </a:moveTo>
                      <a:cubicBezTo>
                        <a:pt x="5" y="53"/>
                        <a:pt x="8" y="51"/>
                        <a:pt x="15" y="50"/>
                      </a:cubicBezTo>
                      <a:cubicBezTo>
                        <a:pt x="20" y="46"/>
                        <a:pt x="23" y="43"/>
                        <a:pt x="27" y="39"/>
                      </a:cubicBezTo>
                      <a:cubicBezTo>
                        <a:pt x="30" y="36"/>
                        <a:pt x="36" y="32"/>
                        <a:pt x="36" y="32"/>
                      </a:cubicBezTo>
                      <a:cubicBezTo>
                        <a:pt x="37" y="25"/>
                        <a:pt x="39" y="24"/>
                        <a:pt x="45" y="20"/>
                      </a:cubicBezTo>
                      <a:cubicBezTo>
                        <a:pt x="49" y="13"/>
                        <a:pt x="60" y="5"/>
                        <a:pt x="67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91" name="Freeform 366"/>
                <p:cNvSpPr>
                  <a:spLocks/>
                </p:cNvSpPr>
                <p:nvPr/>
              </p:nvSpPr>
              <p:spPr bwMode="auto">
                <a:xfrm rot="-3677821">
                  <a:off x="1098" y="2857"/>
                  <a:ext cx="54" cy="41"/>
                </a:xfrm>
                <a:custGeom>
                  <a:avLst/>
                  <a:gdLst>
                    <a:gd name="T0" fmla="*/ 0 w 54"/>
                    <a:gd name="T1" fmla="*/ 41 h 41"/>
                    <a:gd name="T2" fmla="*/ 23 w 54"/>
                    <a:gd name="T3" fmla="*/ 26 h 41"/>
                    <a:gd name="T4" fmla="*/ 39 w 54"/>
                    <a:gd name="T5" fmla="*/ 12 h 41"/>
                    <a:gd name="T6" fmla="*/ 54 w 54"/>
                    <a:gd name="T7" fmla="*/ 0 h 4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4" h="41">
                      <a:moveTo>
                        <a:pt x="0" y="41"/>
                      </a:moveTo>
                      <a:cubicBezTo>
                        <a:pt x="8" y="36"/>
                        <a:pt x="14" y="28"/>
                        <a:pt x="23" y="26"/>
                      </a:cubicBezTo>
                      <a:cubicBezTo>
                        <a:pt x="27" y="19"/>
                        <a:pt x="32" y="15"/>
                        <a:pt x="39" y="12"/>
                      </a:cubicBezTo>
                      <a:cubicBezTo>
                        <a:pt x="43" y="7"/>
                        <a:pt x="49" y="5"/>
                        <a:pt x="54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92" name="Freeform 367"/>
                <p:cNvSpPr>
                  <a:spLocks/>
                </p:cNvSpPr>
                <p:nvPr/>
              </p:nvSpPr>
              <p:spPr bwMode="auto">
                <a:xfrm rot="-3677821">
                  <a:off x="1249" y="2831"/>
                  <a:ext cx="51" cy="19"/>
                </a:xfrm>
                <a:custGeom>
                  <a:avLst/>
                  <a:gdLst>
                    <a:gd name="T0" fmla="*/ 0 w 51"/>
                    <a:gd name="T1" fmla="*/ 19 h 19"/>
                    <a:gd name="T2" fmla="*/ 32 w 51"/>
                    <a:gd name="T3" fmla="*/ 12 h 19"/>
                    <a:gd name="T4" fmla="*/ 51 w 51"/>
                    <a:gd name="T5" fmla="*/ 0 h 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1" h="19">
                      <a:moveTo>
                        <a:pt x="0" y="19"/>
                      </a:moveTo>
                      <a:cubicBezTo>
                        <a:pt x="11" y="18"/>
                        <a:pt x="21" y="14"/>
                        <a:pt x="32" y="12"/>
                      </a:cubicBezTo>
                      <a:cubicBezTo>
                        <a:pt x="38" y="8"/>
                        <a:pt x="46" y="5"/>
                        <a:pt x="51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93" name="Freeform 368"/>
                <p:cNvSpPr>
                  <a:spLocks/>
                </p:cNvSpPr>
                <p:nvPr/>
              </p:nvSpPr>
              <p:spPr bwMode="auto">
                <a:xfrm rot="-3677821">
                  <a:off x="1260" y="2836"/>
                  <a:ext cx="72" cy="19"/>
                </a:xfrm>
                <a:custGeom>
                  <a:avLst/>
                  <a:gdLst>
                    <a:gd name="T0" fmla="*/ 0 w 72"/>
                    <a:gd name="T1" fmla="*/ 19 h 19"/>
                    <a:gd name="T2" fmla="*/ 21 w 72"/>
                    <a:gd name="T3" fmla="*/ 15 h 19"/>
                    <a:gd name="T4" fmla="*/ 72 w 72"/>
                    <a:gd name="T5" fmla="*/ 0 h 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2" h="19">
                      <a:moveTo>
                        <a:pt x="0" y="19"/>
                      </a:moveTo>
                      <a:cubicBezTo>
                        <a:pt x="7" y="18"/>
                        <a:pt x="21" y="15"/>
                        <a:pt x="21" y="15"/>
                      </a:cubicBezTo>
                      <a:cubicBezTo>
                        <a:pt x="35" y="8"/>
                        <a:pt x="56" y="0"/>
                        <a:pt x="72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94" name="Freeform 369"/>
                <p:cNvSpPr>
                  <a:spLocks/>
                </p:cNvSpPr>
                <p:nvPr/>
              </p:nvSpPr>
              <p:spPr bwMode="auto">
                <a:xfrm rot="-3677821">
                  <a:off x="1268" y="2842"/>
                  <a:ext cx="87" cy="25"/>
                </a:xfrm>
                <a:custGeom>
                  <a:avLst/>
                  <a:gdLst>
                    <a:gd name="T0" fmla="*/ 0 w 87"/>
                    <a:gd name="T1" fmla="*/ 25 h 25"/>
                    <a:gd name="T2" fmla="*/ 26 w 87"/>
                    <a:gd name="T3" fmla="*/ 21 h 25"/>
                    <a:gd name="T4" fmla="*/ 53 w 87"/>
                    <a:gd name="T5" fmla="*/ 9 h 25"/>
                    <a:gd name="T6" fmla="*/ 74 w 87"/>
                    <a:gd name="T7" fmla="*/ 3 h 25"/>
                    <a:gd name="T8" fmla="*/ 87 w 87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7" h="25">
                      <a:moveTo>
                        <a:pt x="0" y="25"/>
                      </a:moveTo>
                      <a:cubicBezTo>
                        <a:pt x="14" y="24"/>
                        <a:pt x="15" y="23"/>
                        <a:pt x="26" y="21"/>
                      </a:cubicBezTo>
                      <a:cubicBezTo>
                        <a:pt x="34" y="17"/>
                        <a:pt x="44" y="11"/>
                        <a:pt x="53" y="9"/>
                      </a:cubicBezTo>
                      <a:cubicBezTo>
                        <a:pt x="59" y="6"/>
                        <a:pt x="67" y="4"/>
                        <a:pt x="74" y="3"/>
                      </a:cubicBezTo>
                      <a:cubicBezTo>
                        <a:pt x="78" y="1"/>
                        <a:pt x="82" y="0"/>
                        <a:pt x="87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95" name="Freeform 370"/>
                <p:cNvSpPr>
                  <a:spLocks/>
                </p:cNvSpPr>
                <p:nvPr/>
              </p:nvSpPr>
              <p:spPr bwMode="auto">
                <a:xfrm rot="-3677821">
                  <a:off x="1300" y="2844"/>
                  <a:ext cx="75" cy="25"/>
                </a:xfrm>
                <a:custGeom>
                  <a:avLst/>
                  <a:gdLst>
                    <a:gd name="T0" fmla="*/ 0 w 75"/>
                    <a:gd name="T1" fmla="*/ 25 h 25"/>
                    <a:gd name="T2" fmla="*/ 27 w 75"/>
                    <a:gd name="T3" fmla="*/ 15 h 25"/>
                    <a:gd name="T4" fmla="*/ 54 w 75"/>
                    <a:gd name="T5" fmla="*/ 6 h 25"/>
                    <a:gd name="T6" fmla="*/ 75 w 75"/>
                    <a:gd name="T7" fmla="*/ 0 h 2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5" h="25">
                      <a:moveTo>
                        <a:pt x="0" y="25"/>
                      </a:moveTo>
                      <a:cubicBezTo>
                        <a:pt x="10" y="23"/>
                        <a:pt x="17" y="17"/>
                        <a:pt x="27" y="15"/>
                      </a:cubicBezTo>
                      <a:cubicBezTo>
                        <a:pt x="35" y="11"/>
                        <a:pt x="46" y="7"/>
                        <a:pt x="54" y="6"/>
                      </a:cubicBezTo>
                      <a:cubicBezTo>
                        <a:pt x="60" y="3"/>
                        <a:pt x="68" y="0"/>
                        <a:pt x="75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2371" name="Group 371"/>
              <p:cNvGrpSpPr>
                <a:grpSpLocks/>
              </p:cNvGrpSpPr>
              <p:nvPr/>
            </p:nvGrpSpPr>
            <p:grpSpPr bwMode="auto">
              <a:xfrm rot="6171018">
                <a:off x="3303" y="1964"/>
                <a:ext cx="298" cy="236"/>
                <a:chOff x="1061" y="2750"/>
                <a:chExt cx="298" cy="236"/>
              </a:xfrm>
            </p:grpSpPr>
            <p:sp>
              <p:nvSpPr>
                <p:cNvPr id="12372" name="Freeform 372"/>
                <p:cNvSpPr>
                  <a:spLocks/>
                </p:cNvSpPr>
                <p:nvPr/>
              </p:nvSpPr>
              <p:spPr bwMode="auto">
                <a:xfrm rot="-3677821">
                  <a:off x="1108" y="2713"/>
                  <a:ext cx="214" cy="288"/>
                </a:xfrm>
                <a:custGeom>
                  <a:avLst/>
                  <a:gdLst>
                    <a:gd name="T0" fmla="*/ 0 w 214"/>
                    <a:gd name="T1" fmla="*/ 15 h 288"/>
                    <a:gd name="T2" fmla="*/ 84 w 214"/>
                    <a:gd name="T3" fmla="*/ 33 h 288"/>
                    <a:gd name="T4" fmla="*/ 76 w 214"/>
                    <a:gd name="T5" fmla="*/ 69 h 288"/>
                    <a:gd name="T6" fmla="*/ 67 w 214"/>
                    <a:gd name="T7" fmla="*/ 83 h 288"/>
                    <a:gd name="T8" fmla="*/ 61 w 214"/>
                    <a:gd name="T9" fmla="*/ 113 h 288"/>
                    <a:gd name="T10" fmla="*/ 55 w 214"/>
                    <a:gd name="T11" fmla="*/ 152 h 288"/>
                    <a:gd name="T12" fmla="*/ 69 w 214"/>
                    <a:gd name="T13" fmla="*/ 186 h 288"/>
                    <a:gd name="T14" fmla="*/ 97 w 214"/>
                    <a:gd name="T15" fmla="*/ 188 h 288"/>
                    <a:gd name="T16" fmla="*/ 109 w 214"/>
                    <a:gd name="T17" fmla="*/ 179 h 288"/>
                    <a:gd name="T18" fmla="*/ 135 w 214"/>
                    <a:gd name="T19" fmla="*/ 173 h 288"/>
                    <a:gd name="T20" fmla="*/ 151 w 214"/>
                    <a:gd name="T21" fmla="*/ 168 h 288"/>
                    <a:gd name="T22" fmla="*/ 192 w 214"/>
                    <a:gd name="T23" fmla="*/ 186 h 288"/>
                    <a:gd name="T24" fmla="*/ 207 w 214"/>
                    <a:gd name="T25" fmla="*/ 212 h 288"/>
                    <a:gd name="T26" fmla="*/ 202 w 214"/>
                    <a:gd name="T27" fmla="*/ 248 h 288"/>
                    <a:gd name="T28" fmla="*/ 192 w 214"/>
                    <a:gd name="T29" fmla="*/ 267 h 288"/>
                    <a:gd name="T30" fmla="*/ 163 w 214"/>
                    <a:gd name="T31" fmla="*/ 288 h 28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14" h="288">
                      <a:moveTo>
                        <a:pt x="0" y="15"/>
                      </a:moveTo>
                      <a:cubicBezTo>
                        <a:pt x="83" y="17"/>
                        <a:pt x="59" y="0"/>
                        <a:pt x="84" y="33"/>
                      </a:cubicBezTo>
                      <a:cubicBezTo>
                        <a:pt x="83" y="48"/>
                        <a:pt x="87" y="60"/>
                        <a:pt x="76" y="69"/>
                      </a:cubicBezTo>
                      <a:cubicBezTo>
                        <a:pt x="73" y="74"/>
                        <a:pt x="69" y="77"/>
                        <a:pt x="67" y="83"/>
                      </a:cubicBezTo>
                      <a:cubicBezTo>
                        <a:pt x="66" y="93"/>
                        <a:pt x="65" y="104"/>
                        <a:pt x="61" y="113"/>
                      </a:cubicBezTo>
                      <a:cubicBezTo>
                        <a:pt x="59" y="126"/>
                        <a:pt x="60" y="140"/>
                        <a:pt x="55" y="152"/>
                      </a:cubicBezTo>
                      <a:cubicBezTo>
                        <a:pt x="52" y="170"/>
                        <a:pt x="51" y="183"/>
                        <a:pt x="69" y="186"/>
                      </a:cubicBezTo>
                      <a:cubicBezTo>
                        <a:pt x="79" y="191"/>
                        <a:pt x="85" y="189"/>
                        <a:pt x="97" y="188"/>
                      </a:cubicBezTo>
                      <a:cubicBezTo>
                        <a:pt x="103" y="186"/>
                        <a:pt x="104" y="181"/>
                        <a:pt x="109" y="179"/>
                      </a:cubicBezTo>
                      <a:cubicBezTo>
                        <a:pt x="115" y="176"/>
                        <a:pt x="128" y="174"/>
                        <a:pt x="135" y="173"/>
                      </a:cubicBezTo>
                      <a:cubicBezTo>
                        <a:pt x="140" y="170"/>
                        <a:pt x="145" y="170"/>
                        <a:pt x="151" y="168"/>
                      </a:cubicBezTo>
                      <a:cubicBezTo>
                        <a:pt x="176" y="170"/>
                        <a:pt x="179" y="168"/>
                        <a:pt x="192" y="186"/>
                      </a:cubicBezTo>
                      <a:cubicBezTo>
                        <a:pt x="194" y="197"/>
                        <a:pt x="203" y="202"/>
                        <a:pt x="207" y="212"/>
                      </a:cubicBezTo>
                      <a:cubicBezTo>
                        <a:pt x="209" y="225"/>
                        <a:pt x="214" y="241"/>
                        <a:pt x="202" y="248"/>
                      </a:cubicBezTo>
                      <a:cubicBezTo>
                        <a:pt x="198" y="253"/>
                        <a:pt x="197" y="263"/>
                        <a:pt x="192" y="267"/>
                      </a:cubicBezTo>
                      <a:cubicBezTo>
                        <a:pt x="183" y="274"/>
                        <a:pt x="173" y="283"/>
                        <a:pt x="163" y="288"/>
                      </a:cubicBezTo>
                    </a:path>
                  </a:pathLst>
                </a:custGeom>
                <a:noFill/>
                <a:ln w="28575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73" name="Freeform 373"/>
                <p:cNvSpPr>
                  <a:spLocks/>
                </p:cNvSpPr>
                <p:nvPr/>
              </p:nvSpPr>
              <p:spPr bwMode="auto">
                <a:xfrm rot="-3677821">
                  <a:off x="1114" y="2759"/>
                  <a:ext cx="185" cy="270"/>
                </a:xfrm>
                <a:custGeom>
                  <a:avLst/>
                  <a:gdLst>
                    <a:gd name="T0" fmla="*/ 16 w 185"/>
                    <a:gd name="T1" fmla="*/ 0 h 270"/>
                    <a:gd name="T2" fmla="*/ 5 w 185"/>
                    <a:gd name="T3" fmla="*/ 19 h 270"/>
                    <a:gd name="T4" fmla="*/ 7 w 185"/>
                    <a:gd name="T5" fmla="*/ 63 h 270"/>
                    <a:gd name="T6" fmla="*/ 38 w 185"/>
                    <a:gd name="T7" fmla="*/ 82 h 270"/>
                    <a:gd name="T8" fmla="*/ 77 w 185"/>
                    <a:gd name="T9" fmla="*/ 78 h 270"/>
                    <a:gd name="T10" fmla="*/ 100 w 185"/>
                    <a:gd name="T11" fmla="*/ 72 h 270"/>
                    <a:gd name="T12" fmla="*/ 142 w 185"/>
                    <a:gd name="T13" fmla="*/ 69 h 270"/>
                    <a:gd name="T14" fmla="*/ 163 w 185"/>
                    <a:gd name="T15" fmla="*/ 93 h 270"/>
                    <a:gd name="T16" fmla="*/ 149 w 185"/>
                    <a:gd name="T17" fmla="*/ 147 h 270"/>
                    <a:gd name="T18" fmla="*/ 143 w 185"/>
                    <a:gd name="T19" fmla="*/ 166 h 270"/>
                    <a:gd name="T20" fmla="*/ 137 w 185"/>
                    <a:gd name="T21" fmla="*/ 184 h 270"/>
                    <a:gd name="T22" fmla="*/ 133 w 185"/>
                    <a:gd name="T23" fmla="*/ 210 h 270"/>
                    <a:gd name="T24" fmla="*/ 145 w 185"/>
                    <a:gd name="T25" fmla="*/ 244 h 270"/>
                    <a:gd name="T26" fmla="*/ 175 w 185"/>
                    <a:gd name="T27" fmla="*/ 265 h 270"/>
                    <a:gd name="T28" fmla="*/ 185 w 185"/>
                    <a:gd name="T29" fmla="*/ 270 h 27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85" h="270">
                      <a:moveTo>
                        <a:pt x="16" y="0"/>
                      </a:moveTo>
                      <a:cubicBezTo>
                        <a:pt x="14" y="7"/>
                        <a:pt x="10" y="13"/>
                        <a:pt x="5" y="19"/>
                      </a:cubicBezTo>
                      <a:cubicBezTo>
                        <a:pt x="2" y="34"/>
                        <a:pt x="0" y="48"/>
                        <a:pt x="7" y="63"/>
                      </a:cubicBezTo>
                      <a:cubicBezTo>
                        <a:pt x="9" y="72"/>
                        <a:pt x="28" y="81"/>
                        <a:pt x="38" y="82"/>
                      </a:cubicBezTo>
                      <a:cubicBezTo>
                        <a:pt x="54" y="81"/>
                        <a:pt x="63" y="80"/>
                        <a:pt x="77" y="78"/>
                      </a:cubicBezTo>
                      <a:cubicBezTo>
                        <a:pt x="84" y="75"/>
                        <a:pt x="92" y="73"/>
                        <a:pt x="100" y="72"/>
                      </a:cubicBezTo>
                      <a:cubicBezTo>
                        <a:pt x="114" y="62"/>
                        <a:pt x="120" y="68"/>
                        <a:pt x="142" y="69"/>
                      </a:cubicBezTo>
                      <a:cubicBezTo>
                        <a:pt x="152" y="71"/>
                        <a:pt x="158" y="84"/>
                        <a:pt x="163" y="93"/>
                      </a:cubicBezTo>
                      <a:cubicBezTo>
                        <a:pt x="167" y="117"/>
                        <a:pt x="160" y="128"/>
                        <a:pt x="149" y="147"/>
                      </a:cubicBezTo>
                      <a:cubicBezTo>
                        <a:pt x="148" y="153"/>
                        <a:pt x="146" y="160"/>
                        <a:pt x="143" y="166"/>
                      </a:cubicBezTo>
                      <a:cubicBezTo>
                        <a:pt x="142" y="172"/>
                        <a:pt x="140" y="178"/>
                        <a:pt x="137" y="184"/>
                      </a:cubicBezTo>
                      <a:cubicBezTo>
                        <a:pt x="136" y="195"/>
                        <a:pt x="135" y="200"/>
                        <a:pt x="133" y="210"/>
                      </a:cubicBezTo>
                      <a:cubicBezTo>
                        <a:pt x="133" y="221"/>
                        <a:pt x="130" y="241"/>
                        <a:pt x="145" y="244"/>
                      </a:cubicBezTo>
                      <a:cubicBezTo>
                        <a:pt x="157" y="250"/>
                        <a:pt x="161" y="263"/>
                        <a:pt x="175" y="265"/>
                      </a:cubicBezTo>
                      <a:cubicBezTo>
                        <a:pt x="178" y="267"/>
                        <a:pt x="185" y="270"/>
                        <a:pt x="185" y="270"/>
                      </a:cubicBezTo>
                    </a:path>
                  </a:pathLst>
                </a:custGeom>
                <a:noFill/>
                <a:ln w="28575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74" name="Line 374"/>
                <p:cNvSpPr>
                  <a:spLocks noChangeShapeType="1"/>
                </p:cNvSpPr>
                <p:nvPr/>
              </p:nvSpPr>
              <p:spPr bwMode="auto">
                <a:xfrm rot="17922179" flipV="1">
                  <a:off x="1205" y="2836"/>
                  <a:ext cx="45" cy="4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75" name="Line 375"/>
                <p:cNvSpPr>
                  <a:spLocks noChangeShapeType="1"/>
                </p:cNvSpPr>
                <p:nvPr/>
              </p:nvSpPr>
              <p:spPr bwMode="auto">
                <a:xfrm rot="17922179" flipV="1">
                  <a:off x="1155" y="2833"/>
                  <a:ext cx="45" cy="4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76" name="Freeform 376"/>
                <p:cNvSpPr>
                  <a:spLocks/>
                </p:cNvSpPr>
                <p:nvPr/>
              </p:nvSpPr>
              <p:spPr bwMode="auto">
                <a:xfrm rot="-3677821">
                  <a:off x="1168" y="2834"/>
                  <a:ext cx="63" cy="61"/>
                </a:xfrm>
                <a:custGeom>
                  <a:avLst/>
                  <a:gdLst>
                    <a:gd name="T0" fmla="*/ 0 w 63"/>
                    <a:gd name="T1" fmla="*/ 61 h 61"/>
                    <a:gd name="T2" fmla="*/ 32 w 63"/>
                    <a:gd name="T3" fmla="*/ 34 h 61"/>
                    <a:gd name="T4" fmla="*/ 51 w 63"/>
                    <a:gd name="T5" fmla="*/ 9 h 61"/>
                    <a:gd name="T6" fmla="*/ 63 w 63"/>
                    <a:gd name="T7" fmla="*/ 0 h 6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" h="61">
                      <a:moveTo>
                        <a:pt x="0" y="61"/>
                      </a:moveTo>
                      <a:cubicBezTo>
                        <a:pt x="15" y="59"/>
                        <a:pt x="19" y="42"/>
                        <a:pt x="32" y="34"/>
                      </a:cubicBezTo>
                      <a:cubicBezTo>
                        <a:pt x="38" y="26"/>
                        <a:pt x="42" y="14"/>
                        <a:pt x="51" y="9"/>
                      </a:cubicBezTo>
                      <a:cubicBezTo>
                        <a:pt x="55" y="7"/>
                        <a:pt x="63" y="0"/>
                        <a:pt x="63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77" name="Freeform 377"/>
                <p:cNvSpPr>
                  <a:spLocks/>
                </p:cNvSpPr>
                <p:nvPr/>
              </p:nvSpPr>
              <p:spPr bwMode="auto">
                <a:xfrm rot="-3677821">
                  <a:off x="1055" y="2865"/>
                  <a:ext cx="57" cy="45"/>
                </a:xfrm>
                <a:custGeom>
                  <a:avLst/>
                  <a:gdLst>
                    <a:gd name="T0" fmla="*/ 0 w 57"/>
                    <a:gd name="T1" fmla="*/ 45 h 45"/>
                    <a:gd name="T2" fmla="*/ 21 w 57"/>
                    <a:gd name="T3" fmla="*/ 29 h 45"/>
                    <a:gd name="T4" fmla="*/ 43 w 57"/>
                    <a:gd name="T5" fmla="*/ 14 h 45"/>
                    <a:gd name="T6" fmla="*/ 57 w 57"/>
                    <a:gd name="T7" fmla="*/ 0 h 4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7" h="45">
                      <a:moveTo>
                        <a:pt x="0" y="45"/>
                      </a:moveTo>
                      <a:cubicBezTo>
                        <a:pt x="9" y="40"/>
                        <a:pt x="11" y="31"/>
                        <a:pt x="21" y="29"/>
                      </a:cubicBezTo>
                      <a:cubicBezTo>
                        <a:pt x="28" y="24"/>
                        <a:pt x="36" y="19"/>
                        <a:pt x="43" y="14"/>
                      </a:cubicBezTo>
                      <a:cubicBezTo>
                        <a:pt x="47" y="8"/>
                        <a:pt x="52" y="5"/>
                        <a:pt x="57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78" name="Freeform 378"/>
                <p:cNvSpPr>
                  <a:spLocks/>
                </p:cNvSpPr>
                <p:nvPr/>
              </p:nvSpPr>
              <p:spPr bwMode="auto">
                <a:xfrm rot="-3677821">
                  <a:off x="1071" y="2852"/>
                  <a:ext cx="67" cy="57"/>
                </a:xfrm>
                <a:custGeom>
                  <a:avLst/>
                  <a:gdLst>
                    <a:gd name="T0" fmla="*/ 0 w 67"/>
                    <a:gd name="T1" fmla="*/ 57 h 57"/>
                    <a:gd name="T2" fmla="*/ 15 w 67"/>
                    <a:gd name="T3" fmla="*/ 50 h 57"/>
                    <a:gd name="T4" fmla="*/ 27 w 67"/>
                    <a:gd name="T5" fmla="*/ 39 h 57"/>
                    <a:gd name="T6" fmla="*/ 36 w 67"/>
                    <a:gd name="T7" fmla="*/ 32 h 57"/>
                    <a:gd name="T8" fmla="*/ 45 w 67"/>
                    <a:gd name="T9" fmla="*/ 20 h 57"/>
                    <a:gd name="T10" fmla="*/ 67 w 67"/>
                    <a:gd name="T11" fmla="*/ 0 h 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7" h="57">
                      <a:moveTo>
                        <a:pt x="0" y="57"/>
                      </a:moveTo>
                      <a:cubicBezTo>
                        <a:pt x="5" y="53"/>
                        <a:pt x="8" y="51"/>
                        <a:pt x="15" y="50"/>
                      </a:cubicBezTo>
                      <a:cubicBezTo>
                        <a:pt x="20" y="46"/>
                        <a:pt x="23" y="43"/>
                        <a:pt x="27" y="39"/>
                      </a:cubicBezTo>
                      <a:cubicBezTo>
                        <a:pt x="30" y="36"/>
                        <a:pt x="36" y="32"/>
                        <a:pt x="36" y="32"/>
                      </a:cubicBezTo>
                      <a:cubicBezTo>
                        <a:pt x="37" y="25"/>
                        <a:pt x="39" y="24"/>
                        <a:pt x="45" y="20"/>
                      </a:cubicBezTo>
                      <a:cubicBezTo>
                        <a:pt x="49" y="13"/>
                        <a:pt x="60" y="5"/>
                        <a:pt x="67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79" name="Freeform 379"/>
                <p:cNvSpPr>
                  <a:spLocks/>
                </p:cNvSpPr>
                <p:nvPr/>
              </p:nvSpPr>
              <p:spPr bwMode="auto">
                <a:xfrm rot="-3677821">
                  <a:off x="1098" y="2857"/>
                  <a:ext cx="54" cy="41"/>
                </a:xfrm>
                <a:custGeom>
                  <a:avLst/>
                  <a:gdLst>
                    <a:gd name="T0" fmla="*/ 0 w 54"/>
                    <a:gd name="T1" fmla="*/ 41 h 41"/>
                    <a:gd name="T2" fmla="*/ 23 w 54"/>
                    <a:gd name="T3" fmla="*/ 26 h 41"/>
                    <a:gd name="T4" fmla="*/ 39 w 54"/>
                    <a:gd name="T5" fmla="*/ 12 h 41"/>
                    <a:gd name="T6" fmla="*/ 54 w 54"/>
                    <a:gd name="T7" fmla="*/ 0 h 4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4" h="41">
                      <a:moveTo>
                        <a:pt x="0" y="41"/>
                      </a:moveTo>
                      <a:cubicBezTo>
                        <a:pt x="8" y="36"/>
                        <a:pt x="14" y="28"/>
                        <a:pt x="23" y="26"/>
                      </a:cubicBezTo>
                      <a:cubicBezTo>
                        <a:pt x="27" y="19"/>
                        <a:pt x="32" y="15"/>
                        <a:pt x="39" y="12"/>
                      </a:cubicBezTo>
                      <a:cubicBezTo>
                        <a:pt x="43" y="7"/>
                        <a:pt x="49" y="5"/>
                        <a:pt x="54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80" name="Freeform 380"/>
                <p:cNvSpPr>
                  <a:spLocks/>
                </p:cNvSpPr>
                <p:nvPr/>
              </p:nvSpPr>
              <p:spPr bwMode="auto">
                <a:xfrm rot="-3677821">
                  <a:off x="1249" y="2831"/>
                  <a:ext cx="51" cy="19"/>
                </a:xfrm>
                <a:custGeom>
                  <a:avLst/>
                  <a:gdLst>
                    <a:gd name="T0" fmla="*/ 0 w 51"/>
                    <a:gd name="T1" fmla="*/ 19 h 19"/>
                    <a:gd name="T2" fmla="*/ 32 w 51"/>
                    <a:gd name="T3" fmla="*/ 12 h 19"/>
                    <a:gd name="T4" fmla="*/ 51 w 51"/>
                    <a:gd name="T5" fmla="*/ 0 h 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1" h="19">
                      <a:moveTo>
                        <a:pt x="0" y="19"/>
                      </a:moveTo>
                      <a:cubicBezTo>
                        <a:pt x="11" y="18"/>
                        <a:pt x="21" y="14"/>
                        <a:pt x="32" y="12"/>
                      </a:cubicBezTo>
                      <a:cubicBezTo>
                        <a:pt x="38" y="8"/>
                        <a:pt x="46" y="5"/>
                        <a:pt x="51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81" name="Freeform 381"/>
                <p:cNvSpPr>
                  <a:spLocks/>
                </p:cNvSpPr>
                <p:nvPr/>
              </p:nvSpPr>
              <p:spPr bwMode="auto">
                <a:xfrm rot="-3677821">
                  <a:off x="1260" y="2836"/>
                  <a:ext cx="72" cy="19"/>
                </a:xfrm>
                <a:custGeom>
                  <a:avLst/>
                  <a:gdLst>
                    <a:gd name="T0" fmla="*/ 0 w 72"/>
                    <a:gd name="T1" fmla="*/ 19 h 19"/>
                    <a:gd name="T2" fmla="*/ 21 w 72"/>
                    <a:gd name="T3" fmla="*/ 15 h 19"/>
                    <a:gd name="T4" fmla="*/ 72 w 72"/>
                    <a:gd name="T5" fmla="*/ 0 h 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2" h="19">
                      <a:moveTo>
                        <a:pt x="0" y="19"/>
                      </a:moveTo>
                      <a:cubicBezTo>
                        <a:pt x="7" y="18"/>
                        <a:pt x="21" y="15"/>
                        <a:pt x="21" y="15"/>
                      </a:cubicBezTo>
                      <a:cubicBezTo>
                        <a:pt x="35" y="8"/>
                        <a:pt x="56" y="0"/>
                        <a:pt x="72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82" name="Freeform 382"/>
                <p:cNvSpPr>
                  <a:spLocks/>
                </p:cNvSpPr>
                <p:nvPr/>
              </p:nvSpPr>
              <p:spPr bwMode="auto">
                <a:xfrm rot="-3677821">
                  <a:off x="1268" y="2842"/>
                  <a:ext cx="87" cy="25"/>
                </a:xfrm>
                <a:custGeom>
                  <a:avLst/>
                  <a:gdLst>
                    <a:gd name="T0" fmla="*/ 0 w 87"/>
                    <a:gd name="T1" fmla="*/ 25 h 25"/>
                    <a:gd name="T2" fmla="*/ 26 w 87"/>
                    <a:gd name="T3" fmla="*/ 21 h 25"/>
                    <a:gd name="T4" fmla="*/ 53 w 87"/>
                    <a:gd name="T5" fmla="*/ 9 h 25"/>
                    <a:gd name="T6" fmla="*/ 74 w 87"/>
                    <a:gd name="T7" fmla="*/ 3 h 25"/>
                    <a:gd name="T8" fmla="*/ 87 w 87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7" h="25">
                      <a:moveTo>
                        <a:pt x="0" y="25"/>
                      </a:moveTo>
                      <a:cubicBezTo>
                        <a:pt x="14" y="24"/>
                        <a:pt x="15" y="23"/>
                        <a:pt x="26" y="21"/>
                      </a:cubicBezTo>
                      <a:cubicBezTo>
                        <a:pt x="34" y="17"/>
                        <a:pt x="44" y="11"/>
                        <a:pt x="53" y="9"/>
                      </a:cubicBezTo>
                      <a:cubicBezTo>
                        <a:pt x="59" y="6"/>
                        <a:pt x="67" y="4"/>
                        <a:pt x="74" y="3"/>
                      </a:cubicBezTo>
                      <a:cubicBezTo>
                        <a:pt x="78" y="1"/>
                        <a:pt x="82" y="0"/>
                        <a:pt x="87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83" name="Freeform 383"/>
                <p:cNvSpPr>
                  <a:spLocks/>
                </p:cNvSpPr>
                <p:nvPr/>
              </p:nvSpPr>
              <p:spPr bwMode="auto">
                <a:xfrm rot="-3677821">
                  <a:off x="1300" y="2844"/>
                  <a:ext cx="75" cy="25"/>
                </a:xfrm>
                <a:custGeom>
                  <a:avLst/>
                  <a:gdLst>
                    <a:gd name="T0" fmla="*/ 0 w 75"/>
                    <a:gd name="T1" fmla="*/ 25 h 25"/>
                    <a:gd name="T2" fmla="*/ 27 w 75"/>
                    <a:gd name="T3" fmla="*/ 15 h 25"/>
                    <a:gd name="T4" fmla="*/ 54 w 75"/>
                    <a:gd name="T5" fmla="*/ 6 h 25"/>
                    <a:gd name="T6" fmla="*/ 75 w 75"/>
                    <a:gd name="T7" fmla="*/ 0 h 2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5" h="25">
                      <a:moveTo>
                        <a:pt x="0" y="25"/>
                      </a:moveTo>
                      <a:cubicBezTo>
                        <a:pt x="10" y="23"/>
                        <a:pt x="17" y="17"/>
                        <a:pt x="27" y="15"/>
                      </a:cubicBezTo>
                      <a:cubicBezTo>
                        <a:pt x="35" y="11"/>
                        <a:pt x="46" y="7"/>
                        <a:pt x="54" y="6"/>
                      </a:cubicBezTo>
                      <a:cubicBezTo>
                        <a:pt x="60" y="3"/>
                        <a:pt x="68" y="0"/>
                        <a:pt x="75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12316" name="Group 384"/>
            <p:cNvGrpSpPr>
              <a:grpSpLocks/>
            </p:cNvGrpSpPr>
            <p:nvPr/>
          </p:nvGrpSpPr>
          <p:grpSpPr bwMode="auto">
            <a:xfrm>
              <a:off x="2381" y="2614"/>
              <a:ext cx="817" cy="462"/>
              <a:chOff x="2336" y="2886"/>
              <a:chExt cx="887" cy="372"/>
            </a:xfrm>
          </p:grpSpPr>
          <p:grpSp>
            <p:nvGrpSpPr>
              <p:cNvPr id="12330" name="Group 385"/>
              <p:cNvGrpSpPr>
                <a:grpSpLocks/>
              </p:cNvGrpSpPr>
              <p:nvPr/>
            </p:nvGrpSpPr>
            <p:grpSpPr bwMode="auto">
              <a:xfrm rot="8804015">
                <a:off x="2925" y="2886"/>
                <a:ext cx="298" cy="236"/>
                <a:chOff x="1061" y="2750"/>
                <a:chExt cx="298" cy="236"/>
              </a:xfrm>
            </p:grpSpPr>
            <p:sp>
              <p:nvSpPr>
                <p:cNvPr id="12357" name="Freeform 386"/>
                <p:cNvSpPr>
                  <a:spLocks/>
                </p:cNvSpPr>
                <p:nvPr/>
              </p:nvSpPr>
              <p:spPr bwMode="auto">
                <a:xfrm rot="-3677821">
                  <a:off x="1108" y="2713"/>
                  <a:ext cx="214" cy="288"/>
                </a:xfrm>
                <a:custGeom>
                  <a:avLst/>
                  <a:gdLst>
                    <a:gd name="T0" fmla="*/ 0 w 214"/>
                    <a:gd name="T1" fmla="*/ 15 h 288"/>
                    <a:gd name="T2" fmla="*/ 84 w 214"/>
                    <a:gd name="T3" fmla="*/ 33 h 288"/>
                    <a:gd name="T4" fmla="*/ 76 w 214"/>
                    <a:gd name="T5" fmla="*/ 69 h 288"/>
                    <a:gd name="T6" fmla="*/ 67 w 214"/>
                    <a:gd name="T7" fmla="*/ 83 h 288"/>
                    <a:gd name="T8" fmla="*/ 61 w 214"/>
                    <a:gd name="T9" fmla="*/ 113 h 288"/>
                    <a:gd name="T10" fmla="*/ 55 w 214"/>
                    <a:gd name="T11" fmla="*/ 152 h 288"/>
                    <a:gd name="T12" fmla="*/ 69 w 214"/>
                    <a:gd name="T13" fmla="*/ 186 h 288"/>
                    <a:gd name="T14" fmla="*/ 97 w 214"/>
                    <a:gd name="T15" fmla="*/ 188 h 288"/>
                    <a:gd name="T16" fmla="*/ 109 w 214"/>
                    <a:gd name="T17" fmla="*/ 179 h 288"/>
                    <a:gd name="T18" fmla="*/ 135 w 214"/>
                    <a:gd name="T19" fmla="*/ 173 h 288"/>
                    <a:gd name="T20" fmla="*/ 151 w 214"/>
                    <a:gd name="T21" fmla="*/ 168 h 288"/>
                    <a:gd name="T22" fmla="*/ 192 w 214"/>
                    <a:gd name="T23" fmla="*/ 186 h 288"/>
                    <a:gd name="T24" fmla="*/ 207 w 214"/>
                    <a:gd name="T25" fmla="*/ 212 h 288"/>
                    <a:gd name="T26" fmla="*/ 202 w 214"/>
                    <a:gd name="T27" fmla="*/ 248 h 288"/>
                    <a:gd name="T28" fmla="*/ 192 w 214"/>
                    <a:gd name="T29" fmla="*/ 267 h 288"/>
                    <a:gd name="T30" fmla="*/ 163 w 214"/>
                    <a:gd name="T31" fmla="*/ 288 h 28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14" h="288">
                      <a:moveTo>
                        <a:pt x="0" y="15"/>
                      </a:moveTo>
                      <a:cubicBezTo>
                        <a:pt x="83" y="17"/>
                        <a:pt x="59" y="0"/>
                        <a:pt x="84" y="33"/>
                      </a:cubicBezTo>
                      <a:cubicBezTo>
                        <a:pt x="83" y="48"/>
                        <a:pt x="87" y="60"/>
                        <a:pt x="76" y="69"/>
                      </a:cubicBezTo>
                      <a:cubicBezTo>
                        <a:pt x="73" y="74"/>
                        <a:pt x="69" y="77"/>
                        <a:pt x="67" y="83"/>
                      </a:cubicBezTo>
                      <a:cubicBezTo>
                        <a:pt x="66" y="93"/>
                        <a:pt x="65" y="104"/>
                        <a:pt x="61" y="113"/>
                      </a:cubicBezTo>
                      <a:cubicBezTo>
                        <a:pt x="59" y="126"/>
                        <a:pt x="60" y="140"/>
                        <a:pt x="55" y="152"/>
                      </a:cubicBezTo>
                      <a:cubicBezTo>
                        <a:pt x="52" y="170"/>
                        <a:pt x="51" y="183"/>
                        <a:pt x="69" y="186"/>
                      </a:cubicBezTo>
                      <a:cubicBezTo>
                        <a:pt x="79" y="191"/>
                        <a:pt x="85" y="189"/>
                        <a:pt x="97" y="188"/>
                      </a:cubicBezTo>
                      <a:cubicBezTo>
                        <a:pt x="103" y="186"/>
                        <a:pt x="104" y="181"/>
                        <a:pt x="109" y="179"/>
                      </a:cubicBezTo>
                      <a:cubicBezTo>
                        <a:pt x="115" y="176"/>
                        <a:pt x="128" y="174"/>
                        <a:pt x="135" y="173"/>
                      </a:cubicBezTo>
                      <a:cubicBezTo>
                        <a:pt x="140" y="170"/>
                        <a:pt x="145" y="170"/>
                        <a:pt x="151" y="168"/>
                      </a:cubicBezTo>
                      <a:cubicBezTo>
                        <a:pt x="176" y="170"/>
                        <a:pt x="179" y="168"/>
                        <a:pt x="192" y="186"/>
                      </a:cubicBezTo>
                      <a:cubicBezTo>
                        <a:pt x="194" y="197"/>
                        <a:pt x="203" y="202"/>
                        <a:pt x="207" y="212"/>
                      </a:cubicBezTo>
                      <a:cubicBezTo>
                        <a:pt x="209" y="225"/>
                        <a:pt x="214" y="241"/>
                        <a:pt x="202" y="248"/>
                      </a:cubicBezTo>
                      <a:cubicBezTo>
                        <a:pt x="198" y="253"/>
                        <a:pt x="197" y="263"/>
                        <a:pt x="192" y="267"/>
                      </a:cubicBezTo>
                      <a:cubicBezTo>
                        <a:pt x="183" y="274"/>
                        <a:pt x="173" y="283"/>
                        <a:pt x="163" y="288"/>
                      </a:cubicBezTo>
                    </a:path>
                  </a:pathLst>
                </a:custGeom>
                <a:noFill/>
                <a:ln w="28575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58" name="Freeform 387"/>
                <p:cNvSpPr>
                  <a:spLocks/>
                </p:cNvSpPr>
                <p:nvPr/>
              </p:nvSpPr>
              <p:spPr bwMode="auto">
                <a:xfrm rot="-3677821">
                  <a:off x="1114" y="2759"/>
                  <a:ext cx="185" cy="270"/>
                </a:xfrm>
                <a:custGeom>
                  <a:avLst/>
                  <a:gdLst>
                    <a:gd name="T0" fmla="*/ 16 w 185"/>
                    <a:gd name="T1" fmla="*/ 0 h 270"/>
                    <a:gd name="T2" fmla="*/ 5 w 185"/>
                    <a:gd name="T3" fmla="*/ 19 h 270"/>
                    <a:gd name="T4" fmla="*/ 7 w 185"/>
                    <a:gd name="T5" fmla="*/ 63 h 270"/>
                    <a:gd name="T6" fmla="*/ 38 w 185"/>
                    <a:gd name="T7" fmla="*/ 82 h 270"/>
                    <a:gd name="T8" fmla="*/ 77 w 185"/>
                    <a:gd name="T9" fmla="*/ 78 h 270"/>
                    <a:gd name="T10" fmla="*/ 100 w 185"/>
                    <a:gd name="T11" fmla="*/ 72 h 270"/>
                    <a:gd name="T12" fmla="*/ 142 w 185"/>
                    <a:gd name="T13" fmla="*/ 69 h 270"/>
                    <a:gd name="T14" fmla="*/ 163 w 185"/>
                    <a:gd name="T15" fmla="*/ 93 h 270"/>
                    <a:gd name="T16" fmla="*/ 149 w 185"/>
                    <a:gd name="T17" fmla="*/ 147 h 270"/>
                    <a:gd name="T18" fmla="*/ 143 w 185"/>
                    <a:gd name="T19" fmla="*/ 166 h 270"/>
                    <a:gd name="T20" fmla="*/ 137 w 185"/>
                    <a:gd name="T21" fmla="*/ 184 h 270"/>
                    <a:gd name="T22" fmla="*/ 133 w 185"/>
                    <a:gd name="T23" fmla="*/ 210 h 270"/>
                    <a:gd name="T24" fmla="*/ 145 w 185"/>
                    <a:gd name="T25" fmla="*/ 244 h 270"/>
                    <a:gd name="T26" fmla="*/ 175 w 185"/>
                    <a:gd name="T27" fmla="*/ 265 h 270"/>
                    <a:gd name="T28" fmla="*/ 185 w 185"/>
                    <a:gd name="T29" fmla="*/ 270 h 27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85" h="270">
                      <a:moveTo>
                        <a:pt x="16" y="0"/>
                      </a:moveTo>
                      <a:cubicBezTo>
                        <a:pt x="14" y="7"/>
                        <a:pt x="10" y="13"/>
                        <a:pt x="5" y="19"/>
                      </a:cubicBezTo>
                      <a:cubicBezTo>
                        <a:pt x="2" y="34"/>
                        <a:pt x="0" y="48"/>
                        <a:pt x="7" y="63"/>
                      </a:cubicBezTo>
                      <a:cubicBezTo>
                        <a:pt x="9" y="72"/>
                        <a:pt x="28" y="81"/>
                        <a:pt x="38" y="82"/>
                      </a:cubicBezTo>
                      <a:cubicBezTo>
                        <a:pt x="54" y="81"/>
                        <a:pt x="63" y="80"/>
                        <a:pt x="77" y="78"/>
                      </a:cubicBezTo>
                      <a:cubicBezTo>
                        <a:pt x="84" y="75"/>
                        <a:pt x="92" y="73"/>
                        <a:pt x="100" y="72"/>
                      </a:cubicBezTo>
                      <a:cubicBezTo>
                        <a:pt x="114" y="62"/>
                        <a:pt x="120" y="68"/>
                        <a:pt x="142" y="69"/>
                      </a:cubicBezTo>
                      <a:cubicBezTo>
                        <a:pt x="152" y="71"/>
                        <a:pt x="158" y="84"/>
                        <a:pt x="163" y="93"/>
                      </a:cubicBezTo>
                      <a:cubicBezTo>
                        <a:pt x="167" y="117"/>
                        <a:pt x="160" y="128"/>
                        <a:pt x="149" y="147"/>
                      </a:cubicBezTo>
                      <a:cubicBezTo>
                        <a:pt x="148" y="153"/>
                        <a:pt x="146" y="160"/>
                        <a:pt x="143" y="166"/>
                      </a:cubicBezTo>
                      <a:cubicBezTo>
                        <a:pt x="142" y="172"/>
                        <a:pt x="140" y="178"/>
                        <a:pt x="137" y="184"/>
                      </a:cubicBezTo>
                      <a:cubicBezTo>
                        <a:pt x="136" y="195"/>
                        <a:pt x="135" y="200"/>
                        <a:pt x="133" y="210"/>
                      </a:cubicBezTo>
                      <a:cubicBezTo>
                        <a:pt x="133" y="221"/>
                        <a:pt x="130" y="241"/>
                        <a:pt x="145" y="244"/>
                      </a:cubicBezTo>
                      <a:cubicBezTo>
                        <a:pt x="157" y="250"/>
                        <a:pt x="161" y="263"/>
                        <a:pt x="175" y="265"/>
                      </a:cubicBezTo>
                      <a:cubicBezTo>
                        <a:pt x="178" y="267"/>
                        <a:pt x="185" y="270"/>
                        <a:pt x="185" y="270"/>
                      </a:cubicBezTo>
                    </a:path>
                  </a:pathLst>
                </a:custGeom>
                <a:noFill/>
                <a:ln w="28575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59" name="Line 388"/>
                <p:cNvSpPr>
                  <a:spLocks noChangeShapeType="1"/>
                </p:cNvSpPr>
                <p:nvPr/>
              </p:nvSpPr>
              <p:spPr bwMode="auto">
                <a:xfrm rot="17922179" flipV="1">
                  <a:off x="1205" y="2836"/>
                  <a:ext cx="45" cy="4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60" name="Line 389"/>
                <p:cNvSpPr>
                  <a:spLocks noChangeShapeType="1"/>
                </p:cNvSpPr>
                <p:nvPr/>
              </p:nvSpPr>
              <p:spPr bwMode="auto">
                <a:xfrm rot="17922179" flipV="1">
                  <a:off x="1155" y="2833"/>
                  <a:ext cx="45" cy="4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61" name="Freeform 390"/>
                <p:cNvSpPr>
                  <a:spLocks/>
                </p:cNvSpPr>
                <p:nvPr/>
              </p:nvSpPr>
              <p:spPr bwMode="auto">
                <a:xfrm rot="-3677821">
                  <a:off x="1168" y="2834"/>
                  <a:ext cx="63" cy="61"/>
                </a:xfrm>
                <a:custGeom>
                  <a:avLst/>
                  <a:gdLst>
                    <a:gd name="T0" fmla="*/ 0 w 63"/>
                    <a:gd name="T1" fmla="*/ 61 h 61"/>
                    <a:gd name="T2" fmla="*/ 32 w 63"/>
                    <a:gd name="T3" fmla="*/ 34 h 61"/>
                    <a:gd name="T4" fmla="*/ 51 w 63"/>
                    <a:gd name="T5" fmla="*/ 9 h 61"/>
                    <a:gd name="T6" fmla="*/ 63 w 63"/>
                    <a:gd name="T7" fmla="*/ 0 h 6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" h="61">
                      <a:moveTo>
                        <a:pt x="0" y="61"/>
                      </a:moveTo>
                      <a:cubicBezTo>
                        <a:pt x="15" y="59"/>
                        <a:pt x="19" y="42"/>
                        <a:pt x="32" y="34"/>
                      </a:cubicBezTo>
                      <a:cubicBezTo>
                        <a:pt x="38" y="26"/>
                        <a:pt x="42" y="14"/>
                        <a:pt x="51" y="9"/>
                      </a:cubicBezTo>
                      <a:cubicBezTo>
                        <a:pt x="55" y="7"/>
                        <a:pt x="63" y="0"/>
                        <a:pt x="63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62" name="Freeform 391"/>
                <p:cNvSpPr>
                  <a:spLocks/>
                </p:cNvSpPr>
                <p:nvPr/>
              </p:nvSpPr>
              <p:spPr bwMode="auto">
                <a:xfrm rot="-3677821">
                  <a:off x="1055" y="2865"/>
                  <a:ext cx="57" cy="45"/>
                </a:xfrm>
                <a:custGeom>
                  <a:avLst/>
                  <a:gdLst>
                    <a:gd name="T0" fmla="*/ 0 w 57"/>
                    <a:gd name="T1" fmla="*/ 45 h 45"/>
                    <a:gd name="T2" fmla="*/ 21 w 57"/>
                    <a:gd name="T3" fmla="*/ 29 h 45"/>
                    <a:gd name="T4" fmla="*/ 43 w 57"/>
                    <a:gd name="T5" fmla="*/ 14 h 45"/>
                    <a:gd name="T6" fmla="*/ 57 w 57"/>
                    <a:gd name="T7" fmla="*/ 0 h 4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7" h="45">
                      <a:moveTo>
                        <a:pt x="0" y="45"/>
                      </a:moveTo>
                      <a:cubicBezTo>
                        <a:pt x="9" y="40"/>
                        <a:pt x="11" y="31"/>
                        <a:pt x="21" y="29"/>
                      </a:cubicBezTo>
                      <a:cubicBezTo>
                        <a:pt x="28" y="24"/>
                        <a:pt x="36" y="19"/>
                        <a:pt x="43" y="14"/>
                      </a:cubicBezTo>
                      <a:cubicBezTo>
                        <a:pt x="47" y="8"/>
                        <a:pt x="52" y="5"/>
                        <a:pt x="57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63" name="Freeform 392"/>
                <p:cNvSpPr>
                  <a:spLocks/>
                </p:cNvSpPr>
                <p:nvPr/>
              </p:nvSpPr>
              <p:spPr bwMode="auto">
                <a:xfrm rot="-3677821">
                  <a:off x="1071" y="2852"/>
                  <a:ext cx="67" cy="57"/>
                </a:xfrm>
                <a:custGeom>
                  <a:avLst/>
                  <a:gdLst>
                    <a:gd name="T0" fmla="*/ 0 w 67"/>
                    <a:gd name="T1" fmla="*/ 57 h 57"/>
                    <a:gd name="T2" fmla="*/ 15 w 67"/>
                    <a:gd name="T3" fmla="*/ 50 h 57"/>
                    <a:gd name="T4" fmla="*/ 27 w 67"/>
                    <a:gd name="T5" fmla="*/ 39 h 57"/>
                    <a:gd name="T6" fmla="*/ 36 w 67"/>
                    <a:gd name="T7" fmla="*/ 32 h 57"/>
                    <a:gd name="T8" fmla="*/ 45 w 67"/>
                    <a:gd name="T9" fmla="*/ 20 h 57"/>
                    <a:gd name="T10" fmla="*/ 67 w 67"/>
                    <a:gd name="T11" fmla="*/ 0 h 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7" h="57">
                      <a:moveTo>
                        <a:pt x="0" y="57"/>
                      </a:moveTo>
                      <a:cubicBezTo>
                        <a:pt x="5" y="53"/>
                        <a:pt x="8" y="51"/>
                        <a:pt x="15" y="50"/>
                      </a:cubicBezTo>
                      <a:cubicBezTo>
                        <a:pt x="20" y="46"/>
                        <a:pt x="23" y="43"/>
                        <a:pt x="27" y="39"/>
                      </a:cubicBezTo>
                      <a:cubicBezTo>
                        <a:pt x="30" y="36"/>
                        <a:pt x="36" y="32"/>
                        <a:pt x="36" y="32"/>
                      </a:cubicBezTo>
                      <a:cubicBezTo>
                        <a:pt x="37" y="25"/>
                        <a:pt x="39" y="24"/>
                        <a:pt x="45" y="20"/>
                      </a:cubicBezTo>
                      <a:cubicBezTo>
                        <a:pt x="49" y="13"/>
                        <a:pt x="60" y="5"/>
                        <a:pt x="67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64" name="Freeform 393"/>
                <p:cNvSpPr>
                  <a:spLocks/>
                </p:cNvSpPr>
                <p:nvPr/>
              </p:nvSpPr>
              <p:spPr bwMode="auto">
                <a:xfrm rot="-3677821">
                  <a:off x="1098" y="2857"/>
                  <a:ext cx="54" cy="41"/>
                </a:xfrm>
                <a:custGeom>
                  <a:avLst/>
                  <a:gdLst>
                    <a:gd name="T0" fmla="*/ 0 w 54"/>
                    <a:gd name="T1" fmla="*/ 41 h 41"/>
                    <a:gd name="T2" fmla="*/ 23 w 54"/>
                    <a:gd name="T3" fmla="*/ 26 h 41"/>
                    <a:gd name="T4" fmla="*/ 39 w 54"/>
                    <a:gd name="T5" fmla="*/ 12 h 41"/>
                    <a:gd name="T6" fmla="*/ 54 w 54"/>
                    <a:gd name="T7" fmla="*/ 0 h 4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4" h="41">
                      <a:moveTo>
                        <a:pt x="0" y="41"/>
                      </a:moveTo>
                      <a:cubicBezTo>
                        <a:pt x="8" y="36"/>
                        <a:pt x="14" y="28"/>
                        <a:pt x="23" y="26"/>
                      </a:cubicBezTo>
                      <a:cubicBezTo>
                        <a:pt x="27" y="19"/>
                        <a:pt x="32" y="15"/>
                        <a:pt x="39" y="12"/>
                      </a:cubicBezTo>
                      <a:cubicBezTo>
                        <a:pt x="43" y="7"/>
                        <a:pt x="49" y="5"/>
                        <a:pt x="54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65" name="Freeform 394"/>
                <p:cNvSpPr>
                  <a:spLocks/>
                </p:cNvSpPr>
                <p:nvPr/>
              </p:nvSpPr>
              <p:spPr bwMode="auto">
                <a:xfrm rot="-3677821">
                  <a:off x="1249" y="2831"/>
                  <a:ext cx="51" cy="19"/>
                </a:xfrm>
                <a:custGeom>
                  <a:avLst/>
                  <a:gdLst>
                    <a:gd name="T0" fmla="*/ 0 w 51"/>
                    <a:gd name="T1" fmla="*/ 19 h 19"/>
                    <a:gd name="T2" fmla="*/ 32 w 51"/>
                    <a:gd name="T3" fmla="*/ 12 h 19"/>
                    <a:gd name="T4" fmla="*/ 51 w 51"/>
                    <a:gd name="T5" fmla="*/ 0 h 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1" h="19">
                      <a:moveTo>
                        <a:pt x="0" y="19"/>
                      </a:moveTo>
                      <a:cubicBezTo>
                        <a:pt x="11" y="18"/>
                        <a:pt x="21" y="14"/>
                        <a:pt x="32" y="12"/>
                      </a:cubicBezTo>
                      <a:cubicBezTo>
                        <a:pt x="38" y="8"/>
                        <a:pt x="46" y="5"/>
                        <a:pt x="51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66" name="Freeform 395"/>
                <p:cNvSpPr>
                  <a:spLocks/>
                </p:cNvSpPr>
                <p:nvPr/>
              </p:nvSpPr>
              <p:spPr bwMode="auto">
                <a:xfrm rot="-3677821">
                  <a:off x="1260" y="2836"/>
                  <a:ext cx="72" cy="19"/>
                </a:xfrm>
                <a:custGeom>
                  <a:avLst/>
                  <a:gdLst>
                    <a:gd name="T0" fmla="*/ 0 w 72"/>
                    <a:gd name="T1" fmla="*/ 19 h 19"/>
                    <a:gd name="T2" fmla="*/ 21 w 72"/>
                    <a:gd name="T3" fmla="*/ 15 h 19"/>
                    <a:gd name="T4" fmla="*/ 72 w 72"/>
                    <a:gd name="T5" fmla="*/ 0 h 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2" h="19">
                      <a:moveTo>
                        <a:pt x="0" y="19"/>
                      </a:moveTo>
                      <a:cubicBezTo>
                        <a:pt x="7" y="18"/>
                        <a:pt x="21" y="15"/>
                        <a:pt x="21" y="15"/>
                      </a:cubicBezTo>
                      <a:cubicBezTo>
                        <a:pt x="35" y="8"/>
                        <a:pt x="56" y="0"/>
                        <a:pt x="72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67" name="Freeform 396"/>
                <p:cNvSpPr>
                  <a:spLocks/>
                </p:cNvSpPr>
                <p:nvPr/>
              </p:nvSpPr>
              <p:spPr bwMode="auto">
                <a:xfrm rot="-3677821">
                  <a:off x="1268" y="2842"/>
                  <a:ext cx="87" cy="25"/>
                </a:xfrm>
                <a:custGeom>
                  <a:avLst/>
                  <a:gdLst>
                    <a:gd name="T0" fmla="*/ 0 w 87"/>
                    <a:gd name="T1" fmla="*/ 25 h 25"/>
                    <a:gd name="T2" fmla="*/ 26 w 87"/>
                    <a:gd name="T3" fmla="*/ 21 h 25"/>
                    <a:gd name="T4" fmla="*/ 53 w 87"/>
                    <a:gd name="T5" fmla="*/ 9 h 25"/>
                    <a:gd name="T6" fmla="*/ 74 w 87"/>
                    <a:gd name="T7" fmla="*/ 3 h 25"/>
                    <a:gd name="T8" fmla="*/ 87 w 87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7" h="25">
                      <a:moveTo>
                        <a:pt x="0" y="25"/>
                      </a:moveTo>
                      <a:cubicBezTo>
                        <a:pt x="14" y="24"/>
                        <a:pt x="15" y="23"/>
                        <a:pt x="26" y="21"/>
                      </a:cubicBezTo>
                      <a:cubicBezTo>
                        <a:pt x="34" y="17"/>
                        <a:pt x="44" y="11"/>
                        <a:pt x="53" y="9"/>
                      </a:cubicBezTo>
                      <a:cubicBezTo>
                        <a:pt x="59" y="6"/>
                        <a:pt x="67" y="4"/>
                        <a:pt x="74" y="3"/>
                      </a:cubicBezTo>
                      <a:cubicBezTo>
                        <a:pt x="78" y="1"/>
                        <a:pt x="82" y="0"/>
                        <a:pt x="87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68" name="Freeform 397"/>
                <p:cNvSpPr>
                  <a:spLocks/>
                </p:cNvSpPr>
                <p:nvPr/>
              </p:nvSpPr>
              <p:spPr bwMode="auto">
                <a:xfrm rot="-3677821">
                  <a:off x="1300" y="2844"/>
                  <a:ext cx="75" cy="25"/>
                </a:xfrm>
                <a:custGeom>
                  <a:avLst/>
                  <a:gdLst>
                    <a:gd name="T0" fmla="*/ 0 w 75"/>
                    <a:gd name="T1" fmla="*/ 25 h 25"/>
                    <a:gd name="T2" fmla="*/ 27 w 75"/>
                    <a:gd name="T3" fmla="*/ 15 h 25"/>
                    <a:gd name="T4" fmla="*/ 54 w 75"/>
                    <a:gd name="T5" fmla="*/ 6 h 25"/>
                    <a:gd name="T6" fmla="*/ 75 w 75"/>
                    <a:gd name="T7" fmla="*/ 0 h 2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5" h="25">
                      <a:moveTo>
                        <a:pt x="0" y="25"/>
                      </a:moveTo>
                      <a:cubicBezTo>
                        <a:pt x="10" y="23"/>
                        <a:pt x="17" y="17"/>
                        <a:pt x="27" y="15"/>
                      </a:cubicBezTo>
                      <a:cubicBezTo>
                        <a:pt x="35" y="11"/>
                        <a:pt x="46" y="7"/>
                        <a:pt x="54" y="6"/>
                      </a:cubicBezTo>
                      <a:cubicBezTo>
                        <a:pt x="60" y="3"/>
                        <a:pt x="68" y="0"/>
                        <a:pt x="75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2331" name="Group 398"/>
              <p:cNvGrpSpPr>
                <a:grpSpLocks/>
              </p:cNvGrpSpPr>
              <p:nvPr/>
            </p:nvGrpSpPr>
            <p:grpSpPr bwMode="auto">
              <a:xfrm rot="10433306">
                <a:off x="2653" y="3022"/>
                <a:ext cx="298" cy="236"/>
                <a:chOff x="1061" y="2750"/>
                <a:chExt cx="298" cy="236"/>
              </a:xfrm>
            </p:grpSpPr>
            <p:sp>
              <p:nvSpPr>
                <p:cNvPr id="12345" name="Freeform 399"/>
                <p:cNvSpPr>
                  <a:spLocks/>
                </p:cNvSpPr>
                <p:nvPr/>
              </p:nvSpPr>
              <p:spPr bwMode="auto">
                <a:xfrm rot="-3677821">
                  <a:off x="1108" y="2713"/>
                  <a:ext cx="214" cy="288"/>
                </a:xfrm>
                <a:custGeom>
                  <a:avLst/>
                  <a:gdLst>
                    <a:gd name="T0" fmla="*/ 0 w 214"/>
                    <a:gd name="T1" fmla="*/ 15 h 288"/>
                    <a:gd name="T2" fmla="*/ 84 w 214"/>
                    <a:gd name="T3" fmla="*/ 33 h 288"/>
                    <a:gd name="T4" fmla="*/ 76 w 214"/>
                    <a:gd name="T5" fmla="*/ 69 h 288"/>
                    <a:gd name="T6" fmla="*/ 67 w 214"/>
                    <a:gd name="T7" fmla="*/ 83 h 288"/>
                    <a:gd name="T8" fmla="*/ 61 w 214"/>
                    <a:gd name="T9" fmla="*/ 113 h 288"/>
                    <a:gd name="T10" fmla="*/ 55 w 214"/>
                    <a:gd name="T11" fmla="*/ 152 h 288"/>
                    <a:gd name="T12" fmla="*/ 69 w 214"/>
                    <a:gd name="T13" fmla="*/ 186 h 288"/>
                    <a:gd name="T14" fmla="*/ 97 w 214"/>
                    <a:gd name="T15" fmla="*/ 188 h 288"/>
                    <a:gd name="T16" fmla="*/ 109 w 214"/>
                    <a:gd name="T17" fmla="*/ 179 h 288"/>
                    <a:gd name="T18" fmla="*/ 135 w 214"/>
                    <a:gd name="T19" fmla="*/ 173 h 288"/>
                    <a:gd name="T20" fmla="*/ 151 w 214"/>
                    <a:gd name="T21" fmla="*/ 168 h 288"/>
                    <a:gd name="T22" fmla="*/ 192 w 214"/>
                    <a:gd name="T23" fmla="*/ 186 h 288"/>
                    <a:gd name="T24" fmla="*/ 207 w 214"/>
                    <a:gd name="T25" fmla="*/ 212 h 288"/>
                    <a:gd name="T26" fmla="*/ 202 w 214"/>
                    <a:gd name="T27" fmla="*/ 248 h 288"/>
                    <a:gd name="T28" fmla="*/ 192 w 214"/>
                    <a:gd name="T29" fmla="*/ 267 h 288"/>
                    <a:gd name="T30" fmla="*/ 163 w 214"/>
                    <a:gd name="T31" fmla="*/ 288 h 28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14" h="288">
                      <a:moveTo>
                        <a:pt x="0" y="15"/>
                      </a:moveTo>
                      <a:cubicBezTo>
                        <a:pt x="83" y="17"/>
                        <a:pt x="59" y="0"/>
                        <a:pt x="84" y="33"/>
                      </a:cubicBezTo>
                      <a:cubicBezTo>
                        <a:pt x="83" y="48"/>
                        <a:pt x="87" y="60"/>
                        <a:pt x="76" y="69"/>
                      </a:cubicBezTo>
                      <a:cubicBezTo>
                        <a:pt x="73" y="74"/>
                        <a:pt x="69" y="77"/>
                        <a:pt x="67" y="83"/>
                      </a:cubicBezTo>
                      <a:cubicBezTo>
                        <a:pt x="66" y="93"/>
                        <a:pt x="65" y="104"/>
                        <a:pt x="61" y="113"/>
                      </a:cubicBezTo>
                      <a:cubicBezTo>
                        <a:pt x="59" y="126"/>
                        <a:pt x="60" y="140"/>
                        <a:pt x="55" y="152"/>
                      </a:cubicBezTo>
                      <a:cubicBezTo>
                        <a:pt x="52" y="170"/>
                        <a:pt x="51" y="183"/>
                        <a:pt x="69" y="186"/>
                      </a:cubicBezTo>
                      <a:cubicBezTo>
                        <a:pt x="79" y="191"/>
                        <a:pt x="85" y="189"/>
                        <a:pt x="97" y="188"/>
                      </a:cubicBezTo>
                      <a:cubicBezTo>
                        <a:pt x="103" y="186"/>
                        <a:pt x="104" y="181"/>
                        <a:pt x="109" y="179"/>
                      </a:cubicBezTo>
                      <a:cubicBezTo>
                        <a:pt x="115" y="176"/>
                        <a:pt x="128" y="174"/>
                        <a:pt x="135" y="173"/>
                      </a:cubicBezTo>
                      <a:cubicBezTo>
                        <a:pt x="140" y="170"/>
                        <a:pt x="145" y="170"/>
                        <a:pt x="151" y="168"/>
                      </a:cubicBezTo>
                      <a:cubicBezTo>
                        <a:pt x="176" y="170"/>
                        <a:pt x="179" y="168"/>
                        <a:pt x="192" y="186"/>
                      </a:cubicBezTo>
                      <a:cubicBezTo>
                        <a:pt x="194" y="197"/>
                        <a:pt x="203" y="202"/>
                        <a:pt x="207" y="212"/>
                      </a:cubicBezTo>
                      <a:cubicBezTo>
                        <a:pt x="209" y="225"/>
                        <a:pt x="214" y="241"/>
                        <a:pt x="202" y="248"/>
                      </a:cubicBezTo>
                      <a:cubicBezTo>
                        <a:pt x="198" y="253"/>
                        <a:pt x="197" y="263"/>
                        <a:pt x="192" y="267"/>
                      </a:cubicBezTo>
                      <a:cubicBezTo>
                        <a:pt x="183" y="274"/>
                        <a:pt x="173" y="283"/>
                        <a:pt x="163" y="288"/>
                      </a:cubicBezTo>
                    </a:path>
                  </a:pathLst>
                </a:custGeom>
                <a:noFill/>
                <a:ln w="28575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46" name="Freeform 400"/>
                <p:cNvSpPr>
                  <a:spLocks/>
                </p:cNvSpPr>
                <p:nvPr/>
              </p:nvSpPr>
              <p:spPr bwMode="auto">
                <a:xfrm rot="-3677821">
                  <a:off x="1114" y="2759"/>
                  <a:ext cx="185" cy="270"/>
                </a:xfrm>
                <a:custGeom>
                  <a:avLst/>
                  <a:gdLst>
                    <a:gd name="T0" fmla="*/ 16 w 185"/>
                    <a:gd name="T1" fmla="*/ 0 h 270"/>
                    <a:gd name="T2" fmla="*/ 5 w 185"/>
                    <a:gd name="T3" fmla="*/ 19 h 270"/>
                    <a:gd name="T4" fmla="*/ 7 w 185"/>
                    <a:gd name="T5" fmla="*/ 63 h 270"/>
                    <a:gd name="T6" fmla="*/ 38 w 185"/>
                    <a:gd name="T7" fmla="*/ 82 h 270"/>
                    <a:gd name="T8" fmla="*/ 77 w 185"/>
                    <a:gd name="T9" fmla="*/ 78 h 270"/>
                    <a:gd name="T10" fmla="*/ 100 w 185"/>
                    <a:gd name="T11" fmla="*/ 72 h 270"/>
                    <a:gd name="T12" fmla="*/ 142 w 185"/>
                    <a:gd name="T13" fmla="*/ 69 h 270"/>
                    <a:gd name="T14" fmla="*/ 163 w 185"/>
                    <a:gd name="T15" fmla="*/ 93 h 270"/>
                    <a:gd name="T16" fmla="*/ 149 w 185"/>
                    <a:gd name="T17" fmla="*/ 147 h 270"/>
                    <a:gd name="T18" fmla="*/ 143 w 185"/>
                    <a:gd name="T19" fmla="*/ 166 h 270"/>
                    <a:gd name="T20" fmla="*/ 137 w 185"/>
                    <a:gd name="T21" fmla="*/ 184 h 270"/>
                    <a:gd name="T22" fmla="*/ 133 w 185"/>
                    <a:gd name="T23" fmla="*/ 210 h 270"/>
                    <a:gd name="T24" fmla="*/ 145 w 185"/>
                    <a:gd name="T25" fmla="*/ 244 h 270"/>
                    <a:gd name="T26" fmla="*/ 175 w 185"/>
                    <a:gd name="T27" fmla="*/ 265 h 270"/>
                    <a:gd name="T28" fmla="*/ 185 w 185"/>
                    <a:gd name="T29" fmla="*/ 270 h 27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85" h="270">
                      <a:moveTo>
                        <a:pt x="16" y="0"/>
                      </a:moveTo>
                      <a:cubicBezTo>
                        <a:pt x="14" y="7"/>
                        <a:pt x="10" y="13"/>
                        <a:pt x="5" y="19"/>
                      </a:cubicBezTo>
                      <a:cubicBezTo>
                        <a:pt x="2" y="34"/>
                        <a:pt x="0" y="48"/>
                        <a:pt x="7" y="63"/>
                      </a:cubicBezTo>
                      <a:cubicBezTo>
                        <a:pt x="9" y="72"/>
                        <a:pt x="28" y="81"/>
                        <a:pt x="38" y="82"/>
                      </a:cubicBezTo>
                      <a:cubicBezTo>
                        <a:pt x="54" y="81"/>
                        <a:pt x="63" y="80"/>
                        <a:pt x="77" y="78"/>
                      </a:cubicBezTo>
                      <a:cubicBezTo>
                        <a:pt x="84" y="75"/>
                        <a:pt x="92" y="73"/>
                        <a:pt x="100" y="72"/>
                      </a:cubicBezTo>
                      <a:cubicBezTo>
                        <a:pt x="114" y="62"/>
                        <a:pt x="120" y="68"/>
                        <a:pt x="142" y="69"/>
                      </a:cubicBezTo>
                      <a:cubicBezTo>
                        <a:pt x="152" y="71"/>
                        <a:pt x="158" y="84"/>
                        <a:pt x="163" y="93"/>
                      </a:cubicBezTo>
                      <a:cubicBezTo>
                        <a:pt x="167" y="117"/>
                        <a:pt x="160" y="128"/>
                        <a:pt x="149" y="147"/>
                      </a:cubicBezTo>
                      <a:cubicBezTo>
                        <a:pt x="148" y="153"/>
                        <a:pt x="146" y="160"/>
                        <a:pt x="143" y="166"/>
                      </a:cubicBezTo>
                      <a:cubicBezTo>
                        <a:pt x="142" y="172"/>
                        <a:pt x="140" y="178"/>
                        <a:pt x="137" y="184"/>
                      </a:cubicBezTo>
                      <a:cubicBezTo>
                        <a:pt x="136" y="195"/>
                        <a:pt x="135" y="200"/>
                        <a:pt x="133" y="210"/>
                      </a:cubicBezTo>
                      <a:cubicBezTo>
                        <a:pt x="133" y="221"/>
                        <a:pt x="130" y="241"/>
                        <a:pt x="145" y="244"/>
                      </a:cubicBezTo>
                      <a:cubicBezTo>
                        <a:pt x="157" y="250"/>
                        <a:pt x="161" y="263"/>
                        <a:pt x="175" y="265"/>
                      </a:cubicBezTo>
                      <a:cubicBezTo>
                        <a:pt x="178" y="267"/>
                        <a:pt x="185" y="270"/>
                        <a:pt x="185" y="270"/>
                      </a:cubicBezTo>
                    </a:path>
                  </a:pathLst>
                </a:custGeom>
                <a:noFill/>
                <a:ln w="28575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47" name="Line 401"/>
                <p:cNvSpPr>
                  <a:spLocks noChangeShapeType="1"/>
                </p:cNvSpPr>
                <p:nvPr/>
              </p:nvSpPr>
              <p:spPr bwMode="auto">
                <a:xfrm rot="17922179" flipV="1">
                  <a:off x="1205" y="2836"/>
                  <a:ext cx="45" cy="4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48" name="Line 402"/>
                <p:cNvSpPr>
                  <a:spLocks noChangeShapeType="1"/>
                </p:cNvSpPr>
                <p:nvPr/>
              </p:nvSpPr>
              <p:spPr bwMode="auto">
                <a:xfrm rot="17922179" flipV="1">
                  <a:off x="1155" y="2833"/>
                  <a:ext cx="45" cy="4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49" name="Freeform 403"/>
                <p:cNvSpPr>
                  <a:spLocks/>
                </p:cNvSpPr>
                <p:nvPr/>
              </p:nvSpPr>
              <p:spPr bwMode="auto">
                <a:xfrm rot="-3677821">
                  <a:off x="1168" y="2834"/>
                  <a:ext cx="63" cy="61"/>
                </a:xfrm>
                <a:custGeom>
                  <a:avLst/>
                  <a:gdLst>
                    <a:gd name="T0" fmla="*/ 0 w 63"/>
                    <a:gd name="T1" fmla="*/ 61 h 61"/>
                    <a:gd name="T2" fmla="*/ 32 w 63"/>
                    <a:gd name="T3" fmla="*/ 34 h 61"/>
                    <a:gd name="T4" fmla="*/ 51 w 63"/>
                    <a:gd name="T5" fmla="*/ 9 h 61"/>
                    <a:gd name="T6" fmla="*/ 63 w 63"/>
                    <a:gd name="T7" fmla="*/ 0 h 6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" h="61">
                      <a:moveTo>
                        <a:pt x="0" y="61"/>
                      </a:moveTo>
                      <a:cubicBezTo>
                        <a:pt x="15" y="59"/>
                        <a:pt x="19" y="42"/>
                        <a:pt x="32" y="34"/>
                      </a:cubicBezTo>
                      <a:cubicBezTo>
                        <a:pt x="38" y="26"/>
                        <a:pt x="42" y="14"/>
                        <a:pt x="51" y="9"/>
                      </a:cubicBezTo>
                      <a:cubicBezTo>
                        <a:pt x="55" y="7"/>
                        <a:pt x="63" y="0"/>
                        <a:pt x="63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50" name="Freeform 404"/>
                <p:cNvSpPr>
                  <a:spLocks/>
                </p:cNvSpPr>
                <p:nvPr/>
              </p:nvSpPr>
              <p:spPr bwMode="auto">
                <a:xfrm rot="-3677821">
                  <a:off x="1055" y="2865"/>
                  <a:ext cx="57" cy="45"/>
                </a:xfrm>
                <a:custGeom>
                  <a:avLst/>
                  <a:gdLst>
                    <a:gd name="T0" fmla="*/ 0 w 57"/>
                    <a:gd name="T1" fmla="*/ 45 h 45"/>
                    <a:gd name="T2" fmla="*/ 21 w 57"/>
                    <a:gd name="T3" fmla="*/ 29 h 45"/>
                    <a:gd name="T4" fmla="*/ 43 w 57"/>
                    <a:gd name="T5" fmla="*/ 14 h 45"/>
                    <a:gd name="T6" fmla="*/ 57 w 57"/>
                    <a:gd name="T7" fmla="*/ 0 h 4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7" h="45">
                      <a:moveTo>
                        <a:pt x="0" y="45"/>
                      </a:moveTo>
                      <a:cubicBezTo>
                        <a:pt x="9" y="40"/>
                        <a:pt x="11" y="31"/>
                        <a:pt x="21" y="29"/>
                      </a:cubicBezTo>
                      <a:cubicBezTo>
                        <a:pt x="28" y="24"/>
                        <a:pt x="36" y="19"/>
                        <a:pt x="43" y="14"/>
                      </a:cubicBezTo>
                      <a:cubicBezTo>
                        <a:pt x="47" y="8"/>
                        <a:pt x="52" y="5"/>
                        <a:pt x="57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51" name="Freeform 405"/>
                <p:cNvSpPr>
                  <a:spLocks/>
                </p:cNvSpPr>
                <p:nvPr/>
              </p:nvSpPr>
              <p:spPr bwMode="auto">
                <a:xfrm rot="-3677821">
                  <a:off x="1071" y="2852"/>
                  <a:ext cx="67" cy="57"/>
                </a:xfrm>
                <a:custGeom>
                  <a:avLst/>
                  <a:gdLst>
                    <a:gd name="T0" fmla="*/ 0 w 67"/>
                    <a:gd name="T1" fmla="*/ 57 h 57"/>
                    <a:gd name="T2" fmla="*/ 15 w 67"/>
                    <a:gd name="T3" fmla="*/ 50 h 57"/>
                    <a:gd name="T4" fmla="*/ 27 w 67"/>
                    <a:gd name="T5" fmla="*/ 39 h 57"/>
                    <a:gd name="T6" fmla="*/ 36 w 67"/>
                    <a:gd name="T7" fmla="*/ 32 h 57"/>
                    <a:gd name="T8" fmla="*/ 45 w 67"/>
                    <a:gd name="T9" fmla="*/ 20 h 57"/>
                    <a:gd name="T10" fmla="*/ 67 w 67"/>
                    <a:gd name="T11" fmla="*/ 0 h 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7" h="57">
                      <a:moveTo>
                        <a:pt x="0" y="57"/>
                      </a:moveTo>
                      <a:cubicBezTo>
                        <a:pt x="5" y="53"/>
                        <a:pt x="8" y="51"/>
                        <a:pt x="15" y="50"/>
                      </a:cubicBezTo>
                      <a:cubicBezTo>
                        <a:pt x="20" y="46"/>
                        <a:pt x="23" y="43"/>
                        <a:pt x="27" y="39"/>
                      </a:cubicBezTo>
                      <a:cubicBezTo>
                        <a:pt x="30" y="36"/>
                        <a:pt x="36" y="32"/>
                        <a:pt x="36" y="32"/>
                      </a:cubicBezTo>
                      <a:cubicBezTo>
                        <a:pt x="37" y="25"/>
                        <a:pt x="39" y="24"/>
                        <a:pt x="45" y="20"/>
                      </a:cubicBezTo>
                      <a:cubicBezTo>
                        <a:pt x="49" y="13"/>
                        <a:pt x="60" y="5"/>
                        <a:pt x="67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52" name="Freeform 406"/>
                <p:cNvSpPr>
                  <a:spLocks/>
                </p:cNvSpPr>
                <p:nvPr/>
              </p:nvSpPr>
              <p:spPr bwMode="auto">
                <a:xfrm rot="-3677821">
                  <a:off x="1098" y="2857"/>
                  <a:ext cx="54" cy="41"/>
                </a:xfrm>
                <a:custGeom>
                  <a:avLst/>
                  <a:gdLst>
                    <a:gd name="T0" fmla="*/ 0 w 54"/>
                    <a:gd name="T1" fmla="*/ 41 h 41"/>
                    <a:gd name="T2" fmla="*/ 23 w 54"/>
                    <a:gd name="T3" fmla="*/ 26 h 41"/>
                    <a:gd name="T4" fmla="*/ 39 w 54"/>
                    <a:gd name="T5" fmla="*/ 12 h 41"/>
                    <a:gd name="T6" fmla="*/ 54 w 54"/>
                    <a:gd name="T7" fmla="*/ 0 h 4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4" h="41">
                      <a:moveTo>
                        <a:pt x="0" y="41"/>
                      </a:moveTo>
                      <a:cubicBezTo>
                        <a:pt x="8" y="36"/>
                        <a:pt x="14" y="28"/>
                        <a:pt x="23" y="26"/>
                      </a:cubicBezTo>
                      <a:cubicBezTo>
                        <a:pt x="27" y="19"/>
                        <a:pt x="32" y="15"/>
                        <a:pt x="39" y="12"/>
                      </a:cubicBezTo>
                      <a:cubicBezTo>
                        <a:pt x="43" y="7"/>
                        <a:pt x="49" y="5"/>
                        <a:pt x="54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53" name="Freeform 407"/>
                <p:cNvSpPr>
                  <a:spLocks/>
                </p:cNvSpPr>
                <p:nvPr/>
              </p:nvSpPr>
              <p:spPr bwMode="auto">
                <a:xfrm rot="-3677821">
                  <a:off x="1249" y="2831"/>
                  <a:ext cx="51" cy="19"/>
                </a:xfrm>
                <a:custGeom>
                  <a:avLst/>
                  <a:gdLst>
                    <a:gd name="T0" fmla="*/ 0 w 51"/>
                    <a:gd name="T1" fmla="*/ 19 h 19"/>
                    <a:gd name="T2" fmla="*/ 32 w 51"/>
                    <a:gd name="T3" fmla="*/ 12 h 19"/>
                    <a:gd name="T4" fmla="*/ 51 w 51"/>
                    <a:gd name="T5" fmla="*/ 0 h 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1" h="19">
                      <a:moveTo>
                        <a:pt x="0" y="19"/>
                      </a:moveTo>
                      <a:cubicBezTo>
                        <a:pt x="11" y="18"/>
                        <a:pt x="21" y="14"/>
                        <a:pt x="32" y="12"/>
                      </a:cubicBezTo>
                      <a:cubicBezTo>
                        <a:pt x="38" y="8"/>
                        <a:pt x="46" y="5"/>
                        <a:pt x="51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54" name="Freeform 408"/>
                <p:cNvSpPr>
                  <a:spLocks/>
                </p:cNvSpPr>
                <p:nvPr/>
              </p:nvSpPr>
              <p:spPr bwMode="auto">
                <a:xfrm rot="-3677821">
                  <a:off x="1260" y="2836"/>
                  <a:ext cx="72" cy="19"/>
                </a:xfrm>
                <a:custGeom>
                  <a:avLst/>
                  <a:gdLst>
                    <a:gd name="T0" fmla="*/ 0 w 72"/>
                    <a:gd name="T1" fmla="*/ 19 h 19"/>
                    <a:gd name="T2" fmla="*/ 21 w 72"/>
                    <a:gd name="T3" fmla="*/ 15 h 19"/>
                    <a:gd name="T4" fmla="*/ 72 w 72"/>
                    <a:gd name="T5" fmla="*/ 0 h 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2" h="19">
                      <a:moveTo>
                        <a:pt x="0" y="19"/>
                      </a:moveTo>
                      <a:cubicBezTo>
                        <a:pt x="7" y="18"/>
                        <a:pt x="21" y="15"/>
                        <a:pt x="21" y="15"/>
                      </a:cubicBezTo>
                      <a:cubicBezTo>
                        <a:pt x="35" y="8"/>
                        <a:pt x="56" y="0"/>
                        <a:pt x="72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55" name="Freeform 409"/>
                <p:cNvSpPr>
                  <a:spLocks/>
                </p:cNvSpPr>
                <p:nvPr/>
              </p:nvSpPr>
              <p:spPr bwMode="auto">
                <a:xfrm rot="-3677821">
                  <a:off x="1268" y="2842"/>
                  <a:ext cx="87" cy="25"/>
                </a:xfrm>
                <a:custGeom>
                  <a:avLst/>
                  <a:gdLst>
                    <a:gd name="T0" fmla="*/ 0 w 87"/>
                    <a:gd name="T1" fmla="*/ 25 h 25"/>
                    <a:gd name="T2" fmla="*/ 26 w 87"/>
                    <a:gd name="T3" fmla="*/ 21 h 25"/>
                    <a:gd name="T4" fmla="*/ 53 w 87"/>
                    <a:gd name="T5" fmla="*/ 9 h 25"/>
                    <a:gd name="T6" fmla="*/ 74 w 87"/>
                    <a:gd name="T7" fmla="*/ 3 h 25"/>
                    <a:gd name="T8" fmla="*/ 87 w 87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7" h="25">
                      <a:moveTo>
                        <a:pt x="0" y="25"/>
                      </a:moveTo>
                      <a:cubicBezTo>
                        <a:pt x="14" y="24"/>
                        <a:pt x="15" y="23"/>
                        <a:pt x="26" y="21"/>
                      </a:cubicBezTo>
                      <a:cubicBezTo>
                        <a:pt x="34" y="17"/>
                        <a:pt x="44" y="11"/>
                        <a:pt x="53" y="9"/>
                      </a:cubicBezTo>
                      <a:cubicBezTo>
                        <a:pt x="59" y="6"/>
                        <a:pt x="67" y="4"/>
                        <a:pt x="74" y="3"/>
                      </a:cubicBezTo>
                      <a:cubicBezTo>
                        <a:pt x="78" y="1"/>
                        <a:pt x="82" y="0"/>
                        <a:pt x="87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56" name="Freeform 410"/>
                <p:cNvSpPr>
                  <a:spLocks/>
                </p:cNvSpPr>
                <p:nvPr/>
              </p:nvSpPr>
              <p:spPr bwMode="auto">
                <a:xfrm rot="-3677821">
                  <a:off x="1300" y="2844"/>
                  <a:ext cx="75" cy="25"/>
                </a:xfrm>
                <a:custGeom>
                  <a:avLst/>
                  <a:gdLst>
                    <a:gd name="T0" fmla="*/ 0 w 75"/>
                    <a:gd name="T1" fmla="*/ 25 h 25"/>
                    <a:gd name="T2" fmla="*/ 27 w 75"/>
                    <a:gd name="T3" fmla="*/ 15 h 25"/>
                    <a:gd name="T4" fmla="*/ 54 w 75"/>
                    <a:gd name="T5" fmla="*/ 6 h 25"/>
                    <a:gd name="T6" fmla="*/ 75 w 75"/>
                    <a:gd name="T7" fmla="*/ 0 h 2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5" h="25">
                      <a:moveTo>
                        <a:pt x="0" y="25"/>
                      </a:moveTo>
                      <a:cubicBezTo>
                        <a:pt x="10" y="23"/>
                        <a:pt x="17" y="17"/>
                        <a:pt x="27" y="15"/>
                      </a:cubicBezTo>
                      <a:cubicBezTo>
                        <a:pt x="35" y="11"/>
                        <a:pt x="46" y="7"/>
                        <a:pt x="54" y="6"/>
                      </a:cubicBezTo>
                      <a:cubicBezTo>
                        <a:pt x="60" y="3"/>
                        <a:pt x="68" y="0"/>
                        <a:pt x="75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2332" name="Group 411"/>
              <p:cNvGrpSpPr>
                <a:grpSpLocks/>
              </p:cNvGrpSpPr>
              <p:nvPr/>
            </p:nvGrpSpPr>
            <p:grpSpPr bwMode="auto">
              <a:xfrm rot="-9629048">
                <a:off x="2336" y="3022"/>
                <a:ext cx="298" cy="236"/>
                <a:chOff x="1061" y="2750"/>
                <a:chExt cx="298" cy="236"/>
              </a:xfrm>
            </p:grpSpPr>
            <p:sp>
              <p:nvSpPr>
                <p:cNvPr id="12333" name="Freeform 412"/>
                <p:cNvSpPr>
                  <a:spLocks/>
                </p:cNvSpPr>
                <p:nvPr/>
              </p:nvSpPr>
              <p:spPr bwMode="auto">
                <a:xfrm rot="-3677821">
                  <a:off x="1108" y="2713"/>
                  <a:ext cx="214" cy="288"/>
                </a:xfrm>
                <a:custGeom>
                  <a:avLst/>
                  <a:gdLst>
                    <a:gd name="T0" fmla="*/ 0 w 214"/>
                    <a:gd name="T1" fmla="*/ 15 h 288"/>
                    <a:gd name="T2" fmla="*/ 84 w 214"/>
                    <a:gd name="T3" fmla="*/ 33 h 288"/>
                    <a:gd name="T4" fmla="*/ 76 w 214"/>
                    <a:gd name="T5" fmla="*/ 69 h 288"/>
                    <a:gd name="T6" fmla="*/ 67 w 214"/>
                    <a:gd name="T7" fmla="*/ 83 h 288"/>
                    <a:gd name="T8" fmla="*/ 61 w 214"/>
                    <a:gd name="T9" fmla="*/ 113 h 288"/>
                    <a:gd name="T10" fmla="*/ 55 w 214"/>
                    <a:gd name="T11" fmla="*/ 152 h 288"/>
                    <a:gd name="T12" fmla="*/ 69 w 214"/>
                    <a:gd name="T13" fmla="*/ 186 h 288"/>
                    <a:gd name="T14" fmla="*/ 97 w 214"/>
                    <a:gd name="T15" fmla="*/ 188 h 288"/>
                    <a:gd name="T16" fmla="*/ 109 w 214"/>
                    <a:gd name="T17" fmla="*/ 179 h 288"/>
                    <a:gd name="T18" fmla="*/ 135 w 214"/>
                    <a:gd name="T19" fmla="*/ 173 h 288"/>
                    <a:gd name="T20" fmla="*/ 151 w 214"/>
                    <a:gd name="T21" fmla="*/ 168 h 288"/>
                    <a:gd name="T22" fmla="*/ 192 w 214"/>
                    <a:gd name="T23" fmla="*/ 186 h 288"/>
                    <a:gd name="T24" fmla="*/ 207 w 214"/>
                    <a:gd name="T25" fmla="*/ 212 h 288"/>
                    <a:gd name="T26" fmla="*/ 202 w 214"/>
                    <a:gd name="T27" fmla="*/ 248 h 288"/>
                    <a:gd name="T28" fmla="*/ 192 w 214"/>
                    <a:gd name="T29" fmla="*/ 267 h 288"/>
                    <a:gd name="T30" fmla="*/ 163 w 214"/>
                    <a:gd name="T31" fmla="*/ 288 h 28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14" h="288">
                      <a:moveTo>
                        <a:pt x="0" y="15"/>
                      </a:moveTo>
                      <a:cubicBezTo>
                        <a:pt x="83" y="17"/>
                        <a:pt x="59" y="0"/>
                        <a:pt x="84" y="33"/>
                      </a:cubicBezTo>
                      <a:cubicBezTo>
                        <a:pt x="83" y="48"/>
                        <a:pt x="87" y="60"/>
                        <a:pt x="76" y="69"/>
                      </a:cubicBezTo>
                      <a:cubicBezTo>
                        <a:pt x="73" y="74"/>
                        <a:pt x="69" y="77"/>
                        <a:pt x="67" y="83"/>
                      </a:cubicBezTo>
                      <a:cubicBezTo>
                        <a:pt x="66" y="93"/>
                        <a:pt x="65" y="104"/>
                        <a:pt x="61" y="113"/>
                      </a:cubicBezTo>
                      <a:cubicBezTo>
                        <a:pt x="59" y="126"/>
                        <a:pt x="60" y="140"/>
                        <a:pt x="55" y="152"/>
                      </a:cubicBezTo>
                      <a:cubicBezTo>
                        <a:pt x="52" y="170"/>
                        <a:pt x="51" y="183"/>
                        <a:pt x="69" y="186"/>
                      </a:cubicBezTo>
                      <a:cubicBezTo>
                        <a:pt x="79" y="191"/>
                        <a:pt x="85" y="189"/>
                        <a:pt x="97" y="188"/>
                      </a:cubicBezTo>
                      <a:cubicBezTo>
                        <a:pt x="103" y="186"/>
                        <a:pt x="104" y="181"/>
                        <a:pt x="109" y="179"/>
                      </a:cubicBezTo>
                      <a:cubicBezTo>
                        <a:pt x="115" y="176"/>
                        <a:pt x="128" y="174"/>
                        <a:pt x="135" y="173"/>
                      </a:cubicBezTo>
                      <a:cubicBezTo>
                        <a:pt x="140" y="170"/>
                        <a:pt x="145" y="170"/>
                        <a:pt x="151" y="168"/>
                      </a:cubicBezTo>
                      <a:cubicBezTo>
                        <a:pt x="176" y="170"/>
                        <a:pt x="179" y="168"/>
                        <a:pt x="192" y="186"/>
                      </a:cubicBezTo>
                      <a:cubicBezTo>
                        <a:pt x="194" y="197"/>
                        <a:pt x="203" y="202"/>
                        <a:pt x="207" y="212"/>
                      </a:cubicBezTo>
                      <a:cubicBezTo>
                        <a:pt x="209" y="225"/>
                        <a:pt x="214" y="241"/>
                        <a:pt x="202" y="248"/>
                      </a:cubicBezTo>
                      <a:cubicBezTo>
                        <a:pt x="198" y="253"/>
                        <a:pt x="197" y="263"/>
                        <a:pt x="192" y="267"/>
                      </a:cubicBezTo>
                      <a:cubicBezTo>
                        <a:pt x="183" y="274"/>
                        <a:pt x="173" y="283"/>
                        <a:pt x="163" y="288"/>
                      </a:cubicBezTo>
                    </a:path>
                  </a:pathLst>
                </a:custGeom>
                <a:noFill/>
                <a:ln w="28575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34" name="Freeform 413"/>
                <p:cNvSpPr>
                  <a:spLocks/>
                </p:cNvSpPr>
                <p:nvPr/>
              </p:nvSpPr>
              <p:spPr bwMode="auto">
                <a:xfrm rot="-3677821">
                  <a:off x="1114" y="2759"/>
                  <a:ext cx="185" cy="270"/>
                </a:xfrm>
                <a:custGeom>
                  <a:avLst/>
                  <a:gdLst>
                    <a:gd name="T0" fmla="*/ 16 w 185"/>
                    <a:gd name="T1" fmla="*/ 0 h 270"/>
                    <a:gd name="T2" fmla="*/ 5 w 185"/>
                    <a:gd name="T3" fmla="*/ 19 h 270"/>
                    <a:gd name="T4" fmla="*/ 7 w 185"/>
                    <a:gd name="T5" fmla="*/ 63 h 270"/>
                    <a:gd name="T6" fmla="*/ 38 w 185"/>
                    <a:gd name="T7" fmla="*/ 82 h 270"/>
                    <a:gd name="T8" fmla="*/ 77 w 185"/>
                    <a:gd name="T9" fmla="*/ 78 h 270"/>
                    <a:gd name="T10" fmla="*/ 100 w 185"/>
                    <a:gd name="T11" fmla="*/ 72 h 270"/>
                    <a:gd name="T12" fmla="*/ 142 w 185"/>
                    <a:gd name="T13" fmla="*/ 69 h 270"/>
                    <a:gd name="T14" fmla="*/ 163 w 185"/>
                    <a:gd name="T15" fmla="*/ 93 h 270"/>
                    <a:gd name="T16" fmla="*/ 149 w 185"/>
                    <a:gd name="T17" fmla="*/ 147 h 270"/>
                    <a:gd name="T18" fmla="*/ 143 w 185"/>
                    <a:gd name="T19" fmla="*/ 166 h 270"/>
                    <a:gd name="T20" fmla="*/ 137 w 185"/>
                    <a:gd name="T21" fmla="*/ 184 h 270"/>
                    <a:gd name="T22" fmla="*/ 133 w 185"/>
                    <a:gd name="T23" fmla="*/ 210 h 270"/>
                    <a:gd name="T24" fmla="*/ 145 w 185"/>
                    <a:gd name="T25" fmla="*/ 244 h 270"/>
                    <a:gd name="T26" fmla="*/ 175 w 185"/>
                    <a:gd name="T27" fmla="*/ 265 h 270"/>
                    <a:gd name="T28" fmla="*/ 185 w 185"/>
                    <a:gd name="T29" fmla="*/ 270 h 27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85" h="270">
                      <a:moveTo>
                        <a:pt x="16" y="0"/>
                      </a:moveTo>
                      <a:cubicBezTo>
                        <a:pt x="14" y="7"/>
                        <a:pt x="10" y="13"/>
                        <a:pt x="5" y="19"/>
                      </a:cubicBezTo>
                      <a:cubicBezTo>
                        <a:pt x="2" y="34"/>
                        <a:pt x="0" y="48"/>
                        <a:pt x="7" y="63"/>
                      </a:cubicBezTo>
                      <a:cubicBezTo>
                        <a:pt x="9" y="72"/>
                        <a:pt x="28" y="81"/>
                        <a:pt x="38" y="82"/>
                      </a:cubicBezTo>
                      <a:cubicBezTo>
                        <a:pt x="54" y="81"/>
                        <a:pt x="63" y="80"/>
                        <a:pt x="77" y="78"/>
                      </a:cubicBezTo>
                      <a:cubicBezTo>
                        <a:pt x="84" y="75"/>
                        <a:pt x="92" y="73"/>
                        <a:pt x="100" y="72"/>
                      </a:cubicBezTo>
                      <a:cubicBezTo>
                        <a:pt x="114" y="62"/>
                        <a:pt x="120" y="68"/>
                        <a:pt x="142" y="69"/>
                      </a:cubicBezTo>
                      <a:cubicBezTo>
                        <a:pt x="152" y="71"/>
                        <a:pt x="158" y="84"/>
                        <a:pt x="163" y="93"/>
                      </a:cubicBezTo>
                      <a:cubicBezTo>
                        <a:pt x="167" y="117"/>
                        <a:pt x="160" y="128"/>
                        <a:pt x="149" y="147"/>
                      </a:cubicBezTo>
                      <a:cubicBezTo>
                        <a:pt x="148" y="153"/>
                        <a:pt x="146" y="160"/>
                        <a:pt x="143" y="166"/>
                      </a:cubicBezTo>
                      <a:cubicBezTo>
                        <a:pt x="142" y="172"/>
                        <a:pt x="140" y="178"/>
                        <a:pt x="137" y="184"/>
                      </a:cubicBezTo>
                      <a:cubicBezTo>
                        <a:pt x="136" y="195"/>
                        <a:pt x="135" y="200"/>
                        <a:pt x="133" y="210"/>
                      </a:cubicBezTo>
                      <a:cubicBezTo>
                        <a:pt x="133" y="221"/>
                        <a:pt x="130" y="241"/>
                        <a:pt x="145" y="244"/>
                      </a:cubicBezTo>
                      <a:cubicBezTo>
                        <a:pt x="157" y="250"/>
                        <a:pt x="161" y="263"/>
                        <a:pt x="175" y="265"/>
                      </a:cubicBezTo>
                      <a:cubicBezTo>
                        <a:pt x="178" y="267"/>
                        <a:pt x="185" y="270"/>
                        <a:pt x="185" y="270"/>
                      </a:cubicBezTo>
                    </a:path>
                  </a:pathLst>
                </a:custGeom>
                <a:noFill/>
                <a:ln w="28575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35" name="Line 414"/>
                <p:cNvSpPr>
                  <a:spLocks noChangeShapeType="1"/>
                </p:cNvSpPr>
                <p:nvPr/>
              </p:nvSpPr>
              <p:spPr bwMode="auto">
                <a:xfrm rot="17922179" flipV="1">
                  <a:off x="1205" y="2836"/>
                  <a:ext cx="45" cy="4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36" name="Line 415"/>
                <p:cNvSpPr>
                  <a:spLocks noChangeShapeType="1"/>
                </p:cNvSpPr>
                <p:nvPr/>
              </p:nvSpPr>
              <p:spPr bwMode="auto">
                <a:xfrm rot="17922179" flipV="1">
                  <a:off x="1155" y="2833"/>
                  <a:ext cx="45" cy="45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37" name="Freeform 416"/>
                <p:cNvSpPr>
                  <a:spLocks/>
                </p:cNvSpPr>
                <p:nvPr/>
              </p:nvSpPr>
              <p:spPr bwMode="auto">
                <a:xfrm rot="-3677821">
                  <a:off x="1168" y="2834"/>
                  <a:ext cx="63" cy="61"/>
                </a:xfrm>
                <a:custGeom>
                  <a:avLst/>
                  <a:gdLst>
                    <a:gd name="T0" fmla="*/ 0 w 63"/>
                    <a:gd name="T1" fmla="*/ 61 h 61"/>
                    <a:gd name="T2" fmla="*/ 32 w 63"/>
                    <a:gd name="T3" fmla="*/ 34 h 61"/>
                    <a:gd name="T4" fmla="*/ 51 w 63"/>
                    <a:gd name="T5" fmla="*/ 9 h 61"/>
                    <a:gd name="T6" fmla="*/ 63 w 63"/>
                    <a:gd name="T7" fmla="*/ 0 h 6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" h="61">
                      <a:moveTo>
                        <a:pt x="0" y="61"/>
                      </a:moveTo>
                      <a:cubicBezTo>
                        <a:pt x="15" y="59"/>
                        <a:pt x="19" y="42"/>
                        <a:pt x="32" y="34"/>
                      </a:cubicBezTo>
                      <a:cubicBezTo>
                        <a:pt x="38" y="26"/>
                        <a:pt x="42" y="14"/>
                        <a:pt x="51" y="9"/>
                      </a:cubicBezTo>
                      <a:cubicBezTo>
                        <a:pt x="55" y="7"/>
                        <a:pt x="63" y="0"/>
                        <a:pt x="63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38" name="Freeform 417"/>
                <p:cNvSpPr>
                  <a:spLocks/>
                </p:cNvSpPr>
                <p:nvPr/>
              </p:nvSpPr>
              <p:spPr bwMode="auto">
                <a:xfrm rot="-3677821">
                  <a:off x="1055" y="2865"/>
                  <a:ext cx="57" cy="45"/>
                </a:xfrm>
                <a:custGeom>
                  <a:avLst/>
                  <a:gdLst>
                    <a:gd name="T0" fmla="*/ 0 w 57"/>
                    <a:gd name="T1" fmla="*/ 45 h 45"/>
                    <a:gd name="T2" fmla="*/ 21 w 57"/>
                    <a:gd name="T3" fmla="*/ 29 h 45"/>
                    <a:gd name="T4" fmla="*/ 43 w 57"/>
                    <a:gd name="T5" fmla="*/ 14 h 45"/>
                    <a:gd name="T6" fmla="*/ 57 w 57"/>
                    <a:gd name="T7" fmla="*/ 0 h 4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7" h="45">
                      <a:moveTo>
                        <a:pt x="0" y="45"/>
                      </a:moveTo>
                      <a:cubicBezTo>
                        <a:pt x="9" y="40"/>
                        <a:pt x="11" y="31"/>
                        <a:pt x="21" y="29"/>
                      </a:cubicBezTo>
                      <a:cubicBezTo>
                        <a:pt x="28" y="24"/>
                        <a:pt x="36" y="19"/>
                        <a:pt x="43" y="14"/>
                      </a:cubicBezTo>
                      <a:cubicBezTo>
                        <a:pt x="47" y="8"/>
                        <a:pt x="52" y="5"/>
                        <a:pt x="57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39" name="Freeform 418"/>
                <p:cNvSpPr>
                  <a:spLocks/>
                </p:cNvSpPr>
                <p:nvPr/>
              </p:nvSpPr>
              <p:spPr bwMode="auto">
                <a:xfrm rot="-3677821">
                  <a:off x="1071" y="2852"/>
                  <a:ext cx="67" cy="57"/>
                </a:xfrm>
                <a:custGeom>
                  <a:avLst/>
                  <a:gdLst>
                    <a:gd name="T0" fmla="*/ 0 w 67"/>
                    <a:gd name="T1" fmla="*/ 57 h 57"/>
                    <a:gd name="T2" fmla="*/ 15 w 67"/>
                    <a:gd name="T3" fmla="*/ 50 h 57"/>
                    <a:gd name="T4" fmla="*/ 27 w 67"/>
                    <a:gd name="T5" fmla="*/ 39 h 57"/>
                    <a:gd name="T6" fmla="*/ 36 w 67"/>
                    <a:gd name="T7" fmla="*/ 32 h 57"/>
                    <a:gd name="T8" fmla="*/ 45 w 67"/>
                    <a:gd name="T9" fmla="*/ 20 h 57"/>
                    <a:gd name="T10" fmla="*/ 67 w 67"/>
                    <a:gd name="T11" fmla="*/ 0 h 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7" h="57">
                      <a:moveTo>
                        <a:pt x="0" y="57"/>
                      </a:moveTo>
                      <a:cubicBezTo>
                        <a:pt x="5" y="53"/>
                        <a:pt x="8" y="51"/>
                        <a:pt x="15" y="50"/>
                      </a:cubicBezTo>
                      <a:cubicBezTo>
                        <a:pt x="20" y="46"/>
                        <a:pt x="23" y="43"/>
                        <a:pt x="27" y="39"/>
                      </a:cubicBezTo>
                      <a:cubicBezTo>
                        <a:pt x="30" y="36"/>
                        <a:pt x="36" y="32"/>
                        <a:pt x="36" y="32"/>
                      </a:cubicBezTo>
                      <a:cubicBezTo>
                        <a:pt x="37" y="25"/>
                        <a:pt x="39" y="24"/>
                        <a:pt x="45" y="20"/>
                      </a:cubicBezTo>
                      <a:cubicBezTo>
                        <a:pt x="49" y="13"/>
                        <a:pt x="60" y="5"/>
                        <a:pt x="67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40" name="Freeform 419"/>
                <p:cNvSpPr>
                  <a:spLocks/>
                </p:cNvSpPr>
                <p:nvPr/>
              </p:nvSpPr>
              <p:spPr bwMode="auto">
                <a:xfrm rot="-3677821">
                  <a:off x="1098" y="2857"/>
                  <a:ext cx="54" cy="41"/>
                </a:xfrm>
                <a:custGeom>
                  <a:avLst/>
                  <a:gdLst>
                    <a:gd name="T0" fmla="*/ 0 w 54"/>
                    <a:gd name="T1" fmla="*/ 41 h 41"/>
                    <a:gd name="T2" fmla="*/ 23 w 54"/>
                    <a:gd name="T3" fmla="*/ 26 h 41"/>
                    <a:gd name="T4" fmla="*/ 39 w 54"/>
                    <a:gd name="T5" fmla="*/ 12 h 41"/>
                    <a:gd name="T6" fmla="*/ 54 w 54"/>
                    <a:gd name="T7" fmla="*/ 0 h 4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4" h="41">
                      <a:moveTo>
                        <a:pt x="0" y="41"/>
                      </a:moveTo>
                      <a:cubicBezTo>
                        <a:pt x="8" y="36"/>
                        <a:pt x="14" y="28"/>
                        <a:pt x="23" y="26"/>
                      </a:cubicBezTo>
                      <a:cubicBezTo>
                        <a:pt x="27" y="19"/>
                        <a:pt x="32" y="15"/>
                        <a:pt x="39" y="12"/>
                      </a:cubicBezTo>
                      <a:cubicBezTo>
                        <a:pt x="43" y="7"/>
                        <a:pt x="49" y="5"/>
                        <a:pt x="54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41" name="Freeform 420"/>
                <p:cNvSpPr>
                  <a:spLocks/>
                </p:cNvSpPr>
                <p:nvPr/>
              </p:nvSpPr>
              <p:spPr bwMode="auto">
                <a:xfrm rot="-3677821">
                  <a:off x="1249" y="2831"/>
                  <a:ext cx="51" cy="19"/>
                </a:xfrm>
                <a:custGeom>
                  <a:avLst/>
                  <a:gdLst>
                    <a:gd name="T0" fmla="*/ 0 w 51"/>
                    <a:gd name="T1" fmla="*/ 19 h 19"/>
                    <a:gd name="T2" fmla="*/ 32 w 51"/>
                    <a:gd name="T3" fmla="*/ 12 h 19"/>
                    <a:gd name="T4" fmla="*/ 51 w 51"/>
                    <a:gd name="T5" fmla="*/ 0 h 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1" h="19">
                      <a:moveTo>
                        <a:pt x="0" y="19"/>
                      </a:moveTo>
                      <a:cubicBezTo>
                        <a:pt x="11" y="18"/>
                        <a:pt x="21" y="14"/>
                        <a:pt x="32" y="12"/>
                      </a:cubicBezTo>
                      <a:cubicBezTo>
                        <a:pt x="38" y="8"/>
                        <a:pt x="46" y="5"/>
                        <a:pt x="51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42" name="Freeform 421"/>
                <p:cNvSpPr>
                  <a:spLocks/>
                </p:cNvSpPr>
                <p:nvPr/>
              </p:nvSpPr>
              <p:spPr bwMode="auto">
                <a:xfrm rot="-3677821">
                  <a:off x="1260" y="2836"/>
                  <a:ext cx="72" cy="19"/>
                </a:xfrm>
                <a:custGeom>
                  <a:avLst/>
                  <a:gdLst>
                    <a:gd name="T0" fmla="*/ 0 w 72"/>
                    <a:gd name="T1" fmla="*/ 19 h 19"/>
                    <a:gd name="T2" fmla="*/ 21 w 72"/>
                    <a:gd name="T3" fmla="*/ 15 h 19"/>
                    <a:gd name="T4" fmla="*/ 72 w 72"/>
                    <a:gd name="T5" fmla="*/ 0 h 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2" h="19">
                      <a:moveTo>
                        <a:pt x="0" y="19"/>
                      </a:moveTo>
                      <a:cubicBezTo>
                        <a:pt x="7" y="18"/>
                        <a:pt x="21" y="15"/>
                        <a:pt x="21" y="15"/>
                      </a:cubicBezTo>
                      <a:cubicBezTo>
                        <a:pt x="35" y="8"/>
                        <a:pt x="56" y="0"/>
                        <a:pt x="72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43" name="Freeform 422"/>
                <p:cNvSpPr>
                  <a:spLocks/>
                </p:cNvSpPr>
                <p:nvPr/>
              </p:nvSpPr>
              <p:spPr bwMode="auto">
                <a:xfrm rot="-3677821">
                  <a:off x="1268" y="2842"/>
                  <a:ext cx="87" cy="25"/>
                </a:xfrm>
                <a:custGeom>
                  <a:avLst/>
                  <a:gdLst>
                    <a:gd name="T0" fmla="*/ 0 w 87"/>
                    <a:gd name="T1" fmla="*/ 25 h 25"/>
                    <a:gd name="T2" fmla="*/ 26 w 87"/>
                    <a:gd name="T3" fmla="*/ 21 h 25"/>
                    <a:gd name="T4" fmla="*/ 53 w 87"/>
                    <a:gd name="T5" fmla="*/ 9 h 25"/>
                    <a:gd name="T6" fmla="*/ 74 w 87"/>
                    <a:gd name="T7" fmla="*/ 3 h 25"/>
                    <a:gd name="T8" fmla="*/ 87 w 87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7" h="25">
                      <a:moveTo>
                        <a:pt x="0" y="25"/>
                      </a:moveTo>
                      <a:cubicBezTo>
                        <a:pt x="14" y="24"/>
                        <a:pt x="15" y="23"/>
                        <a:pt x="26" y="21"/>
                      </a:cubicBezTo>
                      <a:cubicBezTo>
                        <a:pt x="34" y="17"/>
                        <a:pt x="44" y="11"/>
                        <a:pt x="53" y="9"/>
                      </a:cubicBezTo>
                      <a:cubicBezTo>
                        <a:pt x="59" y="6"/>
                        <a:pt x="67" y="4"/>
                        <a:pt x="74" y="3"/>
                      </a:cubicBezTo>
                      <a:cubicBezTo>
                        <a:pt x="78" y="1"/>
                        <a:pt x="82" y="0"/>
                        <a:pt x="87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44" name="Freeform 423"/>
                <p:cNvSpPr>
                  <a:spLocks/>
                </p:cNvSpPr>
                <p:nvPr/>
              </p:nvSpPr>
              <p:spPr bwMode="auto">
                <a:xfrm rot="-3677821">
                  <a:off x="1300" y="2844"/>
                  <a:ext cx="75" cy="25"/>
                </a:xfrm>
                <a:custGeom>
                  <a:avLst/>
                  <a:gdLst>
                    <a:gd name="T0" fmla="*/ 0 w 75"/>
                    <a:gd name="T1" fmla="*/ 25 h 25"/>
                    <a:gd name="T2" fmla="*/ 27 w 75"/>
                    <a:gd name="T3" fmla="*/ 15 h 25"/>
                    <a:gd name="T4" fmla="*/ 54 w 75"/>
                    <a:gd name="T5" fmla="*/ 6 h 25"/>
                    <a:gd name="T6" fmla="*/ 75 w 75"/>
                    <a:gd name="T7" fmla="*/ 0 h 2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5" h="25">
                      <a:moveTo>
                        <a:pt x="0" y="25"/>
                      </a:moveTo>
                      <a:cubicBezTo>
                        <a:pt x="10" y="23"/>
                        <a:pt x="17" y="17"/>
                        <a:pt x="27" y="15"/>
                      </a:cubicBezTo>
                      <a:cubicBezTo>
                        <a:pt x="35" y="11"/>
                        <a:pt x="46" y="7"/>
                        <a:pt x="54" y="6"/>
                      </a:cubicBezTo>
                      <a:cubicBezTo>
                        <a:pt x="60" y="3"/>
                        <a:pt x="68" y="0"/>
                        <a:pt x="75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12317" name="Group 424"/>
            <p:cNvGrpSpPr>
              <a:grpSpLocks/>
            </p:cNvGrpSpPr>
            <p:nvPr/>
          </p:nvGrpSpPr>
          <p:grpSpPr bwMode="auto">
            <a:xfrm rot="-2009196">
              <a:off x="2698" y="1339"/>
              <a:ext cx="236" cy="290"/>
              <a:chOff x="2746" y="2163"/>
              <a:chExt cx="236" cy="290"/>
            </a:xfrm>
          </p:grpSpPr>
          <p:sp>
            <p:nvSpPr>
              <p:cNvPr id="12318" name="Freeform 425"/>
              <p:cNvSpPr>
                <a:spLocks/>
              </p:cNvSpPr>
              <p:nvPr/>
            </p:nvSpPr>
            <p:spPr bwMode="auto">
              <a:xfrm>
                <a:off x="2768" y="2163"/>
                <a:ext cx="214" cy="288"/>
              </a:xfrm>
              <a:custGeom>
                <a:avLst/>
                <a:gdLst>
                  <a:gd name="T0" fmla="*/ 0 w 214"/>
                  <a:gd name="T1" fmla="*/ 15 h 288"/>
                  <a:gd name="T2" fmla="*/ 84 w 214"/>
                  <a:gd name="T3" fmla="*/ 33 h 288"/>
                  <a:gd name="T4" fmla="*/ 76 w 214"/>
                  <a:gd name="T5" fmla="*/ 69 h 288"/>
                  <a:gd name="T6" fmla="*/ 67 w 214"/>
                  <a:gd name="T7" fmla="*/ 83 h 288"/>
                  <a:gd name="T8" fmla="*/ 61 w 214"/>
                  <a:gd name="T9" fmla="*/ 113 h 288"/>
                  <a:gd name="T10" fmla="*/ 55 w 214"/>
                  <a:gd name="T11" fmla="*/ 152 h 288"/>
                  <a:gd name="T12" fmla="*/ 69 w 214"/>
                  <a:gd name="T13" fmla="*/ 186 h 288"/>
                  <a:gd name="T14" fmla="*/ 97 w 214"/>
                  <a:gd name="T15" fmla="*/ 188 h 288"/>
                  <a:gd name="T16" fmla="*/ 109 w 214"/>
                  <a:gd name="T17" fmla="*/ 179 h 288"/>
                  <a:gd name="T18" fmla="*/ 135 w 214"/>
                  <a:gd name="T19" fmla="*/ 173 h 288"/>
                  <a:gd name="T20" fmla="*/ 151 w 214"/>
                  <a:gd name="T21" fmla="*/ 168 h 288"/>
                  <a:gd name="T22" fmla="*/ 192 w 214"/>
                  <a:gd name="T23" fmla="*/ 186 h 288"/>
                  <a:gd name="T24" fmla="*/ 207 w 214"/>
                  <a:gd name="T25" fmla="*/ 212 h 288"/>
                  <a:gd name="T26" fmla="*/ 202 w 214"/>
                  <a:gd name="T27" fmla="*/ 248 h 288"/>
                  <a:gd name="T28" fmla="*/ 192 w 214"/>
                  <a:gd name="T29" fmla="*/ 267 h 288"/>
                  <a:gd name="T30" fmla="*/ 163 w 214"/>
                  <a:gd name="T31" fmla="*/ 288 h 28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4" h="288">
                    <a:moveTo>
                      <a:pt x="0" y="15"/>
                    </a:moveTo>
                    <a:cubicBezTo>
                      <a:pt x="83" y="17"/>
                      <a:pt x="59" y="0"/>
                      <a:pt x="84" y="33"/>
                    </a:cubicBezTo>
                    <a:cubicBezTo>
                      <a:pt x="83" y="48"/>
                      <a:pt x="87" y="60"/>
                      <a:pt x="76" y="69"/>
                    </a:cubicBezTo>
                    <a:cubicBezTo>
                      <a:pt x="73" y="74"/>
                      <a:pt x="69" y="77"/>
                      <a:pt x="67" y="83"/>
                    </a:cubicBezTo>
                    <a:cubicBezTo>
                      <a:pt x="66" y="93"/>
                      <a:pt x="65" y="104"/>
                      <a:pt x="61" y="113"/>
                    </a:cubicBezTo>
                    <a:cubicBezTo>
                      <a:pt x="59" y="126"/>
                      <a:pt x="60" y="140"/>
                      <a:pt x="55" y="152"/>
                    </a:cubicBezTo>
                    <a:cubicBezTo>
                      <a:pt x="52" y="170"/>
                      <a:pt x="51" y="183"/>
                      <a:pt x="69" y="186"/>
                    </a:cubicBezTo>
                    <a:cubicBezTo>
                      <a:pt x="79" y="191"/>
                      <a:pt x="85" y="189"/>
                      <a:pt x="97" y="188"/>
                    </a:cubicBezTo>
                    <a:cubicBezTo>
                      <a:pt x="103" y="186"/>
                      <a:pt x="104" y="181"/>
                      <a:pt x="109" y="179"/>
                    </a:cubicBezTo>
                    <a:cubicBezTo>
                      <a:pt x="115" y="176"/>
                      <a:pt x="128" y="174"/>
                      <a:pt x="135" y="173"/>
                    </a:cubicBezTo>
                    <a:cubicBezTo>
                      <a:pt x="140" y="170"/>
                      <a:pt x="145" y="170"/>
                      <a:pt x="151" y="168"/>
                    </a:cubicBezTo>
                    <a:cubicBezTo>
                      <a:pt x="176" y="170"/>
                      <a:pt x="179" y="168"/>
                      <a:pt x="192" y="186"/>
                    </a:cubicBezTo>
                    <a:cubicBezTo>
                      <a:pt x="194" y="197"/>
                      <a:pt x="203" y="202"/>
                      <a:pt x="207" y="212"/>
                    </a:cubicBezTo>
                    <a:cubicBezTo>
                      <a:pt x="209" y="225"/>
                      <a:pt x="214" y="241"/>
                      <a:pt x="202" y="248"/>
                    </a:cubicBezTo>
                    <a:cubicBezTo>
                      <a:pt x="198" y="253"/>
                      <a:pt x="197" y="263"/>
                      <a:pt x="192" y="267"/>
                    </a:cubicBezTo>
                    <a:cubicBezTo>
                      <a:pt x="183" y="274"/>
                      <a:pt x="173" y="283"/>
                      <a:pt x="163" y="288"/>
                    </a:cubicBezTo>
                  </a:path>
                </a:pathLst>
              </a:custGeom>
              <a:noFill/>
              <a:ln w="28575" cmpd="sng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19" name="Freeform 426"/>
              <p:cNvSpPr>
                <a:spLocks/>
              </p:cNvSpPr>
              <p:nvPr/>
            </p:nvSpPr>
            <p:spPr bwMode="auto">
              <a:xfrm>
                <a:off x="2746" y="2183"/>
                <a:ext cx="185" cy="270"/>
              </a:xfrm>
              <a:custGeom>
                <a:avLst/>
                <a:gdLst>
                  <a:gd name="T0" fmla="*/ 16 w 185"/>
                  <a:gd name="T1" fmla="*/ 0 h 270"/>
                  <a:gd name="T2" fmla="*/ 5 w 185"/>
                  <a:gd name="T3" fmla="*/ 19 h 270"/>
                  <a:gd name="T4" fmla="*/ 7 w 185"/>
                  <a:gd name="T5" fmla="*/ 63 h 270"/>
                  <a:gd name="T6" fmla="*/ 38 w 185"/>
                  <a:gd name="T7" fmla="*/ 82 h 270"/>
                  <a:gd name="T8" fmla="*/ 77 w 185"/>
                  <a:gd name="T9" fmla="*/ 78 h 270"/>
                  <a:gd name="T10" fmla="*/ 100 w 185"/>
                  <a:gd name="T11" fmla="*/ 72 h 270"/>
                  <a:gd name="T12" fmla="*/ 142 w 185"/>
                  <a:gd name="T13" fmla="*/ 69 h 270"/>
                  <a:gd name="T14" fmla="*/ 163 w 185"/>
                  <a:gd name="T15" fmla="*/ 93 h 270"/>
                  <a:gd name="T16" fmla="*/ 149 w 185"/>
                  <a:gd name="T17" fmla="*/ 147 h 270"/>
                  <a:gd name="T18" fmla="*/ 143 w 185"/>
                  <a:gd name="T19" fmla="*/ 166 h 270"/>
                  <a:gd name="T20" fmla="*/ 137 w 185"/>
                  <a:gd name="T21" fmla="*/ 184 h 270"/>
                  <a:gd name="T22" fmla="*/ 133 w 185"/>
                  <a:gd name="T23" fmla="*/ 210 h 270"/>
                  <a:gd name="T24" fmla="*/ 145 w 185"/>
                  <a:gd name="T25" fmla="*/ 244 h 270"/>
                  <a:gd name="T26" fmla="*/ 175 w 185"/>
                  <a:gd name="T27" fmla="*/ 265 h 270"/>
                  <a:gd name="T28" fmla="*/ 185 w 185"/>
                  <a:gd name="T29" fmla="*/ 270 h 27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5" h="270">
                    <a:moveTo>
                      <a:pt x="16" y="0"/>
                    </a:moveTo>
                    <a:cubicBezTo>
                      <a:pt x="14" y="7"/>
                      <a:pt x="10" y="13"/>
                      <a:pt x="5" y="19"/>
                    </a:cubicBezTo>
                    <a:cubicBezTo>
                      <a:pt x="2" y="34"/>
                      <a:pt x="0" y="48"/>
                      <a:pt x="7" y="63"/>
                    </a:cubicBezTo>
                    <a:cubicBezTo>
                      <a:pt x="9" y="72"/>
                      <a:pt x="28" y="81"/>
                      <a:pt x="38" y="82"/>
                    </a:cubicBezTo>
                    <a:cubicBezTo>
                      <a:pt x="54" y="81"/>
                      <a:pt x="63" y="80"/>
                      <a:pt x="77" y="78"/>
                    </a:cubicBezTo>
                    <a:cubicBezTo>
                      <a:pt x="84" y="75"/>
                      <a:pt x="92" y="73"/>
                      <a:pt x="100" y="72"/>
                    </a:cubicBezTo>
                    <a:cubicBezTo>
                      <a:pt x="114" y="62"/>
                      <a:pt x="120" y="68"/>
                      <a:pt x="142" y="69"/>
                    </a:cubicBezTo>
                    <a:cubicBezTo>
                      <a:pt x="152" y="71"/>
                      <a:pt x="158" y="84"/>
                      <a:pt x="163" y="93"/>
                    </a:cubicBezTo>
                    <a:cubicBezTo>
                      <a:pt x="167" y="117"/>
                      <a:pt x="160" y="128"/>
                      <a:pt x="149" y="147"/>
                    </a:cubicBezTo>
                    <a:cubicBezTo>
                      <a:pt x="148" y="153"/>
                      <a:pt x="146" y="160"/>
                      <a:pt x="143" y="166"/>
                    </a:cubicBezTo>
                    <a:cubicBezTo>
                      <a:pt x="142" y="172"/>
                      <a:pt x="140" y="178"/>
                      <a:pt x="137" y="184"/>
                    </a:cubicBezTo>
                    <a:cubicBezTo>
                      <a:pt x="136" y="195"/>
                      <a:pt x="135" y="200"/>
                      <a:pt x="133" y="210"/>
                    </a:cubicBezTo>
                    <a:cubicBezTo>
                      <a:pt x="133" y="221"/>
                      <a:pt x="130" y="241"/>
                      <a:pt x="145" y="244"/>
                    </a:cubicBezTo>
                    <a:cubicBezTo>
                      <a:pt x="157" y="250"/>
                      <a:pt x="161" y="263"/>
                      <a:pt x="175" y="265"/>
                    </a:cubicBezTo>
                    <a:cubicBezTo>
                      <a:pt x="178" y="267"/>
                      <a:pt x="185" y="270"/>
                      <a:pt x="185" y="270"/>
                    </a:cubicBezTo>
                  </a:path>
                </a:pathLst>
              </a:custGeom>
              <a:noFill/>
              <a:ln w="28575" cmpd="sng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20" name="Line 427"/>
              <p:cNvSpPr>
                <a:spLocks noChangeShapeType="1"/>
              </p:cNvSpPr>
              <p:nvPr/>
            </p:nvSpPr>
            <p:spPr bwMode="auto">
              <a:xfrm flipV="1">
                <a:off x="2857" y="2296"/>
                <a:ext cx="45" cy="45"/>
              </a:xfrm>
              <a:prstGeom prst="line">
                <a:avLst/>
              </a:prstGeom>
              <a:noFill/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21" name="Line 428"/>
              <p:cNvSpPr>
                <a:spLocks noChangeShapeType="1"/>
              </p:cNvSpPr>
              <p:nvPr/>
            </p:nvSpPr>
            <p:spPr bwMode="auto">
              <a:xfrm flipV="1">
                <a:off x="2835" y="2251"/>
                <a:ext cx="45" cy="45"/>
              </a:xfrm>
              <a:prstGeom prst="line">
                <a:avLst/>
              </a:prstGeom>
              <a:noFill/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22" name="Freeform 429"/>
              <p:cNvSpPr>
                <a:spLocks/>
              </p:cNvSpPr>
              <p:nvPr/>
            </p:nvSpPr>
            <p:spPr bwMode="auto">
              <a:xfrm>
                <a:off x="2829" y="2267"/>
                <a:ext cx="63" cy="61"/>
              </a:xfrm>
              <a:custGeom>
                <a:avLst/>
                <a:gdLst>
                  <a:gd name="T0" fmla="*/ 0 w 63"/>
                  <a:gd name="T1" fmla="*/ 61 h 61"/>
                  <a:gd name="T2" fmla="*/ 32 w 63"/>
                  <a:gd name="T3" fmla="*/ 34 h 61"/>
                  <a:gd name="T4" fmla="*/ 51 w 63"/>
                  <a:gd name="T5" fmla="*/ 9 h 61"/>
                  <a:gd name="T6" fmla="*/ 63 w 63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" h="61">
                    <a:moveTo>
                      <a:pt x="0" y="61"/>
                    </a:moveTo>
                    <a:cubicBezTo>
                      <a:pt x="15" y="59"/>
                      <a:pt x="19" y="42"/>
                      <a:pt x="32" y="34"/>
                    </a:cubicBezTo>
                    <a:cubicBezTo>
                      <a:pt x="38" y="26"/>
                      <a:pt x="42" y="14"/>
                      <a:pt x="51" y="9"/>
                    </a:cubicBezTo>
                    <a:cubicBezTo>
                      <a:pt x="55" y="7"/>
                      <a:pt x="63" y="0"/>
                      <a:pt x="63" y="0"/>
                    </a:cubicBezTo>
                  </a:path>
                </a:pathLst>
              </a:custGeom>
              <a:noFill/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23" name="Freeform 430"/>
              <p:cNvSpPr>
                <a:spLocks/>
              </p:cNvSpPr>
              <p:nvPr/>
            </p:nvSpPr>
            <p:spPr bwMode="auto">
              <a:xfrm>
                <a:off x="2756" y="2184"/>
                <a:ext cx="57" cy="45"/>
              </a:xfrm>
              <a:custGeom>
                <a:avLst/>
                <a:gdLst>
                  <a:gd name="T0" fmla="*/ 0 w 57"/>
                  <a:gd name="T1" fmla="*/ 45 h 45"/>
                  <a:gd name="T2" fmla="*/ 21 w 57"/>
                  <a:gd name="T3" fmla="*/ 29 h 45"/>
                  <a:gd name="T4" fmla="*/ 43 w 57"/>
                  <a:gd name="T5" fmla="*/ 14 h 45"/>
                  <a:gd name="T6" fmla="*/ 57 w 57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45">
                    <a:moveTo>
                      <a:pt x="0" y="45"/>
                    </a:moveTo>
                    <a:cubicBezTo>
                      <a:pt x="9" y="40"/>
                      <a:pt x="11" y="31"/>
                      <a:pt x="21" y="29"/>
                    </a:cubicBezTo>
                    <a:cubicBezTo>
                      <a:pt x="28" y="24"/>
                      <a:pt x="36" y="19"/>
                      <a:pt x="43" y="14"/>
                    </a:cubicBezTo>
                    <a:cubicBezTo>
                      <a:pt x="47" y="8"/>
                      <a:pt x="52" y="5"/>
                      <a:pt x="57" y="0"/>
                    </a:cubicBezTo>
                  </a:path>
                </a:pathLst>
              </a:custGeom>
              <a:noFill/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24" name="Freeform 431"/>
              <p:cNvSpPr>
                <a:spLocks/>
              </p:cNvSpPr>
              <p:nvPr/>
            </p:nvSpPr>
            <p:spPr bwMode="auto">
              <a:xfrm>
                <a:off x="2768" y="2193"/>
                <a:ext cx="67" cy="57"/>
              </a:xfrm>
              <a:custGeom>
                <a:avLst/>
                <a:gdLst>
                  <a:gd name="T0" fmla="*/ 0 w 67"/>
                  <a:gd name="T1" fmla="*/ 57 h 57"/>
                  <a:gd name="T2" fmla="*/ 15 w 67"/>
                  <a:gd name="T3" fmla="*/ 50 h 57"/>
                  <a:gd name="T4" fmla="*/ 27 w 67"/>
                  <a:gd name="T5" fmla="*/ 39 h 57"/>
                  <a:gd name="T6" fmla="*/ 36 w 67"/>
                  <a:gd name="T7" fmla="*/ 32 h 57"/>
                  <a:gd name="T8" fmla="*/ 45 w 67"/>
                  <a:gd name="T9" fmla="*/ 20 h 57"/>
                  <a:gd name="T10" fmla="*/ 67 w 67"/>
                  <a:gd name="T11" fmla="*/ 0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57">
                    <a:moveTo>
                      <a:pt x="0" y="57"/>
                    </a:moveTo>
                    <a:cubicBezTo>
                      <a:pt x="5" y="53"/>
                      <a:pt x="8" y="51"/>
                      <a:pt x="15" y="50"/>
                    </a:cubicBezTo>
                    <a:cubicBezTo>
                      <a:pt x="20" y="46"/>
                      <a:pt x="23" y="43"/>
                      <a:pt x="27" y="39"/>
                    </a:cubicBezTo>
                    <a:cubicBezTo>
                      <a:pt x="30" y="36"/>
                      <a:pt x="36" y="32"/>
                      <a:pt x="36" y="32"/>
                    </a:cubicBezTo>
                    <a:cubicBezTo>
                      <a:pt x="37" y="25"/>
                      <a:pt x="39" y="24"/>
                      <a:pt x="45" y="20"/>
                    </a:cubicBezTo>
                    <a:cubicBezTo>
                      <a:pt x="49" y="13"/>
                      <a:pt x="60" y="5"/>
                      <a:pt x="67" y="0"/>
                    </a:cubicBezTo>
                  </a:path>
                </a:pathLst>
              </a:custGeom>
              <a:noFill/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25" name="Freeform 432"/>
              <p:cNvSpPr>
                <a:spLocks/>
              </p:cNvSpPr>
              <p:nvPr/>
            </p:nvSpPr>
            <p:spPr bwMode="auto">
              <a:xfrm>
                <a:off x="2787" y="2217"/>
                <a:ext cx="54" cy="41"/>
              </a:xfrm>
              <a:custGeom>
                <a:avLst/>
                <a:gdLst>
                  <a:gd name="T0" fmla="*/ 0 w 54"/>
                  <a:gd name="T1" fmla="*/ 41 h 41"/>
                  <a:gd name="T2" fmla="*/ 23 w 54"/>
                  <a:gd name="T3" fmla="*/ 26 h 41"/>
                  <a:gd name="T4" fmla="*/ 39 w 54"/>
                  <a:gd name="T5" fmla="*/ 12 h 41"/>
                  <a:gd name="T6" fmla="*/ 54 w 54"/>
                  <a:gd name="T7" fmla="*/ 0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4" h="41">
                    <a:moveTo>
                      <a:pt x="0" y="41"/>
                    </a:moveTo>
                    <a:cubicBezTo>
                      <a:pt x="8" y="36"/>
                      <a:pt x="14" y="28"/>
                      <a:pt x="23" y="26"/>
                    </a:cubicBezTo>
                    <a:cubicBezTo>
                      <a:pt x="27" y="19"/>
                      <a:pt x="32" y="15"/>
                      <a:pt x="39" y="12"/>
                    </a:cubicBezTo>
                    <a:cubicBezTo>
                      <a:pt x="43" y="7"/>
                      <a:pt x="49" y="5"/>
                      <a:pt x="54" y="0"/>
                    </a:cubicBezTo>
                  </a:path>
                </a:pathLst>
              </a:custGeom>
              <a:noFill/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26" name="Freeform 433"/>
              <p:cNvSpPr>
                <a:spLocks/>
              </p:cNvSpPr>
              <p:nvPr/>
            </p:nvSpPr>
            <p:spPr bwMode="auto">
              <a:xfrm>
                <a:off x="2892" y="2342"/>
                <a:ext cx="51" cy="19"/>
              </a:xfrm>
              <a:custGeom>
                <a:avLst/>
                <a:gdLst>
                  <a:gd name="T0" fmla="*/ 0 w 51"/>
                  <a:gd name="T1" fmla="*/ 19 h 19"/>
                  <a:gd name="T2" fmla="*/ 32 w 51"/>
                  <a:gd name="T3" fmla="*/ 12 h 19"/>
                  <a:gd name="T4" fmla="*/ 51 w 51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" h="19">
                    <a:moveTo>
                      <a:pt x="0" y="19"/>
                    </a:moveTo>
                    <a:cubicBezTo>
                      <a:pt x="11" y="18"/>
                      <a:pt x="21" y="14"/>
                      <a:pt x="32" y="12"/>
                    </a:cubicBezTo>
                    <a:cubicBezTo>
                      <a:pt x="38" y="8"/>
                      <a:pt x="46" y="5"/>
                      <a:pt x="51" y="0"/>
                    </a:cubicBezTo>
                  </a:path>
                </a:pathLst>
              </a:custGeom>
              <a:noFill/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27" name="Freeform 434"/>
              <p:cNvSpPr>
                <a:spLocks/>
              </p:cNvSpPr>
              <p:nvPr/>
            </p:nvSpPr>
            <p:spPr bwMode="auto">
              <a:xfrm>
                <a:off x="2888" y="2363"/>
                <a:ext cx="72" cy="19"/>
              </a:xfrm>
              <a:custGeom>
                <a:avLst/>
                <a:gdLst>
                  <a:gd name="T0" fmla="*/ 0 w 72"/>
                  <a:gd name="T1" fmla="*/ 19 h 19"/>
                  <a:gd name="T2" fmla="*/ 21 w 72"/>
                  <a:gd name="T3" fmla="*/ 15 h 19"/>
                  <a:gd name="T4" fmla="*/ 72 w 72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" h="19">
                    <a:moveTo>
                      <a:pt x="0" y="19"/>
                    </a:moveTo>
                    <a:cubicBezTo>
                      <a:pt x="7" y="18"/>
                      <a:pt x="21" y="15"/>
                      <a:pt x="21" y="15"/>
                    </a:cubicBezTo>
                    <a:cubicBezTo>
                      <a:pt x="35" y="8"/>
                      <a:pt x="56" y="0"/>
                      <a:pt x="72" y="0"/>
                    </a:cubicBezTo>
                  </a:path>
                </a:pathLst>
              </a:custGeom>
              <a:noFill/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28" name="Freeform 435"/>
              <p:cNvSpPr>
                <a:spLocks/>
              </p:cNvSpPr>
              <p:nvPr/>
            </p:nvSpPr>
            <p:spPr bwMode="auto">
              <a:xfrm>
                <a:off x="2880" y="2378"/>
                <a:ext cx="87" cy="25"/>
              </a:xfrm>
              <a:custGeom>
                <a:avLst/>
                <a:gdLst>
                  <a:gd name="T0" fmla="*/ 0 w 87"/>
                  <a:gd name="T1" fmla="*/ 25 h 25"/>
                  <a:gd name="T2" fmla="*/ 26 w 87"/>
                  <a:gd name="T3" fmla="*/ 21 h 25"/>
                  <a:gd name="T4" fmla="*/ 53 w 87"/>
                  <a:gd name="T5" fmla="*/ 9 h 25"/>
                  <a:gd name="T6" fmla="*/ 74 w 87"/>
                  <a:gd name="T7" fmla="*/ 3 h 25"/>
                  <a:gd name="T8" fmla="*/ 87 w 87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25">
                    <a:moveTo>
                      <a:pt x="0" y="25"/>
                    </a:moveTo>
                    <a:cubicBezTo>
                      <a:pt x="14" y="24"/>
                      <a:pt x="15" y="23"/>
                      <a:pt x="26" y="21"/>
                    </a:cubicBezTo>
                    <a:cubicBezTo>
                      <a:pt x="34" y="17"/>
                      <a:pt x="44" y="11"/>
                      <a:pt x="53" y="9"/>
                    </a:cubicBezTo>
                    <a:cubicBezTo>
                      <a:pt x="59" y="6"/>
                      <a:pt x="67" y="4"/>
                      <a:pt x="74" y="3"/>
                    </a:cubicBezTo>
                    <a:cubicBezTo>
                      <a:pt x="78" y="1"/>
                      <a:pt x="82" y="0"/>
                      <a:pt x="87" y="0"/>
                    </a:cubicBezTo>
                  </a:path>
                </a:pathLst>
              </a:custGeom>
              <a:noFill/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29" name="Freeform 436"/>
              <p:cNvSpPr>
                <a:spLocks/>
              </p:cNvSpPr>
              <p:nvPr/>
            </p:nvSpPr>
            <p:spPr bwMode="auto">
              <a:xfrm>
                <a:off x="2897" y="2402"/>
                <a:ext cx="75" cy="25"/>
              </a:xfrm>
              <a:custGeom>
                <a:avLst/>
                <a:gdLst>
                  <a:gd name="T0" fmla="*/ 0 w 75"/>
                  <a:gd name="T1" fmla="*/ 25 h 25"/>
                  <a:gd name="T2" fmla="*/ 27 w 75"/>
                  <a:gd name="T3" fmla="*/ 15 h 25"/>
                  <a:gd name="T4" fmla="*/ 54 w 75"/>
                  <a:gd name="T5" fmla="*/ 6 h 25"/>
                  <a:gd name="T6" fmla="*/ 75 w 7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5" h="25">
                    <a:moveTo>
                      <a:pt x="0" y="25"/>
                    </a:moveTo>
                    <a:cubicBezTo>
                      <a:pt x="10" y="23"/>
                      <a:pt x="17" y="17"/>
                      <a:pt x="27" y="15"/>
                    </a:cubicBezTo>
                    <a:cubicBezTo>
                      <a:pt x="35" y="11"/>
                      <a:pt x="46" y="7"/>
                      <a:pt x="54" y="6"/>
                    </a:cubicBezTo>
                    <a:cubicBezTo>
                      <a:pt x="60" y="3"/>
                      <a:pt x="68" y="0"/>
                      <a:pt x="75" y="0"/>
                    </a:cubicBezTo>
                  </a:path>
                </a:pathLst>
              </a:custGeom>
              <a:noFill/>
              <a:ln w="95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42431" name="Group 447"/>
          <p:cNvGrpSpPr>
            <a:grpSpLocks/>
          </p:cNvGrpSpPr>
          <p:nvPr/>
        </p:nvGrpSpPr>
        <p:grpSpPr bwMode="auto">
          <a:xfrm>
            <a:off x="6959599" y="2997200"/>
            <a:ext cx="2736850" cy="719138"/>
            <a:chOff x="3424" y="1888"/>
            <a:chExt cx="1724" cy="453"/>
          </a:xfrm>
        </p:grpSpPr>
        <p:sp>
          <p:nvSpPr>
            <p:cNvPr id="12303" name="Text Box 221"/>
            <p:cNvSpPr txBox="1">
              <a:spLocks noChangeArrowheads="1"/>
            </p:cNvSpPr>
            <p:nvPr/>
          </p:nvSpPr>
          <p:spPr bwMode="auto">
            <a:xfrm>
              <a:off x="3515" y="1888"/>
              <a:ext cx="1601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r>
                <a:rPr lang="ru-RU" altLang="ru-RU" sz="2000" b="1" dirty="0">
                  <a:latin typeface="Arial" panose="020B0604020202020204" pitchFamily="34" charset="0"/>
                </a:rPr>
                <a:t>сайт </a:t>
              </a:r>
              <a:r>
                <a:rPr lang="ru-RU" altLang="ru-RU" sz="2000" b="1" dirty="0" err="1">
                  <a:latin typeface="Arial" panose="020B0604020202020204" pitchFamily="34" charset="0"/>
                </a:rPr>
                <a:t>клонування</a:t>
              </a:r>
              <a:endParaRPr lang="ru-RU" altLang="ru-RU" sz="2000" b="1" dirty="0">
                <a:latin typeface="Arial" panose="020B0604020202020204" pitchFamily="34" charset="0"/>
              </a:endParaRPr>
            </a:p>
            <a:p>
              <a:pPr eaLnBrk="1" hangingPunct="1"/>
              <a:r>
                <a:rPr lang="ru-RU" altLang="ru-RU" sz="2000" b="1" dirty="0">
                  <a:latin typeface="Arial" panose="020B0604020202020204" pitchFamily="34" charset="0"/>
                </a:rPr>
                <a:t>+ </a:t>
              </a:r>
              <a:r>
                <a:rPr lang="ru-RU" altLang="ru-RU" sz="2000" b="1" dirty="0" err="1">
                  <a:latin typeface="Arial" panose="020B0604020202020204" pitchFamily="34" charset="0"/>
                </a:rPr>
                <a:t>репортерний</a:t>
              </a:r>
              <a:r>
                <a:rPr lang="ru-RU" altLang="ru-RU" sz="2000" b="1" dirty="0">
                  <a:latin typeface="Arial" panose="020B0604020202020204" pitchFamily="34" charset="0"/>
                </a:rPr>
                <a:t> ген</a:t>
              </a:r>
            </a:p>
          </p:txBody>
        </p:sp>
        <p:sp>
          <p:nvSpPr>
            <p:cNvPr id="12304" name="Rectangle 437"/>
            <p:cNvSpPr>
              <a:spLocks noChangeArrowheads="1"/>
            </p:cNvSpPr>
            <p:nvPr/>
          </p:nvSpPr>
          <p:spPr bwMode="auto">
            <a:xfrm>
              <a:off x="3515" y="1933"/>
              <a:ext cx="1633" cy="4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305" name="Line 438"/>
            <p:cNvSpPr>
              <a:spLocks noChangeShapeType="1"/>
            </p:cNvSpPr>
            <p:nvPr/>
          </p:nvSpPr>
          <p:spPr bwMode="auto">
            <a:xfrm flipH="1">
              <a:off x="3424" y="2115"/>
              <a:ext cx="91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295" name="Rectangle 439"/>
          <p:cNvSpPr>
            <a:spLocks noChangeArrowheads="1"/>
          </p:cNvSpPr>
          <p:nvPr/>
        </p:nvSpPr>
        <p:spPr bwMode="auto">
          <a:xfrm>
            <a:off x="7608888" y="5734051"/>
            <a:ext cx="3059112" cy="4302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grpSp>
        <p:nvGrpSpPr>
          <p:cNvPr id="42432" name="Group 448"/>
          <p:cNvGrpSpPr>
            <a:grpSpLocks/>
          </p:cNvGrpSpPr>
          <p:nvPr/>
        </p:nvGrpSpPr>
        <p:grpSpPr bwMode="auto">
          <a:xfrm>
            <a:off x="7391401" y="5589587"/>
            <a:ext cx="3097213" cy="471487"/>
            <a:chOff x="3696" y="3521"/>
            <a:chExt cx="1951" cy="297"/>
          </a:xfrm>
        </p:grpSpPr>
        <p:sp>
          <p:nvSpPr>
            <p:cNvPr id="12301" name="Rectangle 225"/>
            <p:cNvSpPr>
              <a:spLocks noChangeArrowheads="1"/>
            </p:cNvSpPr>
            <p:nvPr/>
          </p:nvSpPr>
          <p:spPr bwMode="auto">
            <a:xfrm>
              <a:off x="3923" y="3566"/>
              <a:ext cx="1724" cy="25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r>
                <a:rPr lang="ru-RU" altLang="ru-RU" sz="2000" b="1" dirty="0" err="1">
                  <a:latin typeface="Arial" panose="020B0604020202020204" pitchFamily="34" charset="0"/>
                </a:rPr>
                <a:t>оріджин</a:t>
              </a:r>
              <a:r>
                <a:rPr lang="ru-RU" altLang="ru-RU" sz="2000" b="1" dirty="0">
                  <a:latin typeface="Arial" panose="020B0604020202020204" pitchFamily="34" charset="0"/>
                </a:rPr>
                <a:t> </a:t>
              </a:r>
              <a:r>
                <a:rPr lang="ru-RU" altLang="ru-RU" sz="2000" b="1" dirty="0" err="1">
                  <a:latin typeface="Arial" panose="020B0604020202020204" pitchFamily="34" charset="0"/>
                </a:rPr>
                <a:t>реплікації</a:t>
              </a:r>
              <a:endParaRPr lang="ru-RU" altLang="ru-RU" sz="2000" b="1" dirty="0">
                <a:latin typeface="Arial" panose="020B0604020202020204" pitchFamily="34" charset="0"/>
              </a:endParaRPr>
            </a:p>
          </p:txBody>
        </p:sp>
        <p:sp>
          <p:nvSpPr>
            <p:cNvPr id="12302" name="Line 440"/>
            <p:cNvSpPr>
              <a:spLocks noChangeShapeType="1"/>
            </p:cNvSpPr>
            <p:nvPr/>
          </p:nvSpPr>
          <p:spPr bwMode="auto">
            <a:xfrm flipH="1" flipV="1">
              <a:off x="3696" y="3521"/>
              <a:ext cx="227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2430" name="Group 446"/>
          <p:cNvGrpSpPr>
            <a:grpSpLocks/>
          </p:cNvGrpSpPr>
          <p:nvPr/>
        </p:nvGrpSpPr>
        <p:grpSpPr bwMode="auto">
          <a:xfrm>
            <a:off x="2640014" y="4941888"/>
            <a:ext cx="2592387" cy="1727200"/>
            <a:chOff x="703" y="3113"/>
            <a:chExt cx="1633" cy="1088"/>
          </a:xfrm>
        </p:grpSpPr>
        <p:sp>
          <p:nvSpPr>
            <p:cNvPr id="12298" name="Text Box 219"/>
            <p:cNvSpPr txBox="1">
              <a:spLocks noChangeArrowheads="1"/>
            </p:cNvSpPr>
            <p:nvPr/>
          </p:nvSpPr>
          <p:spPr bwMode="auto">
            <a:xfrm>
              <a:off x="703" y="3113"/>
              <a:ext cx="1271" cy="1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r>
                <a:rPr lang="ru-RU" altLang="ru-RU" sz="2000" b="1" dirty="0">
                  <a:latin typeface="Arial" panose="020B0604020202020204" pitchFamily="34" charset="0"/>
                </a:rPr>
                <a:t>ген </a:t>
              </a:r>
              <a:r>
                <a:rPr lang="ru-RU" altLang="ru-RU" sz="2000" b="1" dirty="0" err="1">
                  <a:latin typeface="Arial" panose="020B0604020202020204" pitchFamily="34" charset="0"/>
                </a:rPr>
                <a:t>стійкості</a:t>
              </a:r>
              <a:endParaRPr lang="ru-RU" altLang="ru-RU" sz="2000" b="1" dirty="0">
                <a:latin typeface="Arial" panose="020B0604020202020204" pitchFamily="34" charset="0"/>
              </a:endParaRPr>
            </a:p>
            <a:p>
              <a:pPr eaLnBrk="1" hangingPunct="1"/>
              <a:r>
                <a:rPr lang="ru-RU" altLang="ru-RU" sz="2000" b="1" dirty="0">
                  <a:latin typeface="Arial" panose="020B0604020202020204" pitchFamily="34" charset="0"/>
                </a:rPr>
                <a:t>до </a:t>
              </a:r>
              <a:r>
                <a:rPr lang="ru-RU" altLang="ru-RU" sz="2000" b="1" dirty="0" err="1">
                  <a:latin typeface="Arial" panose="020B0604020202020204" pitchFamily="34" charset="0"/>
                </a:rPr>
                <a:t>антибіотика</a:t>
              </a:r>
              <a:endParaRPr lang="ru-RU" altLang="ru-RU" sz="2000" b="1" dirty="0">
                <a:latin typeface="Arial" panose="020B0604020202020204" pitchFamily="34" charset="0"/>
              </a:endParaRPr>
            </a:p>
            <a:p>
              <a:pPr eaLnBrk="1" hangingPunct="1"/>
              <a:r>
                <a:rPr lang="ru-RU" altLang="ru-RU" sz="2000" b="1" dirty="0">
                  <a:latin typeface="Arial" panose="020B0604020202020204" pitchFamily="34" charset="0"/>
                </a:rPr>
                <a:t>(</a:t>
              </a:r>
              <a:r>
                <a:rPr lang="ru-RU" altLang="ru-RU" sz="2000" b="1" dirty="0" err="1">
                  <a:latin typeface="Arial" panose="020B0604020202020204" pitchFamily="34" charset="0"/>
                </a:rPr>
                <a:t>селективний</a:t>
              </a:r>
              <a:r>
                <a:rPr lang="ru-RU" altLang="ru-RU" sz="2000" b="1" dirty="0">
                  <a:latin typeface="Arial" panose="020B0604020202020204" pitchFamily="34" charset="0"/>
                </a:rPr>
                <a:t> ген)</a:t>
              </a:r>
            </a:p>
          </p:txBody>
        </p:sp>
        <p:sp>
          <p:nvSpPr>
            <p:cNvPr id="12299" name="Rectangle 442"/>
            <p:cNvSpPr>
              <a:spLocks noChangeArrowheads="1"/>
            </p:cNvSpPr>
            <p:nvPr/>
          </p:nvSpPr>
          <p:spPr bwMode="auto">
            <a:xfrm>
              <a:off x="703" y="3113"/>
              <a:ext cx="1271" cy="10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300" name="Line 443"/>
            <p:cNvSpPr>
              <a:spLocks noChangeShapeType="1"/>
            </p:cNvSpPr>
            <p:nvPr/>
          </p:nvSpPr>
          <p:spPr bwMode="auto">
            <a:xfrm flipV="1">
              <a:off x="1973" y="3521"/>
              <a:ext cx="363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2649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C19F25-3970-445B-9041-A29AD029E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16" t="17991" r="36756" b="26869"/>
          <a:stretch/>
        </p:blipFill>
        <p:spPr>
          <a:xfrm>
            <a:off x="506186" y="179614"/>
            <a:ext cx="4898572" cy="38535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1C1678-9C7E-425C-BD76-C2AA01D57B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32" t="19999" r="31964" b="17620"/>
          <a:stretch/>
        </p:blipFill>
        <p:spPr>
          <a:xfrm>
            <a:off x="5670211" y="1812471"/>
            <a:ext cx="6287747" cy="481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70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BD0355-FABD-40A8-9A29-D2BFCD7AD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13" t="20714" r="26875" b="11667"/>
          <a:stretch/>
        </p:blipFill>
        <p:spPr>
          <a:xfrm>
            <a:off x="2628899" y="375467"/>
            <a:ext cx="7840933" cy="623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68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048028" y="327558"/>
            <a:ext cx="6576364" cy="5837747"/>
            <a:chOff x="1524028" y="327557"/>
            <a:chExt cx="6576364" cy="5837747"/>
          </a:xfrm>
        </p:grpSpPr>
        <p:pic>
          <p:nvPicPr>
            <p:cNvPr id="1037" name="Picture 13" descr="C:\Users\Елена\Downloads\PBR322_plasmid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28" y="327557"/>
              <a:ext cx="6360340" cy="5837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948114" y="2564903"/>
              <a:ext cx="151216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uk-UA" sz="2400" dirty="0" err="1">
                  <a:cs typeface="Times New Roman" panose="02020603050405020304" pitchFamily="18" charset="0"/>
                </a:rPr>
                <a:t>Плазміда</a:t>
              </a:r>
              <a:r>
                <a:rPr lang="uk-UA" dirty="0"/>
                <a:t> 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763688" y="795769"/>
              <a:ext cx="1800200" cy="640605"/>
            </a:xfrm>
            <a:custGeom>
              <a:avLst/>
              <a:gdLst>
                <a:gd name="connsiteX0" fmla="*/ 0 w 1800200"/>
                <a:gd name="connsiteY0" fmla="*/ 0 h 615553"/>
                <a:gd name="connsiteX1" fmla="*/ 1800200 w 1800200"/>
                <a:gd name="connsiteY1" fmla="*/ 0 h 615553"/>
                <a:gd name="connsiteX2" fmla="*/ 1800200 w 1800200"/>
                <a:gd name="connsiteY2" fmla="*/ 615553 h 615553"/>
                <a:gd name="connsiteX3" fmla="*/ 0 w 1800200"/>
                <a:gd name="connsiteY3" fmla="*/ 615553 h 615553"/>
                <a:gd name="connsiteX4" fmla="*/ 0 w 1800200"/>
                <a:gd name="connsiteY4" fmla="*/ 0 h 615553"/>
                <a:gd name="connsiteX0" fmla="*/ 0 w 1800200"/>
                <a:gd name="connsiteY0" fmla="*/ 0 h 640605"/>
                <a:gd name="connsiteX1" fmla="*/ 1800200 w 1800200"/>
                <a:gd name="connsiteY1" fmla="*/ 0 h 640605"/>
                <a:gd name="connsiteX2" fmla="*/ 1461997 w 1800200"/>
                <a:gd name="connsiteY2" fmla="*/ 640605 h 640605"/>
                <a:gd name="connsiteX3" fmla="*/ 0 w 1800200"/>
                <a:gd name="connsiteY3" fmla="*/ 615553 h 640605"/>
                <a:gd name="connsiteX4" fmla="*/ 0 w 1800200"/>
                <a:gd name="connsiteY4" fmla="*/ 0 h 640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200" h="640605">
                  <a:moveTo>
                    <a:pt x="0" y="0"/>
                  </a:moveTo>
                  <a:lnTo>
                    <a:pt x="1800200" y="0"/>
                  </a:lnTo>
                  <a:lnTo>
                    <a:pt x="1461997" y="640605"/>
                  </a:lnTo>
                  <a:lnTo>
                    <a:pt x="0" y="615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softEdge rad="12700"/>
            </a:effectLst>
          </p:spPr>
          <p:txBody>
            <a:bodyPr wrap="square" rtlCol="0">
              <a:spAutoFit/>
            </a:bodyPr>
            <a:lstStyle/>
            <a:p>
              <a:r>
                <a:rPr lang="uk-UA" dirty="0"/>
                <a:t>(ген стійкості до </a:t>
              </a:r>
              <a:r>
                <a:rPr lang="uk-UA" dirty="0" err="1"/>
                <a:t>ампіциліну</a:t>
              </a:r>
              <a:r>
                <a:rPr lang="uk-UA" dirty="0"/>
                <a:t>)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796136" y="765320"/>
              <a:ext cx="2304256" cy="654963"/>
            </a:xfrm>
            <a:custGeom>
              <a:avLst/>
              <a:gdLst>
                <a:gd name="connsiteX0" fmla="*/ 0 w 2304256"/>
                <a:gd name="connsiteY0" fmla="*/ 0 h 646331"/>
                <a:gd name="connsiteX1" fmla="*/ 2304256 w 2304256"/>
                <a:gd name="connsiteY1" fmla="*/ 0 h 646331"/>
                <a:gd name="connsiteX2" fmla="*/ 2304256 w 2304256"/>
                <a:gd name="connsiteY2" fmla="*/ 646331 h 646331"/>
                <a:gd name="connsiteX3" fmla="*/ 0 w 2304256"/>
                <a:gd name="connsiteY3" fmla="*/ 646331 h 646331"/>
                <a:gd name="connsiteX4" fmla="*/ 0 w 2304256"/>
                <a:gd name="connsiteY4" fmla="*/ 0 h 646331"/>
                <a:gd name="connsiteX0" fmla="*/ 44 w 2304300"/>
                <a:gd name="connsiteY0" fmla="*/ 0 h 654963"/>
                <a:gd name="connsiteX1" fmla="*/ 2304300 w 2304300"/>
                <a:gd name="connsiteY1" fmla="*/ 0 h 654963"/>
                <a:gd name="connsiteX2" fmla="*/ 2304300 w 2304300"/>
                <a:gd name="connsiteY2" fmla="*/ 646331 h 654963"/>
                <a:gd name="connsiteX3" fmla="*/ 44 w 2304300"/>
                <a:gd name="connsiteY3" fmla="*/ 646331 h 654963"/>
                <a:gd name="connsiteX4" fmla="*/ 251231 w 2304300"/>
                <a:gd name="connsiteY4" fmla="*/ 623291 h 654963"/>
                <a:gd name="connsiteX5" fmla="*/ 44 w 2304300"/>
                <a:gd name="connsiteY5" fmla="*/ 0 h 654963"/>
                <a:gd name="connsiteX0" fmla="*/ 0 w 2304256"/>
                <a:gd name="connsiteY0" fmla="*/ 0 h 654963"/>
                <a:gd name="connsiteX1" fmla="*/ 2304256 w 2304256"/>
                <a:gd name="connsiteY1" fmla="*/ 0 h 654963"/>
                <a:gd name="connsiteX2" fmla="*/ 2304256 w 2304256"/>
                <a:gd name="connsiteY2" fmla="*/ 646331 h 654963"/>
                <a:gd name="connsiteX3" fmla="*/ 363255 w 2304256"/>
                <a:gd name="connsiteY3" fmla="*/ 646331 h 654963"/>
                <a:gd name="connsiteX4" fmla="*/ 251187 w 2304256"/>
                <a:gd name="connsiteY4" fmla="*/ 623291 h 654963"/>
                <a:gd name="connsiteX5" fmla="*/ 0 w 2304256"/>
                <a:gd name="connsiteY5" fmla="*/ 0 h 65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04256" h="654963">
                  <a:moveTo>
                    <a:pt x="0" y="0"/>
                  </a:moveTo>
                  <a:lnTo>
                    <a:pt x="2304256" y="0"/>
                  </a:lnTo>
                  <a:lnTo>
                    <a:pt x="2304256" y="646331"/>
                  </a:lnTo>
                  <a:lnTo>
                    <a:pt x="363255" y="646331"/>
                  </a:lnTo>
                  <a:cubicBezTo>
                    <a:pt x="359302" y="546794"/>
                    <a:pt x="255140" y="722828"/>
                    <a:pt x="251187" y="6232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uk-UA" dirty="0"/>
                <a:t>(ген стійкості до тетрацикліну) 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663788" y="5733256"/>
              <a:ext cx="31323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uk-UA" dirty="0"/>
                <a:t>(ділянка початку </a:t>
              </a:r>
              <a:r>
                <a:rPr lang="uk-UA" dirty="0" err="1"/>
                <a:t>реплікаціїї</a:t>
              </a:r>
              <a:r>
                <a:rPr lang="uk-UA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3877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558926" y="1"/>
            <a:ext cx="8748713" cy="6481763"/>
            <a:chOff x="34925" y="0"/>
            <a:chExt cx="8748713" cy="6481763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34925" y="0"/>
              <a:ext cx="8748713" cy="6481763"/>
              <a:chOff x="34925" y="0"/>
              <a:chExt cx="8748713" cy="6481763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25" y="0"/>
                <a:ext cx="8748713" cy="6481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431298" y="332656"/>
                <a:ext cx="442873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uk-UA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Плазмідний</a:t>
                </a:r>
                <a:r>
                  <a:rPr lang="uk-U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вектор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pUC18</a:t>
                </a:r>
                <a:endParaRPr lang="uk-UA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51520" y="4653136"/>
              <a:ext cx="8136904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uk-UA" i="1" dirty="0" err="1"/>
                <a:t>bla</a:t>
              </a:r>
              <a:r>
                <a:rPr lang="uk-UA" i="1" dirty="0"/>
                <a:t> </a:t>
              </a:r>
              <a:r>
                <a:rPr lang="uk-UA" dirty="0"/>
                <a:t>– Ген β-</a:t>
              </a:r>
              <a:r>
                <a:rPr lang="uk-UA" dirty="0" err="1"/>
                <a:t>лактамази</a:t>
              </a:r>
              <a:r>
                <a:rPr lang="uk-UA" dirty="0"/>
                <a:t>, </a:t>
              </a:r>
              <a:r>
                <a:rPr lang="uk-UA" dirty="0" err="1"/>
                <a:t>селектований</a:t>
              </a:r>
              <a:r>
                <a:rPr lang="uk-UA" dirty="0"/>
                <a:t> маркер (стійкості до </a:t>
              </a:r>
              <a:r>
                <a:rPr lang="uk-UA" dirty="0" err="1"/>
                <a:t>ампіциліну</a:t>
              </a:r>
              <a:r>
                <a:rPr lang="uk-UA" dirty="0"/>
                <a:t>)</a:t>
              </a:r>
            </a:p>
            <a:p>
              <a:r>
                <a:rPr lang="uk-UA" i="1" dirty="0" err="1"/>
                <a:t>ori</a:t>
              </a:r>
              <a:r>
                <a:rPr lang="uk-UA" dirty="0"/>
                <a:t> – Точка початку реплікації (</a:t>
              </a:r>
              <a:r>
                <a:rPr lang="uk-UA" dirty="0" err="1"/>
                <a:t>origin</a:t>
              </a:r>
              <a:r>
                <a:rPr lang="uk-UA" dirty="0"/>
                <a:t>)</a:t>
              </a:r>
            </a:p>
            <a:p>
              <a:r>
                <a:rPr lang="uk-UA" i="1" dirty="0" err="1"/>
                <a:t>lacZ</a:t>
              </a:r>
              <a:r>
                <a:rPr lang="uk-UA" i="1" dirty="0"/>
                <a:t>’ </a:t>
              </a:r>
              <a:r>
                <a:rPr lang="uk-UA" dirty="0"/>
                <a:t>– N-кінцева частина гена β-</a:t>
              </a:r>
              <a:r>
                <a:rPr lang="uk-UA" dirty="0" err="1"/>
                <a:t>галактозидази</a:t>
              </a:r>
              <a:r>
                <a:rPr lang="uk-UA" dirty="0"/>
                <a:t> (кодує 146 з 1021 АК-залишків), селективний маркер (</a:t>
              </a:r>
              <a:r>
                <a:rPr lang="uk-UA" dirty="0" err="1"/>
                <a:t>хромогений</a:t>
              </a:r>
              <a:r>
                <a:rPr lang="uk-UA" dirty="0"/>
                <a:t> субстрат X-</a:t>
              </a:r>
              <a:r>
                <a:rPr lang="uk-UA" dirty="0" err="1"/>
                <a:t>Gal</a:t>
              </a:r>
              <a:r>
                <a:rPr lang="uk-UA" dirty="0"/>
                <a:t>)</a:t>
              </a:r>
            </a:p>
            <a:p>
              <a:r>
                <a:rPr lang="uk-UA" i="1" dirty="0" err="1"/>
                <a:t>lacI</a:t>
              </a:r>
              <a:r>
                <a:rPr lang="uk-UA" i="1" dirty="0"/>
                <a:t> – </a:t>
              </a:r>
              <a:r>
                <a:rPr lang="uk-UA" dirty="0"/>
                <a:t>Ген </a:t>
              </a:r>
              <a:r>
                <a:rPr lang="uk-UA" dirty="0" err="1"/>
                <a:t>Lac-репресора</a:t>
              </a:r>
              <a:r>
                <a:rPr lang="uk-UA" dirty="0"/>
                <a:t> (індуктор – IPTG)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60232" y="2492896"/>
              <a:ext cx="14401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uk-UA" dirty="0"/>
            </a:p>
          </p:txBody>
        </p:sp>
      </p:grpSp>
      <p:sp>
        <p:nvSpPr>
          <p:cNvPr id="8" name="Text Box 224">
            <a:extLst>
              <a:ext uri="{FF2B5EF4-FFF2-40B4-BE49-F238E27FC236}">
                <a16:creationId xmlns:a16="http://schemas.microsoft.com/office/drawing/2014/main" id="{80622F7D-82A2-4202-9C38-EE246418B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1575" y="1825061"/>
            <a:ext cx="21414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 b="1" i="1" dirty="0" err="1">
                <a:latin typeface="Arial" panose="020B0604020202020204" pitchFamily="34" charset="0"/>
              </a:rPr>
              <a:t>Полілінкер</a:t>
            </a:r>
            <a:r>
              <a:rPr lang="ru-RU" altLang="ru-RU" sz="1600" b="1" dirty="0">
                <a:latin typeface="Arial" panose="020B0604020202020204" pitchFamily="34" charset="0"/>
              </a:rPr>
              <a:t> - </a:t>
            </a:r>
            <a:r>
              <a:rPr lang="ru-RU" altLang="ru-RU" sz="1600" b="1" dirty="0" err="1">
                <a:latin typeface="Arial" panose="020B0604020202020204" pitchFamily="34" charset="0"/>
              </a:rPr>
              <a:t>штучна</a:t>
            </a:r>
            <a:r>
              <a:rPr lang="ru-RU" altLang="ru-RU" sz="1600" b="1" dirty="0">
                <a:latin typeface="Arial" panose="020B0604020202020204" pitchFamily="34" charset="0"/>
              </a:rPr>
              <a:t> нуклеотидна </a:t>
            </a:r>
            <a:r>
              <a:rPr lang="ru-RU" altLang="ru-RU" sz="1600" b="1" dirty="0" err="1">
                <a:latin typeface="Arial" panose="020B0604020202020204" pitchFamily="34" charset="0"/>
              </a:rPr>
              <a:t>послідовність</a:t>
            </a:r>
            <a:r>
              <a:rPr lang="ru-RU" altLang="ru-RU" sz="1600" b="1" dirty="0">
                <a:latin typeface="Arial" panose="020B0604020202020204" pitchFamily="34" charset="0"/>
              </a:rPr>
              <a:t>, яка </a:t>
            </a:r>
            <a:r>
              <a:rPr lang="ru-RU" altLang="ru-RU" sz="1600" b="1" dirty="0" err="1">
                <a:latin typeface="Arial" panose="020B0604020202020204" pitchFamily="34" charset="0"/>
              </a:rPr>
              <a:t>містить</a:t>
            </a:r>
            <a:r>
              <a:rPr lang="ru-RU" altLang="ru-RU" sz="1600" b="1" dirty="0">
                <a:latin typeface="Arial" panose="020B0604020202020204" pitchFamily="34" charset="0"/>
              </a:rPr>
              <a:t> </a:t>
            </a:r>
            <a:r>
              <a:rPr lang="ru-RU" altLang="ru-RU" sz="1600" b="1" dirty="0" err="1">
                <a:latin typeface="Arial" panose="020B0604020202020204" pitchFamily="34" charset="0"/>
              </a:rPr>
              <a:t>кілька</a:t>
            </a:r>
            <a:r>
              <a:rPr lang="ru-RU" altLang="ru-RU" sz="1600" b="1" dirty="0">
                <a:latin typeface="Arial" panose="020B0604020202020204" pitchFamily="34" charset="0"/>
              </a:rPr>
              <a:t> </a:t>
            </a:r>
            <a:r>
              <a:rPr lang="ru-RU" altLang="ru-RU" sz="1600" b="1" dirty="0" err="1">
                <a:latin typeface="Arial" panose="020B0604020202020204" pitchFamily="34" charset="0"/>
              </a:rPr>
              <a:t>сайтів</a:t>
            </a:r>
            <a:r>
              <a:rPr lang="ru-RU" altLang="ru-RU" sz="1600" b="1" dirty="0">
                <a:latin typeface="Arial" panose="020B0604020202020204" pitchFamily="34" charset="0"/>
              </a:rPr>
              <a:t> </a:t>
            </a:r>
            <a:r>
              <a:rPr lang="ru-RU" altLang="ru-RU" sz="1600" b="1" dirty="0" err="1">
                <a:latin typeface="Arial" panose="020B0604020202020204" pitchFamily="34" charset="0"/>
              </a:rPr>
              <a:t>рестрикції</a:t>
            </a:r>
            <a:endParaRPr lang="ru-RU" altLang="ru-RU" sz="16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11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8493FA-ABC2-4A73-8DE7-6E09B5F03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64" t="16190" r="23795" b="11428"/>
          <a:stretch/>
        </p:blipFill>
        <p:spPr>
          <a:xfrm>
            <a:off x="2171700" y="272948"/>
            <a:ext cx="8409214" cy="63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77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7F426E-87C7-4B96-91ED-FD0FE2DF2C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13" t="17735" r="35194" b="15340"/>
          <a:stretch/>
        </p:blipFill>
        <p:spPr>
          <a:xfrm>
            <a:off x="6308130" y="313722"/>
            <a:ext cx="5145934" cy="62305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CE092D7-B4AE-4E07-8696-E91470CCFBC0}"/>
              </a:ext>
            </a:extLst>
          </p:cNvPr>
          <p:cNvSpPr/>
          <p:nvPr/>
        </p:nvSpPr>
        <p:spPr>
          <a:xfrm>
            <a:off x="212130" y="230372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 допомогою </a:t>
            </a:r>
            <a:r>
              <a:rPr lang="uk-UA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плазмідних</a:t>
            </a:r>
            <a:r>
              <a:rPr lang="uk-UA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векторів можна клонувати фрагменти ДНК довжиною до 10 </a:t>
            </a:r>
            <a:r>
              <a:rPr lang="uk-UA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т.п.н</a:t>
            </a:r>
            <a:r>
              <a:rPr lang="uk-UA" u="sng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64386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Объект 8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6781" y1="34818" x2="46781" y2="34818"/>
                        <a14:foregroundMark x1="39056" y1="29555" x2="39056" y2="29555"/>
                        <a14:foregroundMark x1="38627" y1="19433" x2="38627" y2="19433"/>
                        <a14:foregroundMark x1="38197" y1="8097" x2="38197" y2="8097"/>
                        <a14:foregroundMark x1="49785" y1="2024" x2="49785" y2="2024"/>
                        <a14:foregroundMark x1="60515" y1="7692" x2="60515" y2="7692"/>
                        <a14:foregroundMark x1="61803" y1="19433" x2="61803" y2="19433"/>
                        <a14:foregroundMark x1="61373" y1="28745" x2="61373" y2="28745"/>
                        <a14:foregroundMark x1="53648" y1="30364" x2="53648" y2="30364"/>
                        <a14:foregroundMark x1="45494" y1="29960" x2="45494" y2="29960"/>
                        <a14:foregroundMark x1="50644" y1="20243" x2="50644" y2="20243"/>
                        <a14:foregroundMark x1="43777" y1="8907" x2="43777" y2="8907"/>
                        <a14:foregroundMark x1="56223" y1="8502" x2="56223" y2="8502"/>
                        <a14:foregroundMark x1="36052" y1="41700" x2="36052" y2="41700"/>
                        <a14:foregroundMark x1="19742" y1="73279" x2="19742" y2="73279"/>
                        <a14:foregroundMark x1="24893" y1="61943" x2="24893" y2="61943"/>
                        <a14:foregroundMark x1="12017" y1="98785" x2="12017" y2="98785"/>
                        <a14:foregroundMark x1="28755" y1="70040" x2="28755" y2="70040"/>
                        <a14:foregroundMark x1="29614" y1="71660" x2="29614" y2="71660"/>
                        <a14:foregroundMark x1="19742" y1="86235" x2="19742" y2="86235"/>
                        <a14:foregroundMark x1="38197" y1="65992" x2="38197" y2="65992"/>
                        <a14:foregroundMark x1="74249" y1="49393" x2="74249" y2="49393"/>
                        <a14:foregroundMark x1="70815" y1="70850" x2="70815" y2="70850"/>
                        <a14:foregroundMark x1="60086" y1="64777" x2="60086" y2="64777"/>
                        <a14:foregroundMark x1="71245" y1="54656" x2="71245" y2="54656"/>
                        <a14:foregroundMark x1="38197" y1="24696" x2="38197" y2="24696"/>
                        <a14:foregroundMark x1="38197" y1="13360" x2="38197" y2="13360"/>
                        <a14:foregroundMark x1="42918" y1="5263" x2="42918" y2="5263"/>
                        <a14:foregroundMark x1="54077" y1="3644" x2="54077" y2="3644"/>
                        <a14:foregroundMark x1="61373" y1="25506" x2="61373" y2="25506"/>
                        <a14:foregroundMark x1="53219" y1="14170" x2="53219" y2="14170"/>
                        <a14:foregroundMark x1="46352" y1="15385" x2="46352" y2="15385"/>
                        <a14:foregroundMark x1="43348" y1="20243" x2="43348" y2="20243"/>
                        <a14:foregroundMark x1="57082" y1="19838" x2="57082" y2="19838"/>
                        <a14:foregroundMark x1="51502" y1="24696" x2="51502" y2="24696"/>
                        <a14:foregroundMark x1="48069" y1="25101" x2="48069" y2="25101"/>
                        <a14:foregroundMark x1="41631" y1="25506" x2="41631" y2="25506"/>
                        <a14:foregroundMark x1="41631" y1="13360" x2="41631" y2="13360"/>
                        <a14:foregroundMark x1="54936" y1="12146" x2="54936" y2="12146"/>
                        <a14:foregroundMark x1="38197" y1="27530" x2="38197" y2="27530"/>
                        <a14:backgroundMark x1="47210" y1="76518" x2="47210" y2="76518"/>
                        <a14:backgroundMark x1="48069" y1="74089" x2="48069" y2="74089"/>
                        <a14:backgroundMark x1="48927" y1="63563" x2="48927" y2="63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5539" y="1196976"/>
            <a:ext cx="4346575" cy="4968875"/>
          </a:xfrm>
        </p:spPr>
      </p:pic>
      <p:sp>
        <p:nvSpPr>
          <p:cNvPr id="17411" name="Заголовок 4"/>
          <p:cNvSpPr>
            <a:spLocks noGrp="1"/>
          </p:cNvSpPr>
          <p:nvPr>
            <p:ph type="title"/>
          </p:nvPr>
        </p:nvSpPr>
        <p:spPr>
          <a:xfrm>
            <a:off x="1919289" y="115889"/>
            <a:ext cx="8569325" cy="936625"/>
          </a:xfrm>
        </p:spPr>
        <p:txBody>
          <a:bodyPr/>
          <a:lstStyle/>
          <a:p>
            <a:pPr eaLnBrk="1" hangingPunct="1"/>
            <a:r>
              <a:rPr lang="uk-UA" altLang="ru-RU" sz="4000" dirty="0"/>
              <a:t>Вектори на основі фага </a:t>
            </a:r>
            <a:r>
              <a:rPr lang="uk-UA" altLang="ru-RU" sz="4000" dirty="0">
                <a:ea typeface="Calibri" pitchFamily="34" charset="0"/>
                <a:cs typeface="Calibri" pitchFamily="34" charset="0"/>
              </a:rPr>
              <a:t>λ</a:t>
            </a:r>
            <a:endParaRPr lang="uk-UA" altLang="ru-RU" sz="4000" dirty="0"/>
          </a:p>
        </p:txBody>
      </p:sp>
      <p:sp>
        <p:nvSpPr>
          <p:cNvPr id="17412" name="Объект 5"/>
          <p:cNvSpPr>
            <a:spLocks noGrp="1"/>
          </p:cNvSpPr>
          <p:nvPr>
            <p:ph sz="half" idx="2"/>
          </p:nvPr>
        </p:nvSpPr>
        <p:spPr>
          <a:xfrm>
            <a:off x="1524001" y="1196976"/>
            <a:ext cx="4716463" cy="5400675"/>
          </a:xfrm>
        </p:spPr>
        <p:txBody>
          <a:bodyPr>
            <a:normAutofit/>
          </a:bodyPr>
          <a:lstStyle/>
          <a:p>
            <a:pPr marL="457200" indent="-457200">
              <a:buFont typeface="Calibri" pitchFamily="34" charset="0"/>
              <a:buAutoNum type="arabicPeriod"/>
            </a:pPr>
            <a:r>
              <a:rPr lang="ru-RU" altLang="ru-RU" sz="2600" dirty="0" err="1"/>
              <a:t>Майже</a:t>
            </a:r>
            <a:r>
              <a:rPr lang="ru-RU" altLang="ru-RU" sz="2600" dirty="0"/>
              <a:t> </a:t>
            </a:r>
            <a:r>
              <a:rPr lang="ru-RU" altLang="ru-RU" sz="2600" dirty="0" err="1"/>
              <a:t>третина</a:t>
            </a:r>
            <a:r>
              <a:rPr lang="ru-RU" altLang="ru-RU" sz="2600" dirty="0"/>
              <a:t> геному фага </a:t>
            </a:r>
            <a:r>
              <a:rPr lang="el-GR" altLang="ru-RU" sz="2600" dirty="0"/>
              <a:t>λ </a:t>
            </a:r>
            <a:r>
              <a:rPr lang="ru-RU" altLang="ru-RU" sz="2600" dirty="0" err="1"/>
              <a:t>несуттєва</a:t>
            </a:r>
            <a:r>
              <a:rPr lang="ru-RU" altLang="ru-RU" sz="2600" dirty="0"/>
              <a:t> і </a:t>
            </a:r>
            <a:r>
              <a:rPr lang="ru-RU" altLang="ru-RU" sz="2600" dirty="0" err="1"/>
              <a:t>може</a:t>
            </a:r>
            <a:r>
              <a:rPr lang="ru-RU" altLang="ru-RU" sz="2600" dirty="0"/>
              <a:t> бути </a:t>
            </a:r>
            <a:r>
              <a:rPr lang="ru-RU" altLang="ru-RU" sz="2600" dirty="0" err="1"/>
              <a:t>замінена</a:t>
            </a:r>
            <a:r>
              <a:rPr lang="ru-RU" altLang="ru-RU" sz="2600" dirty="0"/>
              <a:t> </a:t>
            </a:r>
            <a:r>
              <a:rPr lang="ru-RU" altLang="ru-RU" sz="2600" dirty="0" err="1"/>
              <a:t>чужорідною</a:t>
            </a:r>
            <a:r>
              <a:rPr lang="ru-RU" altLang="ru-RU" sz="2600" dirty="0"/>
              <a:t> ДНК;</a:t>
            </a:r>
          </a:p>
          <a:p>
            <a:pPr marL="457200" indent="-457200">
              <a:buFont typeface="Calibri" pitchFamily="34" charset="0"/>
              <a:buAutoNum type="arabicPeriod"/>
            </a:pPr>
            <a:r>
              <a:rPr lang="ru-RU" altLang="ru-RU" sz="2600" dirty="0" err="1"/>
              <a:t>Дозволяють</a:t>
            </a:r>
            <a:r>
              <a:rPr lang="ru-RU" altLang="ru-RU" sz="2600" dirty="0"/>
              <a:t> </a:t>
            </a:r>
            <a:r>
              <a:rPr lang="ru-RU" altLang="ru-RU" sz="2600" dirty="0" err="1"/>
              <a:t>клонувати</a:t>
            </a:r>
            <a:r>
              <a:rPr lang="ru-RU" altLang="ru-RU" sz="2600" dirty="0"/>
              <a:t> </a:t>
            </a:r>
            <a:r>
              <a:rPr lang="ru-RU" altLang="ru-RU" sz="2600" dirty="0" err="1"/>
              <a:t>фрагменти</a:t>
            </a:r>
            <a:r>
              <a:rPr lang="ru-RU" altLang="ru-RU" sz="2600" dirty="0"/>
              <a:t> ДНК </a:t>
            </a:r>
            <a:r>
              <a:rPr lang="ru-RU" altLang="ru-RU" sz="2600" dirty="0" err="1"/>
              <a:t>завдовжки</a:t>
            </a:r>
            <a:r>
              <a:rPr lang="ru-RU" altLang="ru-RU" sz="2600" dirty="0"/>
              <a:t> 5-25 </a:t>
            </a:r>
            <a:r>
              <a:rPr lang="ru-RU" altLang="ru-RU" sz="2600" dirty="0" err="1"/>
              <a:t>т.п.о</a:t>
            </a:r>
            <a:r>
              <a:rPr lang="ru-RU" altLang="ru-RU" sz="2600" dirty="0"/>
              <a:t>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0C0F3B3-F714-4140-84B7-7F2D61DDDC7B}" type="slidenum">
              <a:rPr lang="ru-RU">
                <a:solidFill>
                  <a:srgbClr val="898989"/>
                </a:solidFill>
              </a:rPr>
              <a:pPr/>
              <a:t>18</a:t>
            </a:fld>
            <a:endParaRPr lang="ru-RU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76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8E651-11C4-47B7-B2EF-0BE2ED93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B19AC0-A08C-47A8-97AF-0EB2FEFF6E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010318-F8A4-4793-AE75-9F8AF5E9BC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9AF70C-1D20-4997-984B-ECC47DB2A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37" t="21860" r="28815" b="16385"/>
          <a:stretch/>
        </p:blipFill>
        <p:spPr>
          <a:xfrm>
            <a:off x="1689494" y="0"/>
            <a:ext cx="8319957" cy="622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30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358942" y="3664849"/>
            <a:ext cx="6843963" cy="15696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ru-RU" sz="2400" b="1" dirty="0"/>
              <a:t>Метод </a:t>
            </a:r>
            <a:r>
              <a:rPr lang="ru-RU" sz="2400" b="1" dirty="0" err="1"/>
              <a:t>створення</a:t>
            </a:r>
            <a:r>
              <a:rPr lang="ru-RU" sz="2400" b="1" dirty="0"/>
              <a:t> </a:t>
            </a:r>
            <a:r>
              <a:rPr lang="ru-RU" sz="2400" b="1" dirty="0" err="1"/>
              <a:t>нових</a:t>
            </a:r>
            <a:r>
              <a:rPr lang="ru-RU" sz="2400" b="1" dirty="0"/>
              <a:t> </a:t>
            </a:r>
            <a:r>
              <a:rPr lang="ru-RU" sz="2400" b="1" dirty="0" err="1"/>
              <a:t>генетичних</a:t>
            </a:r>
            <a:r>
              <a:rPr lang="ru-RU" sz="2400" b="1" dirty="0"/>
              <a:t> </a:t>
            </a:r>
            <a:r>
              <a:rPr lang="ru-RU" sz="2400" b="1" dirty="0" err="1"/>
              <a:t>програм</a:t>
            </a:r>
            <a:r>
              <a:rPr lang="ru-RU" sz="2400" b="1" dirty="0"/>
              <a:t> шляхом </a:t>
            </a:r>
            <a:r>
              <a:rPr lang="ru-RU" sz="2400" b="1" dirty="0" err="1"/>
              <a:t>конструювання</a:t>
            </a:r>
            <a:r>
              <a:rPr lang="ru-RU" sz="2400" b="1" dirty="0"/>
              <a:t> і </a:t>
            </a:r>
            <a:r>
              <a:rPr lang="ru-RU" sz="2400" b="1" dirty="0" err="1"/>
              <a:t>внесення</a:t>
            </a:r>
            <a:r>
              <a:rPr lang="ru-RU" sz="2400" b="1" dirty="0"/>
              <a:t> </a:t>
            </a:r>
            <a:r>
              <a:rPr lang="ru-RU" sz="2400" b="1" dirty="0" err="1"/>
              <a:t>нової</a:t>
            </a:r>
            <a:r>
              <a:rPr lang="ru-RU" sz="2400" b="1" dirty="0"/>
              <a:t> </a:t>
            </a:r>
            <a:r>
              <a:rPr lang="ru-RU" sz="2400" b="1" dirty="0" err="1"/>
              <a:t>генетичної</a:t>
            </a:r>
            <a:r>
              <a:rPr lang="ru-RU" sz="2400" b="1" dirty="0"/>
              <a:t> </a:t>
            </a:r>
            <a:r>
              <a:rPr lang="ru-RU" sz="2400" b="1" dirty="0" err="1"/>
              <a:t>інформації</a:t>
            </a:r>
            <a:r>
              <a:rPr lang="ru-RU" sz="2400" b="1" dirty="0"/>
              <a:t> в уже </a:t>
            </a:r>
            <a:r>
              <a:rPr lang="ru-RU" sz="2400" b="1" dirty="0" err="1"/>
              <a:t>існуючі</a:t>
            </a:r>
            <a:r>
              <a:rPr lang="ru-RU" sz="2400" b="1" dirty="0"/>
              <a:t> </a:t>
            </a:r>
            <a:r>
              <a:rPr lang="ru-RU" sz="2400" b="1" dirty="0" err="1"/>
              <a:t>живі</a:t>
            </a:r>
            <a:r>
              <a:rPr lang="ru-RU" sz="2400" b="1" dirty="0"/>
              <a:t> </a:t>
            </a:r>
            <a:r>
              <a:rPr lang="ru-RU" sz="2400" b="1" dirty="0" err="1"/>
              <a:t>організми</a:t>
            </a:r>
            <a:r>
              <a:rPr lang="ru-RU" sz="2400" b="1" dirty="0"/>
              <a:t>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484313" y="3176"/>
            <a:ext cx="9144001" cy="11398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ru-RU" sz="4000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Генетична</a:t>
            </a:r>
            <a:r>
              <a:rPr lang="ru-RU" sz="4000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інженерія</a:t>
            </a:r>
            <a:r>
              <a:rPr lang="ru-RU" sz="4000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4000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молекулярне</a:t>
            </a:r>
            <a:r>
              <a:rPr lang="ru-RU" sz="4000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клонування</a:t>
            </a:r>
            <a:r>
              <a:rPr lang="ru-RU" sz="4000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4000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технологія</a:t>
            </a:r>
            <a:r>
              <a:rPr lang="ru-RU" sz="4000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рекомюінантних</a:t>
            </a:r>
            <a:r>
              <a:rPr lang="ru-RU" sz="4000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ДНК</a:t>
            </a:r>
          </a:p>
        </p:txBody>
      </p:sp>
      <p:pic>
        <p:nvPicPr>
          <p:cNvPr id="153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75" y="2552012"/>
            <a:ext cx="3632200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9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93"/>
    </mc:Choice>
    <mc:Fallback xmlns="">
      <p:transition spd="slow" advTm="2119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649287"/>
          </a:xfrm>
        </p:spPr>
        <p:txBody>
          <a:bodyPr>
            <a:normAutofit/>
          </a:bodyPr>
          <a:lstStyle/>
          <a:p>
            <a:r>
              <a:rPr lang="ru-RU" altLang="ru-RU" sz="3600" dirty="0"/>
              <a:t>Упаковка ДНК фага </a:t>
            </a:r>
            <a:r>
              <a:rPr lang="el-GR" altLang="ru-RU" sz="3600" dirty="0"/>
              <a:t>λ</a:t>
            </a:r>
            <a:endParaRPr lang="ru-RU" altLang="ru-RU" sz="3600" dirty="0"/>
          </a:p>
        </p:txBody>
      </p:sp>
      <p:pic>
        <p:nvPicPr>
          <p:cNvPr id="2048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0" y="908050"/>
            <a:ext cx="6713538" cy="5473700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F7EC082-B2A6-4344-AF91-94805596239E}" type="slidenum">
              <a:rPr lang="ru-RU">
                <a:solidFill>
                  <a:srgbClr val="898989"/>
                </a:solidFill>
              </a:rPr>
              <a:pPr/>
              <a:t>20</a:t>
            </a:fld>
            <a:endParaRPr lang="ru-RU">
              <a:solidFill>
                <a:srgbClr val="89898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36160" y="775368"/>
            <a:ext cx="18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400" b="1" dirty="0"/>
              <a:t>Порожня головка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6120" y="2276872"/>
            <a:ext cx="23042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/>
              <a:t>Заповнена головка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5640" y="2292261"/>
            <a:ext cx="30243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b="1" dirty="0"/>
              <a:t>Упаковка здійснюється за допомогою білків Е та 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31904" y="3713834"/>
            <a:ext cx="23042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b="1" dirty="0"/>
              <a:t>Тільки заповнена ДНК головка здатна приєднати хвіст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31904" y="5301209"/>
            <a:ext cx="24482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b="1" dirty="0"/>
              <a:t>Повністю зібраний </a:t>
            </a:r>
            <a:r>
              <a:rPr lang="uk-UA" b="1" dirty="0" err="1"/>
              <a:t>віріон</a:t>
            </a:r>
            <a:r>
              <a:rPr lang="uk-UA" b="1" dirty="0"/>
              <a:t> фага</a:t>
            </a:r>
          </a:p>
        </p:txBody>
      </p:sp>
    </p:spTree>
    <p:extLst>
      <p:ext uri="{BB962C8B-B14F-4D97-AF65-F5344CB8AC3E}">
        <p14:creationId xmlns:p14="http://schemas.microsoft.com/office/powerpoint/2010/main" val="805960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8166" t="950" r="8769" b="32209"/>
          <a:stretch/>
        </p:blipFill>
        <p:spPr bwMode="auto">
          <a:xfrm>
            <a:off x="0" y="204139"/>
            <a:ext cx="6685547" cy="3998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078841" y="496371"/>
            <a:ext cx="46085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b="1" dirty="0"/>
              <a:t>Конструювання </a:t>
            </a:r>
            <a:r>
              <a:rPr lang="uk-UA" b="1" dirty="0" err="1"/>
              <a:t>вектора</a:t>
            </a:r>
            <a:r>
              <a:rPr lang="uk-UA" b="1" dirty="0"/>
              <a:t> заміщення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7013" y="1229023"/>
            <a:ext cx="15121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200" b="1" dirty="0"/>
              <a:t>Гени </a:t>
            </a:r>
            <a:r>
              <a:rPr lang="uk-UA" sz="1200" b="1" dirty="0" err="1"/>
              <a:t>лізогенного</a:t>
            </a:r>
            <a:r>
              <a:rPr lang="uk-UA" sz="1200" b="1" dirty="0"/>
              <a:t> шляху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8717" y="2546944"/>
            <a:ext cx="10081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400" dirty="0" err="1"/>
              <a:t>полілінкер</a:t>
            </a:r>
            <a:endParaRPr lang="uk-UA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586689" y="3447045"/>
            <a:ext cx="15121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200" b="1" dirty="0"/>
              <a:t>Фрагмент чужорідної ДНК 15-24 </a:t>
            </a:r>
            <a:r>
              <a:rPr lang="uk-UA" sz="1200" b="1" dirty="0" err="1"/>
              <a:t>тпн</a:t>
            </a:r>
            <a:endParaRPr lang="uk-UA" sz="12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43E637-C391-45B4-9ED4-01F8EFB8F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73" t="34475" r="33535" b="18283"/>
          <a:stretch/>
        </p:blipFill>
        <p:spPr>
          <a:xfrm>
            <a:off x="6685547" y="3300634"/>
            <a:ext cx="4814849" cy="32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31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981200" y="119063"/>
            <a:ext cx="8229600" cy="906462"/>
          </a:xfrm>
        </p:spPr>
        <p:txBody>
          <a:bodyPr/>
          <a:lstStyle/>
          <a:p>
            <a:pPr eaLnBrk="1" hangingPunct="1"/>
            <a:r>
              <a:rPr lang="ru-RU" altLang="ru-RU" dirty="0" err="1"/>
              <a:t>Косміди</a:t>
            </a:r>
            <a:endParaRPr lang="ru-RU" altLang="ru-RU" dirty="0"/>
          </a:p>
        </p:txBody>
      </p:sp>
      <p:sp>
        <p:nvSpPr>
          <p:cNvPr id="21507" name="Объект 7"/>
          <p:cNvSpPr>
            <a:spLocks noGrp="1"/>
          </p:cNvSpPr>
          <p:nvPr>
            <p:ph sz="half" idx="2"/>
          </p:nvPr>
        </p:nvSpPr>
        <p:spPr>
          <a:xfrm>
            <a:off x="1847850" y="2781301"/>
            <a:ext cx="4464050" cy="2727325"/>
          </a:xfrm>
        </p:spPr>
        <p:txBody>
          <a:bodyPr/>
          <a:lstStyle/>
          <a:p>
            <a:r>
              <a:rPr lang="ru-RU" altLang="ru-RU" dirty="0" err="1"/>
              <a:t>Дозволяють</a:t>
            </a:r>
            <a:r>
              <a:rPr lang="ru-RU" altLang="ru-RU" dirty="0"/>
              <a:t> </a:t>
            </a:r>
            <a:r>
              <a:rPr lang="ru-RU" altLang="ru-RU" dirty="0" err="1"/>
              <a:t>клонувати</a:t>
            </a:r>
            <a:r>
              <a:rPr lang="ru-RU" altLang="ru-RU" dirty="0"/>
              <a:t> </a:t>
            </a:r>
            <a:r>
              <a:rPr lang="ru-RU" altLang="ru-RU" dirty="0" err="1"/>
              <a:t>фрагменти</a:t>
            </a:r>
            <a:r>
              <a:rPr lang="ru-RU" altLang="ru-RU" dirty="0"/>
              <a:t> ДНК </a:t>
            </a:r>
            <a:r>
              <a:rPr lang="ru-RU" altLang="ru-RU" dirty="0" err="1"/>
              <a:t>завдовжки</a:t>
            </a:r>
            <a:r>
              <a:rPr lang="ru-RU" altLang="ru-RU" dirty="0"/>
              <a:t> 30-45 </a:t>
            </a:r>
            <a:r>
              <a:rPr lang="ru-RU" altLang="ru-RU" dirty="0" err="1"/>
              <a:t>т.п.о</a:t>
            </a:r>
            <a:r>
              <a:rPr lang="ru-RU" altLang="ru-RU" dirty="0"/>
              <a:t>.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4294967295"/>
          </p:nvPr>
        </p:nvSpPr>
        <p:spPr>
          <a:xfrm>
            <a:off x="1992313" y="1133476"/>
            <a:ext cx="8280400" cy="1152525"/>
          </a:xfrm>
        </p:spPr>
        <p:txBody>
          <a:bodyPr rtlCol="0">
            <a:noAutofit/>
          </a:bodyPr>
          <a:lstStyle/>
          <a:p>
            <a:pPr marL="0" indent="0" algn="just">
              <a:buNone/>
              <a:defRPr/>
            </a:pPr>
            <a:r>
              <a:rPr lang="ru-RU" b="1" dirty="0" err="1"/>
              <a:t>Косміди</a:t>
            </a:r>
            <a:r>
              <a:rPr lang="ru-RU" b="1" dirty="0"/>
              <a:t> - </a:t>
            </a:r>
            <a:r>
              <a:rPr lang="ru-RU" b="1" dirty="0" err="1"/>
              <a:t>плазмідні</a:t>
            </a:r>
            <a:r>
              <a:rPr lang="ru-RU" b="1" dirty="0"/>
              <a:t> </a:t>
            </a:r>
            <a:r>
              <a:rPr lang="ru-RU" b="1" dirty="0" err="1"/>
              <a:t>вектори</a:t>
            </a:r>
            <a:r>
              <a:rPr lang="ru-RU" b="1" dirty="0"/>
              <a:t>, в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вбудований</a:t>
            </a:r>
            <a:r>
              <a:rPr lang="ru-RU" b="1" dirty="0"/>
              <a:t> </a:t>
            </a:r>
            <a:r>
              <a:rPr lang="it-IT" b="1" dirty="0"/>
              <a:t>Cos-</a:t>
            </a:r>
            <a:r>
              <a:rPr lang="ru-RU" b="1" dirty="0"/>
              <a:t>сайт фага </a:t>
            </a:r>
            <a:r>
              <a:rPr lang="el-GR" b="1" dirty="0"/>
              <a:t>λ,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забезпечує</a:t>
            </a:r>
            <a:r>
              <a:rPr lang="ru-RU" b="1" dirty="0"/>
              <a:t> упаковку </a:t>
            </a:r>
            <a:r>
              <a:rPr lang="ru-RU" b="1" dirty="0" err="1"/>
              <a:t>цієї</a:t>
            </a:r>
            <a:r>
              <a:rPr lang="ru-RU" b="1" dirty="0"/>
              <a:t> ДНК у </a:t>
            </a:r>
            <a:r>
              <a:rPr lang="ru-RU" b="1" dirty="0" err="1"/>
              <a:t>фагову</a:t>
            </a:r>
            <a:r>
              <a:rPr lang="ru-RU" b="1" dirty="0"/>
              <a:t> </a:t>
            </a:r>
            <a:r>
              <a:rPr lang="ru-RU" b="1" dirty="0" err="1"/>
              <a:t>частку</a:t>
            </a:r>
            <a:r>
              <a:rPr lang="ru-RU" b="1" dirty="0"/>
              <a:t>.</a:t>
            </a:r>
          </a:p>
        </p:txBody>
      </p:sp>
      <p:grpSp>
        <p:nvGrpSpPr>
          <p:cNvPr id="21509" name="Группа 13"/>
          <p:cNvGrpSpPr>
            <a:grpSpLocks/>
          </p:cNvGrpSpPr>
          <p:nvPr/>
        </p:nvGrpSpPr>
        <p:grpSpPr bwMode="auto">
          <a:xfrm>
            <a:off x="7361506" y="2123945"/>
            <a:ext cx="4024312" cy="4176712"/>
            <a:chOff x="3815782" y="2568083"/>
            <a:chExt cx="3892062" cy="4029429"/>
          </a:xfrm>
        </p:grpSpPr>
        <p:pic>
          <p:nvPicPr>
            <p:cNvPr id="21511" name="Рисунок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782" y="2568083"/>
              <a:ext cx="3892062" cy="4029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2" name="TextBox 15"/>
            <p:cNvSpPr txBox="1">
              <a:spLocks noChangeArrowheads="1"/>
            </p:cNvSpPr>
            <p:nvPr/>
          </p:nvSpPr>
          <p:spPr bwMode="auto">
            <a:xfrm>
              <a:off x="5292080" y="2568083"/>
              <a:ext cx="598735" cy="356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ru-RU" sz="1800" b="1" dirty="0"/>
                <a:t>MPS</a:t>
              </a:r>
              <a:endParaRPr lang="ru-RU" altLang="ru-RU" sz="1800" b="1" dirty="0"/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16755EB-69EC-4924-8F3A-07E0BD983F68}" type="slidenum">
              <a:rPr lang="ru-RU">
                <a:solidFill>
                  <a:srgbClr val="898989"/>
                </a:solidFill>
              </a:rPr>
              <a:pPr/>
              <a:t>22</a:t>
            </a:fld>
            <a:endParaRPr lang="ru-RU">
              <a:solidFill>
                <a:srgbClr val="898989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16B75FD-2C24-476A-A604-3355A2BFBA4F}"/>
              </a:ext>
            </a:extLst>
          </p:cNvPr>
          <p:cNvSpPr/>
          <p:nvPr/>
        </p:nvSpPr>
        <p:spPr>
          <a:xfrm>
            <a:off x="215900" y="509972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Такі вектори здатні пакуватися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vitro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фаговий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капсид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і потрапляти в клітину шляхом інфекції, проте їхня реплікація відбувається за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плазмідним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типом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947132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44CB0B4-5C3A-4ABE-90AF-69C3A39EBC5A}" type="slidenum">
              <a:rPr lang="ru-RU">
                <a:solidFill>
                  <a:srgbClr val="898989"/>
                </a:solidFill>
              </a:rPr>
              <a:pPr/>
              <a:t>23</a:t>
            </a:fld>
            <a:endParaRPr lang="ru-RU">
              <a:solidFill>
                <a:srgbClr val="89898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0" y="4725145"/>
            <a:ext cx="15841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200" b="1" dirty="0"/>
              <a:t>ДНК-</a:t>
            </a:r>
            <a:r>
              <a:rPr lang="uk-UA" sz="1200" b="1" dirty="0" err="1"/>
              <a:t>лігаза</a:t>
            </a:r>
            <a:r>
              <a:rPr lang="uk-UA" sz="1200" b="1" dirty="0"/>
              <a:t> фага Т4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32304" y="2436779"/>
            <a:ext cx="1815808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i="1" dirty="0"/>
              <a:t>Bam </a:t>
            </a:r>
            <a:r>
              <a:rPr lang="en-US" sz="1100" b="1" dirty="0"/>
              <a:t>HI</a:t>
            </a:r>
            <a:r>
              <a:rPr lang="uk-UA" sz="1100" b="1" dirty="0"/>
              <a:t>:</a:t>
            </a:r>
            <a:endParaRPr lang="uk-UA" sz="1100" b="1" i="1" dirty="0"/>
          </a:p>
          <a:p>
            <a:pPr algn="ctr"/>
            <a:r>
              <a:rPr lang="uk-UA" sz="1100" b="1" dirty="0"/>
              <a:t>виділення фрагментів довжиною – 40 </a:t>
            </a:r>
            <a:r>
              <a:rPr lang="uk-UA" sz="1100" b="1" dirty="0" err="1"/>
              <a:t>т.п.н</a:t>
            </a:r>
            <a:endParaRPr lang="uk-UA" sz="11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06B7B7-D24F-44EE-A023-04EA6615E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05" t="14953" r="19605" b="11813"/>
          <a:stretch/>
        </p:blipFill>
        <p:spPr>
          <a:xfrm>
            <a:off x="1515588" y="136525"/>
            <a:ext cx="9457212" cy="640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1981200" y="188913"/>
            <a:ext cx="8229600" cy="792162"/>
          </a:xfrm>
        </p:spPr>
        <p:txBody>
          <a:bodyPr/>
          <a:lstStyle/>
          <a:p>
            <a:pPr eaLnBrk="1" hangingPunct="1"/>
            <a:r>
              <a:rPr lang="ru-RU" altLang="ru-RU"/>
              <a:t>Фазміди</a:t>
            </a:r>
            <a:endParaRPr lang="ru-RU" altLang="ru-RU" dirty="0"/>
          </a:p>
        </p:txBody>
      </p:sp>
      <p:sp>
        <p:nvSpPr>
          <p:cNvPr id="24579" name="Объект 4"/>
          <p:cNvSpPr>
            <a:spLocks noGrp="1"/>
          </p:cNvSpPr>
          <p:nvPr>
            <p:ph idx="1"/>
          </p:nvPr>
        </p:nvSpPr>
        <p:spPr>
          <a:xfrm>
            <a:off x="1638300" y="976313"/>
            <a:ext cx="8840788" cy="2132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b="1" dirty="0" err="1"/>
              <a:t>Фазміди</a:t>
            </a:r>
            <a:r>
              <a:rPr lang="ru-RU" altLang="ru-RU" b="1" dirty="0"/>
              <a:t> (</a:t>
            </a:r>
            <a:r>
              <a:rPr lang="ru-RU" altLang="ru-RU" b="1" dirty="0" err="1"/>
              <a:t>фагміди</a:t>
            </a:r>
            <a:r>
              <a:rPr lang="ru-RU" altLang="ru-RU" b="1" dirty="0"/>
              <a:t>) </a:t>
            </a:r>
            <a:r>
              <a:rPr lang="ru-RU" altLang="ru-RU" dirty="0"/>
              <a:t>- </a:t>
            </a:r>
            <a:r>
              <a:rPr lang="ru-RU" altLang="ru-RU" dirty="0" err="1"/>
              <a:t>вектори</a:t>
            </a:r>
            <a:r>
              <a:rPr lang="ru-RU" altLang="ru-RU" dirty="0"/>
              <a:t>, </a:t>
            </a:r>
            <a:r>
              <a:rPr lang="ru-RU" altLang="ru-RU" dirty="0" err="1"/>
              <a:t>створені</a:t>
            </a:r>
            <a:r>
              <a:rPr lang="ru-RU" altLang="ru-RU" dirty="0"/>
              <a:t> на </a:t>
            </a:r>
            <a:r>
              <a:rPr lang="ru-RU" altLang="ru-RU" dirty="0" err="1"/>
              <a:t>основі</a:t>
            </a:r>
            <a:r>
              <a:rPr lang="ru-RU" altLang="ru-RU" dirty="0"/>
              <a:t> фага та </a:t>
            </a:r>
            <a:r>
              <a:rPr lang="ru-RU" altLang="ru-RU" dirty="0" err="1"/>
              <a:t>плазміди</a:t>
            </a:r>
            <a:r>
              <a:rPr lang="ru-RU" altLang="ru-RU" dirty="0"/>
              <a:t> і </a:t>
            </a:r>
            <a:r>
              <a:rPr lang="ru-RU" altLang="ru-RU" dirty="0" err="1"/>
              <a:t>здатні</a:t>
            </a:r>
            <a:r>
              <a:rPr lang="ru-RU" altLang="ru-RU" dirty="0"/>
              <a:t> </a:t>
            </a:r>
            <a:r>
              <a:rPr lang="ru-RU" altLang="ru-RU" dirty="0" err="1"/>
              <a:t>після</a:t>
            </a:r>
            <a:r>
              <a:rPr lang="ru-RU" altLang="ru-RU" dirty="0"/>
              <a:t> </a:t>
            </a:r>
            <a:r>
              <a:rPr lang="ru-RU" altLang="ru-RU" dirty="0" err="1"/>
              <a:t>вбудовування</a:t>
            </a:r>
            <a:r>
              <a:rPr lang="ru-RU" altLang="ru-RU" dirty="0"/>
              <a:t> </a:t>
            </a:r>
            <a:r>
              <a:rPr lang="ru-RU" altLang="ru-RU" dirty="0" err="1"/>
              <a:t>чужорідної</a:t>
            </a:r>
            <a:r>
              <a:rPr lang="ru-RU" altLang="ru-RU" dirty="0"/>
              <a:t> ДНК </a:t>
            </a:r>
            <a:r>
              <a:rPr lang="ru-RU" altLang="ru-RU" dirty="0" err="1"/>
              <a:t>існувати</a:t>
            </a:r>
            <a:r>
              <a:rPr lang="ru-RU" altLang="ru-RU" dirty="0"/>
              <a:t> і як фаг, і як </a:t>
            </a:r>
            <a:r>
              <a:rPr lang="ru-RU" altLang="ru-RU" dirty="0" err="1"/>
              <a:t>плазміда</a:t>
            </a:r>
            <a:r>
              <a:rPr lang="ru-RU" altLang="ru-RU" dirty="0"/>
              <a:t>. </a:t>
            </a:r>
            <a:r>
              <a:rPr lang="ru-RU" altLang="ru-RU" dirty="0" err="1"/>
              <a:t>Розмір</a:t>
            </a:r>
            <a:r>
              <a:rPr lang="ru-RU" altLang="ru-RU" dirty="0"/>
              <a:t> </a:t>
            </a:r>
            <a:r>
              <a:rPr lang="ru-RU" altLang="ru-RU" dirty="0" err="1"/>
              <a:t>клонованого</a:t>
            </a:r>
            <a:r>
              <a:rPr lang="ru-RU" altLang="ru-RU" dirty="0"/>
              <a:t> фрагмента ДНК становить 15 </a:t>
            </a:r>
            <a:r>
              <a:rPr lang="ru-RU" altLang="ru-RU" dirty="0" err="1"/>
              <a:t>т.п.о</a:t>
            </a:r>
            <a:r>
              <a:rPr lang="ru-RU" altLang="ru-RU" dirty="0"/>
              <a:t>.</a:t>
            </a:r>
          </a:p>
        </p:txBody>
      </p:sp>
      <p:grpSp>
        <p:nvGrpSpPr>
          <p:cNvPr id="24580" name="Группа 34"/>
          <p:cNvGrpSpPr>
            <a:grpSpLocks/>
          </p:cNvGrpSpPr>
          <p:nvPr/>
        </p:nvGrpSpPr>
        <p:grpSpPr bwMode="auto">
          <a:xfrm>
            <a:off x="6588126" y="2698750"/>
            <a:ext cx="3965575" cy="3738246"/>
            <a:chOff x="4353024" y="2637654"/>
            <a:chExt cx="3891383" cy="3655643"/>
          </a:xfrm>
        </p:grpSpPr>
        <p:grpSp>
          <p:nvGrpSpPr>
            <p:cNvPr id="24583" name="Группа 15"/>
            <p:cNvGrpSpPr>
              <a:grpSpLocks/>
            </p:cNvGrpSpPr>
            <p:nvPr/>
          </p:nvGrpSpPr>
          <p:grpSpPr bwMode="auto">
            <a:xfrm>
              <a:off x="4353024" y="2637654"/>
              <a:ext cx="3891383" cy="3655643"/>
              <a:chOff x="179511" y="2276872"/>
              <a:chExt cx="3891383" cy="3655643"/>
            </a:xfrm>
          </p:grpSpPr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467704" y="2880765"/>
                <a:ext cx="2931779" cy="2133027"/>
              </a:xfrm>
              <a:prstGeom prst="roundRect">
                <a:avLst/>
              </a:prstGeom>
              <a:noFill/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 u="sng"/>
              </a:p>
            </p:txBody>
          </p:sp>
          <p:sp>
            <p:nvSpPr>
              <p:cNvPr id="24588" name="Text Box 9"/>
              <p:cNvSpPr txBox="1">
                <a:spLocks noChangeArrowheads="1"/>
              </p:cNvSpPr>
              <p:nvPr/>
            </p:nvSpPr>
            <p:spPr bwMode="auto">
              <a:xfrm>
                <a:off x="755675" y="2276872"/>
                <a:ext cx="6477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ru-RU" sz="1800" b="1"/>
                  <a:t>Ori</a:t>
                </a:r>
              </a:p>
            </p:txBody>
          </p:sp>
          <p:sp>
            <p:nvSpPr>
              <p:cNvPr id="24589" name="Text Box 13"/>
              <p:cNvSpPr txBox="1">
                <a:spLocks noChangeArrowheads="1"/>
              </p:cNvSpPr>
              <p:nvPr/>
            </p:nvSpPr>
            <p:spPr bwMode="auto">
              <a:xfrm>
                <a:off x="1578275" y="2276872"/>
                <a:ext cx="64928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ru-RU" sz="1800" b="1"/>
                  <a:t>Ab</a:t>
                </a:r>
                <a:r>
                  <a:rPr lang="en-US" altLang="ru-RU" sz="1800" b="1" baseline="30000"/>
                  <a:t>R</a:t>
                </a:r>
                <a:endParaRPr lang="ru-RU" altLang="ru-RU" sz="1800" b="1"/>
              </a:p>
            </p:txBody>
          </p:sp>
          <p:cxnSp>
            <p:nvCxnSpPr>
              <p:cNvPr id="20" name="Прямая со стрелкой 19"/>
              <p:cNvCxnSpPr/>
              <p:nvPr/>
            </p:nvCxnSpPr>
            <p:spPr>
              <a:xfrm flipH="1">
                <a:off x="2885409" y="2301711"/>
                <a:ext cx="1557" cy="57905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591" name="Text Box 9"/>
              <p:cNvSpPr txBox="1">
                <a:spLocks noChangeArrowheads="1"/>
              </p:cNvSpPr>
              <p:nvPr/>
            </p:nvSpPr>
            <p:spPr bwMode="auto">
              <a:xfrm>
                <a:off x="1200177" y="4502462"/>
                <a:ext cx="6477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ru-RU" sz="1800" b="1"/>
                  <a:t>Cos</a:t>
                </a:r>
              </a:p>
            </p:txBody>
          </p:sp>
          <p:sp>
            <p:nvSpPr>
              <p:cNvPr id="23" name="Oval 8"/>
              <p:cNvSpPr>
                <a:spLocks noChangeAspect="1" noChangeArrowheads="1"/>
              </p:cNvSpPr>
              <p:nvPr/>
            </p:nvSpPr>
            <p:spPr bwMode="auto">
              <a:xfrm>
                <a:off x="908561" y="2736389"/>
                <a:ext cx="288193" cy="2871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u="sng"/>
              </a:p>
            </p:txBody>
          </p:sp>
          <p:sp>
            <p:nvSpPr>
              <p:cNvPr id="24" name="Rectangle 11"/>
              <p:cNvSpPr>
                <a:spLocks noChangeArrowheads="1"/>
              </p:cNvSpPr>
              <p:nvPr/>
            </p:nvSpPr>
            <p:spPr bwMode="auto">
              <a:xfrm rot="5400000">
                <a:off x="1758839" y="2267772"/>
                <a:ext cx="287199" cy="122443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u="sng"/>
              </a:p>
            </p:txBody>
          </p:sp>
          <p:sp>
            <p:nvSpPr>
              <p:cNvPr id="24594" name="Text Box 9"/>
              <p:cNvSpPr txBox="1">
                <a:spLocks noChangeArrowheads="1"/>
              </p:cNvSpPr>
              <p:nvPr/>
            </p:nvSpPr>
            <p:spPr bwMode="auto">
              <a:xfrm>
                <a:off x="2237517" y="4502461"/>
                <a:ext cx="82526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ru-RU" sz="1800" b="1"/>
                  <a:t>Ori</a:t>
                </a:r>
                <a:r>
                  <a:rPr lang="el-GR" altLang="ru-RU" sz="1800"/>
                  <a:t> </a:t>
                </a:r>
                <a:r>
                  <a:rPr lang="el-GR" altLang="ru-RU" sz="1800" b="1"/>
                  <a:t>λ</a:t>
                </a:r>
                <a:endParaRPr lang="en-US" altLang="ru-RU" sz="1800" b="1"/>
              </a:p>
            </p:txBody>
          </p:sp>
          <p:sp>
            <p:nvSpPr>
              <p:cNvPr id="24595" name="TextBox 2062"/>
              <p:cNvSpPr txBox="1">
                <a:spLocks noChangeArrowheads="1"/>
              </p:cNvSpPr>
              <p:nvPr/>
            </p:nvSpPr>
            <p:spPr bwMode="auto">
              <a:xfrm>
                <a:off x="1137218" y="3207093"/>
                <a:ext cx="1057379" cy="361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ru-RU" altLang="ru-RU" sz="1800" dirty="0" err="1"/>
                  <a:t>плазміда</a:t>
                </a:r>
                <a:endParaRPr lang="ru-RU" altLang="ru-RU" sz="1800" dirty="0"/>
              </a:p>
            </p:txBody>
          </p:sp>
          <p:grpSp>
            <p:nvGrpSpPr>
              <p:cNvPr id="24596" name="Группа 26"/>
              <p:cNvGrpSpPr>
                <a:grpSpLocks/>
              </p:cNvGrpSpPr>
              <p:nvPr/>
            </p:nvGrpSpPr>
            <p:grpSpPr bwMode="auto">
              <a:xfrm>
                <a:off x="1200177" y="4869175"/>
                <a:ext cx="1466121" cy="288000"/>
                <a:chOff x="1197208" y="4855074"/>
                <a:chExt cx="1466121" cy="288000"/>
              </a:xfrm>
            </p:grpSpPr>
            <p:sp>
              <p:nvSpPr>
                <p:cNvPr id="30" name="Rectangle 12"/>
                <p:cNvSpPr>
                  <a:spLocks noChangeArrowheads="1"/>
                </p:cNvSpPr>
                <p:nvPr/>
              </p:nvSpPr>
              <p:spPr bwMode="auto">
                <a:xfrm rot="5400000">
                  <a:off x="1359410" y="4692807"/>
                  <a:ext cx="287198" cy="612215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u="sng"/>
                </a:p>
              </p:txBody>
            </p:sp>
            <p:sp>
              <p:nvSpPr>
                <p:cNvPr id="31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2374597" y="4855316"/>
                  <a:ext cx="288192" cy="287198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u="sng"/>
                </a:p>
              </p:txBody>
            </p:sp>
          </p:grpSp>
          <p:sp>
            <p:nvSpPr>
              <p:cNvPr id="24597" name="TextBox 148"/>
              <p:cNvSpPr txBox="1">
                <a:spLocks noChangeArrowheads="1"/>
              </p:cNvSpPr>
              <p:nvPr/>
            </p:nvSpPr>
            <p:spPr bwMode="auto">
              <a:xfrm>
                <a:off x="179511" y="5300466"/>
                <a:ext cx="3891383" cy="6320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/>
                <a:r>
                  <a:rPr lang="ru-RU" altLang="ru-RU" sz="1800" dirty="0" err="1"/>
                  <a:t>Частина</a:t>
                </a:r>
                <a:r>
                  <a:rPr lang="ru-RU" altLang="ru-RU" sz="1800" dirty="0"/>
                  <a:t> геному фага </a:t>
                </a:r>
                <a:r>
                  <a:rPr lang="el-GR" altLang="ru-RU" sz="1800" dirty="0"/>
                  <a:t>λ</a:t>
                </a:r>
                <a:r>
                  <a:rPr lang="ru-RU" altLang="ru-RU" sz="1800" dirty="0"/>
                  <a:t>, </a:t>
                </a:r>
                <a:r>
                  <a:rPr lang="ru-RU" altLang="ru-RU" sz="1800" dirty="0" err="1"/>
                  <a:t>що</a:t>
                </a:r>
                <a:r>
                  <a:rPr lang="ru-RU" altLang="ru-RU" sz="1800" dirty="0"/>
                  <a:t> </a:t>
                </a:r>
                <a:r>
                  <a:rPr lang="ru-RU" altLang="ru-RU" sz="1800" dirty="0" err="1"/>
                  <a:t>містить</a:t>
                </a:r>
                <a:r>
                  <a:rPr lang="ru-RU" altLang="ru-RU" sz="1800" dirty="0"/>
                  <a:t> </a:t>
                </a:r>
                <a:r>
                  <a:rPr lang="ru-RU" altLang="ru-RU" sz="1800" dirty="0" err="1"/>
                  <a:t>гени</a:t>
                </a:r>
                <a:r>
                  <a:rPr lang="ru-RU" altLang="ru-RU" sz="1800" dirty="0"/>
                  <a:t> </a:t>
                </a:r>
                <a:r>
                  <a:rPr lang="ru-RU" altLang="ru-RU" sz="1800" dirty="0" err="1"/>
                  <a:t>літичного</a:t>
                </a:r>
                <a:r>
                  <a:rPr lang="ru-RU" altLang="ru-RU" sz="1800" dirty="0"/>
                  <a:t> шляху</a:t>
                </a:r>
              </a:p>
            </p:txBody>
          </p:sp>
          <p:sp>
            <p:nvSpPr>
              <p:cNvPr id="24598" name="Прямоугольник 28"/>
              <p:cNvSpPr>
                <a:spLocks noChangeArrowheads="1"/>
              </p:cNvSpPr>
              <p:nvPr/>
            </p:nvSpPr>
            <p:spPr bwMode="auto">
              <a:xfrm>
                <a:off x="1281854" y="3585210"/>
                <a:ext cx="1302769" cy="6922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ru-RU" sz="2000" b="1">
                    <a:sym typeface="Symbol" pitchFamily="18" charset="2"/>
                  </a:rPr>
                  <a:t>pMYF131</a:t>
                </a:r>
                <a:endParaRPr lang="ru-RU" altLang="ru-RU" sz="2000" b="1">
                  <a:sym typeface="Symbol" pitchFamily="18" charset="2"/>
                </a:endParaRPr>
              </a:p>
              <a:p>
                <a:pPr algn="ctr" eaLnBrk="1" hangingPunct="1"/>
                <a:r>
                  <a:rPr lang="en-US" altLang="ru-RU" sz="2000" b="1">
                    <a:sym typeface="Symbol" pitchFamily="18" charset="2"/>
                  </a:rPr>
                  <a:t> </a:t>
                </a:r>
                <a:r>
                  <a:rPr lang="en-US" altLang="ru-RU" sz="2000" b="1"/>
                  <a:t>3</a:t>
                </a:r>
                <a:r>
                  <a:rPr lang="ru-RU" altLang="ru-RU" sz="2000" b="1"/>
                  <a:t>3</a:t>
                </a:r>
                <a:r>
                  <a:rPr lang="en-US" altLang="ru-RU" sz="2000" b="1"/>
                  <a:t>  </a:t>
                </a:r>
                <a:r>
                  <a:rPr lang="ru-RU" altLang="ru-RU" sz="2000" b="1"/>
                  <a:t>тпн</a:t>
                </a:r>
              </a:p>
            </p:txBody>
          </p:sp>
        </p:grpSp>
        <p:sp>
          <p:nvSpPr>
            <p:cNvPr id="24584" name="Text Box 9"/>
            <p:cNvSpPr txBox="1">
              <a:spLocks noChangeArrowheads="1"/>
            </p:cNvSpPr>
            <p:nvPr/>
          </p:nvSpPr>
          <p:spPr bwMode="auto">
            <a:xfrm>
              <a:off x="7058730" y="2730167"/>
              <a:ext cx="82563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1800" b="1"/>
                <a:t>MPS</a:t>
              </a:r>
            </a:p>
          </p:txBody>
        </p:sp>
        <p:sp>
          <p:nvSpPr>
            <p:cNvPr id="33" name="Левая фигурная скобка 32"/>
            <p:cNvSpPr/>
            <p:nvPr/>
          </p:nvSpPr>
          <p:spPr>
            <a:xfrm rot="16200000">
              <a:off x="5732983" y="2668259"/>
              <a:ext cx="304275" cy="1606092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" name="Левая фигурная скобка 33"/>
            <p:cNvSpPr/>
            <p:nvPr/>
          </p:nvSpPr>
          <p:spPr>
            <a:xfrm rot="16200000">
              <a:off x="5966610" y="4891569"/>
              <a:ext cx="279436" cy="1465889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4581" name="Прямоугольник 35"/>
          <p:cNvSpPr>
            <a:spLocks noChangeArrowheads="1"/>
          </p:cNvSpPr>
          <p:nvPr/>
        </p:nvSpPr>
        <p:spPr bwMode="auto">
          <a:xfrm>
            <a:off x="1670050" y="3398838"/>
            <a:ext cx="51943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dirty="0"/>
              <a:t>Для </a:t>
            </a:r>
            <a:r>
              <a:rPr lang="ru-RU" altLang="ru-RU" sz="2000" dirty="0" err="1"/>
              <a:t>підтримки</a:t>
            </a:r>
            <a:r>
              <a:rPr lang="ru-RU" altLang="ru-RU" sz="2000" dirty="0"/>
              <a:t> </a:t>
            </a:r>
            <a:r>
              <a:rPr lang="ru-RU" altLang="ru-RU" sz="2000" dirty="0" err="1"/>
              <a:t>фазміди</a:t>
            </a:r>
            <a:r>
              <a:rPr lang="ru-RU" altLang="ru-RU" sz="2000" dirty="0"/>
              <a:t> в </a:t>
            </a:r>
            <a:r>
              <a:rPr lang="ru-RU" altLang="ru-RU" sz="2000" dirty="0" err="1"/>
              <a:t>клітинах</a:t>
            </a:r>
            <a:r>
              <a:rPr lang="ru-RU" altLang="ru-RU" sz="2000" dirty="0"/>
              <a:t> у </a:t>
            </a:r>
            <a:r>
              <a:rPr lang="ru-RU" altLang="ru-RU" sz="2000" dirty="0" err="1"/>
              <a:t>вигляді</a:t>
            </a:r>
            <a:r>
              <a:rPr lang="ru-RU" altLang="ru-RU" sz="2000" dirty="0"/>
              <a:t> </a:t>
            </a:r>
            <a:r>
              <a:rPr lang="ru-RU" altLang="ru-RU" sz="2000" dirty="0" err="1"/>
              <a:t>плазміди</a:t>
            </a:r>
            <a:r>
              <a:rPr lang="ru-RU" altLang="ru-RU" sz="2000" dirty="0"/>
              <a:t> </a:t>
            </a:r>
            <a:r>
              <a:rPr lang="ru-RU" altLang="ru-RU" sz="2000" dirty="0" err="1"/>
              <a:t>використовують</a:t>
            </a:r>
            <a:r>
              <a:rPr lang="ru-RU" altLang="ru-RU" sz="2000" dirty="0"/>
              <a:t> </a:t>
            </a:r>
            <a:r>
              <a:rPr lang="ru-RU" altLang="ru-RU" sz="2000" dirty="0" err="1"/>
              <a:t>штами</a:t>
            </a:r>
            <a:r>
              <a:rPr lang="ru-RU" altLang="ru-RU" sz="2000" dirty="0"/>
              <a:t> </a:t>
            </a:r>
            <a:r>
              <a:rPr lang="it-IT" altLang="ru-RU" sz="2000" dirty="0"/>
              <a:t>E. coli </a:t>
            </a:r>
            <a:r>
              <a:rPr lang="ru-RU" altLang="ru-RU" sz="2000" dirty="0" err="1"/>
              <a:t>лізогенні</a:t>
            </a:r>
            <a:r>
              <a:rPr lang="ru-RU" altLang="ru-RU" sz="2000" dirty="0"/>
              <a:t> по фагу </a:t>
            </a:r>
            <a:r>
              <a:rPr lang="el-GR" altLang="ru-RU" sz="2000" dirty="0"/>
              <a:t>λ. </a:t>
            </a:r>
            <a:r>
              <a:rPr lang="ru-RU" altLang="ru-RU" sz="2000" dirty="0" err="1"/>
              <a:t>Такі</a:t>
            </a:r>
            <a:r>
              <a:rPr lang="ru-RU" altLang="ru-RU" sz="2000" dirty="0"/>
              <a:t> </a:t>
            </a:r>
            <a:r>
              <a:rPr lang="ru-RU" altLang="ru-RU" sz="2000" dirty="0" err="1"/>
              <a:t>штами</a:t>
            </a:r>
            <a:r>
              <a:rPr lang="ru-RU" altLang="ru-RU" sz="2000" dirty="0"/>
              <a:t> </a:t>
            </a:r>
            <a:r>
              <a:rPr lang="ru-RU" altLang="ru-RU" sz="2000" dirty="0" err="1"/>
              <a:t>продукують</a:t>
            </a:r>
            <a:r>
              <a:rPr lang="ru-RU" altLang="ru-RU" sz="2000" dirty="0"/>
              <a:t> </a:t>
            </a:r>
            <a:r>
              <a:rPr lang="ru-RU" altLang="ru-RU" sz="2000" dirty="0" err="1"/>
              <a:t>фаговий</a:t>
            </a:r>
            <a:r>
              <a:rPr lang="ru-RU" altLang="ru-RU" sz="2000" dirty="0"/>
              <a:t> </a:t>
            </a:r>
            <a:r>
              <a:rPr lang="ru-RU" altLang="ru-RU" sz="2000" dirty="0" err="1"/>
              <a:t>білок</a:t>
            </a:r>
            <a:r>
              <a:rPr lang="ru-RU" altLang="ru-RU" sz="2000" dirty="0"/>
              <a:t>-репрессор </a:t>
            </a:r>
            <a:r>
              <a:rPr lang="it-IT" altLang="ru-RU" sz="2000" dirty="0"/>
              <a:t>cI, </a:t>
            </a:r>
            <a:r>
              <a:rPr lang="ru-RU" altLang="ru-RU" sz="2000" dirty="0" err="1"/>
              <a:t>що</a:t>
            </a:r>
            <a:r>
              <a:rPr lang="ru-RU" altLang="ru-RU" sz="2000" dirty="0"/>
              <a:t> </a:t>
            </a:r>
            <a:r>
              <a:rPr lang="ru-RU" altLang="ru-RU" sz="2000" dirty="0" err="1"/>
              <a:t>пригнічує</a:t>
            </a:r>
            <a:r>
              <a:rPr lang="ru-RU" altLang="ru-RU" sz="2000" dirty="0"/>
              <a:t> </a:t>
            </a:r>
            <a:r>
              <a:rPr lang="ru-RU" altLang="ru-RU" sz="2000" dirty="0" err="1"/>
              <a:t>розвиток</a:t>
            </a:r>
            <a:r>
              <a:rPr lang="ru-RU" altLang="ru-RU" sz="2000" dirty="0"/>
              <a:t> фага по </a:t>
            </a:r>
            <a:r>
              <a:rPr lang="ru-RU" altLang="ru-RU" sz="2000" dirty="0" err="1"/>
              <a:t>літичному</a:t>
            </a:r>
            <a:r>
              <a:rPr lang="ru-RU" altLang="ru-RU" sz="2000" dirty="0"/>
              <a:t> шляху. Для </a:t>
            </a:r>
            <a:r>
              <a:rPr lang="ru-RU" altLang="ru-RU" sz="2000" dirty="0" err="1"/>
              <a:t>переведення</a:t>
            </a:r>
            <a:r>
              <a:rPr lang="ru-RU" altLang="ru-RU" sz="2000" dirty="0"/>
              <a:t> </a:t>
            </a:r>
            <a:r>
              <a:rPr lang="ru-RU" altLang="ru-RU" sz="2000" dirty="0" err="1"/>
              <a:t>фазміди</a:t>
            </a:r>
            <a:r>
              <a:rPr lang="ru-RU" altLang="ru-RU" sz="2000" dirty="0"/>
              <a:t> у </a:t>
            </a:r>
            <a:r>
              <a:rPr lang="ru-RU" altLang="ru-RU" sz="2000" dirty="0" err="1"/>
              <a:t>фагову</a:t>
            </a:r>
            <a:r>
              <a:rPr lang="ru-RU" altLang="ru-RU" sz="2000" dirty="0"/>
              <a:t> форму </a:t>
            </a:r>
            <a:r>
              <a:rPr lang="ru-RU" altLang="ru-RU" sz="2000" dirty="0" err="1"/>
              <a:t>змінюють</a:t>
            </a:r>
            <a:r>
              <a:rPr lang="ru-RU" altLang="ru-RU" sz="2000" dirty="0"/>
              <a:t> </a:t>
            </a:r>
            <a:r>
              <a:rPr lang="ru-RU" altLang="ru-RU" sz="2000" dirty="0" err="1"/>
              <a:t>умови</a:t>
            </a:r>
            <a:r>
              <a:rPr lang="ru-RU" altLang="ru-RU" sz="2000" dirty="0"/>
              <a:t> </a:t>
            </a:r>
            <a:r>
              <a:rPr lang="ru-RU" altLang="ru-RU" sz="2000" dirty="0" err="1"/>
              <a:t>культивування</a:t>
            </a:r>
            <a:r>
              <a:rPr lang="ru-RU" altLang="ru-RU" sz="2000" dirty="0"/>
              <a:t> (</a:t>
            </a:r>
            <a:r>
              <a:rPr lang="ru-RU" altLang="ru-RU" sz="2000" dirty="0" err="1"/>
              <a:t>наприклад</a:t>
            </a:r>
            <a:r>
              <a:rPr lang="ru-RU" altLang="ru-RU" sz="2000" dirty="0"/>
              <a:t>, </a:t>
            </a:r>
            <a:r>
              <a:rPr lang="ru-RU" altLang="ru-RU" sz="2000" dirty="0" err="1"/>
              <a:t>підвищують</a:t>
            </a:r>
            <a:r>
              <a:rPr lang="ru-RU" altLang="ru-RU" sz="2000" dirty="0"/>
              <a:t> температуру) </a:t>
            </a:r>
            <a:r>
              <a:rPr lang="ru-RU" altLang="ru-RU" sz="2000" dirty="0" err="1"/>
              <a:t>або</a:t>
            </a:r>
            <a:r>
              <a:rPr lang="ru-RU" altLang="ru-RU" sz="2000" dirty="0"/>
              <a:t> </a:t>
            </a:r>
            <a:r>
              <a:rPr lang="ru-RU" altLang="ru-RU" sz="2000" dirty="0" err="1"/>
              <a:t>використовують</a:t>
            </a:r>
            <a:r>
              <a:rPr lang="ru-RU" altLang="ru-RU" sz="2000" dirty="0"/>
              <a:t> </a:t>
            </a:r>
            <a:r>
              <a:rPr lang="ru-RU" altLang="ru-RU" sz="2000" dirty="0" err="1"/>
              <a:t>інший</a:t>
            </a:r>
            <a:r>
              <a:rPr lang="ru-RU" altLang="ru-RU" sz="2000" dirty="0"/>
              <a:t> </a:t>
            </a:r>
            <a:r>
              <a:rPr lang="ru-RU" altLang="ru-RU" sz="2000" dirty="0" err="1"/>
              <a:t>штам</a:t>
            </a:r>
            <a:r>
              <a:rPr lang="ru-RU" altLang="ru-RU" sz="2000" dirty="0"/>
              <a:t>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FC062AA-6363-488D-B715-F78423B54A8C}" type="slidenum">
              <a:rPr lang="ru-RU">
                <a:solidFill>
                  <a:srgbClr val="898989"/>
                </a:solidFill>
              </a:rPr>
              <a:pPr/>
              <a:t>24</a:t>
            </a:fld>
            <a:endParaRPr lang="ru-RU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57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AC33EE-C2AE-4191-8E4F-6E3190D68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32" t="29006" r="31447" b="12281"/>
          <a:stretch/>
        </p:blipFill>
        <p:spPr>
          <a:xfrm>
            <a:off x="2374230" y="332873"/>
            <a:ext cx="7836455" cy="632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84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9464" y="1217236"/>
            <a:ext cx="7543800" cy="3105150"/>
          </a:xfr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ru-RU" altLang="ru-RU" sz="2000" b="1" dirty="0"/>
              <a:t>а) </a:t>
            </a:r>
            <a:r>
              <a:rPr lang="ru-RU" altLang="ru-RU" sz="2000" b="1" dirty="0" err="1"/>
              <a:t>Застосування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репортерних</a:t>
            </a:r>
            <a:r>
              <a:rPr lang="ru-RU" altLang="ru-RU" sz="2000" b="1" dirty="0"/>
              <a:t> (</a:t>
            </a:r>
            <a:r>
              <a:rPr lang="ru-RU" altLang="ru-RU" sz="2000" b="1" dirty="0" err="1"/>
              <a:t>маркерних</a:t>
            </a:r>
            <a:r>
              <a:rPr lang="ru-RU" altLang="ru-RU" sz="2000" b="1" dirty="0"/>
              <a:t>) </a:t>
            </a:r>
            <a:r>
              <a:rPr lang="ru-RU" altLang="ru-RU" sz="2000" b="1" dirty="0" err="1"/>
              <a:t>генів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першого</a:t>
            </a:r>
            <a:r>
              <a:rPr lang="ru-RU" altLang="ru-RU" sz="2000" b="1" dirty="0"/>
              <a:t>, другого і </a:t>
            </a:r>
            <a:r>
              <a:rPr lang="ru-RU" altLang="ru-RU" sz="2000" b="1" dirty="0" err="1"/>
              <a:t>третього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поколінь</a:t>
            </a:r>
            <a:r>
              <a:rPr lang="ru-RU" altLang="ru-RU" sz="2000" b="1" dirty="0"/>
              <a:t>: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ru-RU" altLang="ru-RU" sz="2000" b="1" dirty="0"/>
              <a:t>     - </a:t>
            </a:r>
            <a:r>
              <a:rPr lang="it-IT" altLang="ru-RU" sz="2000" b="1" dirty="0"/>
              <a:t>NPT-</a:t>
            </a:r>
            <a:r>
              <a:rPr lang="ru-RU" altLang="ru-RU" sz="2000" b="1" dirty="0"/>
              <a:t>ген (</a:t>
            </a:r>
            <a:r>
              <a:rPr lang="ru-RU" altLang="ru-RU" sz="2000" b="1" dirty="0" err="1"/>
              <a:t>неоміцинфосфотрансферази</a:t>
            </a:r>
            <a:r>
              <a:rPr lang="ru-RU" altLang="ru-RU" sz="2000" b="1" dirty="0"/>
              <a:t> і </a:t>
            </a:r>
            <a:r>
              <a:rPr lang="ru-RU" altLang="ru-RU" sz="2000" b="1" dirty="0" err="1"/>
              <a:t>інших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антибіотикостійких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генів</a:t>
            </a:r>
            <a:r>
              <a:rPr lang="ru-RU" altLang="ru-RU" sz="2000" b="1" dirty="0"/>
              <a:t>)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ru-RU" altLang="ru-RU" sz="2000" b="1" dirty="0"/>
              <a:t>     - </a:t>
            </a:r>
            <a:r>
              <a:rPr lang="it-IT" altLang="ru-RU" sz="2000" b="1" dirty="0"/>
              <a:t>GUS-</a:t>
            </a:r>
            <a:r>
              <a:rPr lang="ru-RU" altLang="ru-RU" sz="2000" b="1" dirty="0"/>
              <a:t>ген (</a:t>
            </a:r>
            <a:r>
              <a:rPr lang="ru-RU" altLang="ru-RU" sz="2000" b="1" dirty="0" err="1"/>
              <a:t>глюкуронідаза</a:t>
            </a:r>
            <a:r>
              <a:rPr lang="ru-RU" altLang="ru-RU" sz="2000" b="1" dirty="0"/>
              <a:t>)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ru-RU" altLang="ru-RU" sz="2000" b="1" dirty="0"/>
              <a:t>     - </a:t>
            </a:r>
            <a:r>
              <a:rPr lang="it-IT" altLang="ru-RU" sz="2000" b="1" dirty="0"/>
              <a:t>GFP-</a:t>
            </a:r>
            <a:r>
              <a:rPr lang="ru-RU" altLang="ru-RU" sz="2000" b="1" dirty="0"/>
              <a:t>ген (</a:t>
            </a:r>
            <a:r>
              <a:rPr lang="it-IT" altLang="ru-RU" sz="2000" b="1" dirty="0"/>
              <a:t>greenfluorescenceprotein)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ru-RU" altLang="ru-RU" sz="2000" b="1" dirty="0"/>
              <a:t>б) </a:t>
            </a:r>
            <a:r>
              <a:rPr lang="ru-RU" altLang="ru-RU" sz="2000" b="1" dirty="0" err="1"/>
              <a:t>Селекція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клітин</a:t>
            </a:r>
            <a:r>
              <a:rPr lang="ru-RU" altLang="ru-RU" sz="2000" b="1" dirty="0"/>
              <a:t> на </a:t>
            </a:r>
            <a:r>
              <a:rPr lang="ru-RU" altLang="ru-RU" sz="2000" b="1" dirty="0" err="1"/>
              <a:t>середовищах</a:t>
            </a:r>
            <a:r>
              <a:rPr lang="ru-RU" altLang="ru-RU" sz="2000" b="1" dirty="0"/>
              <a:t> з </a:t>
            </a:r>
            <a:r>
              <a:rPr lang="ru-RU" altLang="ru-RU" sz="2000" b="1" dirty="0" err="1"/>
              <a:t>антибіотиками</a:t>
            </a:r>
            <a:endParaRPr lang="ru-RU" altLang="ru-RU" sz="2000" b="1" dirty="0"/>
          </a:p>
          <a:p>
            <a:pPr>
              <a:lnSpc>
                <a:spcPct val="90000"/>
              </a:lnSpc>
              <a:buNone/>
              <a:defRPr/>
            </a:pPr>
            <a:r>
              <a:rPr lang="ru-RU" altLang="ru-RU" sz="2000" b="1" dirty="0"/>
              <a:t>в) </a:t>
            </a:r>
            <a:r>
              <a:rPr lang="ru-RU" altLang="ru-RU" sz="2000" b="1" dirty="0" err="1"/>
              <a:t>Виявлення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продуктів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експресії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репортерних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генів</a:t>
            </a:r>
            <a:r>
              <a:rPr lang="ru-RU" altLang="ru-RU" sz="2000" b="1" dirty="0"/>
              <a:t> і / </a:t>
            </a:r>
            <a:r>
              <a:rPr lang="ru-RU" altLang="ru-RU" sz="2000" b="1" dirty="0" err="1"/>
              <a:t>або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їх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активності</a:t>
            </a:r>
            <a:endParaRPr lang="ru-RU" altLang="ru-RU" sz="2000" b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524000" y="9526"/>
            <a:ext cx="8229600" cy="11398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sz="320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Відбір</a:t>
            </a:r>
            <a:r>
              <a:rPr lang="ru-RU" sz="32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векторам</a:t>
            </a:r>
            <a:endParaRPr lang="ru-RU" sz="3600" kern="0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ru-RU" sz="3600" kern="0" dirty="0">
                <a:solidFill>
                  <a:srgbClr val="FFC000"/>
                </a:solidFill>
              </a:rPr>
              <a:t> </a:t>
            </a:r>
            <a:r>
              <a:rPr lang="ru-RU" sz="2400" i="1" kern="0" dirty="0" err="1">
                <a:solidFill>
                  <a:schemeClr val="tx1"/>
                </a:solidFill>
              </a:rPr>
              <a:t>Селективні</a:t>
            </a:r>
            <a:r>
              <a:rPr lang="ru-RU" sz="2400" i="1" kern="0" dirty="0">
                <a:solidFill>
                  <a:schemeClr val="tx1"/>
                </a:solidFill>
              </a:rPr>
              <a:t>, </a:t>
            </a:r>
            <a:r>
              <a:rPr lang="ru-RU" sz="2400" i="1" kern="0" dirty="0" err="1">
                <a:solidFill>
                  <a:schemeClr val="tx1"/>
                </a:solidFill>
              </a:rPr>
              <a:t>репортерні</a:t>
            </a:r>
            <a:r>
              <a:rPr lang="ru-RU" sz="2400" i="1" kern="0" dirty="0">
                <a:solidFill>
                  <a:schemeClr val="tx1"/>
                </a:solidFill>
              </a:rPr>
              <a:t> </a:t>
            </a:r>
            <a:r>
              <a:rPr lang="ru-RU" sz="2400" i="1" kern="0" dirty="0" err="1">
                <a:solidFill>
                  <a:schemeClr val="tx1"/>
                </a:solidFill>
              </a:rPr>
              <a:t>маркери</a:t>
            </a:r>
            <a:endParaRPr lang="ru-RU" sz="2400" i="1" kern="0" dirty="0">
              <a:solidFill>
                <a:schemeClr val="tx1"/>
              </a:solidFill>
            </a:endParaRPr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CD21FC88-2DE3-4DCC-A2A3-A96205A30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133" y="3304674"/>
            <a:ext cx="3239429" cy="292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BC240E-9A24-4594-A798-C696FA531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178" y="341146"/>
            <a:ext cx="2827338" cy="21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64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49E00-8F66-4F56-8EFE-066B0287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>
                <a:solidFill>
                  <a:srgbClr val="FF0000"/>
                </a:solidFill>
              </a:rPr>
              <a:t>Експресія чужорідних генів у </a:t>
            </a:r>
            <a:r>
              <a:rPr lang="uk-UA" sz="3600" b="1" dirty="0" err="1">
                <a:solidFill>
                  <a:srgbClr val="FF0000"/>
                </a:solidFill>
              </a:rPr>
              <a:t>прокаріотичних</a:t>
            </a:r>
            <a:r>
              <a:rPr lang="uk-UA" sz="3600" b="1" dirty="0">
                <a:solidFill>
                  <a:srgbClr val="FF0000"/>
                </a:solidFill>
              </a:rPr>
              <a:t> клітинах</a:t>
            </a:r>
            <a:endParaRPr lang="ru-UA" sz="3600" dirty="0">
              <a:solidFill>
                <a:srgbClr val="FF000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2F2B160-59D6-46BA-B01E-6F7BB58A51E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t="57925" r="54078" b="33637"/>
          <a:stretch/>
        </p:blipFill>
        <p:spPr bwMode="auto">
          <a:xfrm>
            <a:off x="7640539" y="1898900"/>
            <a:ext cx="3713261" cy="12108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68F29D6-D780-4B36-8003-1067D38312FE}"/>
              </a:ext>
            </a:extLst>
          </p:cNvPr>
          <p:cNvSpPr/>
          <p:nvPr/>
        </p:nvSpPr>
        <p:spPr>
          <a:xfrm>
            <a:off x="1074821" y="204265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Експресійний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вектор – система, що забезпечує експресію, тобто транскрипцію і трансляцію трансгена протягом певного часу. </a:t>
            </a:r>
            <a:endParaRPr lang="ru-UA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10A9F9C-A1AD-4C2B-A497-BCE6DE741358}"/>
              </a:ext>
            </a:extLst>
          </p:cNvPr>
          <p:cNvSpPr/>
          <p:nvPr/>
        </p:nvSpPr>
        <p:spPr>
          <a:xfrm>
            <a:off x="2346158" y="5135395"/>
            <a:ext cx="7840578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правильно дібраних умовах вихід чужорідного білка може досягати 10-40% сумарного білка клітини.</a:t>
            </a:r>
            <a:endParaRPr lang="ru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0FFF9DF-59AB-4BBC-9221-5E8AC519C4A8}"/>
              </a:ext>
            </a:extLst>
          </p:cNvPr>
          <p:cNvSpPr/>
          <p:nvPr/>
        </p:nvSpPr>
        <p:spPr>
          <a:xfrm>
            <a:off x="2727158" y="331795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Експресійна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касета – конструкція, що включає промотор (Р), сайт зв’язування рибосом2 (RBS) та термінатор (t) транскрипції, специфічні для тих клітин, в яких має відбуватися експресія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550217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C4038-BF0C-4255-85A6-07FB39F6B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595313-9ACA-4F7A-B788-220543140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33EC4E-2A83-4158-B900-67A77A5C5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17" t="14744" r="23125" b="14761"/>
          <a:stretch/>
        </p:blipFill>
        <p:spPr>
          <a:xfrm>
            <a:off x="0" y="22852"/>
            <a:ext cx="8229601" cy="62446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DFB225-2314-47E5-B835-4E9323BAF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94" t="28272" r="31053" b="16848"/>
          <a:stretch/>
        </p:blipFill>
        <p:spPr>
          <a:xfrm>
            <a:off x="6412832" y="501951"/>
            <a:ext cx="5309937" cy="376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02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0DC78B-7E8B-422A-8FB9-B2020E90E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63" t="17605" r="28423" b="9774"/>
          <a:stretch/>
        </p:blipFill>
        <p:spPr>
          <a:xfrm>
            <a:off x="2361730" y="1207363"/>
            <a:ext cx="6365020" cy="52511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202C0B-02C1-4366-B7D3-A2930F26559D}"/>
              </a:ext>
            </a:extLst>
          </p:cNvPr>
          <p:cNvSpPr txBox="1"/>
          <p:nvPr/>
        </p:nvSpPr>
        <p:spPr>
          <a:xfrm>
            <a:off x="2024109" y="399495"/>
            <a:ext cx="7998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Основні напрями генетичної інженерії </a:t>
            </a:r>
            <a:r>
              <a:rPr lang="uk-UA" sz="2400" b="1" dirty="0" err="1">
                <a:solidFill>
                  <a:srgbClr val="FF0000"/>
                </a:solidFill>
              </a:rPr>
              <a:t>мікрооганізмів</a:t>
            </a:r>
            <a:endParaRPr lang="ru-U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863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71387" y="1118355"/>
            <a:ext cx="8780713" cy="39703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err="1"/>
              <a:t>Рекомбінантна</a:t>
            </a:r>
            <a:r>
              <a:rPr lang="uk-UA" sz="2800" b="1" dirty="0"/>
              <a:t> ДНК </a:t>
            </a:r>
            <a:r>
              <a:rPr lang="uk-UA" sz="2800" dirty="0"/>
              <a:t>- штучно сконструйована </a:t>
            </a:r>
            <a:r>
              <a:rPr lang="uk-UA" sz="2800" dirty="0" err="1"/>
              <a:t>in</a:t>
            </a:r>
            <a:r>
              <a:rPr lang="uk-UA" sz="2800" dirty="0"/>
              <a:t> </a:t>
            </a:r>
            <a:r>
              <a:rPr lang="uk-UA" sz="2800" dirty="0" err="1"/>
              <a:t>vitro</a:t>
            </a:r>
            <a:r>
              <a:rPr lang="uk-UA" sz="2800" dirty="0"/>
              <a:t> ДНК, що несе фрагменти генетичної інформації різних організмів  (в природі таке поєднання не можливе)</a:t>
            </a:r>
          </a:p>
          <a:p>
            <a:pPr>
              <a:defRPr/>
            </a:pPr>
            <a:r>
              <a:rPr lang="uk-UA" sz="2800" b="1" dirty="0" err="1"/>
              <a:t>Трансгеноз</a:t>
            </a:r>
            <a:r>
              <a:rPr lang="uk-UA" sz="2800" b="1" dirty="0"/>
              <a:t> </a:t>
            </a:r>
            <a:r>
              <a:rPr lang="uk-UA" sz="2800" dirty="0"/>
              <a:t>- процес перенесення гена або групи генів з одного організму в інший і створення умов для його / їх експресії</a:t>
            </a:r>
          </a:p>
          <a:p>
            <a:pPr>
              <a:defRPr/>
            </a:pPr>
            <a:endParaRPr lang="uk-UA" sz="2800" dirty="0"/>
          </a:p>
          <a:p>
            <a:pPr>
              <a:defRPr/>
            </a:pPr>
            <a:r>
              <a:rPr lang="uk-UA" sz="2800" b="1" dirty="0"/>
              <a:t>Вектори </a:t>
            </a:r>
            <a:r>
              <a:rPr lang="uk-UA" sz="2800" dirty="0"/>
              <a:t>- системи доставки </a:t>
            </a:r>
            <a:r>
              <a:rPr lang="uk-UA" sz="2800" dirty="0" err="1"/>
              <a:t>трансгена</a:t>
            </a:r>
            <a:r>
              <a:rPr lang="uk-UA" sz="2800" dirty="0"/>
              <a:t>, що забезпечують його інтеграцію, ампліфікацію і експресію</a:t>
            </a:r>
          </a:p>
        </p:txBody>
      </p:sp>
    </p:spTree>
    <p:extLst>
      <p:ext uri="{BB962C8B-B14F-4D97-AF65-F5344CB8AC3E}">
        <p14:creationId xmlns:p14="http://schemas.microsoft.com/office/powerpoint/2010/main" val="158338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8"/>
    </mc:Choice>
    <mc:Fallback xmlns="">
      <p:transition spd="slow" advTm="7260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413005-4BB8-4977-A34C-3D86BBAE5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82" t="16190" r="35179" b="11904"/>
          <a:stretch/>
        </p:blipFill>
        <p:spPr>
          <a:xfrm>
            <a:off x="176787" y="261258"/>
            <a:ext cx="5201948" cy="54172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CF6C91-CA19-47A9-A8D2-C2DA1C1BA6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69" t="25714" r="27545" b="15714"/>
          <a:stretch/>
        </p:blipFill>
        <p:spPr>
          <a:xfrm>
            <a:off x="5378735" y="2122714"/>
            <a:ext cx="6448593" cy="43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08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76D612-1B7F-4B00-A03E-DEDDE4CEFD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7" t="36116" r="53106" b="13916"/>
          <a:stretch/>
        </p:blipFill>
        <p:spPr>
          <a:xfrm>
            <a:off x="144379" y="605248"/>
            <a:ext cx="4749231" cy="42435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06CB47-B85B-4B5F-B493-B28B0864B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73" t="25502" r="28349" b="12622"/>
          <a:stretch/>
        </p:blipFill>
        <p:spPr>
          <a:xfrm>
            <a:off x="5168829" y="1642680"/>
            <a:ext cx="6767588" cy="479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27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5440AF-FA9B-4DC3-A2F4-B4D38B463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31" t="29526" r="26526" b="25638"/>
          <a:stretch/>
        </p:blipFill>
        <p:spPr>
          <a:xfrm>
            <a:off x="8694718" y="181214"/>
            <a:ext cx="3213717" cy="32758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CFE4BB-358B-4AF2-B0FB-043156C6A2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35" t="31585" r="27985" b="19483"/>
          <a:stretch/>
        </p:blipFill>
        <p:spPr>
          <a:xfrm>
            <a:off x="283565" y="2157273"/>
            <a:ext cx="8197468" cy="445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800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8CADB4-EC6A-49D4-82BA-9780ED511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49" t="35600" r="28568" b="32167"/>
          <a:stretch/>
        </p:blipFill>
        <p:spPr>
          <a:xfrm>
            <a:off x="0" y="942474"/>
            <a:ext cx="12192000" cy="48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74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028711-CE23-4317-B875-DD5D565BB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94" t="36505" r="31262" b="8738"/>
          <a:stretch/>
        </p:blipFill>
        <p:spPr>
          <a:xfrm>
            <a:off x="2157274" y="299621"/>
            <a:ext cx="8848076" cy="62587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A58AFC-0CDB-4208-A7E2-2B5140A9E0F0}"/>
              </a:ext>
            </a:extLst>
          </p:cNvPr>
          <p:cNvSpPr txBox="1">
            <a:spLocks noChangeArrowheads="1"/>
          </p:cNvSpPr>
          <p:nvPr/>
        </p:nvSpPr>
        <p:spPr>
          <a:xfrm>
            <a:off x="-665330" y="0"/>
            <a:ext cx="9144001" cy="11398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ru-RU" sz="4000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</a:t>
            </a:r>
            <a:r>
              <a:rPr lang="ru-RU" sz="4000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рекомбінантних</a:t>
            </a:r>
            <a:r>
              <a:rPr lang="ru-RU" sz="4000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ДНК</a:t>
            </a:r>
          </a:p>
        </p:txBody>
      </p:sp>
    </p:spTree>
    <p:extLst>
      <p:ext uri="{BB962C8B-B14F-4D97-AF65-F5344CB8AC3E}">
        <p14:creationId xmlns:p14="http://schemas.microsoft.com/office/powerpoint/2010/main" val="521422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1847206" y="260649"/>
            <a:ext cx="6596063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2400" dirty="0"/>
              <a:t> </a:t>
            </a:r>
            <a:r>
              <a:rPr lang="uk-UA" altLang="ru-RU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ВЕКТОР </a:t>
            </a:r>
            <a:r>
              <a:rPr lang="uk-UA" altLang="ru-RU" sz="2400" b="1" i="1" dirty="0"/>
              <a:t>(лат. </a:t>
            </a:r>
            <a:r>
              <a:rPr lang="uk-UA" altLang="ru-RU" sz="2400" b="1" i="1" dirty="0" err="1"/>
              <a:t>vector</a:t>
            </a:r>
            <a:r>
              <a:rPr lang="uk-UA" altLang="ru-RU" sz="2400" b="1" i="1" dirty="0"/>
              <a:t> – що несе) </a:t>
            </a:r>
            <a:r>
              <a:rPr lang="uk-UA" altLang="ru-RU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uk-UA" sz="2400" dirty="0"/>
              <a:t>молекула, здатна до самостійної реплікації та забезпечує інтеграцію, ампліфікацію і експресію </a:t>
            </a:r>
            <a:r>
              <a:rPr lang="uk-UA" sz="2400" dirty="0" err="1"/>
              <a:t>трансгена</a:t>
            </a:r>
            <a:endParaRPr lang="uk-UA" sz="2400" dirty="0"/>
          </a:p>
        </p:txBody>
      </p:sp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030" y="1920685"/>
            <a:ext cx="24288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8" descr="http://ehp.niehs.nih.gov/wp-content/uploads/2013/08/ehp.121-a255.g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832" y="2060848"/>
            <a:ext cx="4492872" cy="32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3946798"/>
            <a:ext cx="4937819" cy="291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8875" y="3956194"/>
            <a:ext cx="4845156" cy="2800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Ампліфікація –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 кількості копій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ДНК (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трансген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вектор)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Інтеграція –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вбудовування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ДНК в ДНК господаря</a:t>
            </a:r>
          </a:p>
          <a:p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Експресія –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транскрипція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трансгена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апаратом клітини господаря</a:t>
            </a:r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F4C6F283-0615-4A35-9F5F-2305EE7A7A8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59680" y="1580760"/>
              <a:ext cx="6212160" cy="93600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F4C6F283-0615-4A35-9F5F-2305EE7A7A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50320" y="1571400"/>
                <a:ext cx="6230880" cy="11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154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67"/>
    </mc:Choice>
    <mc:Fallback xmlns="">
      <p:transition spd="slow" advTm="30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836738" y="579438"/>
            <a:ext cx="8229600" cy="11398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uk-UA" sz="32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Класифікація векторів по </a:t>
            </a:r>
            <a:r>
              <a:rPr lang="uk-UA" sz="320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реципієнтним</a:t>
            </a:r>
            <a:r>
              <a:rPr lang="uk-UA" sz="32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системам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631950" y="2781300"/>
            <a:ext cx="3132138" cy="11382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4D504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4D504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4D504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4D504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err="1">
                <a:solidFill>
                  <a:schemeClr val="tx1"/>
                </a:solidFill>
                <a:latin typeface="Tahoma" pitchFamily="34" charset="0"/>
              </a:rPr>
              <a:t>Природні</a:t>
            </a:r>
            <a:r>
              <a:rPr lang="ru-RU" altLang="ru-RU" sz="2400" b="1" dirty="0">
                <a:solidFill>
                  <a:schemeClr val="tx1"/>
                </a:solidFill>
                <a:latin typeface="Tahoma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 err="1">
                <a:solidFill>
                  <a:schemeClr val="tx1"/>
                </a:solidFill>
                <a:latin typeface="Tahoma" pitchFamily="34" charset="0"/>
              </a:rPr>
              <a:t>плазміди</a:t>
            </a:r>
            <a:endParaRPr lang="ru-RU" altLang="ru-RU" sz="2200" b="1" i="1" dirty="0">
              <a:solidFill>
                <a:schemeClr val="tx1"/>
              </a:solidFill>
              <a:latin typeface="Tahoma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 err="1">
                <a:solidFill>
                  <a:schemeClr val="tx1"/>
                </a:solidFill>
                <a:latin typeface="Tahoma" pitchFamily="34" charset="0"/>
              </a:rPr>
              <a:t>бактеріофаги</a:t>
            </a:r>
            <a:endParaRPr lang="ru-RU" altLang="ru-RU" sz="2200" b="1" i="1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2544764" y="4061630"/>
            <a:ext cx="3094037" cy="150810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4D504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4D504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4D504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4D504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err="1">
                <a:solidFill>
                  <a:schemeClr val="tx1"/>
                </a:solidFill>
                <a:latin typeface="Tahoma" pitchFamily="34" charset="0"/>
              </a:rPr>
              <a:t>Штучні</a:t>
            </a:r>
            <a:endParaRPr lang="ru-RU" altLang="ru-RU" sz="2400" b="1" dirty="0">
              <a:solidFill>
                <a:schemeClr val="tx1"/>
              </a:solidFill>
              <a:latin typeface="Tahoma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 err="1">
                <a:solidFill>
                  <a:schemeClr val="tx1"/>
                </a:solidFill>
                <a:latin typeface="Tahoma" pitchFamily="34" charset="0"/>
              </a:rPr>
              <a:t>косміди</a:t>
            </a:r>
            <a:endParaRPr lang="ru-RU" altLang="ru-RU" sz="2200" b="1" i="1" dirty="0">
              <a:solidFill>
                <a:schemeClr val="tx1"/>
              </a:solidFill>
              <a:latin typeface="Tahoma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 err="1">
                <a:solidFill>
                  <a:schemeClr val="tx1"/>
                </a:solidFill>
                <a:latin typeface="Tahoma" pitchFamily="34" charset="0"/>
              </a:rPr>
              <a:t>фазміди</a:t>
            </a:r>
            <a:endParaRPr lang="ru-RU" altLang="ru-RU" sz="2200" b="1" i="1" dirty="0">
              <a:solidFill>
                <a:schemeClr val="tx1"/>
              </a:solidFill>
              <a:latin typeface="Tahoma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 err="1">
                <a:solidFill>
                  <a:schemeClr val="tx1"/>
                </a:solidFill>
                <a:latin typeface="Tahoma" pitchFamily="34" charset="0"/>
              </a:rPr>
              <a:t>бакміди</a:t>
            </a:r>
            <a:r>
              <a:rPr lang="ru-RU" altLang="ru-RU" sz="2200" b="1" i="1" dirty="0">
                <a:solidFill>
                  <a:schemeClr val="tx1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951538" y="2781300"/>
            <a:ext cx="3586162" cy="11382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4D504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4D504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4D504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4D504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err="1">
                <a:solidFill>
                  <a:schemeClr val="tx1"/>
                </a:solidFill>
                <a:latin typeface="Tahoma" pitchFamily="34" charset="0"/>
              </a:rPr>
              <a:t>Природні</a:t>
            </a:r>
            <a:r>
              <a:rPr lang="ru-RU" altLang="ru-RU" sz="2400" b="1" dirty="0">
                <a:solidFill>
                  <a:srgbClr val="FF9900"/>
                </a:solidFill>
                <a:latin typeface="Tahoma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 err="1">
                <a:solidFill>
                  <a:schemeClr val="tx1"/>
                </a:solidFill>
                <a:latin typeface="Tahoma" pitchFamily="34" charset="0"/>
              </a:rPr>
              <a:t>плазміди</a:t>
            </a:r>
            <a:endParaRPr lang="ru-RU" altLang="ru-RU" sz="2200" b="1" i="1" dirty="0">
              <a:solidFill>
                <a:schemeClr val="tx1"/>
              </a:solidFill>
              <a:latin typeface="Tahoma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 err="1">
                <a:solidFill>
                  <a:schemeClr val="tx1"/>
                </a:solidFill>
                <a:latin typeface="Tahoma" pitchFamily="34" charset="0"/>
              </a:rPr>
              <a:t>віруси</a:t>
            </a:r>
            <a:endParaRPr lang="ru-RU" altLang="ru-RU" sz="2200" b="1" i="1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6600825" y="3930076"/>
            <a:ext cx="3530600" cy="11695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4D504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4D504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4D504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4D504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err="1">
                <a:solidFill>
                  <a:schemeClr val="tx1"/>
                </a:solidFill>
                <a:latin typeface="Tahoma" pitchFamily="34" charset="0"/>
              </a:rPr>
              <a:t>Штучні</a:t>
            </a:r>
            <a:endParaRPr lang="ru-RU" altLang="ru-RU" sz="2400" b="1" dirty="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>
                <a:solidFill>
                  <a:schemeClr val="tx1"/>
                </a:solidFill>
                <a:latin typeface="Tahoma" pitchFamily="34" charset="0"/>
              </a:rPr>
              <a:t>Б</a:t>
            </a:r>
            <a:r>
              <a:rPr lang="uk-UA" altLang="ru-RU" sz="2200" b="1" i="1" dirty="0" err="1">
                <a:solidFill>
                  <a:schemeClr val="tx1"/>
                </a:solidFill>
                <a:latin typeface="Tahoma" pitchFamily="34" charset="0"/>
              </a:rPr>
              <a:t>інарні</a:t>
            </a:r>
            <a:r>
              <a:rPr lang="uk-UA" altLang="ru-RU" sz="2200" b="1" i="1" dirty="0">
                <a:solidFill>
                  <a:schemeClr val="tx1"/>
                </a:solidFill>
                <a:latin typeface="Tahoma" pitchFamily="34" charset="0"/>
              </a:rPr>
              <a:t> (</a:t>
            </a:r>
            <a:r>
              <a:rPr lang="uk-UA" altLang="ru-RU" sz="2200" b="1" i="1" dirty="0">
                <a:solidFill>
                  <a:srgbClr val="FF0000"/>
                </a:solidFill>
                <a:latin typeface="Tahoma" pitchFamily="34" charset="0"/>
              </a:rPr>
              <a:t>човникові</a:t>
            </a:r>
            <a:r>
              <a:rPr lang="uk-UA" altLang="ru-RU" sz="2200" b="1" i="1" dirty="0">
                <a:solidFill>
                  <a:schemeClr val="tx1"/>
                </a:solidFill>
                <a:latin typeface="Tahoma" pitchFamily="34" charset="0"/>
              </a:rPr>
              <a:t>)</a:t>
            </a:r>
            <a:r>
              <a:rPr lang="ru-RU" altLang="ru-RU" sz="2400" b="1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ru-RU" altLang="ru-RU" sz="2200" b="1" i="1" dirty="0" err="1">
                <a:solidFill>
                  <a:schemeClr val="tx1"/>
                </a:solidFill>
                <a:latin typeface="Tahoma" pitchFamily="34" charset="0"/>
              </a:rPr>
              <a:t>вектори</a:t>
            </a:r>
            <a:endParaRPr lang="ru-RU" altLang="ru-RU" sz="2200" b="1" i="1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9289" y="2276476"/>
            <a:ext cx="34559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Вектори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прокаріот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56364" y="2276476"/>
            <a:ext cx="34559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Вектори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еукаріот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8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0"/>
    </mc:Choice>
    <mc:Fallback xmlns="">
      <p:transition spd="slow" advTm="20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2184170" y="332657"/>
            <a:ext cx="8229600" cy="11398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uk-UA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Вимоги до векторних молекул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96126" y="2711116"/>
            <a:ext cx="7222241" cy="36702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endParaRPr lang="ru-RU" sz="2800" b="1" dirty="0">
              <a:solidFill>
                <a:schemeClr val="tx1"/>
              </a:solidFill>
            </a:endParaRPr>
          </a:p>
          <a:p>
            <a:r>
              <a:rPr lang="ru-RU" sz="2800" b="1" dirty="0">
                <a:solidFill>
                  <a:schemeClr val="tx1"/>
                </a:solidFill>
              </a:rPr>
              <a:t>Нести </a:t>
            </a:r>
            <a:r>
              <a:rPr lang="ru-RU" sz="2800" b="1" dirty="0" err="1">
                <a:solidFill>
                  <a:schemeClr val="tx1"/>
                </a:solidFill>
              </a:rPr>
              <a:t>сайти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рестрикції</a:t>
            </a:r>
            <a:r>
              <a:rPr lang="ru-RU" sz="2800" b="1" dirty="0">
                <a:solidFill>
                  <a:schemeClr val="tx1"/>
                </a:solidFill>
              </a:rPr>
              <a:t> в </a:t>
            </a:r>
            <a:r>
              <a:rPr lang="ru-RU" sz="2800" b="1" dirty="0" err="1">
                <a:solidFill>
                  <a:schemeClr val="tx1"/>
                </a:solidFill>
              </a:rPr>
              <a:t>ділянках</a:t>
            </a:r>
            <a:r>
              <a:rPr lang="ru-RU" sz="2800" b="1" dirty="0">
                <a:solidFill>
                  <a:schemeClr val="tx1"/>
                </a:solidFill>
              </a:rPr>
              <a:t>, </a:t>
            </a:r>
            <a:r>
              <a:rPr lang="ru-RU" sz="2800" b="1" dirty="0" err="1">
                <a:solidFill>
                  <a:schemeClr val="tx1"/>
                </a:solidFill>
              </a:rPr>
              <a:t>які</a:t>
            </a:r>
            <a:r>
              <a:rPr lang="ru-RU" sz="2800" b="1" dirty="0">
                <a:solidFill>
                  <a:schemeClr val="tx1"/>
                </a:solidFill>
              </a:rPr>
              <a:t> не </a:t>
            </a:r>
            <a:r>
              <a:rPr lang="ru-RU" sz="2800" b="1" dirty="0" err="1">
                <a:solidFill>
                  <a:schemeClr val="tx1"/>
                </a:solidFill>
              </a:rPr>
              <a:t>впливають</a:t>
            </a:r>
            <a:r>
              <a:rPr lang="ru-RU" sz="2800" b="1" dirty="0">
                <a:solidFill>
                  <a:schemeClr val="tx1"/>
                </a:solidFill>
              </a:rPr>
              <a:t> на </a:t>
            </a:r>
            <a:r>
              <a:rPr lang="ru-RU" sz="2800" b="1" dirty="0" err="1">
                <a:solidFill>
                  <a:schemeClr val="tx1"/>
                </a:solidFill>
              </a:rPr>
              <a:t>реплікацію</a:t>
            </a:r>
            <a:endParaRPr lang="ru-RU" sz="2800" b="1" dirty="0">
              <a:solidFill>
                <a:schemeClr val="tx1"/>
              </a:solidFill>
            </a:endParaRPr>
          </a:p>
          <a:p>
            <a:endParaRPr lang="ru-RU" sz="2800" b="1" dirty="0">
              <a:solidFill>
                <a:schemeClr val="tx1"/>
              </a:solidFill>
            </a:endParaRPr>
          </a:p>
          <a:p>
            <a:r>
              <a:rPr lang="ru-RU" sz="2800" b="1" dirty="0" err="1">
                <a:solidFill>
                  <a:schemeClr val="tx1"/>
                </a:solidFill>
              </a:rPr>
              <a:t>Мати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специфічні</a:t>
            </a:r>
            <a:r>
              <a:rPr lang="ru-RU" sz="2800" b="1" dirty="0">
                <a:solidFill>
                  <a:schemeClr val="tx1"/>
                </a:solidFill>
              </a:rPr>
              <a:t> і </a:t>
            </a:r>
            <a:r>
              <a:rPr lang="ru-RU" sz="2800" b="1" dirty="0" err="1">
                <a:solidFill>
                  <a:schemeClr val="tx1"/>
                </a:solidFill>
              </a:rPr>
              <a:t>сильні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промотори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транскрипції</a:t>
            </a:r>
            <a:r>
              <a:rPr lang="ru-RU" sz="2800" b="1" dirty="0">
                <a:solidFill>
                  <a:schemeClr val="tx1"/>
                </a:solidFill>
              </a:rPr>
              <a:t>, а </a:t>
            </a:r>
            <a:r>
              <a:rPr lang="ru-RU" sz="2800" b="1" dirty="0" err="1">
                <a:solidFill>
                  <a:schemeClr val="tx1"/>
                </a:solidFill>
              </a:rPr>
              <a:t>також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термінатори</a:t>
            </a:r>
            <a:endParaRPr lang="ru-RU" sz="2800" b="1" dirty="0">
              <a:solidFill>
                <a:schemeClr val="tx1"/>
              </a:solidFill>
            </a:endParaRPr>
          </a:p>
          <a:p>
            <a:endParaRPr lang="ru-RU" sz="2800" b="1" dirty="0">
              <a:solidFill>
                <a:schemeClr val="tx1"/>
              </a:solidFill>
            </a:endParaRPr>
          </a:p>
          <a:p>
            <a:r>
              <a:rPr lang="ru-RU" sz="2800" b="1" dirty="0">
                <a:solidFill>
                  <a:schemeClr val="tx1"/>
                </a:solidFill>
              </a:rPr>
              <a:t>Бути </a:t>
            </a:r>
            <a:r>
              <a:rPr lang="ru-RU" sz="2800" b="1" dirty="0" err="1">
                <a:solidFill>
                  <a:schemeClr val="tx1"/>
                </a:solidFill>
              </a:rPr>
              <a:t>здатними</a:t>
            </a:r>
            <a:r>
              <a:rPr lang="ru-RU" sz="2800" b="1" dirty="0">
                <a:solidFill>
                  <a:schemeClr val="tx1"/>
                </a:solidFill>
              </a:rPr>
              <a:t> до </a:t>
            </a:r>
            <a:r>
              <a:rPr lang="ru-RU" sz="2800" b="1" dirty="0" err="1">
                <a:solidFill>
                  <a:schemeClr val="tx1"/>
                </a:solidFill>
              </a:rPr>
              <a:t>автономної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реплікації</a:t>
            </a:r>
            <a:endParaRPr lang="ru-RU" sz="2800" b="1" dirty="0">
              <a:solidFill>
                <a:schemeClr val="tx1"/>
              </a:solidFill>
            </a:endParaRPr>
          </a:p>
          <a:p>
            <a:r>
              <a:rPr lang="ru-RU" sz="2800" b="1" dirty="0" err="1">
                <a:solidFill>
                  <a:schemeClr val="tx1"/>
                </a:solidFill>
              </a:rPr>
              <a:t>Містити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специфічні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маркери</a:t>
            </a:r>
            <a:r>
              <a:rPr lang="uk-UA" dirty="0"/>
              <a:t>вектор повинен містити ділянку, куди чужорідна ДНК може бути вбудованою без порушення важливих функцій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4BFD71-3097-472F-A3A3-EA708B6728B3}"/>
              </a:ext>
            </a:extLst>
          </p:cNvPr>
          <p:cNvSpPr/>
          <p:nvPr/>
        </p:nvSpPr>
        <p:spPr>
          <a:xfrm>
            <a:off x="481262" y="1279703"/>
            <a:ext cx="89835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Вектор повинен містити ділянку, куди чужорідна ДНК може бути вбудованою без порушення важливих функцій</a:t>
            </a:r>
            <a:endParaRPr lang="ru-UA" sz="2800" dirty="0"/>
          </a:p>
        </p:txBody>
      </p:sp>
    </p:spTree>
    <p:extLst>
      <p:ext uri="{BB962C8B-B14F-4D97-AF65-F5344CB8AC3E}">
        <p14:creationId xmlns:p14="http://schemas.microsoft.com/office/powerpoint/2010/main" val="266204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44"/>
    </mc:Choice>
    <mc:Fallback xmlns="">
      <p:transition spd="slow" advTm="8174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836738" y="579438"/>
            <a:ext cx="8229600" cy="11398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uk-UA" sz="32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Класифікація векторів по </a:t>
            </a:r>
            <a:r>
              <a:rPr lang="uk-UA" sz="320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реципієнтним</a:t>
            </a:r>
            <a:r>
              <a:rPr lang="uk-UA" sz="32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системам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631950" y="2781300"/>
            <a:ext cx="3132138" cy="11382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4D504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4D504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4D504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4D504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err="1">
                <a:solidFill>
                  <a:schemeClr val="tx1"/>
                </a:solidFill>
                <a:latin typeface="Tahoma" pitchFamily="34" charset="0"/>
              </a:rPr>
              <a:t>Природні</a:t>
            </a:r>
            <a:r>
              <a:rPr lang="ru-RU" altLang="ru-RU" sz="2400" b="1" dirty="0">
                <a:solidFill>
                  <a:schemeClr val="tx1"/>
                </a:solidFill>
                <a:latin typeface="Tahoma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 err="1">
                <a:solidFill>
                  <a:schemeClr val="tx1"/>
                </a:solidFill>
                <a:latin typeface="Tahoma" pitchFamily="34" charset="0"/>
              </a:rPr>
              <a:t>плазміди</a:t>
            </a:r>
            <a:endParaRPr lang="ru-RU" altLang="ru-RU" sz="2200" b="1" i="1" dirty="0">
              <a:solidFill>
                <a:schemeClr val="tx1"/>
              </a:solidFill>
              <a:latin typeface="Tahoma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 err="1">
                <a:solidFill>
                  <a:schemeClr val="tx1"/>
                </a:solidFill>
                <a:latin typeface="Tahoma" pitchFamily="34" charset="0"/>
              </a:rPr>
              <a:t>бактеріофаги</a:t>
            </a:r>
            <a:endParaRPr lang="ru-RU" altLang="ru-RU" sz="2200" b="1" i="1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2544764" y="4061630"/>
            <a:ext cx="3094037" cy="150810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4D504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4D504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4D504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4D504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err="1">
                <a:solidFill>
                  <a:schemeClr val="tx1"/>
                </a:solidFill>
                <a:latin typeface="Tahoma" pitchFamily="34" charset="0"/>
              </a:rPr>
              <a:t>Штучні</a:t>
            </a:r>
            <a:endParaRPr lang="ru-RU" altLang="ru-RU" sz="2400" b="1" dirty="0">
              <a:solidFill>
                <a:schemeClr val="tx1"/>
              </a:solidFill>
              <a:latin typeface="Tahoma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 err="1">
                <a:solidFill>
                  <a:schemeClr val="tx1"/>
                </a:solidFill>
                <a:latin typeface="Tahoma" pitchFamily="34" charset="0"/>
              </a:rPr>
              <a:t>косміди</a:t>
            </a:r>
            <a:endParaRPr lang="ru-RU" altLang="ru-RU" sz="2200" b="1" i="1" dirty="0">
              <a:solidFill>
                <a:schemeClr val="tx1"/>
              </a:solidFill>
              <a:latin typeface="Tahoma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 err="1">
                <a:solidFill>
                  <a:schemeClr val="tx1"/>
                </a:solidFill>
                <a:latin typeface="Tahoma" pitchFamily="34" charset="0"/>
              </a:rPr>
              <a:t>фазміди</a:t>
            </a:r>
            <a:endParaRPr lang="ru-RU" altLang="ru-RU" sz="2200" b="1" i="1" dirty="0">
              <a:solidFill>
                <a:schemeClr val="tx1"/>
              </a:solidFill>
              <a:latin typeface="Tahoma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 err="1">
                <a:solidFill>
                  <a:schemeClr val="tx1"/>
                </a:solidFill>
                <a:latin typeface="Tahoma" pitchFamily="34" charset="0"/>
              </a:rPr>
              <a:t>бакміди</a:t>
            </a:r>
            <a:r>
              <a:rPr lang="ru-RU" altLang="ru-RU" sz="2200" b="1" i="1" dirty="0">
                <a:solidFill>
                  <a:schemeClr val="tx1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951538" y="2781300"/>
            <a:ext cx="3586162" cy="11382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4D504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4D504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4D504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4D504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err="1">
                <a:solidFill>
                  <a:schemeClr val="tx1"/>
                </a:solidFill>
                <a:latin typeface="Tahoma" pitchFamily="34" charset="0"/>
              </a:rPr>
              <a:t>Природні</a:t>
            </a:r>
            <a:r>
              <a:rPr lang="ru-RU" altLang="ru-RU" sz="2400" b="1" dirty="0">
                <a:solidFill>
                  <a:srgbClr val="FF9900"/>
                </a:solidFill>
                <a:latin typeface="Tahoma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 err="1">
                <a:solidFill>
                  <a:schemeClr val="tx1"/>
                </a:solidFill>
                <a:latin typeface="Tahoma" pitchFamily="34" charset="0"/>
              </a:rPr>
              <a:t>плазміди</a:t>
            </a:r>
            <a:endParaRPr lang="ru-RU" altLang="ru-RU" sz="2200" b="1" i="1" dirty="0">
              <a:solidFill>
                <a:schemeClr val="tx1"/>
              </a:solidFill>
              <a:latin typeface="Tahoma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 err="1">
                <a:solidFill>
                  <a:schemeClr val="tx1"/>
                </a:solidFill>
                <a:latin typeface="Tahoma" pitchFamily="34" charset="0"/>
              </a:rPr>
              <a:t>віруси</a:t>
            </a:r>
            <a:endParaRPr lang="ru-RU" altLang="ru-RU" sz="2200" b="1" i="1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6600825" y="3930076"/>
            <a:ext cx="3530600" cy="11695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4D504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4D504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4D504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4D504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err="1">
                <a:solidFill>
                  <a:schemeClr val="tx1"/>
                </a:solidFill>
                <a:latin typeface="Tahoma" pitchFamily="34" charset="0"/>
              </a:rPr>
              <a:t>Штучні</a:t>
            </a:r>
            <a:endParaRPr lang="ru-RU" altLang="ru-RU" sz="2400" b="1" dirty="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>
                <a:solidFill>
                  <a:schemeClr val="tx1"/>
                </a:solidFill>
                <a:latin typeface="Tahoma" pitchFamily="34" charset="0"/>
              </a:rPr>
              <a:t>Б</a:t>
            </a:r>
            <a:r>
              <a:rPr lang="uk-UA" altLang="ru-RU" sz="2200" b="1" i="1" dirty="0" err="1">
                <a:solidFill>
                  <a:schemeClr val="tx1"/>
                </a:solidFill>
                <a:latin typeface="Tahoma" pitchFamily="34" charset="0"/>
              </a:rPr>
              <a:t>інарні</a:t>
            </a:r>
            <a:r>
              <a:rPr lang="uk-UA" altLang="ru-RU" sz="2200" b="1" i="1" dirty="0">
                <a:solidFill>
                  <a:schemeClr val="tx1"/>
                </a:solidFill>
                <a:latin typeface="Tahoma" pitchFamily="34" charset="0"/>
              </a:rPr>
              <a:t> (</a:t>
            </a:r>
            <a:r>
              <a:rPr lang="uk-UA" altLang="ru-RU" sz="2200" b="1" i="1" dirty="0">
                <a:solidFill>
                  <a:srgbClr val="FF0000"/>
                </a:solidFill>
                <a:latin typeface="Tahoma" pitchFamily="34" charset="0"/>
              </a:rPr>
              <a:t>човникові</a:t>
            </a:r>
            <a:r>
              <a:rPr lang="uk-UA" altLang="ru-RU" sz="2200" b="1" i="1" dirty="0">
                <a:solidFill>
                  <a:schemeClr val="tx1"/>
                </a:solidFill>
                <a:latin typeface="Tahoma" pitchFamily="34" charset="0"/>
              </a:rPr>
              <a:t>)</a:t>
            </a:r>
            <a:r>
              <a:rPr lang="ru-RU" altLang="ru-RU" sz="2400" b="1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ru-RU" altLang="ru-RU" sz="2200" b="1" i="1" dirty="0" err="1">
                <a:solidFill>
                  <a:schemeClr val="tx1"/>
                </a:solidFill>
                <a:latin typeface="Tahoma" pitchFamily="34" charset="0"/>
              </a:rPr>
              <a:t>вектори</a:t>
            </a:r>
            <a:endParaRPr lang="ru-RU" altLang="ru-RU" sz="2200" b="1" i="1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9289" y="2276476"/>
            <a:ext cx="34559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Вектори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прокаріот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56364" y="2276476"/>
            <a:ext cx="34559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Вектори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еукаріот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9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0"/>
    </mc:Choice>
    <mc:Fallback xmlns="">
      <p:transition spd="slow" advTm="20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24463" y="-143754"/>
            <a:ext cx="8229600" cy="11398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uk-UA" sz="4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Класифікація векторів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D27876-3052-4537-BADF-2E4DD6F75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2" t="33919" r="23684" b="18830"/>
          <a:stretch/>
        </p:blipFill>
        <p:spPr>
          <a:xfrm>
            <a:off x="737937" y="1191856"/>
            <a:ext cx="11096925" cy="517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1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41"/>
    </mc:Choice>
    <mc:Fallback xmlns="">
      <p:transition spd="slow" advTm="47741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1638</TotalTime>
  <Words>803</Words>
  <Application>Microsoft Office PowerPoint</Application>
  <PresentationFormat>Широкоэкранный</PresentationFormat>
  <Paragraphs>129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Garamond</vt:lpstr>
      <vt:lpstr>Tahoma</vt:lpstr>
      <vt:lpstr>Times New Roman</vt:lpstr>
      <vt:lpstr>Тема Office</vt:lpstr>
      <vt:lpstr>КЛОНУВАННЯ ДНК У ПРОКАРІОТИЧНИХ СИСТЕМАХ. ВЕКТОРНІ МОЛЕКУЛИ.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Введення рекомбінантних ДНК в клітини, де вона реплікується і передається нащадкам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Вектори на основі фага λ</vt:lpstr>
      <vt:lpstr>Презентация PowerPoint</vt:lpstr>
      <vt:lpstr>Упаковка ДНК фага λ</vt:lpstr>
      <vt:lpstr>Презентация PowerPoint</vt:lpstr>
      <vt:lpstr>Косміди</vt:lpstr>
      <vt:lpstr>Презентация PowerPoint</vt:lpstr>
      <vt:lpstr>Фазміди</vt:lpstr>
      <vt:lpstr>Презентация PowerPoint</vt:lpstr>
      <vt:lpstr>Презентация PowerPoint</vt:lpstr>
      <vt:lpstr>Експресія чужорідних генів у прокаріотичних клітинах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helenVoit@gmail.com</dc:creator>
  <cp:lastModifiedBy>helenVoit@gmail.com</cp:lastModifiedBy>
  <cp:revision>21</cp:revision>
  <dcterms:created xsi:type="dcterms:W3CDTF">2022-12-05T07:43:09Z</dcterms:created>
  <dcterms:modified xsi:type="dcterms:W3CDTF">2022-12-08T16:59:00Z</dcterms:modified>
</cp:coreProperties>
</file>