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6" r:id="rId5"/>
    <p:sldId id="277" r:id="rId6"/>
    <p:sldId id="258" r:id="rId7"/>
    <p:sldId id="259" r:id="rId8"/>
    <p:sldId id="269" r:id="rId9"/>
    <p:sldId id="271" r:id="rId10"/>
    <p:sldId id="270" r:id="rId11"/>
    <p:sldId id="275" r:id="rId12"/>
    <p:sldId id="272" r:id="rId13"/>
    <p:sldId id="260" r:id="rId14"/>
    <p:sldId id="261" r:id="rId15"/>
    <p:sldId id="262" r:id="rId16"/>
    <p:sldId id="263" r:id="rId17"/>
    <p:sldId id="265" r:id="rId18"/>
    <p:sldId id="274" r:id="rId19"/>
    <p:sldId id="273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4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D5AC62-E7D2-45A0-8841-65F181FB4E9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FA6953-F51B-46C7-802D-99DABBE3F8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ishkin.vip@ukr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820472" cy="3168352"/>
          </a:xfrm>
        </p:spPr>
        <p:txBody>
          <a:bodyPr>
            <a:normAutofit lnSpcReduction="10000"/>
          </a:bodyPr>
          <a:lstStyle/>
          <a:p>
            <a:pPr algn="r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</a:rPr>
              <a:t>Лекційне заняття з дисципліни</a:t>
            </a:r>
          </a:p>
          <a:p>
            <a:pPr algn="r">
              <a:spcBef>
                <a:spcPts val="0"/>
              </a:spcBef>
            </a:pPr>
            <a:r>
              <a:rPr lang="uk-UA" sz="800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uk-UA" b="1" dirty="0">
                <a:solidFill>
                  <a:schemeClr val="tx1"/>
                </a:solidFill>
              </a:rPr>
              <a:t>Економіка логістичних систем</a:t>
            </a:r>
          </a:p>
          <a:p>
            <a:pPr algn="r">
              <a:spcBef>
                <a:spcPts val="0"/>
              </a:spcBef>
            </a:pPr>
            <a:endParaRPr lang="uk-UA" sz="800" b="1" dirty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</a:rPr>
              <a:t>Викладач: кандидат економічних наук, доцент </a:t>
            </a:r>
          </a:p>
          <a:p>
            <a:pPr algn="r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</a:rPr>
              <a:t>Шишкін Віктор Олександрович</a:t>
            </a:r>
          </a:p>
          <a:p>
            <a:pPr algn="r">
              <a:spcBef>
                <a:spcPts val="0"/>
              </a:spcBef>
            </a:pPr>
            <a:endParaRPr lang="uk-UA" sz="800" dirty="0"/>
          </a:p>
          <a:p>
            <a:pPr algn="l">
              <a:spcBef>
                <a:spcPts val="0"/>
              </a:spcBef>
            </a:pPr>
            <a:r>
              <a:rPr lang="uk-UA" sz="1800" b="1" dirty="0">
                <a:solidFill>
                  <a:schemeClr val="tx1"/>
                </a:solidFill>
              </a:rPr>
              <a:t>E-</a:t>
            </a:r>
            <a:r>
              <a:rPr lang="uk-UA" sz="1800" b="1" dirty="0" err="1">
                <a:solidFill>
                  <a:schemeClr val="tx1"/>
                </a:solidFill>
              </a:rPr>
              <a:t>mail</a:t>
            </a:r>
            <a:r>
              <a:rPr lang="uk-UA" sz="1800" b="1" dirty="0">
                <a:solidFill>
                  <a:schemeClr val="tx1"/>
                </a:solidFill>
              </a:rPr>
              <a:t>: </a:t>
            </a:r>
            <a:r>
              <a:rPr lang="de-DE" sz="1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shishkin.vip@ukr.net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uk-UA" sz="1800" b="1" dirty="0">
                <a:solidFill>
                  <a:schemeClr val="tx1"/>
                </a:solidFill>
              </a:rPr>
              <a:t>Телефон: </a:t>
            </a:r>
            <a:r>
              <a:rPr lang="de-DE" sz="1800" i="1" dirty="0">
                <a:solidFill>
                  <a:schemeClr val="tx1"/>
                </a:solidFill>
              </a:rPr>
              <a:t>(061) 289-41-15 (</a:t>
            </a:r>
            <a:r>
              <a:rPr lang="uk-UA" sz="1800" i="1" dirty="0">
                <a:solidFill>
                  <a:schemeClr val="tx1"/>
                </a:solidFill>
              </a:rPr>
              <a:t>кафедра</a:t>
            </a:r>
            <a:r>
              <a:rPr lang="de-DE" sz="1800" i="1" dirty="0">
                <a:solidFill>
                  <a:schemeClr val="tx1"/>
                </a:solidFill>
              </a:rPr>
              <a:t>)</a:t>
            </a:r>
            <a:endParaRPr lang="uk-UA" sz="1800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uk-UA" sz="1800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uk-UA" sz="1800" b="1" dirty="0">
                <a:solidFill>
                  <a:schemeClr val="tx1"/>
                </a:solidFill>
              </a:rPr>
              <a:t>Посилання на курс в </a:t>
            </a:r>
            <a:r>
              <a:rPr lang="uk-UA" sz="1800" b="1" dirty="0" err="1">
                <a:solidFill>
                  <a:schemeClr val="tx1"/>
                </a:solidFill>
              </a:rPr>
              <a:t>Moodle</a:t>
            </a:r>
            <a:r>
              <a:rPr lang="uk-UA" sz="1800" b="1" dirty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– </a:t>
            </a:r>
            <a:r>
              <a:rPr lang="uk-UA" sz="2200" dirty="0">
                <a:solidFill>
                  <a:schemeClr val="tx1"/>
                </a:solidFill>
              </a:rPr>
              <a:t>https://moodle.znu.edu.ua/course/view.php?id=7785#section-5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9036496" cy="30243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Тем</a:t>
            </a:r>
            <a:r>
              <a:rPr lang="uk-UA" dirty="0">
                <a:solidFill>
                  <a:schemeClr val="tx1"/>
                </a:solidFill>
              </a:rPr>
              <a:t>а  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sz="4400" b="1" dirty="0">
                <a:solidFill>
                  <a:schemeClr val="tx1"/>
                </a:solidFill>
              </a:rPr>
              <a:t>ЛОГІСТИЧНІ СИСТЕМИ І ЛАНЦЮГИ</a:t>
            </a:r>
            <a:br>
              <a:rPr lang="uk-UA" sz="4200" b="1" dirty="0"/>
            </a:br>
            <a:br>
              <a:rPr lang="uk-UA" sz="4200" b="1" dirty="0"/>
            </a:br>
            <a:r>
              <a:rPr lang="uk-UA" sz="3100" b="1" dirty="0">
                <a:solidFill>
                  <a:schemeClr val="tx1"/>
                </a:solidFill>
              </a:rPr>
              <a:t>Лекційне заняття </a:t>
            </a:r>
            <a:br>
              <a:rPr lang="uk-UA" sz="4400" dirty="0">
                <a:solidFill>
                  <a:schemeClr val="tx1"/>
                </a:solidFill>
              </a:rPr>
            </a:br>
            <a:r>
              <a:rPr lang="uk-UA" sz="4200" b="1" dirty="0"/>
              <a:t>Процес логістичного обслуговування споживача</a:t>
            </a:r>
            <a:endParaRPr lang="ru-RU" sz="4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CE0A62-1908-4C23-95CC-708628B4D1B8}"/>
              </a:ext>
            </a:extLst>
          </p:cNvPr>
          <p:cNvSpPr/>
          <p:nvPr/>
        </p:nvSpPr>
        <p:spPr>
          <a:xfrm>
            <a:off x="107504" y="177725"/>
            <a:ext cx="8928992" cy="6502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lnSpc>
                <a:spcPct val="107000"/>
              </a:lnSpc>
              <a:spcAft>
                <a:spcPts val="0"/>
              </a:spcAft>
            </a:pPr>
            <a:r>
              <a:rPr lang="uk-UA" sz="23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Провайдер логістики третього рівня – 3PL</a:t>
            </a:r>
            <a:r>
              <a:rPr lang="uk-UA" sz="23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300" dirty="0"/>
              <a:t>спеціалізована компанія, якій доручається аутсорсинг всіх або більшої частини </a:t>
            </a:r>
            <a:r>
              <a:rPr lang="uk-UA" sz="2300" i="1" dirty="0"/>
              <a:t>логістичних операцій</a:t>
            </a:r>
            <a:r>
              <a:rPr lang="uk-UA" sz="2300" dirty="0"/>
              <a:t>. В основному, це комплекс послуг до складу яких входить транспортування товару, складування, технічне управління складськими запасами, упаковка і експедирування вантажів. </a:t>
            </a:r>
          </a:p>
          <a:p>
            <a:pPr indent="180000" algn="just">
              <a:lnSpc>
                <a:spcPct val="107000"/>
              </a:lnSpc>
              <a:spcAft>
                <a:spcPts val="0"/>
              </a:spcAft>
            </a:pPr>
            <a:r>
              <a:rPr lang="uk-UA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3PL</a:t>
            </a:r>
            <a:r>
              <a:rPr lang="uk-UA" sz="23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300" dirty="0"/>
              <a:t>провайдер </a:t>
            </a:r>
            <a:r>
              <a:rPr lang="uk-UA" sz="2300" dirty="0">
                <a:ea typeface="Calibri" panose="020F0502020204030204" pitchFamily="34" charset="0"/>
                <a:cs typeface="Times New Roman" panose="02020603050405020304" pitchFamily="18" charset="0"/>
              </a:rPr>
              <a:t>здатний вирішувати завдання повного і комплексного логістичного обслуговування, використовує будь-які види транспорту, має власний рухомий склад, володіє термінальними комплексами в портах або на залізничних станціях, володіє власними складськими приміщеннями тощо.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000" algn="just">
              <a:lnSpc>
                <a:spcPct val="107000"/>
              </a:lnSpc>
              <a:spcAft>
                <a:spcPts val="0"/>
              </a:spcAft>
            </a:pPr>
            <a:r>
              <a:rPr lang="uk-UA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3PL </a:t>
            </a:r>
            <a:r>
              <a:rPr lang="uk-UA" sz="2300" dirty="0">
                <a:ea typeface="Calibri" panose="020F0502020204030204" pitchFamily="34" charset="0"/>
                <a:cs typeface="Times New Roman" panose="02020603050405020304" pitchFamily="18" charset="0"/>
              </a:rPr>
              <a:t>провайдер приймає на себе загальні функції з доставки товару і відповідає перед вантажовласником за свої дії і дії всіх тих субпідрядників, які були залучені до виконання поставки. </a:t>
            </a:r>
          </a:p>
          <a:p>
            <a:pPr indent="180000" algn="just">
              <a:lnSpc>
                <a:spcPct val="107000"/>
              </a:lnSpc>
              <a:spcAft>
                <a:spcPts val="0"/>
              </a:spcAft>
            </a:pPr>
            <a:r>
              <a:rPr lang="uk-UA" sz="2300" dirty="0"/>
              <a:t>3PL провайдерами є експедиторські компанії, кур'єрські та інші компанії, що пропонують підрядні послуги логістики і вантажоперевезень.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56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DE8EBB-EB25-41EA-8AF1-649D972AAE68}"/>
              </a:ext>
            </a:extLst>
          </p:cNvPr>
          <p:cNvSpPr/>
          <p:nvPr/>
        </p:nvSpPr>
        <p:spPr>
          <a:xfrm>
            <a:off x="107504" y="333826"/>
            <a:ext cx="8928992" cy="5785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>
              <a:lnSpc>
                <a:spcPct val="110000"/>
              </a:lnSpc>
            </a:pPr>
            <a:r>
              <a:rPr lang="uk-UA" sz="2400" dirty="0"/>
              <a:t>Світова теорія логістики стверджує, що компанію можна визнати </a:t>
            </a:r>
            <a:r>
              <a:rPr lang="uk-UA" sz="2400" b="1" dirty="0"/>
              <a:t>3РL</a:t>
            </a:r>
            <a:r>
              <a:rPr lang="uk-UA" sz="2400" dirty="0"/>
              <a:t> провайдером, якщо вона відповідає формулі: </a:t>
            </a:r>
          </a:p>
          <a:p>
            <a:pPr indent="360000">
              <a:lnSpc>
                <a:spcPct val="110000"/>
              </a:lnSpc>
            </a:pPr>
            <a:endParaRPr lang="ru-RU" sz="2400" dirty="0"/>
          </a:p>
          <a:p>
            <a:pPr algn="ctr">
              <a:lnSpc>
                <a:spcPct val="120000"/>
              </a:lnSpc>
            </a:pPr>
            <a:r>
              <a:rPr lang="uk-UA" sz="2400" dirty="0"/>
              <a:t>3PL = ТЕ+ПДВ</a:t>
            </a:r>
          </a:p>
          <a:p>
            <a:pPr indent="360000">
              <a:lnSpc>
                <a:spcPct val="110000"/>
              </a:lnSpc>
            </a:pPr>
            <a:endParaRPr lang="ru-RU" sz="2400" dirty="0"/>
          </a:p>
          <a:p>
            <a:pPr indent="360000">
              <a:lnSpc>
                <a:spcPct val="110000"/>
              </a:lnSpc>
            </a:pPr>
            <a:r>
              <a:rPr lang="uk-UA" sz="2400" dirty="0"/>
              <a:t>де ТЕ – транспортно-експедиторські послуги, </a:t>
            </a:r>
          </a:p>
          <a:p>
            <a:pPr indent="360000">
              <a:lnSpc>
                <a:spcPct val="110000"/>
              </a:lnSpc>
            </a:pPr>
            <a:r>
              <a:rPr lang="uk-UA" sz="2400" dirty="0"/>
              <a:t>ПДВ – послуги доданої вартості (навантаження/розвантаження, послуги з комплектації асортименту, складські послуги, управління вантажопотоками в ланцюжку, маркетингові та фінансові послуги). </a:t>
            </a:r>
          </a:p>
          <a:p>
            <a:pPr indent="360000">
              <a:lnSpc>
                <a:spcPct val="110000"/>
              </a:lnSpc>
            </a:pPr>
            <a:endParaRPr lang="ru-RU" sz="2400" dirty="0"/>
          </a:p>
          <a:p>
            <a:pPr indent="360000">
              <a:lnSpc>
                <a:spcPct val="110000"/>
              </a:lnSpc>
            </a:pPr>
            <a:r>
              <a:rPr lang="uk-UA" sz="2400" dirty="0"/>
              <a:t>Насправді ж провайдери логістичних послуг 3PL мають більш широку орієнтованість на клієнта і різновиди послуг значно ширші, ніж просто послуги доданої вартості.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662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F1C1B1-1352-4833-BF2E-B2E87BB06C41}"/>
              </a:ext>
            </a:extLst>
          </p:cNvPr>
          <p:cNvSpPr/>
          <p:nvPr/>
        </p:nvSpPr>
        <p:spPr>
          <a:xfrm>
            <a:off x="107504" y="116632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3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Провайдер логістики четвертого рівня</a:t>
            </a:r>
            <a:r>
              <a:rPr lang="uk-UA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uk-UA" sz="23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4PL</a:t>
            </a:r>
            <a:r>
              <a:rPr lang="uk-UA" sz="2300" i="1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</a:p>
          <a:p>
            <a:pPr indent="180000" algn="just"/>
            <a:r>
              <a:rPr lang="uk-UA" sz="2300" dirty="0"/>
              <a:t>це компанія-підрядник або спільне підприємство з вантажовласником, яка виступає посередником між виробником і одним і більше її партнерами. </a:t>
            </a:r>
          </a:p>
          <a:p>
            <a:pPr indent="180000" algn="just"/>
            <a:r>
              <a:rPr lang="uk-UA" sz="2300" b="1" dirty="0"/>
              <a:t>4PL </a:t>
            </a:r>
            <a:r>
              <a:rPr lang="uk-UA" sz="2300" dirty="0"/>
              <a:t>провайдер має високу ступінь залученості в бізнес-процеси клієнта; він виступає в якості єдиної сполучної ланки між клієнтом (наприклад, виробником) і різними провайдерами логістичних послуг, керує всіма процесами ланцюга поставок клієнта, включаючи кур'єрські, експедиторські та складські послуги. Що цікаво, </a:t>
            </a:r>
            <a:r>
              <a:rPr lang="uk-UA" sz="2300" b="1" dirty="0"/>
              <a:t>4PL</a:t>
            </a:r>
            <a:r>
              <a:rPr lang="uk-UA" sz="2300" dirty="0"/>
              <a:t> провайдер буде керувати і тими </a:t>
            </a:r>
            <a:r>
              <a:rPr lang="uk-UA" sz="2300" b="1" dirty="0"/>
              <a:t>3PL </a:t>
            </a:r>
            <a:r>
              <a:rPr lang="uk-UA" sz="2300" dirty="0"/>
              <a:t>провайдерами, послугами яких користується його клієнт. </a:t>
            </a:r>
            <a:endParaRPr lang="ru-RU" sz="2300" dirty="0"/>
          </a:p>
          <a:p>
            <a:pPr indent="180000" algn="just"/>
            <a:r>
              <a:rPr lang="uk-UA" sz="2300" dirty="0"/>
              <a:t>Багато </a:t>
            </a:r>
            <a:r>
              <a:rPr lang="uk-UA" sz="2300" b="1" dirty="0"/>
              <a:t>4PL</a:t>
            </a:r>
            <a:r>
              <a:rPr lang="uk-UA" sz="2300" dirty="0"/>
              <a:t> провайдери надають навіть спеціалізоване програмне забезпечення в якості єдиного інтерфейсу для роботи з різними компаніями в ланцюгу поставок клієнта.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000" algn="just"/>
            <a:r>
              <a:rPr lang="uk-UA" sz="2300" dirty="0">
                <a:ea typeface="Calibri" panose="020F0502020204030204" pitchFamily="34" charset="0"/>
                <a:cs typeface="Times New Roman" panose="02020603050405020304" pitchFamily="18" charset="0"/>
              </a:rPr>
              <a:t>Тобто провайдер цього рівня здатний оптимізувати процес доставки продукції, виходячи з побажань клієнтури. Цими критеріями оптимізації, як правило, є швидкість доставки, збереження продукції або величина логістичних витрат.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35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400" dirty="0"/>
              <a:t>Новітні розробки в області мережевих з’єднань і інтелектуального програмного забезпечення баз даних в сукупності з розвитком аутсорсингу і стратегічних партнерств серед провідних транснаціональних компаній привели до появи в середині 2000-х рр. нового рівня логістичного аутсорсингу – 5PL провайдери, які крім всіх функцій 4PL провайдерів, надають також послуги мережевого бізнесу.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dirty="0"/>
              <a:t>Діяльність 5PL-провайдерів забезпечується підтримкою сучасних мережевих комп’ютерних технологій.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dirty="0"/>
              <a:t>5PL провайдери спрямовані на стратегічне управління ланцюгами поставок, однак більшою мірою орієнтовані на модель «віртуального підприємства».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dirty="0"/>
              <a:t>Типовим прикладом 5PL провайдера є Amazon.com.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1200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dirty="0"/>
              <a:t>На практиці часто відбувається так, що суб’єкти господарювання достатньо довільно позиціонують себе на тому чи іншому рівні логістики (бажано якомога вищому).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pPr algn="ctr"/>
            <a:r>
              <a:rPr lang="uk-UA" sz="2350" b="1" dirty="0">
                <a:solidFill>
                  <a:schemeClr val="tx1"/>
                </a:solidFill>
                <a:latin typeface="+mn-lt"/>
              </a:rPr>
              <a:t>3. Провайдери логістичних послуг в Україні –  сучасний стан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928992" cy="561662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На сьогоднішній день в Україні найбільш широко представлені провайдери логістичних послуг 1PL та 2PL.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Серед майже 90 Логістичних провайдерів, які реально діють на українському ринку і є частиною глобальних ринків: </a:t>
            </a:r>
            <a:endParaRPr lang="ru-RU" sz="2200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на рівні не вищому 2PL, переважають українські компанії; </a:t>
            </a:r>
            <a:endParaRPr lang="ru-RU" sz="2200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при переході до рівня послуг 3PL абсолютну більшість складають іноземні компанії.</a:t>
            </a:r>
            <a:endParaRPr lang="ru-RU" sz="2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B63049-50EC-4731-A54E-0454706AB7B3}"/>
              </a:ext>
            </a:extLst>
          </p:cNvPr>
          <p:cNvPicPr/>
          <p:nvPr/>
        </p:nvPicPr>
        <p:blipFill rotWithShape="1">
          <a:blip r:embed="rId2"/>
          <a:srcRect l="52542" t="43101" r="29104" b="36676"/>
          <a:stretch/>
        </p:blipFill>
        <p:spPr bwMode="auto">
          <a:xfrm>
            <a:off x="4139952" y="3212976"/>
            <a:ext cx="4896544" cy="35283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727297F-B57E-43C8-8AA4-C86EEEB56F14}"/>
              </a:ext>
            </a:extLst>
          </p:cNvPr>
          <p:cNvSpPr/>
          <p:nvPr/>
        </p:nvSpPr>
        <p:spPr>
          <a:xfrm>
            <a:off x="1115616" y="5591851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Структура логістичних посередників в Україні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40871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dirty="0"/>
              <a:t>Отже, послуги рівня 3PL в Україні надають всього декілька операторів.</a:t>
            </a:r>
            <a:endParaRPr lang="ru-RU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dirty="0"/>
              <a:t>Провайдери рівня 4PL і 5PL, на жаль, на українському ринку відсутні.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dirty="0"/>
              <a:t>Проте на вітчизняному ринку логістичних послуг зараз працюють, поки що на рівнях 1PL та 2PL провайдери, які обслуговують перевезення двома та більше</a:t>
            </a:r>
            <a:r>
              <a:rPr lang="uk-UA" i="1" dirty="0"/>
              <a:t> </a:t>
            </a:r>
            <a:r>
              <a:rPr lang="uk-UA" dirty="0"/>
              <a:t>видами транспорту – таких провайдерів майже 74% від загальної кількості.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dirty="0"/>
              <a:t>Більше 11% можуть працювати на всіх </a:t>
            </a:r>
            <a:r>
              <a:rPr lang="uk-UA" i="1" dirty="0"/>
              <a:t>чотирьох основних видах транспорту</a:t>
            </a:r>
            <a:r>
              <a:rPr lang="uk-UA" dirty="0"/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dirty="0"/>
              <a:t>Найбільше провайдерів працюють на морському транспорті – 71; на залізничному – 64, автомобільному – 53, і 13 – на авіаційному.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62500" lnSpcReduction="20000"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На основі аналізу даних Асоціації міжнародних експедиторів України можна прийти до висновку, що в Україні майже 90 компаній надають послуги рівня 2PL. При цьому: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20 компаній надають послуги митно-ліцензійного складу. 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24 компанії із досліджених 2PL-провайдерів надають послуги з перевезення одним видом транспорту, причому 15 з них морським, 6 – залізничним і 3 – автомобільним. </a:t>
            </a:r>
            <a:endParaRPr lang="ru-RU" sz="3400" dirty="0"/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31 компанія надає перевезення двома видами транспорту, причому 16 з них морським/залізничним, 8 – авто/залізничним, 5 – морським/авто і 2 – авіа/авто. </a:t>
            </a:r>
            <a:endParaRPr lang="ru-RU" sz="3400" dirty="0"/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25 компаній надають перевезення трьома видами транспорту, причому 24 з них морським/залізничним/авто і 1 – морським/авіа/авто. 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Решта 10 компаній із досліджених 90 2PL-провайдерів надають перевезення чотирма видами транспорту морським / залізничним / авто / авіа. </a:t>
            </a:r>
            <a:endParaRPr lang="ru-RU" sz="3400" dirty="0"/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Вантажі, для яких надаються послуги – це контейнери, зерно, небезпечні, метали, </a:t>
            </a:r>
            <a:r>
              <a:rPr lang="uk-UA" sz="3400" dirty="0" err="1"/>
              <a:t>тарно</a:t>
            </a:r>
            <a:r>
              <a:rPr lang="uk-UA" sz="3400" dirty="0"/>
              <a:t>-штучні, насипні, навалочні, негабаритні та великовагові, наливні вантажі, у </a:t>
            </a:r>
            <a:r>
              <a:rPr lang="uk-UA" sz="3400" dirty="0" err="1"/>
              <a:t>т.ч</a:t>
            </a:r>
            <a:r>
              <a:rPr lang="uk-UA" sz="3400" dirty="0"/>
              <a:t>. нафтопродукти, швидкопсувні вантажі.</a:t>
            </a:r>
            <a:endParaRPr lang="ru-RU" sz="3400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476" y="476672"/>
            <a:ext cx="8928992" cy="842924"/>
          </a:xfrm>
        </p:spPr>
        <p:txBody>
          <a:bodyPr>
            <a:noAutofit/>
          </a:bodyPr>
          <a:lstStyle/>
          <a:p>
            <a:pPr algn="ctr"/>
            <a:r>
              <a:rPr lang="uk-UA" sz="2500" b="1" dirty="0">
                <a:solidFill>
                  <a:schemeClr val="tx1"/>
                </a:solidFill>
                <a:latin typeface="+mn-lt"/>
              </a:rPr>
              <a:t>4. Види і функції, що виконуються провайдерами логістичних послуг</a:t>
            </a:r>
            <a:endParaRPr lang="ru-RU" sz="25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dirty="0"/>
              <a:t>- перевезення власними транспортними засобами;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складування/зберігання (тривале);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проміжне зберігання (</a:t>
            </a:r>
            <a:r>
              <a:rPr lang="uk-UA" sz="2800" dirty="0" err="1"/>
              <a:t>cross</a:t>
            </a:r>
            <a:r>
              <a:rPr lang="uk-UA" sz="2800" dirty="0"/>
              <a:t> </a:t>
            </a:r>
            <a:r>
              <a:rPr lang="uk-UA" sz="2800" dirty="0" err="1"/>
              <a:t>docking</a:t>
            </a:r>
            <a:r>
              <a:rPr lang="uk-UA" sz="2800" dirty="0"/>
              <a:t>);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контроль проходження митниці;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виконання та можливий аутсорсинг послуг;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фінансове супроводження (організація розрахунків за послуги);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підготовка експортно-імпортної та фрахтової документації;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ведення обліку та управління залишками вантажів на складі;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координація та оптимізація руху вантажів;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перевантаження, у </a:t>
            </a:r>
            <a:r>
              <a:rPr lang="uk-UA" sz="2800" dirty="0" err="1"/>
              <a:t>т.ч</a:t>
            </a:r>
            <a:r>
              <a:rPr lang="uk-UA" sz="2800" dirty="0"/>
              <a:t>. на інші транспортні засоби;</a:t>
            </a:r>
          </a:p>
          <a:p>
            <a:pPr marL="0" indent="0">
              <a:buNone/>
            </a:pPr>
            <a:r>
              <a:rPr lang="uk-UA" sz="2800" dirty="0"/>
              <a:t>- консолідація (об’єднання, згуртування) відправлень;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- консалтингові послуги;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DA12C6-FD3B-4D8D-AE27-486109C90FC2}"/>
              </a:ext>
            </a:extLst>
          </p:cNvPr>
          <p:cNvSpPr/>
          <p:nvPr/>
        </p:nvSpPr>
        <p:spPr>
          <a:xfrm>
            <a:off x="18634" y="116632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uk-UA" sz="2400" dirty="0"/>
              <a:t>- стеження за дислокацією вантажів та інші види інформаційного забезпечення;</a:t>
            </a:r>
            <a:endParaRPr lang="ru-RU" sz="2400" dirty="0"/>
          </a:p>
          <a:p>
            <a:pPr indent="180000" algn="just"/>
            <a:r>
              <a:rPr lang="uk-UA" sz="2400" dirty="0"/>
              <a:t>- додаткові послуги із доданням вартості (фасування, розподіл, повернення тари тощо), передпродажна та після продажна підготовка;</a:t>
            </a:r>
            <a:endParaRPr lang="ru-RU" sz="2400" dirty="0"/>
          </a:p>
          <a:p>
            <a:pPr indent="180000" algn="just"/>
            <a:r>
              <a:rPr lang="uk-UA" sz="2400" dirty="0"/>
              <a:t>- підготовка рішень, пов’язаних із управлінням логістичним ланцюгом;</a:t>
            </a:r>
            <a:endParaRPr lang="ru-RU" sz="2400" dirty="0"/>
          </a:p>
          <a:p>
            <a:pPr indent="180000" algn="just"/>
            <a:r>
              <a:rPr lang="uk-UA" sz="2400" dirty="0"/>
              <a:t>- управління та контроль всіх транспортно-логістичних процесів компанії клієнта з урахуванням довготривалих цілей;</a:t>
            </a:r>
            <a:endParaRPr lang="ru-RU" sz="2400" dirty="0"/>
          </a:p>
          <a:p>
            <a:pPr indent="180000" algn="just"/>
            <a:r>
              <a:rPr lang="uk-UA" sz="2400" dirty="0"/>
              <a:t>- розробка загальної стратегії ланцюга постачання та планування рішень;</a:t>
            </a:r>
            <a:endParaRPr lang="ru-RU" sz="2400" dirty="0"/>
          </a:p>
          <a:p>
            <a:pPr indent="180000" algn="just"/>
            <a:r>
              <a:rPr lang="uk-UA" sz="2400" dirty="0"/>
              <a:t>- управління всіма компонентами ланцюга поставок за допомогою електронних засобів інформації;</a:t>
            </a:r>
            <a:endParaRPr lang="ru-RU" sz="2400" dirty="0"/>
          </a:p>
          <a:p>
            <a:pPr indent="180000" algn="just"/>
            <a:r>
              <a:rPr lang="uk-UA" sz="2400" dirty="0"/>
              <a:t>- розвиток усіх необхідних логістичних систем та процесів для електронних угод;</a:t>
            </a:r>
            <a:endParaRPr lang="ru-RU" sz="2400" dirty="0"/>
          </a:p>
          <a:p>
            <a:pPr indent="180000" algn="just"/>
            <a:r>
              <a:rPr lang="uk-UA" sz="2400" dirty="0"/>
              <a:t>- адміністративне та операційне забезпечення логістичних систем та процесів.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8698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4DFCA-5F97-439C-B036-762A052F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68" y="260648"/>
            <a:ext cx="829126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+mn-lt"/>
              </a:rPr>
              <a:t>ВИСНОВКИ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8761E-6208-46E9-9955-3D73CA7129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928992" cy="6192688"/>
          </a:xfrm>
        </p:spPr>
        <p:txBody>
          <a:bodyPr>
            <a:noAutofit/>
          </a:bodyPr>
          <a:lstStyle/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Не зважаючи на низький рівень логістичного аутсорсингу, в Україні все більше логістичних операторів використовують інформаційні технології для підвищення якості власних послуг. </a:t>
            </a:r>
          </a:p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На сьогодні логістика є сферою діяльності, яка має найбільш інтенсивні темпи розвитку. Це пов'язано не тільки зі зростанням попиту на логістичні послуги, але і з розвитком інфраструктурних можливостей цього бізнесу.</a:t>
            </a:r>
          </a:p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 Ринок логістичного аутсорсингу має потужний потенціал для розвитку, як закордоном, так і в Україні. Процеси глобалізації, інтеграції й кооперації, а також зростаючі запити споживачів спонукують компанії, які прагнуть бути конкурентоспроможними на ринку, застосовувати логістичний підхід до побудови свого бізнесу, а також використовувати у своїй діяльності такий інструмент, як логістичний аутсорсинг.</a:t>
            </a:r>
          </a:p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Для розвитку 3PL – 5PL – провайдерів в Україні необхідно використовувати цей потенціал, проаналізувати існуючі тенденції та максимально використати досвід європейських країн. </a:t>
            </a:r>
          </a:p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Необхідно провести аналіз по таких напрямах: </a:t>
            </a:r>
          </a:p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- шляхи розвитку провайдерів «вищих рівнів» і передумови їх створення; </a:t>
            </a:r>
          </a:p>
          <a:p>
            <a:pPr marL="0" indent="180000" algn="just">
              <a:spcBef>
                <a:spcPts val="0"/>
              </a:spcBef>
              <a:buNone/>
            </a:pPr>
            <a:r>
              <a:rPr lang="uk-UA" sz="2000" dirty="0"/>
              <a:t>- зацікавлений потенційний сегмент клієнтів 3PL – 5PL провайдерів.</a:t>
            </a:r>
          </a:p>
        </p:txBody>
      </p:sp>
    </p:spTree>
    <p:extLst>
      <p:ext uri="{BB962C8B-B14F-4D97-AF65-F5344CB8AC3E}">
        <p14:creationId xmlns:p14="http://schemas.microsoft.com/office/powerpoint/2010/main" val="131238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  <a:latin typeface="+mn-lt"/>
              </a:rPr>
              <a:t>ЗМІСТ: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784976" cy="4572000"/>
          </a:xfrm>
        </p:spPr>
        <p:txBody>
          <a:bodyPr/>
          <a:lstStyle/>
          <a:p>
            <a:r>
              <a:rPr lang="uk-UA" sz="3200" dirty="0"/>
              <a:t>Сутність процесу логістичного обслуговування споживача</a:t>
            </a:r>
          </a:p>
          <a:p>
            <a:r>
              <a:rPr lang="uk-UA" sz="3200" dirty="0"/>
              <a:t>Провайдери логістичних послуг</a:t>
            </a:r>
          </a:p>
          <a:p>
            <a:r>
              <a:rPr lang="uk-UA" sz="3200" dirty="0"/>
              <a:t>Провайдери логістичних послуг в Україні –  сучасний стан</a:t>
            </a:r>
          </a:p>
          <a:p>
            <a:r>
              <a:rPr lang="uk-UA" sz="3200" dirty="0"/>
              <a:t>Види і функції, що виконуються провайдерами логістичних послуг</a:t>
            </a:r>
          </a:p>
          <a:p>
            <a:r>
              <a:rPr lang="uk-UA" sz="3200" dirty="0"/>
              <a:t>Висновки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+mn-lt"/>
              </a:rPr>
              <a:t>ЛІТЕРАТУРА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8928992" cy="5472608"/>
          </a:xfrm>
        </p:spPr>
        <p:txBody>
          <a:bodyPr>
            <a:noAutofit/>
          </a:bodyPr>
          <a:lstStyle/>
          <a:p>
            <a:r>
              <a:rPr lang="uk-UA" sz="1850" dirty="0"/>
              <a:t>1. Закон України «Про транспортно-експедиторську діяльність». URL: http://zakon1.rada.gov.ua/cgi-bin/laws/main.cgi?nreg=1955-15</a:t>
            </a:r>
            <a:endParaRPr lang="ru-RU" sz="1850" dirty="0"/>
          </a:p>
          <a:p>
            <a:r>
              <a:rPr lang="uk-UA" sz="1850" dirty="0"/>
              <a:t>2. Підтримка інтеграції України до Транс-Європейської Транспортної мережі ТЄМ-Т РК7. Міжгалузеві питання. Логістика. URL: http://www.tent.org.ua/data/ </a:t>
            </a:r>
            <a:r>
              <a:rPr lang="uk-UA" sz="1850" dirty="0" err="1"/>
              <a:t>upload</a:t>
            </a:r>
            <a:r>
              <a:rPr lang="uk-UA" sz="1850" dirty="0"/>
              <a:t>/</a:t>
            </a:r>
            <a:r>
              <a:rPr lang="uk-UA" sz="1850" dirty="0" err="1"/>
              <a:t>publication</a:t>
            </a:r>
            <a:r>
              <a:rPr lang="uk-UA" sz="1850" dirty="0"/>
              <a:t>/</a:t>
            </a:r>
            <a:r>
              <a:rPr lang="uk-UA" sz="1850" dirty="0" err="1"/>
              <a:t>main</a:t>
            </a:r>
            <a:r>
              <a:rPr lang="uk-UA" sz="1850" dirty="0"/>
              <a:t>/</a:t>
            </a:r>
            <a:r>
              <a:rPr lang="uk-UA" sz="1850" dirty="0" err="1"/>
              <a:t>ua</a:t>
            </a:r>
            <a:r>
              <a:rPr lang="uk-UA" sz="1850" dirty="0"/>
              <a:t>/517/fr_7.2_logistics_ukr.pdf</a:t>
            </a:r>
            <a:endParaRPr lang="ru-RU" sz="1850" dirty="0"/>
          </a:p>
          <a:p>
            <a:r>
              <a:rPr lang="uk-UA" sz="1850" dirty="0"/>
              <a:t>3. Горбенко О.В., </a:t>
            </a:r>
            <a:r>
              <a:rPr lang="uk-UA" sz="1850" dirty="0" err="1"/>
              <a:t>Пильченко</a:t>
            </a:r>
            <a:r>
              <a:rPr lang="uk-UA" sz="1850" dirty="0"/>
              <a:t> А.О. Розвиток діяльності логістичних провайдерів в Україні. URL: http://www.nbuv.gov.ua/portal/natural/Upsal/2009_6/09govpau.pdf</a:t>
            </a:r>
            <a:endParaRPr lang="ru-RU" sz="1850" dirty="0"/>
          </a:p>
          <a:p>
            <a:r>
              <a:rPr lang="uk-UA" sz="1850" dirty="0"/>
              <a:t>4. </a:t>
            </a:r>
            <a:r>
              <a:rPr lang="uk-UA" sz="1850" dirty="0" err="1"/>
              <a:t>Алексійчук</a:t>
            </a:r>
            <a:r>
              <a:rPr lang="uk-UA" sz="1850" dirty="0"/>
              <a:t> Н., Мироненко В. Методологічний підхід до розвитку провайдерів логістичних послуг на транспортному ринку України. URL: file:///D:/1.%20УНИВЕР/Disciplini/2020/ЛО/Znpdetut_tsit_2012_20_36.pdf</a:t>
            </a:r>
            <a:endParaRPr lang="ru-RU" sz="1850" dirty="0"/>
          </a:p>
          <a:p>
            <a:r>
              <a:rPr lang="uk-UA" sz="1850" dirty="0"/>
              <a:t>5. Логістика : навчальний посібник / О.В. Безсмертна, О. О. Мороз, Т. М. Білоконь, І. В. Шварц. Вінниця : ВНТУ, 2018, 161 с. URL: https://ecopy.posibnyky.vntu.edu.ua/txt/2018/Bezsmertna_moroz_bilok_shvarz_logistika_np_p023.pdf</a:t>
            </a:r>
            <a:endParaRPr lang="ru-RU" sz="1850" dirty="0"/>
          </a:p>
          <a:p>
            <a:r>
              <a:rPr lang="uk-UA" sz="1850" dirty="0"/>
              <a:t>6. </a:t>
            </a:r>
            <a:r>
              <a:rPr lang="uk-UA" sz="1850" dirty="0" err="1"/>
              <a:t>Mentzer</a:t>
            </a:r>
            <a:r>
              <a:rPr lang="uk-UA" sz="1850" dirty="0"/>
              <a:t> </a:t>
            </a:r>
            <a:r>
              <a:rPr lang="uk-UA" sz="1850" dirty="0" err="1"/>
              <a:t>John</a:t>
            </a:r>
            <a:r>
              <a:rPr lang="uk-UA" sz="1850" dirty="0"/>
              <a:t> T., </a:t>
            </a:r>
            <a:r>
              <a:rPr lang="uk-UA" sz="1850" dirty="0" err="1"/>
              <a:t>Flint</a:t>
            </a:r>
            <a:r>
              <a:rPr lang="uk-UA" sz="1850" dirty="0"/>
              <a:t> </a:t>
            </a:r>
            <a:r>
              <a:rPr lang="uk-UA" sz="1850" dirty="0" err="1"/>
              <a:t>Daniel</a:t>
            </a:r>
            <a:r>
              <a:rPr lang="uk-UA" sz="1850" dirty="0"/>
              <a:t> J., </a:t>
            </a:r>
            <a:r>
              <a:rPr lang="uk-UA" sz="1850" dirty="0" err="1"/>
              <a:t>Hult</a:t>
            </a:r>
            <a:r>
              <a:rPr lang="uk-UA" sz="1850" dirty="0"/>
              <a:t> </a:t>
            </a:r>
            <a:r>
              <a:rPr lang="uk-UA" sz="1850" dirty="0" err="1"/>
              <a:t>Tomas</a:t>
            </a:r>
            <a:r>
              <a:rPr lang="uk-UA" sz="1850" dirty="0"/>
              <a:t> M. </a:t>
            </a:r>
            <a:r>
              <a:rPr lang="uk-UA" sz="1850" dirty="0" err="1"/>
              <a:t>Logistics</a:t>
            </a:r>
            <a:r>
              <a:rPr lang="uk-UA" sz="1850" dirty="0"/>
              <a:t> </a:t>
            </a:r>
            <a:r>
              <a:rPr lang="uk-UA" sz="1850" dirty="0" err="1"/>
              <a:t>Service</a:t>
            </a:r>
            <a:r>
              <a:rPr lang="uk-UA" sz="1850" dirty="0"/>
              <a:t> </a:t>
            </a:r>
            <a:r>
              <a:rPr lang="uk-UA" sz="1850" dirty="0" err="1"/>
              <a:t>Quality</a:t>
            </a:r>
            <a:r>
              <a:rPr lang="uk-UA" sz="1850" dirty="0"/>
              <a:t> </a:t>
            </a:r>
            <a:r>
              <a:rPr lang="uk-UA" sz="1850" dirty="0" err="1"/>
              <a:t>as</a:t>
            </a:r>
            <a:r>
              <a:rPr lang="uk-UA" sz="1850" dirty="0"/>
              <a:t> a </a:t>
            </a:r>
            <a:r>
              <a:rPr lang="uk-UA" sz="1850" dirty="0" err="1"/>
              <a:t>Segment-Customized</a:t>
            </a:r>
            <a:r>
              <a:rPr lang="uk-UA" sz="1850" dirty="0"/>
              <a:t> </a:t>
            </a:r>
            <a:r>
              <a:rPr lang="uk-UA" sz="1850" dirty="0" err="1"/>
              <a:t>Process</a:t>
            </a:r>
            <a:r>
              <a:rPr lang="uk-UA" sz="1850" dirty="0"/>
              <a:t>. </a:t>
            </a:r>
            <a:r>
              <a:rPr lang="uk-UA" sz="1850" dirty="0" err="1"/>
              <a:t>The</a:t>
            </a:r>
            <a:r>
              <a:rPr lang="uk-UA" sz="1850" dirty="0"/>
              <a:t> </a:t>
            </a:r>
            <a:r>
              <a:rPr lang="uk-UA" sz="1850" dirty="0" err="1"/>
              <a:t>Journal</a:t>
            </a:r>
            <a:r>
              <a:rPr lang="uk-UA" sz="1850" dirty="0"/>
              <a:t> </a:t>
            </a:r>
            <a:r>
              <a:rPr lang="uk-UA" sz="1850" dirty="0" err="1"/>
              <a:t>of</a:t>
            </a:r>
            <a:r>
              <a:rPr lang="uk-UA" sz="1850" dirty="0"/>
              <a:t> </a:t>
            </a:r>
            <a:r>
              <a:rPr lang="uk-UA" sz="1850" dirty="0" err="1"/>
              <a:t>Marketing</a:t>
            </a:r>
            <a:r>
              <a:rPr lang="uk-UA" sz="1850" dirty="0"/>
              <a:t>. 2001. 65 (4). P. 82–104. URL: http://www.jstor.org/stable/3203500</a:t>
            </a:r>
            <a:endParaRPr lang="ru-RU" sz="1850" dirty="0"/>
          </a:p>
        </p:txBody>
      </p:sp>
      <p:pic>
        <p:nvPicPr>
          <p:cNvPr id="5" name="Рисунок 4" descr="the-end.png">
            <a:extLst>
              <a:ext uri="{FF2B5EF4-FFF2-40B4-BE49-F238E27FC236}">
                <a16:creationId xmlns:a16="http://schemas.microsoft.com/office/drawing/2014/main" id="{EB30796C-00B2-46EA-B6C0-E82BA79940C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8902" t="34411" b="38663"/>
          <a:stretch>
            <a:fillRect/>
          </a:stretch>
        </p:blipFill>
        <p:spPr>
          <a:xfrm>
            <a:off x="5148064" y="6093296"/>
            <a:ext cx="3456384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DAC12-24CF-4BAD-9CD3-AC9062C7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"/>
            <a:ext cx="8219256" cy="1844824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Мета лекції –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-UA" sz="2800" dirty="0">
                <a:solidFill>
                  <a:schemeClr val="tx1"/>
                </a:solidFill>
              </a:rPr>
              <a:t>формування знань і навичок з організації та управління процесом логістичного обслуговування споживачів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C01941A-94F0-4FBE-9387-61321E7BA8C5}"/>
              </a:ext>
            </a:extLst>
          </p:cNvPr>
          <p:cNvSpPr txBox="1">
            <a:spLocks/>
          </p:cNvSpPr>
          <p:nvPr/>
        </p:nvSpPr>
        <p:spPr>
          <a:xfrm>
            <a:off x="755576" y="2708920"/>
            <a:ext cx="8219256" cy="381642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96D584B-FF8C-4F13-A90F-DE301125A201}"/>
              </a:ext>
            </a:extLst>
          </p:cNvPr>
          <p:cNvSpPr txBox="1">
            <a:spLocks/>
          </p:cNvSpPr>
          <p:nvPr/>
        </p:nvSpPr>
        <p:spPr>
          <a:xfrm>
            <a:off x="1475656" y="2132857"/>
            <a:ext cx="7499176" cy="44644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uk-UA" sz="2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лекції</a:t>
            </a:r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теоретична підготовка студентів з наступних питань:</a:t>
            </a:r>
            <a:endParaRPr lang="ru-RU" sz="2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розкриття сутності процесу логістичного обслуговування споживачів;</a:t>
            </a:r>
            <a:endParaRPr lang="ru-RU" sz="2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вивчення PL-рівнів та їх особливостей;</a:t>
            </a:r>
            <a:endParaRPr lang="ru-RU" sz="2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аналіз сучасного рівня логістичного аутсорсингу в Україні;</a:t>
            </a:r>
            <a:endParaRPr lang="ru-RU" sz="2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розкриття особливостей розвитку провайдерів логістичних послуг в Україні;</a:t>
            </a:r>
            <a:endParaRPr lang="ru-RU" sz="26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розгляд видів і функцій, що виконуються провайдерами логістичних послуг.</a:t>
            </a:r>
            <a:endParaRPr lang="ru-RU" sz="2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0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F859AF9-4915-4169-8421-47E2C85B1BB3}"/>
              </a:ext>
            </a:extLst>
          </p:cNvPr>
          <p:cNvSpPr/>
          <p:nvPr/>
        </p:nvSpPr>
        <p:spPr>
          <a:xfrm>
            <a:off x="179512" y="1166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ea typeface="Calibri" panose="020F0502020204030204" pitchFamily="34" charset="0"/>
              </a:rPr>
              <a:t>1. Сутність процесу логістичного обслуговування споживача</a:t>
            </a: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0FE72D-2972-4323-9505-7429C33692A1}"/>
              </a:ext>
            </a:extLst>
          </p:cNvPr>
          <p:cNvSpPr/>
          <p:nvPr/>
        </p:nvSpPr>
        <p:spPr>
          <a:xfrm>
            <a:off x="72008" y="1268760"/>
            <a:ext cx="8964488" cy="4659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 споживача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 це сукупність видів діяльності зі створення споживчої корисності, що відбуваються у процесі виконання замовлень, спрямованих на задоволення потреб споживачів і досягнення мети діяльності підприємства.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i="1" dirty="0"/>
              <a:t>Логістичне обслуговування споживача</a:t>
            </a:r>
            <a:r>
              <a:rPr lang="uk-UA" sz="2000" dirty="0"/>
              <a:t>, це важлива складова обслуговування споживача, яка дає можливість забезпечити необхідний рівень задоволення потреб клієнтів за як найнижчих сукупних витрат і гарантованого отримання клієнтом відповідного товару відповідної кількості й асортименту в певному місці, в певний час і за певною ціною.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56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01611F-4D25-478C-8D62-41451B239863}"/>
              </a:ext>
            </a:extLst>
          </p:cNvPr>
          <p:cNvSpPr/>
          <p:nvPr/>
        </p:nvSpPr>
        <p:spPr>
          <a:xfrm>
            <a:off x="107504" y="116632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Фізичні процеси переміщення є вирішальними під час доставки замовленого товару споживачеві: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- у відповідному асортименті, кількості та якості;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- у відповідний час, згідно зі встановленим терміном;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- у відповідному місці, згідно з місцем доставки;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</a:rPr>
              <a:t>- за відповідними витратами, які охоплюють також витрати обслуговування клієнта.</a:t>
            </a: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BFC16D-1F36-41FC-B7ED-0A83664C3587}"/>
              </a:ext>
            </a:extLst>
          </p:cNvPr>
          <p:cNvPicPr/>
          <p:nvPr/>
        </p:nvPicPr>
        <p:blipFill rotWithShape="1">
          <a:blip r:embed="rId2"/>
          <a:srcRect l="20573" t="26219" r="19165" b="9756"/>
          <a:stretch/>
        </p:blipFill>
        <p:spPr bwMode="auto">
          <a:xfrm>
            <a:off x="2405853" y="2564904"/>
            <a:ext cx="6605656" cy="4070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DD2826-A1D5-431C-9D3E-38CEFE76F46E}"/>
              </a:ext>
            </a:extLst>
          </p:cNvPr>
          <p:cNvSpPr/>
          <p:nvPr/>
        </p:nvSpPr>
        <p:spPr>
          <a:xfrm>
            <a:off x="132491" y="5877272"/>
            <a:ext cx="3124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ea typeface="Calibri" panose="020F0502020204030204" pitchFamily="34" charset="0"/>
              </a:rPr>
              <a:t>Система логістичного обслуговування споживача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3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356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+mn-lt"/>
              </a:rPr>
              <a:t>2. Провайдери логістичних послуг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6026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Провайдери логістичних послуг – це організації, що надають послуги з логістики або фізичної </a:t>
            </a:r>
            <a:r>
              <a:rPr lang="uk-UA" i="1" dirty="0"/>
              <a:t>дистрибуції</a:t>
            </a:r>
            <a:r>
              <a:rPr lang="uk-UA" dirty="0"/>
              <a:t>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Логістичний провайдер – компанія, яка виконує частину або весь комплекс логістики для свого клієнта.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Послуги логістичних провайдерів спрямовані на загальне управління транспортуванням і зберіганням вантажів. </a:t>
            </a:r>
          </a:p>
          <a:p>
            <a:pPr marL="0" indent="0">
              <a:buNone/>
            </a:pPr>
            <a:r>
              <a:rPr lang="uk-UA" dirty="0"/>
              <a:t>В ролі провайдера (аутсорсера) логістичних послуг виступають логістичні посередники.</a:t>
            </a:r>
          </a:p>
          <a:p>
            <a:pPr marL="0" indent="0">
              <a:buNone/>
            </a:pPr>
            <a:r>
              <a:rPr lang="uk-UA" dirty="0"/>
              <a:t>Галузь роботи логістичних провайдерів називають контрактною логістикою.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Провайдери логістичних послуг класифікуються відповідно до відомих PL-рівнів.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852936"/>
            <a:ext cx="878497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При цьому, PL – </a:t>
            </a:r>
            <a:r>
              <a:rPr lang="en-US" sz="2800" dirty="0"/>
              <a:t>party logistics </a:t>
            </a:r>
            <a:r>
              <a:rPr lang="en-US" sz="2400" dirty="0"/>
              <a:t>(</a:t>
            </a:r>
            <a:r>
              <a:rPr lang="uk-UA" sz="2400" dirty="0"/>
              <a:t>англ.</a:t>
            </a:r>
            <a:r>
              <a:rPr lang="en-US" sz="2400" dirty="0"/>
              <a:t>)</a:t>
            </a:r>
            <a:r>
              <a:rPr lang="uk-UA" sz="2400" dirty="0"/>
              <a:t> перекладається дослівно як «сторона логістики». </a:t>
            </a:r>
          </a:p>
          <a:p>
            <a:pPr marL="0" indent="0">
              <a:buNone/>
            </a:pPr>
            <a:r>
              <a:rPr lang="uk-UA" sz="2400" dirty="0"/>
              <a:t>Найчастіше в Україні до «1PL, 2PL, 3PL, 4PL» роблять приставку «оператор або провайдер». </a:t>
            </a:r>
          </a:p>
          <a:p>
            <a:pPr marL="0" indent="0">
              <a:buNone/>
            </a:pPr>
            <a:r>
              <a:rPr lang="uk-UA" sz="2400" dirty="0"/>
              <a:t>А цифри від одного до чотирьох позначають, як глибоко залучена дана компанія в </a:t>
            </a:r>
            <a:r>
              <a:rPr lang="uk-UA" sz="2400" i="1" dirty="0"/>
              <a:t>ланцюг поставок</a:t>
            </a:r>
            <a:r>
              <a:rPr lang="uk-UA" sz="2400" dirty="0"/>
              <a:t>.</a:t>
            </a:r>
            <a:endParaRPr lang="ru-RU" sz="24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06218A6-2C31-4CA6-B89D-1135D4DA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2163724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tx1"/>
                </a:solidFill>
                <a:latin typeface="+mn-lt"/>
              </a:rPr>
              <a:t>У міжнародній логістичній термінології прийняті </a:t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>наступні позначення компаній, </a:t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>що здійснюють сервіс для виробників, постачальників </a:t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>і продавців товарів: </a:t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>1PL, 2PL, 3PL, 4PL. 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88F219-D849-4975-95FF-087215C20386}"/>
              </a:ext>
            </a:extLst>
          </p:cNvPr>
          <p:cNvSpPr/>
          <p:nvPr/>
        </p:nvSpPr>
        <p:spPr>
          <a:xfrm>
            <a:off x="143508" y="631022"/>
            <a:ext cx="8856984" cy="5595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Постачальник логістичних послуг першого рівня – 1PL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 (провайдер </a:t>
            </a:r>
            <a:r>
              <a:rPr lang="uk-UA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логістики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), компанія – </a:t>
            </a:r>
            <a:r>
              <a:rPr lang="uk-UA" sz="2400" dirty="0"/>
              <a:t>провайдер логістики, надання послуг якого обмежується лише вузькою частиною операцій.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Наприклад, компанія працює тільки в одному регіоні, займається тільки складуванням, автоперевезеннями.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Часто</a:t>
            </a:r>
            <a:r>
              <a:rPr lang="uk-UA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1PL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/>
              <a:t>провайдером називають фірму виробника, що здійснює доставку покупцям, або адресата вантажу, наприклад, </a:t>
            </a:r>
            <a:r>
              <a:rPr lang="uk-UA" sz="2400" i="1" dirty="0"/>
              <a:t>ритейлер</a:t>
            </a:r>
            <a:r>
              <a:rPr lang="uk-UA" sz="2400" dirty="0"/>
              <a:t>. Всі операції збору і доставки вантажу виконує сама фірма-власник вантажу.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/>
              <a:t>Але, з урахуванням </a:t>
            </a:r>
            <a:r>
              <a:rPr lang="uk-UA" sz="2400" i="1" dirty="0"/>
              <a:t>глобалізації</a:t>
            </a:r>
            <a:r>
              <a:rPr lang="uk-UA" sz="2400" dirty="0"/>
              <a:t>, </a:t>
            </a:r>
            <a:r>
              <a:rPr lang="uk-UA" sz="2400" i="1" dirty="0"/>
              <a:t>аутсорсингу</a:t>
            </a:r>
            <a:r>
              <a:rPr lang="uk-UA" sz="2400" dirty="0"/>
              <a:t> і </a:t>
            </a:r>
            <a:r>
              <a:rPr lang="uk-UA" sz="2400" i="1" dirty="0"/>
              <a:t>оффшорингу</a:t>
            </a:r>
            <a:r>
              <a:rPr lang="uk-UA" sz="2400" dirty="0"/>
              <a:t> виробництва, ускладнення послуг дистрибуції, 1PL йде в минуле, доручаючи все більший обсяг робіт провайдерам, які за рахунок роботи з декількома власниками вантажу мають знижки і надають більш якісний </a:t>
            </a:r>
            <a:r>
              <a:rPr lang="uk-UA" sz="2400" i="1" dirty="0"/>
              <a:t>сервіс</a:t>
            </a:r>
            <a:r>
              <a:rPr lang="uk-UA" sz="2400" dirty="0"/>
              <a:t> клієнтам.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4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025729-789D-4DD9-8168-63D7150D5C9D}"/>
              </a:ext>
            </a:extLst>
          </p:cNvPr>
          <p:cNvSpPr/>
          <p:nvPr/>
        </p:nvSpPr>
        <p:spPr>
          <a:xfrm>
            <a:off x="107504" y="764704"/>
            <a:ext cx="8928992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Постачальник послуг другого рівня – 2PL</a:t>
            </a:r>
            <a:r>
              <a:rPr lang="uk-UA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провайдер логістики, що надає широке коло послуг у своїй країні і за кордоном.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Але він працює лише як посередник, як агент, організовуючий </a:t>
            </a:r>
            <a:r>
              <a:rPr lang="uk-UA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ланцюжок доставки товару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/>
              <a:t>Часто, це підрядна компанія, що надає послуги з транспортування товарів тільки на якійсь певній ділянці транспортного ланцюга, яку наймає власник вантажу, не бажаючи купувати власні автомобілі, залізничні вагони тощо.</a:t>
            </a:r>
            <a:endParaRPr lang="uk-U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 за доставку товару несе безпосередньо та логістична компанія, яка допустила втрати, крадіжку тощо.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07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740</TotalTime>
  <Words>2122</Words>
  <Application>Microsoft Office PowerPoint</Application>
  <PresentationFormat>Экран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Тема   ЛОГІСТИЧНІ СИСТЕМИ І ЛАНЦЮГИ  Лекційне заняття  Процес логістичного обслуговування споживача</vt:lpstr>
      <vt:lpstr>ЗМІСТ:</vt:lpstr>
      <vt:lpstr>Мета лекції –  формування знань і навичок з організації та управління процесом логістичного обслуговування споживачів</vt:lpstr>
      <vt:lpstr>Презентация PowerPoint</vt:lpstr>
      <vt:lpstr>Презентация PowerPoint</vt:lpstr>
      <vt:lpstr>2. Провайдери логістичних послуг</vt:lpstr>
      <vt:lpstr>У міжнародній логістичній термінології прийняті  наступні позначення компаній,  що здійснюють сервіс для виробників, постачальників  і продавців товарів:  1PL, 2PL, 3PL, 4PL.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Провайдери логістичних послуг в Україні –  сучасний стан</vt:lpstr>
      <vt:lpstr>Презентация PowerPoint</vt:lpstr>
      <vt:lpstr>Презентация PowerPoint</vt:lpstr>
      <vt:lpstr>4. Види і функції, що виконуються провайдерами логістичних послуг</vt:lpstr>
      <vt:lpstr>Презентация PowerPoint</vt:lpstr>
      <vt:lpstr>ВИСНОВКИ</vt:lpstr>
      <vt:lpstr>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ViktorAleksandr PREPODAVATEL</cp:lastModifiedBy>
  <cp:revision>50</cp:revision>
  <dcterms:created xsi:type="dcterms:W3CDTF">2016-04-28T13:28:28Z</dcterms:created>
  <dcterms:modified xsi:type="dcterms:W3CDTF">2024-03-21T09:40:55Z</dcterms:modified>
</cp:coreProperties>
</file>