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14" autoAdjust="0"/>
    <p:restoredTop sz="94660"/>
  </p:normalViewPr>
  <p:slideViewPr>
    <p:cSldViewPr snapToGrid="0">
      <p:cViewPr varScale="1">
        <p:scale>
          <a:sx n="79" d="100"/>
          <a:sy n="79" d="100"/>
        </p:scale>
        <p:origin x="147"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11/7/2025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11/7/2025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1391" y="1430643"/>
            <a:ext cx="5310785" cy="3946756"/>
          </a:xfrm>
        </p:spPr>
        <p:txBody>
          <a:bodyPr>
            <a:normAutofit fontScale="90000"/>
          </a:bodyPr>
          <a:lstStyle/>
          <a:p>
            <a:pPr algn="ctr"/>
            <a:r>
              <a:rPr lang="en-US" dirty="0" smtClean="0"/>
              <a:t>Barriers to Intercultural Communication and Intercultural Conflicts</a:t>
            </a:r>
            <a:endParaRPr lang="en-US" dirty="0"/>
          </a:p>
        </p:txBody>
      </p:sp>
      <p:sp>
        <p:nvSpPr>
          <p:cNvPr id="3" name="Подзаголовок 2"/>
          <p:cNvSpPr>
            <a:spLocks noGrp="1"/>
          </p:cNvSpPr>
          <p:nvPr>
            <p:ph type="subTitle" idx="1"/>
          </p:nvPr>
        </p:nvSpPr>
        <p:spPr>
          <a:xfrm>
            <a:off x="2589213" y="5789181"/>
            <a:ext cx="8915399" cy="756954"/>
          </a:xfrm>
        </p:spPr>
        <p:txBody>
          <a:bodyPr/>
          <a:lstStyle/>
          <a:p>
            <a:r>
              <a:rPr lang="en-US" dirty="0" smtClean="0"/>
              <a:t>Lecture 9-10</a:t>
            </a:r>
            <a:endParaRPr lang="en-US" dirty="0"/>
          </a:p>
        </p:txBody>
      </p:sp>
      <p:pic>
        <p:nvPicPr>
          <p:cNvPr id="5" name="Рисунок 4"/>
          <p:cNvPicPr>
            <a:picLocks noChangeAspect="1"/>
          </p:cNvPicPr>
          <p:nvPr/>
        </p:nvPicPr>
        <p:blipFill>
          <a:blip r:embed="rId2"/>
          <a:stretch>
            <a:fillRect/>
          </a:stretch>
        </p:blipFill>
        <p:spPr>
          <a:xfrm>
            <a:off x="5734679" y="1538128"/>
            <a:ext cx="6215599" cy="4096129"/>
          </a:xfrm>
          <a:prstGeom prst="rect">
            <a:avLst/>
          </a:prstGeom>
        </p:spPr>
      </p:pic>
    </p:spTree>
    <p:extLst>
      <p:ext uri="{BB962C8B-B14F-4D97-AF65-F5344CB8AC3E}">
        <p14:creationId xmlns:p14="http://schemas.microsoft.com/office/powerpoint/2010/main" val="40601065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Nonverbal Misinterpretations</a:t>
            </a:r>
          </a:p>
        </p:txBody>
      </p:sp>
      <p:sp>
        <p:nvSpPr>
          <p:cNvPr id="3" name="Объект 2"/>
          <p:cNvSpPr>
            <a:spLocks noGrp="1"/>
          </p:cNvSpPr>
          <p:nvPr>
            <p:ph idx="1"/>
          </p:nvPr>
        </p:nvSpPr>
        <p:spPr>
          <a:xfrm>
            <a:off x="6255464" y="1344350"/>
            <a:ext cx="5249147" cy="4566872"/>
          </a:xfrm>
        </p:spPr>
        <p:txBody>
          <a:bodyPr>
            <a:noAutofit/>
          </a:bodyPr>
          <a:lstStyle/>
          <a:p>
            <a:pPr algn="just"/>
            <a:r>
              <a:rPr lang="en-US" sz="2400" dirty="0"/>
              <a:t>Native speakers sometimes expect those who are </a:t>
            </a:r>
            <a:r>
              <a:rPr lang="en-US" sz="2400" dirty="0" smtClean="0"/>
              <a:t>non-native speakers </a:t>
            </a:r>
            <a:r>
              <a:rPr lang="en-US" sz="2400" dirty="0"/>
              <a:t>to know the concepts and intents deep-rooted in the language. They expect </a:t>
            </a:r>
            <a:r>
              <a:rPr lang="en-US" sz="2400" dirty="0" smtClean="0"/>
              <a:t>fewer misunderstandings</a:t>
            </a:r>
            <a:r>
              <a:rPr lang="en-US" sz="2400" dirty="0"/>
              <a:t>. Mistakes in grammar and pronunciation are often overlooked, but </a:t>
            </a:r>
            <a:r>
              <a:rPr lang="en-US" sz="2400" dirty="0" smtClean="0"/>
              <a:t>pragmatic failures</a:t>
            </a:r>
            <a:r>
              <a:rPr lang="en-US" sz="2400" dirty="0"/>
              <a:t>, for example, an apology interpreted as an excuse are usually not and could even </a:t>
            </a:r>
            <a:r>
              <a:rPr lang="en-US" sz="2400" dirty="0" smtClean="0"/>
              <a:t>be regarded </a:t>
            </a:r>
            <a:r>
              <a:rPr lang="en-US" sz="2400" dirty="0"/>
              <a:t>as incompetence and impoliteness</a:t>
            </a:r>
          </a:p>
        </p:txBody>
      </p:sp>
      <p:pic>
        <p:nvPicPr>
          <p:cNvPr id="4" name="Рисунок 3"/>
          <p:cNvPicPr>
            <a:picLocks noChangeAspect="1"/>
          </p:cNvPicPr>
          <p:nvPr/>
        </p:nvPicPr>
        <p:blipFill>
          <a:blip r:embed="rId2"/>
          <a:stretch>
            <a:fillRect/>
          </a:stretch>
        </p:blipFill>
        <p:spPr>
          <a:xfrm>
            <a:off x="1138458" y="1344350"/>
            <a:ext cx="4735502" cy="3669711"/>
          </a:xfrm>
          <a:prstGeom prst="rect">
            <a:avLst/>
          </a:prstGeom>
        </p:spPr>
      </p:pic>
    </p:spTree>
    <p:extLst>
      <p:ext uri="{BB962C8B-B14F-4D97-AF65-F5344CB8AC3E}">
        <p14:creationId xmlns:p14="http://schemas.microsoft.com/office/powerpoint/2010/main" val="1626195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901909"/>
          </a:xfrm>
        </p:spPr>
        <p:txBody>
          <a:bodyPr>
            <a:normAutofit fontScale="90000"/>
          </a:bodyPr>
          <a:lstStyle/>
          <a:p>
            <a:pPr algn="ctr"/>
            <a:r>
              <a:rPr lang="en-US" sz="4000" dirty="0"/>
              <a:t>Stereotypes and Prejudice</a:t>
            </a:r>
            <a:r>
              <a:rPr lang="en-US" dirty="0"/>
              <a:t/>
            </a:r>
            <a:br>
              <a:rPr lang="en-US" dirty="0"/>
            </a:br>
            <a:endParaRPr lang="en-US" dirty="0"/>
          </a:p>
        </p:txBody>
      </p:sp>
      <p:sp>
        <p:nvSpPr>
          <p:cNvPr id="3" name="Объект 2"/>
          <p:cNvSpPr>
            <a:spLocks noGrp="1"/>
          </p:cNvSpPr>
          <p:nvPr>
            <p:ph idx="1"/>
          </p:nvPr>
        </p:nvSpPr>
        <p:spPr>
          <a:xfrm>
            <a:off x="714564" y="1382701"/>
            <a:ext cx="11390639" cy="5890109"/>
          </a:xfrm>
        </p:spPr>
        <p:txBody>
          <a:bodyPr>
            <a:noAutofit/>
          </a:bodyPr>
          <a:lstStyle/>
          <a:p>
            <a:pPr algn="just"/>
            <a:r>
              <a:rPr lang="en-US" sz="2400" dirty="0" smtClean="0"/>
              <a:t>Stereotyping </a:t>
            </a:r>
            <a:r>
              <a:rPr lang="en-US" sz="2400" dirty="0"/>
              <a:t>and prejudice occur when a person overgeneralizes or has oversimplified </a:t>
            </a:r>
            <a:r>
              <a:rPr lang="en-US" sz="2400" dirty="0" smtClean="0"/>
              <a:t>beliefs about </a:t>
            </a:r>
            <a:r>
              <a:rPr lang="en-US" sz="2400" dirty="0"/>
              <a:t>a group of people with little to no factual </a:t>
            </a:r>
            <a:r>
              <a:rPr lang="en-US" sz="2400" dirty="0" smtClean="0"/>
              <a:t>experience. </a:t>
            </a:r>
            <a:r>
              <a:rPr lang="en-US" sz="2400" dirty="0"/>
              <a:t>People </a:t>
            </a:r>
            <a:r>
              <a:rPr lang="en-US" sz="2400" dirty="0" smtClean="0"/>
              <a:t>makeup stereotypes </a:t>
            </a:r>
            <a:r>
              <a:rPr lang="en-US" sz="2400" dirty="0"/>
              <a:t>to make sense of the world and thus reduce </a:t>
            </a:r>
            <a:r>
              <a:rPr lang="en-US" sz="2400" dirty="0" smtClean="0"/>
              <a:t>uncertainties. </a:t>
            </a:r>
          </a:p>
          <a:p>
            <a:pPr algn="just"/>
            <a:r>
              <a:rPr lang="en-US" sz="2400" dirty="0" smtClean="0"/>
              <a:t>Stereotyping causes </a:t>
            </a:r>
            <a:r>
              <a:rPr lang="en-US" sz="2400" dirty="0"/>
              <a:t>people to overlook the differences among people in a particular group, and therefore </a:t>
            </a:r>
            <a:r>
              <a:rPr lang="en-US" sz="2400" dirty="0" smtClean="0"/>
              <a:t>often fail </a:t>
            </a:r>
            <a:r>
              <a:rPr lang="en-US" sz="2400" dirty="0"/>
              <a:t>to consider the individual </a:t>
            </a:r>
            <a:r>
              <a:rPr lang="en-US" sz="2400" dirty="0" smtClean="0"/>
              <a:t>characteristics. </a:t>
            </a:r>
            <a:r>
              <a:rPr lang="en-US" sz="2400" dirty="0"/>
              <a:t>Overgeneralizing, on a positive note </a:t>
            </a:r>
            <a:r>
              <a:rPr lang="en-US" sz="2400" dirty="0" smtClean="0"/>
              <a:t>can give </a:t>
            </a:r>
            <a:r>
              <a:rPr lang="en-US" sz="2400" dirty="0"/>
              <a:t>us an idea of how to approach someone of a different culture but can also result in </a:t>
            </a:r>
            <a:r>
              <a:rPr lang="en-US" sz="2400" dirty="0" smtClean="0"/>
              <a:t>irritation and frustration.</a:t>
            </a:r>
          </a:p>
          <a:p>
            <a:pPr algn="just"/>
            <a:r>
              <a:rPr lang="en-US" sz="2400" dirty="0" smtClean="0"/>
              <a:t> </a:t>
            </a:r>
            <a:r>
              <a:rPr lang="en-US" sz="2400" dirty="0"/>
              <a:t>Chinese, for example, tend to assume that </a:t>
            </a:r>
            <a:r>
              <a:rPr lang="en-US" sz="2400" dirty="0" smtClean="0"/>
              <a:t>the Japanese </a:t>
            </a:r>
            <a:r>
              <a:rPr lang="en-US" sz="2400" dirty="0"/>
              <a:t>are more similar to them than they actually are as they are neighbor countries which </a:t>
            </a:r>
            <a:r>
              <a:rPr lang="en-US" sz="2400" dirty="0" smtClean="0"/>
              <a:t>can be problematic.</a:t>
            </a:r>
          </a:p>
          <a:p>
            <a:pPr algn="just"/>
            <a:r>
              <a:rPr lang="en-US" sz="2400" dirty="0" smtClean="0"/>
              <a:t> </a:t>
            </a:r>
            <a:r>
              <a:rPr lang="en-US" sz="2400" dirty="0"/>
              <a:t>Some stereotypes are widespread within a community and </a:t>
            </a:r>
            <a:r>
              <a:rPr lang="en-US" sz="2400" dirty="0" smtClean="0"/>
              <a:t>may come </a:t>
            </a:r>
            <a:r>
              <a:rPr lang="en-US" sz="2400" dirty="0"/>
              <a:t>to mind easily even with a vague reference</a:t>
            </a:r>
            <a:r>
              <a:rPr lang="en-US" sz="2400" dirty="0" smtClean="0"/>
              <a:t>.</a:t>
            </a:r>
          </a:p>
          <a:p>
            <a:pPr algn="just"/>
            <a:r>
              <a:rPr lang="en-US" sz="2400" dirty="0" smtClean="0"/>
              <a:t> </a:t>
            </a:r>
            <a:r>
              <a:rPr lang="en-US" sz="2400" dirty="0"/>
              <a:t>There are many categories of stereotypes</a:t>
            </a:r>
            <a:r>
              <a:rPr lang="en-US" sz="2400" dirty="0" smtClean="0"/>
              <a:t>, including </a:t>
            </a:r>
            <a:r>
              <a:rPr lang="en-US" sz="2400" dirty="0"/>
              <a:t>race, religion, gender, age, occupation, and social class (Zhu, 2020). </a:t>
            </a:r>
            <a:endParaRPr lang="en-US" sz="2400" dirty="0" smtClean="0"/>
          </a:p>
        </p:txBody>
      </p:sp>
    </p:spTree>
    <p:extLst>
      <p:ext uri="{BB962C8B-B14F-4D97-AF65-F5344CB8AC3E}">
        <p14:creationId xmlns:p14="http://schemas.microsoft.com/office/powerpoint/2010/main" val="31470156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944298"/>
          </a:xfrm>
        </p:spPr>
        <p:txBody>
          <a:bodyPr/>
          <a:lstStyle/>
          <a:p>
            <a:pPr algn="ctr"/>
            <a:r>
              <a:rPr lang="en-US" dirty="0"/>
              <a:t>Stereotypes and Prejudice</a:t>
            </a:r>
          </a:p>
        </p:txBody>
      </p:sp>
      <p:sp>
        <p:nvSpPr>
          <p:cNvPr id="3" name="Объект 2"/>
          <p:cNvSpPr>
            <a:spLocks noGrp="1"/>
          </p:cNvSpPr>
          <p:nvPr>
            <p:ph idx="1"/>
          </p:nvPr>
        </p:nvSpPr>
        <p:spPr>
          <a:xfrm>
            <a:off x="-84779" y="1380683"/>
            <a:ext cx="6927641" cy="5008006"/>
          </a:xfrm>
        </p:spPr>
        <p:txBody>
          <a:bodyPr>
            <a:noAutofit/>
          </a:bodyPr>
          <a:lstStyle/>
          <a:p>
            <a:r>
              <a:rPr lang="en-US" sz="2400" dirty="0"/>
              <a:t>Prejudice </a:t>
            </a:r>
            <a:r>
              <a:rPr lang="en-US" sz="2400" dirty="0" smtClean="0"/>
              <a:t>represents an </a:t>
            </a:r>
            <a:r>
              <a:rPr lang="en-US" sz="2400" dirty="0"/>
              <a:t>unreasonable dislike or suspicion towards a group based on for example race, religion, or </a:t>
            </a:r>
            <a:r>
              <a:rPr lang="en-US" sz="2400" dirty="0" smtClean="0"/>
              <a:t>sexual orientation. </a:t>
            </a:r>
            <a:r>
              <a:rPr lang="en-US" sz="2400" dirty="0"/>
              <a:t>Stereotyping and prejudice represent a series of issues that are difficult </a:t>
            </a:r>
            <a:r>
              <a:rPr lang="en-US" sz="2400" dirty="0" smtClean="0"/>
              <a:t>to address </a:t>
            </a:r>
            <a:r>
              <a:rPr lang="en-US" sz="2400" dirty="0"/>
              <a:t>as they exist below the level of consciousness</a:t>
            </a:r>
            <a:r>
              <a:rPr lang="en-US" sz="2400" dirty="0" smtClean="0"/>
              <a:t>.</a:t>
            </a:r>
          </a:p>
          <a:p>
            <a:r>
              <a:rPr lang="en-US" sz="2400" dirty="0" smtClean="0"/>
              <a:t>These </a:t>
            </a:r>
            <a:r>
              <a:rPr lang="en-US" sz="2400" dirty="0"/>
              <a:t>issues are rooted in our </a:t>
            </a:r>
            <a:r>
              <a:rPr lang="en-US" sz="2400" dirty="0" smtClean="0"/>
              <a:t>compulsion to </a:t>
            </a:r>
            <a:r>
              <a:rPr lang="en-US" sz="2400" dirty="0"/>
              <a:t>put people in </a:t>
            </a:r>
            <a:r>
              <a:rPr lang="en-US" sz="2400" dirty="0" smtClean="0"/>
              <a:t>in-groups </a:t>
            </a:r>
            <a:r>
              <a:rPr lang="en-US" sz="2400" dirty="0"/>
              <a:t>or outgroups </a:t>
            </a:r>
            <a:r>
              <a:rPr lang="en-US" sz="2400" dirty="0" smtClean="0"/>
              <a:t>Our </a:t>
            </a:r>
            <a:r>
              <a:rPr lang="en-US" sz="2400" dirty="0"/>
              <a:t>upbringing shapes us and </a:t>
            </a:r>
            <a:r>
              <a:rPr lang="en-US" sz="2400" dirty="0" smtClean="0"/>
              <a:t>our preliminary </a:t>
            </a:r>
            <a:r>
              <a:rPr lang="en-US" sz="2400" dirty="0"/>
              <a:t>impressions that eventually form a pattern of </a:t>
            </a:r>
            <a:r>
              <a:rPr lang="en-US" sz="2400" dirty="0" smtClean="0"/>
              <a:t>thinking. </a:t>
            </a:r>
            <a:r>
              <a:rPr lang="en-US" sz="2400" dirty="0"/>
              <a:t>Once the mind </a:t>
            </a:r>
            <a:r>
              <a:rPr lang="en-US" sz="2400" dirty="0" smtClean="0"/>
              <a:t>is set</a:t>
            </a:r>
            <a:r>
              <a:rPr lang="en-US" sz="2400" dirty="0"/>
              <a:t>, we unconsciously look for stereotyped features to make sense of the world as we know it.</a:t>
            </a:r>
          </a:p>
          <a:p>
            <a:endParaRPr lang="en-US" sz="2000"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42862" y="1628964"/>
            <a:ext cx="5183618" cy="4402443"/>
          </a:xfrm>
          <a:prstGeom prst="rect">
            <a:avLst/>
          </a:prstGeom>
        </p:spPr>
      </p:pic>
    </p:spTree>
    <p:extLst>
      <p:ext uri="{BB962C8B-B14F-4D97-AF65-F5344CB8AC3E}">
        <p14:creationId xmlns:p14="http://schemas.microsoft.com/office/powerpoint/2010/main" val="2867883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Ethnocentrism</a:t>
            </a:r>
            <a:br>
              <a:rPr lang="en-US" dirty="0"/>
            </a:br>
            <a:endParaRPr lang="en-US" dirty="0"/>
          </a:p>
        </p:txBody>
      </p:sp>
      <p:sp>
        <p:nvSpPr>
          <p:cNvPr id="3" name="Объект 2"/>
          <p:cNvSpPr>
            <a:spLocks noGrp="1"/>
          </p:cNvSpPr>
          <p:nvPr>
            <p:ph idx="1"/>
          </p:nvPr>
        </p:nvSpPr>
        <p:spPr>
          <a:xfrm>
            <a:off x="1083958" y="1410961"/>
            <a:ext cx="10420654" cy="5683208"/>
          </a:xfrm>
        </p:spPr>
        <p:txBody>
          <a:bodyPr>
            <a:normAutofit/>
          </a:bodyPr>
          <a:lstStyle/>
          <a:p>
            <a:pPr algn="just"/>
            <a:r>
              <a:rPr lang="en-US" sz="2400" dirty="0" smtClean="0">
                <a:solidFill>
                  <a:schemeClr val="bg2">
                    <a:lumMod val="50000"/>
                  </a:schemeClr>
                </a:solidFill>
              </a:rPr>
              <a:t>Ethnocentrism</a:t>
            </a:r>
            <a:r>
              <a:rPr lang="en-US" sz="2400" dirty="0" smtClean="0"/>
              <a:t> </a:t>
            </a:r>
            <a:r>
              <a:rPr lang="en-US" sz="2400" dirty="0"/>
              <a:t>is the tendency to evaluate other people’s habits and practices as right or </a:t>
            </a:r>
            <a:r>
              <a:rPr lang="en-US" sz="2400" dirty="0" smtClean="0"/>
              <a:t>wrong according </a:t>
            </a:r>
            <a:r>
              <a:rPr lang="en-US" sz="2400" dirty="0"/>
              <a:t>to one's own cultural attitudes, beliefs, and </a:t>
            </a:r>
            <a:r>
              <a:rPr lang="en-US" sz="2400" dirty="0" smtClean="0"/>
              <a:t>values.</a:t>
            </a:r>
          </a:p>
          <a:p>
            <a:pPr algn="just"/>
            <a:r>
              <a:rPr lang="en-US" sz="2400" dirty="0" smtClean="0"/>
              <a:t> </a:t>
            </a:r>
            <a:r>
              <a:rPr lang="en-US" sz="2400" dirty="0"/>
              <a:t>It is </a:t>
            </a:r>
            <a:r>
              <a:rPr lang="en-US" sz="2400" dirty="0" smtClean="0"/>
              <a:t>the belief </a:t>
            </a:r>
            <a:r>
              <a:rPr lang="en-US" sz="2400" dirty="0"/>
              <a:t>that one’s culture, values, beliefs, language, or way of thinking is superior to other </a:t>
            </a:r>
            <a:r>
              <a:rPr lang="en-US" sz="2400" dirty="0" smtClean="0"/>
              <a:t>cultural groups.</a:t>
            </a:r>
          </a:p>
          <a:p>
            <a:pPr algn="just"/>
            <a:r>
              <a:rPr lang="en-US" sz="2400" dirty="0" smtClean="0"/>
              <a:t> </a:t>
            </a:r>
            <a:r>
              <a:rPr lang="en-US" sz="2400" dirty="0"/>
              <a:t>Typical ethnocentric attitudes described by </a:t>
            </a:r>
            <a:r>
              <a:rPr lang="en-US" sz="2400" dirty="0" err="1"/>
              <a:t>Jayaswal</a:t>
            </a:r>
            <a:r>
              <a:rPr lang="en-US" sz="2400" dirty="0"/>
              <a:t> (2009) are “</a:t>
            </a:r>
            <a:r>
              <a:rPr lang="en-US" sz="2400" b="1" i="1" dirty="0"/>
              <a:t>most </a:t>
            </a:r>
            <a:r>
              <a:rPr lang="en-US" sz="2400" b="1" i="1" dirty="0" smtClean="0"/>
              <a:t>other cultures </a:t>
            </a:r>
            <a:r>
              <a:rPr lang="en-US" sz="2400" b="1" i="1" dirty="0"/>
              <a:t>are backward compared with my culture</a:t>
            </a:r>
            <a:r>
              <a:rPr lang="en-US" sz="2400" dirty="0"/>
              <a:t>” or “</a:t>
            </a:r>
            <a:r>
              <a:rPr lang="en-US" sz="2400" b="1" i="1" dirty="0"/>
              <a:t>my culture should be the role model </a:t>
            </a:r>
            <a:r>
              <a:rPr lang="en-US" sz="2400" b="1" i="1" dirty="0" smtClean="0"/>
              <a:t>for other </a:t>
            </a:r>
            <a:r>
              <a:rPr lang="en-US" sz="2400" b="1" i="1" dirty="0"/>
              <a:t>cultures</a:t>
            </a:r>
            <a:r>
              <a:rPr lang="en-US" sz="2400" b="1" i="1" dirty="0" smtClean="0"/>
              <a:t>”.</a:t>
            </a:r>
          </a:p>
          <a:p>
            <a:pPr algn="just"/>
            <a:r>
              <a:rPr lang="en-US" sz="2400" dirty="0" smtClean="0"/>
              <a:t> </a:t>
            </a:r>
            <a:r>
              <a:rPr lang="en-US" sz="2400" dirty="0"/>
              <a:t>Ethnocentric attitudes make for a more narrow-minded view of how things </a:t>
            </a:r>
            <a:r>
              <a:rPr lang="en-US" sz="2400" dirty="0" smtClean="0"/>
              <a:t>should be </a:t>
            </a:r>
            <a:r>
              <a:rPr lang="en-US" sz="2400" dirty="0"/>
              <a:t>done when in fact there are countless ways to reach the same </a:t>
            </a:r>
            <a:r>
              <a:rPr lang="en-US" sz="2400" dirty="0" smtClean="0"/>
              <a:t>goal.</a:t>
            </a:r>
          </a:p>
          <a:p>
            <a:pPr marL="0" indent="0">
              <a:buNone/>
            </a:pPr>
            <a:r>
              <a:rPr lang="en-US" dirty="0" smtClean="0"/>
              <a:t> </a:t>
            </a:r>
            <a:endParaRPr lang="en-US" dirty="0"/>
          </a:p>
        </p:txBody>
      </p:sp>
    </p:spTree>
    <p:extLst>
      <p:ext uri="{BB962C8B-B14F-4D97-AF65-F5344CB8AC3E}">
        <p14:creationId xmlns:p14="http://schemas.microsoft.com/office/powerpoint/2010/main" val="18050008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Ethnocentrism</a:t>
            </a:r>
            <a:br>
              <a:rPr lang="en-US" dirty="0"/>
            </a:br>
            <a:endParaRPr lang="en-US" dirty="0"/>
          </a:p>
        </p:txBody>
      </p:sp>
      <p:sp>
        <p:nvSpPr>
          <p:cNvPr id="3" name="Объект 2"/>
          <p:cNvSpPr>
            <a:spLocks noGrp="1"/>
          </p:cNvSpPr>
          <p:nvPr>
            <p:ph idx="1"/>
          </p:nvPr>
        </p:nvSpPr>
        <p:spPr>
          <a:xfrm>
            <a:off x="1501796" y="1205070"/>
            <a:ext cx="10002816" cy="5583290"/>
          </a:xfrm>
        </p:spPr>
        <p:txBody>
          <a:bodyPr>
            <a:normAutofit/>
          </a:bodyPr>
          <a:lstStyle/>
          <a:p>
            <a:pPr algn="just"/>
            <a:r>
              <a:rPr lang="en-US" sz="2400" dirty="0" smtClean="0"/>
              <a:t>E.g., the </a:t>
            </a:r>
            <a:r>
              <a:rPr lang="en-US" sz="2400" dirty="0"/>
              <a:t>Japanese tend to believe that they are unique and may try to figure out strangers while they believe the foreigners will not be able to understand them. This constitutes a blockade to intercultural communication as it prevents learning and accepting other culture’s customs and norms</a:t>
            </a:r>
            <a:r>
              <a:rPr lang="en-US" sz="2400" dirty="0" smtClean="0"/>
              <a:t>.</a:t>
            </a:r>
          </a:p>
          <a:p>
            <a:pPr algn="just"/>
            <a:r>
              <a:rPr lang="en-US" sz="2400" dirty="0" smtClean="0"/>
              <a:t>E.g., Chinese are </a:t>
            </a:r>
            <a:r>
              <a:rPr lang="en-US" sz="2400" dirty="0"/>
              <a:t>used to </a:t>
            </a:r>
            <a:r>
              <a:rPr lang="en-US" sz="2400" dirty="0" smtClean="0"/>
              <a:t>following </a:t>
            </a:r>
            <a:r>
              <a:rPr lang="en-US" sz="2400" dirty="0"/>
              <a:t>directions and do not voice their opinion and </a:t>
            </a:r>
            <a:r>
              <a:rPr lang="en-US" sz="2400" dirty="0" smtClean="0"/>
              <a:t>may  therefore </a:t>
            </a:r>
            <a:r>
              <a:rPr lang="en-US" sz="2400" dirty="0"/>
              <a:t>feel uncomfortable when American managers or executives ask for it. The </a:t>
            </a:r>
            <a:r>
              <a:rPr lang="en-US" sz="2400" dirty="0" smtClean="0"/>
              <a:t>Chinese person </a:t>
            </a:r>
            <a:r>
              <a:rPr lang="en-US" sz="2400" dirty="0"/>
              <a:t>in this case reflects an ethnocentric attitude</a:t>
            </a:r>
            <a:r>
              <a:rPr lang="en-US" sz="2400" dirty="0" smtClean="0"/>
              <a:t>.</a:t>
            </a:r>
          </a:p>
          <a:p>
            <a:pPr algn="just"/>
            <a:r>
              <a:rPr lang="en-US" sz="2400" dirty="0" smtClean="0"/>
              <a:t>A </a:t>
            </a:r>
            <a:r>
              <a:rPr lang="en-US" sz="2400" dirty="0"/>
              <a:t>person’s intuitive sense of right or wrong </a:t>
            </a:r>
            <a:r>
              <a:rPr lang="en-US" sz="2400" dirty="0" smtClean="0"/>
              <a:t>is not </a:t>
            </a:r>
            <a:r>
              <a:rPr lang="en-US" sz="2400" dirty="0"/>
              <a:t>necessarily a bad thing as long as one is open to view things from another's point of view </a:t>
            </a:r>
            <a:r>
              <a:rPr lang="en-US" sz="2400" dirty="0" smtClean="0"/>
              <a:t>to challenge </a:t>
            </a:r>
            <a:r>
              <a:rPr lang="en-US" sz="2400" dirty="0"/>
              <a:t>their own perspective</a:t>
            </a:r>
          </a:p>
          <a:p>
            <a:endParaRPr lang="en-US" dirty="0"/>
          </a:p>
        </p:txBody>
      </p:sp>
    </p:spTree>
    <p:extLst>
      <p:ext uri="{BB962C8B-B14F-4D97-AF65-F5344CB8AC3E}">
        <p14:creationId xmlns:p14="http://schemas.microsoft.com/office/powerpoint/2010/main" val="3806759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What is intercultural conflict?</a:t>
            </a:r>
            <a:br>
              <a:rPr lang="en-US" dirty="0"/>
            </a:br>
            <a:endParaRPr lang="en-US" dirty="0"/>
          </a:p>
        </p:txBody>
      </p:sp>
      <p:sp>
        <p:nvSpPr>
          <p:cNvPr id="3" name="Объект 2"/>
          <p:cNvSpPr>
            <a:spLocks noGrp="1"/>
          </p:cNvSpPr>
          <p:nvPr>
            <p:ph idx="1"/>
          </p:nvPr>
        </p:nvSpPr>
        <p:spPr>
          <a:xfrm>
            <a:off x="902289" y="1264555"/>
            <a:ext cx="4045160" cy="5445082"/>
          </a:xfrm>
        </p:spPr>
        <p:txBody>
          <a:bodyPr/>
          <a:lstStyle/>
          <a:p>
            <a:pPr marL="0" indent="0" algn="just">
              <a:buNone/>
            </a:pPr>
            <a:r>
              <a:rPr lang="en-US" sz="2400" dirty="0" smtClean="0"/>
              <a:t>A </a:t>
            </a:r>
            <a:r>
              <a:rPr lang="en-US" sz="2400" dirty="0"/>
              <a:t>conflict emerges within the context of social interaction between </a:t>
            </a:r>
            <a:r>
              <a:rPr lang="en-US" sz="2400" dirty="0" smtClean="0"/>
              <a:t>actors (</a:t>
            </a:r>
            <a:r>
              <a:rPr lang="en-US" sz="2400" dirty="0"/>
              <a:t>individuals, groups, enterprises, states, etc.). At least one actor has to have </a:t>
            </a:r>
            <a:r>
              <a:rPr lang="en-US" sz="2400" dirty="0" smtClean="0"/>
              <a:t>an (</a:t>
            </a:r>
            <a:r>
              <a:rPr lang="en-US" sz="2400" dirty="0"/>
              <a:t>apparently) contradictory approach with regard to the way of thinking, feeling</a:t>
            </a:r>
            <a:r>
              <a:rPr lang="en-US" sz="2400" dirty="0" smtClean="0"/>
              <a:t>, perceiving</a:t>
            </a:r>
            <a:r>
              <a:rPr lang="en-US" sz="2400" dirty="0"/>
              <a:t>, interpreting or </a:t>
            </a:r>
            <a:r>
              <a:rPr lang="en-US" sz="2400" dirty="0" smtClean="0"/>
              <a:t>acting.</a:t>
            </a:r>
          </a:p>
          <a:p>
            <a:endParaRPr lang="en-US" dirty="0"/>
          </a:p>
        </p:txBody>
      </p:sp>
      <p:pic>
        <p:nvPicPr>
          <p:cNvPr id="4" name="Рисунок 3"/>
          <p:cNvPicPr>
            <a:picLocks noChangeAspect="1"/>
          </p:cNvPicPr>
          <p:nvPr/>
        </p:nvPicPr>
        <p:blipFill>
          <a:blip r:embed="rId2"/>
          <a:stretch>
            <a:fillRect/>
          </a:stretch>
        </p:blipFill>
        <p:spPr>
          <a:xfrm>
            <a:off x="5430531" y="1168735"/>
            <a:ext cx="6511170" cy="4862671"/>
          </a:xfrm>
          <a:prstGeom prst="rect">
            <a:avLst/>
          </a:prstGeom>
        </p:spPr>
      </p:pic>
    </p:spTree>
    <p:extLst>
      <p:ext uri="{BB962C8B-B14F-4D97-AF65-F5344CB8AC3E}">
        <p14:creationId xmlns:p14="http://schemas.microsoft.com/office/powerpoint/2010/main" val="169983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rgbClr val="31B4E6">
                    <a:lumMod val="75000"/>
                  </a:srgbClr>
                </a:solidFill>
              </a:rPr>
              <a:t>What is intercultural conflict?</a:t>
            </a:r>
            <a:br>
              <a:rPr lang="en-US" dirty="0">
                <a:solidFill>
                  <a:srgbClr val="31B4E6">
                    <a:lumMod val="75000"/>
                  </a:srgbClr>
                </a:solidFill>
              </a:rPr>
            </a:br>
            <a:endParaRPr lang="en-US" dirty="0"/>
          </a:p>
        </p:txBody>
      </p:sp>
      <p:sp>
        <p:nvSpPr>
          <p:cNvPr id="3" name="Объект 2"/>
          <p:cNvSpPr>
            <a:spLocks noGrp="1"/>
          </p:cNvSpPr>
          <p:nvPr>
            <p:ph idx="1"/>
          </p:nvPr>
        </p:nvSpPr>
        <p:spPr>
          <a:xfrm>
            <a:off x="1332238" y="2133600"/>
            <a:ext cx="10172374" cy="3777622"/>
          </a:xfrm>
        </p:spPr>
        <p:txBody>
          <a:bodyPr>
            <a:normAutofit/>
          </a:bodyPr>
          <a:lstStyle/>
          <a:p>
            <a:pPr algn="just"/>
            <a:r>
              <a:rPr lang="en-US" sz="2400" dirty="0"/>
              <a:t>The conflict partners argue based on their individual perceptions and </a:t>
            </a:r>
            <a:r>
              <a:rPr lang="en-US" sz="2400" dirty="0" smtClean="0"/>
              <a:t>reality constructs</a:t>
            </a:r>
            <a:r>
              <a:rPr lang="en-US" sz="2400" dirty="0"/>
              <a:t>, which are determined by the individual himself/herself, society </a:t>
            </a:r>
            <a:r>
              <a:rPr lang="en-US" sz="2400" dirty="0" smtClean="0"/>
              <a:t>and culture</a:t>
            </a:r>
            <a:r>
              <a:rPr lang="en-US" sz="2400" dirty="0"/>
              <a:t>. Intercultural conflicts are evoked by (apparently) </a:t>
            </a:r>
            <a:r>
              <a:rPr lang="en-US" sz="2400" dirty="0" smtClean="0"/>
              <a:t>contradictory reality </a:t>
            </a:r>
            <a:r>
              <a:rPr lang="en-US" sz="2400" dirty="0"/>
              <a:t>constructs of the conflict partners due to their different (implicit</a:t>
            </a:r>
            <a:r>
              <a:rPr lang="en-US" sz="2400" dirty="0" smtClean="0"/>
              <a:t>) culture </a:t>
            </a:r>
            <a:r>
              <a:rPr lang="en-US" sz="2400" dirty="0"/>
              <a:t>standards.</a:t>
            </a:r>
          </a:p>
        </p:txBody>
      </p:sp>
    </p:spTree>
    <p:extLst>
      <p:ext uri="{BB962C8B-B14F-4D97-AF65-F5344CB8AC3E}">
        <p14:creationId xmlns:p14="http://schemas.microsoft.com/office/powerpoint/2010/main" val="2025536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Possible causes of an intercultural conflict</a:t>
            </a:r>
          </a:p>
        </p:txBody>
      </p:sp>
      <p:sp>
        <p:nvSpPr>
          <p:cNvPr id="3" name="Объект 2"/>
          <p:cNvSpPr>
            <a:spLocks noGrp="1"/>
          </p:cNvSpPr>
          <p:nvPr>
            <p:ph idx="1"/>
          </p:nvPr>
        </p:nvSpPr>
        <p:spPr>
          <a:xfrm>
            <a:off x="1344350" y="2133600"/>
            <a:ext cx="3875602" cy="3777622"/>
          </a:xfrm>
        </p:spPr>
        <p:txBody>
          <a:bodyPr>
            <a:normAutofit/>
          </a:bodyPr>
          <a:lstStyle/>
          <a:p>
            <a:r>
              <a:rPr lang="en-US" sz="2400" dirty="0"/>
              <a:t>In most cases the </a:t>
            </a:r>
            <a:r>
              <a:rPr lang="en-US" sz="2400" dirty="0" smtClean="0"/>
              <a:t>reasons for </a:t>
            </a:r>
            <a:r>
              <a:rPr lang="en-US" sz="2400" dirty="0"/>
              <a:t>a conflict are complex</a:t>
            </a:r>
            <a:r>
              <a:rPr lang="en-US" sz="2400" dirty="0" smtClean="0"/>
              <a:t>. Therefore </a:t>
            </a:r>
            <a:r>
              <a:rPr lang="en-US" sz="2400" dirty="0"/>
              <a:t>it has to </a:t>
            </a:r>
            <a:r>
              <a:rPr lang="en-US" sz="2400" dirty="0" smtClean="0"/>
              <a:t>be assumed </a:t>
            </a:r>
            <a:r>
              <a:rPr lang="en-US" sz="2400" dirty="0"/>
              <a:t>that there </a:t>
            </a:r>
            <a:r>
              <a:rPr lang="en-US" sz="2400" dirty="0" smtClean="0"/>
              <a:t>are manifold </a:t>
            </a:r>
            <a:r>
              <a:rPr lang="en-US" sz="2400" dirty="0"/>
              <a:t>levels that </a:t>
            </a:r>
            <a:r>
              <a:rPr lang="en-US" sz="2400" dirty="0" smtClean="0"/>
              <a:t>may have </a:t>
            </a:r>
            <a:r>
              <a:rPr lang="en-US" sz="2400" dirty="0"/>
              <a:t>an impact on </a:t>
            </a:r>
            <a:r>
              <a:rPr lang="en-US" sz="2400" dirty="0" smtClean="0"/>
              <a:t>an intercultural </a:t>
            </a:r>
            <a:r>
              <a:rPr lang="en-US" sz="2400" dirty="0"/>
              <a:t>conflict.</a:t>
            </a:r>
          </a:p>
        </p:txBody>
      </p:sp>
      <p:pic>
        <p:nvPicPr>
          <p:cNvPr id="4" name="Рисунок 3"/>
          <p:cNvPicPr>
            <a:picLocks noChangeAspect="1"/>
          </p:cNvPicPr>
          <p:nvPr/>
        </p:nvPicPr>
        <p:blipFill>
          <a:blip r:embed="rId2"/>
          <a:stretch>
            <a:fillRect/>
          </a:stretch>
        </p:blipFill>
        <p:spPr>
          <a:xfrm>
            <a:off x="5092286" y="1798522"/>
            <a:ext cx="6879693" cy="4735502"/>
          </a:xfrm>
          <a:prstGeom prst="rect">
            <a:avLst/>
          </a:prstGeom>
        </p:spPr>
      </p:pic>
    </p:spTree>
    <p:extLst>
      <p:ext uri="{BB962C8B-B14F-4D97-AF65-F5344CB8AC3E}">
        <p14:creationId xmlns:p14="http://schemas.microsoft.com/office/powerpoint/2010/main" val="42697867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en-US" dirty="0"/>
              <a:t>Possible causes of an intercultural </a:t>
            </a:r>
            <a:r>
              <a:rPr lang="en-US" dirty="0" smtClean="0"/>
              <a:t>conflict</a:t>
            </a:r>
            <a:br>
              <a:rPr lang="en-US" dirty="0" smtClean="0"/>
            </a:br>
            <a:r>
              <a:rPr lang="en-US" dirty="0" smtClean="0"/>
              <a:t>Relationship </a:t>
            </a:r>
            <a:r>
              <a:rPr lang="en-US" dirty="0"/>
              <a:t>level</a:t>
            </a:r>
          </a:p>
        </p:txBody>
      </p:sp>
      <p:sp>
        <p:nvSpPr>
          <p:cNvPr id="3" name="Объект 2"/>
          <p:cNvSpPr>
            <a:spLocks noGrp="1"/>
          </p:cNvSpPr>
          <p:nvPr>
            <p:ph idx="1"/>
          </p:nvPr>
        </p:nvSpPr>
        <p:spPr/>
        <p:txBody>
          <a:bodyPr>
            <a:normAutofit/>
          </a:bodyPr>
          <a:lstStyle/>
          <a:p>
            <a:pPr algn="just"/>
            <a:r>
              <a:rPr lang="en-US" sz="2400" dirty="0"/>
              <a:t>If the relationship level is cause of an intercultural conflict, it may be due to </a:t>
            </a:r>
            <a:r>
              <a:rPr lang="en-US" sz="2400" dirty="0" smtClean="0"/>
              <a:t>strong emotions </a:t>
            </a:r>
            <a:r>
              <a:rPr lang="en-US" sz="2400" dirty="0"/>
              <a:t>of the actors, misunderstandings due to language problems or </a:t>
            </a:r>
            <a:r>
              <a:rPr lang="en-US" sz="2400" dirty="0" smtClean="0"/>
              <a:t>different communication </a:t>
            </a:r>
            <a:r>
              <a:rPr lang="en-US" sz="2400" dirty="0"/>
              <a:t>conventions or stereotypes, which lead to negative perceptions</a:t>
            </a:r>
            <a:r>
              <a:rPr lang="en-US" sz="2400" dirty="0" smtClean="0"/>
              <a:t>, interpretations </a:t>
            </a:r>
            <a:r>
              <a:rPr lang="en-US" sz="2400" dirty="0"/>
              <a:t>and actions.</a:t>
            </a:r>
          </a:p>
        </p:txBody>
      </p:sp>
    </p:spTree>
    <p:extLst>
      <p:ext uri="{BB962C8B-B14F-4D97-AF65-F5344CB8AC3E}">
        <p14:creationId xmlns:p14="http://schemas.microsoft.com/office/powerpoint/2010/main" val="23854751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dirty="0"/>
              <a:t>Possible causes of an intercultural conflict</a:t>
            </a:r>
            <a:br>
              <a:rPr lang="en-US" dirty="0"/>
            </a:br>
            <a:endParaRPr lang="en-US" dirty="0"/>
          </a:p>
        </p:txBody>
      </p:sp>
      <p:sp>
        <p:nvSpPr>
          <p:cNvPr id="3" name="Объект 2"/>
          <p:cNvSpPr>
            <a:spLocks noGrp="1"/>
          </p:cNvSpPr>
          <p:nvPr>
            <p:ph idx="1"/>
          </p:nvPr>
        </p:nvSpPr>
        <p:spPr/>
        <p:txBody>
          <a:bodyPr/>
          <a:lstStyle/>
          <a:p>
            <a:pPr marL="0" indent="0" algn="ctr">
              <a:buNone/>
            </a:pPr>
            <a:r>
              <a:rPr lang="en-US" sz="3200" dirty="0">
                <a:solidFill>
                  <a:schemeClr val="accent2">
                    <a:lumMod val="75000"/>
                  </a:schemeClr>
                </a:solidFill>
              </a:rPr>
              <a:t>Content level</a:t>
            </a:r>
          </a:p>
          <a:p>
            <a:pPr marL="0" indent="0" algn="just">
              <a:buNone/>
            </a:pPr>
            <a:r>
              <a:rPr lang="en-US" dirty="0"/>
              <a:t>On the surface conflicts, which occur on the content level, are due to </a:t>
            </a:r>
            <a:r>
              <a:rPr lang="en-US" dirty="0" smtClean="0"/>
              <a:t>differing information</a:t>
            </a:r>
            <a:r>
              <a:rPr lang="en-US" dirty="0"/>
              <a:t>, forwarding of misleading information or loss of essential </a:t>
            </a:r>
            <a:r>
              <a:rPr lang="en-US" dirty="0" smtClean="0"/>
              <a:t>information</a:t>
            </a:r>
            <a:r>
              <a:rPr lang="en-US" dirty="0"/>
              <a:t>.</a:t>
            </a:r>
          </a:p>
          <a:p>
            <a:pPr marL="0" indent="0" algn="ctr">
              <a:buNone/>
            </a:pPr>
            <a:r>
              <a:rPr lang="en-US" sz="3200" dirty="0">
                <a:solidFill>
                  <a:schemeClr val="accent2">
                    <a:lumMod val="75000"/>
                  </a:schemeClr>
                </a:solidFill>
              </a:rPr>
              <a:t>Interest level</a:t>
            </a:r>
          </a:p>
          <a:p>
            <a:pPr marL="0" indent="0">
              <a:buNone/>
            </a:pPr>
            <a:r>
              <a:rPr lang="en-US" dirty="0"/>
              <a:t>Conflicts on the interest level are mostly evoked by a perceived, interpreted or</a:t>
            </a:r>
          </a:p>
          <a:p>
            <a:pPr marL="0" indent="0">
              <a:buNone/>
            </a:pPr>
            <a:r>
              <a:rPr lang="en-US" dirty="0"/>
              <a:t>experienced situation of competition.</a:t>
            </a:r>
          </a:p>
        </p:txBody>
      </p:sp>
    </p:spTree>
    <p:extLst>
      <p:ext uri="{BB962C8B-B14F-4D97-AF65-F5344CB8AC3E}">
        <p14:creationId xmlns:p14="http://schemas.microsoft.com/office/powerpoint/2010/main" val="10303556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Intercultural Barriers</a:t>
            </a:r>
            <a:endParaRPr lang="en-US" dirty="0"/>
          </a:p>
        </p:txBody>
      </p:sp>
      <p:sp>
        <p:nvSpPr>
          <p:cNvPr id="3" name="Объект 2"/>
          <p:cNvSpPr>
            <a:spLocks noGrp="1"/>
          </p:cNvSpPr>
          <p:nvPr>
            <p:ph idx="1"/>
          </p:nvPr>
        </p:nvSpPr>
        <p:spPr>
          <a:xfrm>
            <a:off x="1832258" y="1388757"/>
            <a:ext cx="8915400" cy="5423825"/>
          </a:xfrm>
        </p:spPr>
        <p:txBody>
          <a:bodyPr>
            <a:normAutofit/>
          </a:bodyPr>
          <a:lstStyle/>
          <a:p>
            <a:pPr marL="0" indent="0">
              <a:buNone/>
            </a:pPr>
            <a:r>
              <a:rPr lang="en-US" sz="2400" dirty="0">
                <a:solidFill>
                  <a:schemeClr val="tx2"/>
                </a:solidFill>
              </a:rPr>
              <a:t>There exist many barriers to intercultural </a:t>
            </a:r>
            <a:r>
              <a:rPr lang="en-US" sz="2400" dirty="0" smtClean="0">
                <a:solidFill>
                  <a:schemeClr val="tx2"/>
                </a:solidFill>
              </a:rPr>
              <a:t>communication:</a:t>
            </a:r>
          </a:p>
          <a:p>
            <a:pPr marL="0" indent="0">
              <a:buNone/>
            </a:pPr>
            <a:r>
              <a:rPr lang="en-US" sz="2400" dirty="0" smtClean="0">
                <a:solidFill>
                  <a:schemeClr val="tx2"/>
                </a:solidFill>
              </a:rPr>
              <a:t>Anxiety:</a:t>
            </a:r>
          </a:p>
          <a:p>
            <a:pPr marL="0" indent="0">
              <a:buNone/>
            </a:pPr>
            <a:r>
              <a:rPr lang="en-US" sz="2400" dirty="0" smtClean="0">
                <a:solidFill>
                  <a:schemeClr val="tx2"/>
                </a:solidFill>
              </a:rPr>
              <a:t>Stereotypes;</a:t>
            </a:r>
          </a:p>
          <a:p>
            <a:pPr marL="0" indent="0">
              <a:buNone/>
            </a:pPr>
            <a:r>
              <a:rPr lang="en-US" sz="2400" dirty="0" smtClean="0">
                <a:solidFill>
                  <a:schemeClr val="tx2"/>
                </a:solidFill>
              </a:rPr>
              <a:t>Prejudice;</a:t>
            </a:r>
          </a:p>
          <a:p>
            <a:pPr marL="0" indent="0">
              <a:buNone/>
            </a:pPr>
            <a:r>
              <a:rPr lang="en-US" sz="2400" dirty="0" smtClean="0">
                <a:solidFill>
                  <a:schemeClr val="tx2"/>
                </a:solidFill>
              </a:rPr>
              <a:t>Nonverbal interactions;</a:t>
            </a:r>
          </a:p>
          <a:p>
            <a:pPr marL="0" indent="0">
              <a:buNone/>
            </a:pPr>
            <a:r>
              <a:rPr lang="en-US" sz="2400" dirty="0" smtClean="0">
                <a:solidFill>
                  <a:schemeClr val="tx2"/>
                </a:solidFill>
              </a:rPr>
              <a:t>Ethnocentrism;</a:t>
            </a:r>
          </a:p>
          <a:p>
            <a:pPr marL="0" indent="0">
              <a:buNone/>
            </a:pPr>
            <a:r>
              <a:rPr lang="en-US" sz="2400" dirty="0" smtClean="0">
                <a:solidFill>
                  <a:schemeClr val="tx2"/>
                </a:solidFill>
              </a:rPr>
              <a:t>Xenophobia;</a:t>
            </a:r>
          </a:p>
          <a:p>
            <a:pPr marL="0" indent="0">
              <a:buNone/>
            </a:pPr>
            <a:r>
              <a:rPr lang="en-US" sz="2400" dirty="0" smtClean="0">
                <a:solidFill>
                  <a:schemeClr val="tx2"/>
                </a:solidFill>
              </a:rPr>
              <a:t>Racism;</a:t>
            </a:r>
          </a:p>
          <a:p>
            <a:pPr marL="0" indent="0">
              <a:buNone/>
            </a:pPr>
            <a:r>
              <a:rPr lang="en-US" sz="2400" dirty="0" smtClean="0">
                <a:solidFill>
                  <a:schemeClr val="tx2"/>
                </a:solidFill>
              </a:rPr>
              <a:t>Discrimination;</a:t>
            </a:r>
          </a:p>
          <a:p>
            <a:pPr marL="0" indent="0">
              <a:buNone/>
            </a:pPr>
            <a:r>
              <a:rPr lang="en-US" sz="2400" dirty="0" smtClean="0">
                <a:solidFill>
                  <a:schemeClr val="tx2"/>
                </a:solidFill>
              </a:rPr>
              <a:t>Assuming </a:t>
            </a:r>
            <a:r>
              <a:rPr lang="en-US" sz="2400" dirty="0">
                <a:solidFill>
                  <a:schemeClr val="tx2"/>
                </a:solidFill>
              </a:rPr>
              <a:t>similarities instead of differences </a:t>
            </a:r>
          </a:p>
        </p:txBody>
      </p:sp>
    </p:spTree>
    <p:extLst>
      <p:ext uri="{BB962C8B-B14F-4D97-AF65-F5344CB8AC3E}">
        <p14:creationId xmlns:p14="http://schemas.microsoft.com/office/powerpoint/2010/main" val="10283222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dirty="0">
                <a:solidFill>
                  <a:srgbClr val="31B4E6">
                    <a:lumMod val="75000"/>
                  </a:srgbClr>
                </a:solidFill>
              </a:rPr>
              <a:t>Possible causes of an intercultural conflict</a:t>
            </a:r>
            <a:br>
              <a:rPr lang="en-US" dirty="0">
                <a:solidFill>
                  <a:srgbClr val="31B4E6">
                    <a:lumMod val="75000"/>
                  </a:srgbClr>
                </a:solidFill>
              </a:rPr>
            </a:br>
            <a:endParaRPr lang="en-US" dirty="0"/>
          </a:p>
        </p:txBody>
      </p:sp>
      <p:sp>
        <p:nvSpPr>
          <p:cNvPr id="3" name="Объект 2"/>
          <p:cNvSpPr>
            <a:spLocks noGrp="1"/>
          </p:cNvSpPr>
          <p:nvPr>
            <p:ph idx="1"/>
          </p:nvPr>
        </p:nvSpPr>
        <p:spPr/>
        <p:txBody>
          <a:bodyPr/>
          <a:lstStyle/>
          <a:p>
            <a:pPr marL="0" indent="0" algn="ctr">
              <a:buNone/>
            </a:pPr>
            <a:r>
              <a:rPr lang="en-US" sz="3200" dirty="0">
                <a:solidFill>
                  <a:schemeClr val="accent2">
                    <a:lumMod val="75000"/>
                  </a:schemeClr>
                </a:solidFill>
                <a:latin typeface="CenturySchoolbook-Bold"/>
              </a:rPr>
              <a:t>Structural level</a:t>
            </a:r>
          </a:p>
          <a:p>
            <a:pPr marL="0" indent="0" algn="just">
              <a:buNone/>
            </a:pPr>
            <a:r>
              <a:rPr lang="en-US" sz="2400" dirty="0">
                <a:solidFill>
                  <a:srgbClr val="000000"/>
                </a:solidFill>
                <a:latin typeface="CenturySchoolbook"/>
              </a:rPr>
              <a:t>The reasons for intercultural conflicts on a structural level appear in </a:t>
            </a:r>
            <a:r>
              <a:rPr lang="en-US" sz="2400" dirty="0" smtClean="0">
                <a:solidFill>
                  <a:srgbClr val="000000"/>
                </a:solidFill>
                <a:latin typeface="CenturySchoolbook"/>
              </a:rPr>
              <a:t>destructive behavior </a:t>
            </a:r>
            <a:r>
              <a:rPr lang="en-US" sz="2400" dirty="0">
                <a:solidFill>
                  <a:srgbClr val="000000"/>
                </a:solidFill>
                <a:latin typeface="CenturySchoolbook"/>
              </a:rPr>
              <a:t>or interaction, unequal distribution of power and resources or </a:t>
            </a:r>
            <a:r>
              <a:rPr lang="en-US" sz="2400" dirty="0" smtClean="0">
                <a:solidFill>
                  <a:srgbClr val="000000"/>
                </a:solidFill>
                <a:latin typeface="CenturySchoolbook"/>
              </a:rPr>
              <a:t>other structural </a:t>
            </a:r>
            <a:r>
              <a:rPr lang="en-US" sz="2400" dirty="0">
                <a:solidFill>
                  <a:srgbClr val="000000"/>
                </a:solidFill>
                <a:effectLst>
                  <a:outerShdw blurRad="38100" dist="38100" dir="2700000" algn="tl">
                    <a:srgbClr val="000000">
                      <a:alpha val="43137"/>
                    </a:srgbClr>
                  </a:outerShdw>
                </a:effectLst>
                <a:latin typeface="CenturySchoolbook"/>
              </a:rPr>
              <a:t>hindrances</a:t>
            </a:r>
            <a:r>
              <a:rPr lang="en-US" sz="2400" dirty="0">
                <a:solidFill>
                  <a:srgbClr val="000000"/>
                </a:solidFill>
                <a:latin typeface="CenturySchoolbook"/>
              </a:rPr>
              <a:t> for cooperation.</a:t>
            </a:r>
            <a:endParaRPr lang="en-US" sz="2400" dirty="0"/>
          </a:p>
        </p:txBody>
      </p:sp>
    </p:spTree>
    <p:extLst>
      <p:ext uri="{BB962C8B-B14F-4D97-AF65-F5344CB8AC3E}">
        <p14:creationId xmlns:p14="http://schemas.microsoft.com/office/powerpoint/2010/main" val="31763030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algn="ctr"/>
            <a:r>
              <a:rPr lang="en-US" dirty="0"/>
              <a:t>Possible causes of an intercultural conflict</a:t>
            </a:r>
            <a:br>
              <a:rPr lang="en-US" dirty="0"/>
            </a:br>
            <a:endParaRPr lang="en-US" dirty="0"/>
          </a:p>
        </p:txBody>
      </p:sp>
      <p:sp>
        <p:nvSpPr>
          <p:cNvPr id="3" name="Объект 2"/>
          <p:cNvSpPr>
            <a:spLocks noGrp="1"/>
          </p:cNvSpPr>
          <p:nvPr>
            <p:ph idx="1"/>
          </p:nvPr>
        </p:nvSpPr>
        <p:spPr/>
        <p:txBody>
          <a:bodyPr>
            <a:normAutofit lnSpcReduction="10000"/>
          </a:bodyPr>
          <a:lstStyle/>
          <a:p>
            <a:pPr marL="0" indent="0" algn="ctr">
              <a:buNone/>
            </a:pPr>
            <a:r>
              <a:rPr lang="en-US" sz="3200" dirty="0">
                <a:solidFill>
                  <a:schemeClr val="accent2">
                    <a:lumMod val="75000"/>
                  </a:schemeClr>
                </a:solidFill>
              </a:rPr>
              <a:t>Value level</a:t>
            </a:r>
          </a:p>
          <a:p>
            <a:pPr marL="0" indent="0" algn="just">
              <a:buNone/>
            </a:pPr>
            <a:r>
              <a:rPr lang="en-US" sz="2400" dirty="0"/>
              <a:t>The value level implies that the conflict emerges from different criteria </a:t>
            </a:r>
            <a:r>
              <a:rPr lang="en-US" sz="2400" dirty="0" smtClean="0"/>
              <a:t>and interpretations </a:t>
            </a:r>
            <a:r>
              <a:rPr lang="en-US" sz="2400" dirty="0"/>
              <a:t>with regard to positions and </a:t>
            </a:r>
            <a:r>
              <a:rPr lang="en-US" sz="2400" dirty="0" smtClean="0"/>
              <a:t>behavior. </a:t>
            </a:r>
            <a:r>
              <a:rPr lang="en-US" sz="2400" dirty="0"/>
              <a:t>Furthermore they </a:t>
            </a:r>
            <a:r>
              <a:rPr lang="en-US" sz="2400" dirty="0" smtClean="0"/>
              <a:t>are based </a:t>
            </a:r>
            <a:r>
              <a:rPr lang="en-US" sz="2400" dirty="0"/>
              <a:t>on different attitudes towards life, ideologies, religions, etc</a:t>
            </a:r>
            <a:r>
              <a:rPr lang="en-US" sz="2400" dirty="0" smtClean="0"/>
              <a:t>. The </a:t>
            </a:r>
            <a:r>
              <a:rPr lang="en-US" sz="2400" dirty="0"/>
              <a:t>different levels may have more or less impact on the individual </a:t>
            </a:r>
            <a:r>
              <a:rPr lang="en-US" sz="2400" dirty="0" smtClean="0"/>
              <a:t>intercultural conflict </a:t>
            </a:r>
            <a:r>
              <a:rPr lang="en-US" sz="2400" dirty="0"/>
              <a:t>but they always affect each other and therefore are to be conceived </a:t>
            </a:r>
            <a:r>
              <a:rPr lang="en-US" sz="2400" dirty="0" smtClean="0"/>
              <a:t>as  components </a:t>
            </a:r>
            <a:r>
              <a:rPr lang="en-US" sz="2400" dirty="0"/>
              <a:t>of a system, which are to be </a:t>
            </a:r>
            <a:r>
              <a:rPr lang="en-US" sz="2400" dirty="0" smtClean="0"/>
              <a:t>analyzed </a:t>
            </a:r>
            <a:r>
              <a:rPr lang="en-US" sz="2400" dirty="0"/>
              <a:t>in order to be able to </a:t>
            </a:r>
            <a:r>
              <a:rPr lang="en-US" sz="2400" dirty="0" smtClean="0"/>
              <a:t>identify, manage </a:t>
            </a:r>
            <a:r>
              <a:rPr lang="en-US" sz="2400" dirty="0"/>
              <a:t>and solve a conflict.</a:t>
            </a:r>
          </a:p>
        </p:txBody>
      </p:sp>
    </p:spTree>
    <p:extLst>
      <p:ext uri="{BB962C8B-B14F-4D97-AF65-F5344CB8AC3E}">
        <p14:creationId xmlns:p14="http://schemas.microsoft.com/office/powerpoint/2010/main" val="25535725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Different conflict strategies</a:t>
            </a:r>
          </a:p>
        </p:txBody>
      </p:sp>
      <p:sp>
        <p:nvSpPr>
          <p:cNvPr id="3" name="Объект 2"/>
          <p:cNvSpPr>
            <a:spLocks noGrp="1"/>
          </p:cNvSpPr>
          <p:nvPr>
            <p:ph idx="1"/>
          </p:nvPr>
        </p:nvSpPr>
        <p:spPr/>
        <p:txBody>
          <a:bodyPr>
            <a:normAutofit/>
          </a:bodyPr>
          <a:lstStyle/>
          <a:p>
            <a:pPr marL="0" indent="0" algn="just">
              <a:buNone/>
            </a:pPr>
            <a:r>
              <a:rPr lang="en-US" sz="2400" dirty="0"/>
              <a:t>Every individual is capable to apply different strategies in order to deal with a</a:t>
            </a:r>
          </a:p>
          <a:p>
            <a:pPr marL="0" indent="0" algn="just">
              <a:buNone/>
            </a:pPr>
            <a:r>
              <a:rPr lang="en-US" sz="2400" dirty="0"/>
              <a:t>conflict. These strategies become visible in the way a person reacts </a:t>
            </a:r>
            <a:r>
              <a:rPr lang="en-US" sz="2400" dirty="0" smtClean="0"/>
              <a:t> emotionally or behaves </a:t>
            </a:r>
            <a:r>
              <a:rPr lang="en-US" sz="2400" dirty="0"/>
              <a:t>in a concrete conflict situation. There are five different strategies of approaching a conflict, which in principle every person has at his/her disposal.</a:t>
            </a:r>
          </a:p>
          <a:p>
            <a:pPr marL="0" indent="0" algn="just">
              <a:buNone/>
            </a:pPr>
            <a:r>
              <a:rPr lang="en-US" sz="2400" dirty="0"/>
              <a:t>Which one will be applied, depends on the situation and the particular context.</a:t>
            </a:r>
          </a:p>
        </p:txBody>
      </p:sp>
    </p:spTree>
    <p:extLst>
      <p:ext uri="{BB962C8B-B14F-4D97-AF65-F5344CB8AC3E}">
        <p14:creationId xmlns:p14="http://schemas.microsoft.com/office/powerpoint/2010/main" val="10148894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t>Conflict </a:t>
            </a:r>
            <a:r>
              <a:rPr lang="en-US" dirty="0"/>
              <a:t>strategies</a:t>
            </a:r>
          </a:p>
        </p:txBody>
      </p:sp>
      <p:sp>
        <p:nvSpPr>
          <p:cNvPr id="3" name="Объект 2"/>
          <p:cNvSpPr>
            <a:spLocks noGrp="1"/>
          </p:cNvSpPr>
          <p:nvPr>
            <p:ph idx="1"/>
          </p:nvPr>
        </p:nvSpPr>
        <p:spPr/>
        <p:txBody>
          <a:bodyPr>
            <a:normAutofit fontScale="92500" lnSpcReduction="10000"/>
          </a:bodyPr>
          <a:lstStyle/>
          <a:p>
            <a:pPr marL="0" indent="0" algn="ctr">
              <a:buNone/>
            </a:pPr>
            <a:r>
              <a:rPr lang="en-US" sz="3500" dirty="0">
                <a:solidFill>
                  <a:schemeClr val="accent2">
                    <a:lumMod val="75000"/>
                  </a:schemeClr>
                </a:solidFill>
              </a:rPr>
              <a:t>Attack strategy</a:t>
            </a:r>
          </a:p>
          <a:p>
            <a:pPr algn="just"/>
            <a:r>
              <a:rPr lang="en-US" sz="2400" dirty="0"/>
              <a:t>A person choosing this approach will play an active role in a conflict, </a:t>
            </a:r>
            <a:r>
              <a:rPr lang="en-US" sz="2400" dirty="0" smtClean="0"/>
              <a:t>defending his/her </a:t>
            </a:r>
            <a:r>
              <a:rPr lang="en-US" sz="2400" dirty="0"/>
              <a:t>own position and attitude in a confronting manner. Other people might </a:t>
            </a:r>
            <a:r>
              <a:rPr lang="en-US" sz="2400" dirty="0" smtClean="0"/>
              <a:t>feel offended</a:t>
            </a:r>
            <a:r>
              <a:rPr lang="en-US" sz="2400" dirty="0"/>
              <a:t>, challenged or intimidated by this approach.</a:t>
            </a:r>
          </a:p>
          <a:p>
            <a:pPr marL="0" indent="0" algn="ctr">
              <a:buNone/>
            </a:pPr>
            <a:r>
              <a:rPr lang="en-US" sz="3500" dirty="0" smtClean="0">
                <a:solidFill>
                  <a:schemeClr val="accent2">
                    <a:lumMod val="75000"/>
                  </a:schemeClr>
                </a:solidFill>
              </a:rPr>
              <a:t>Defense </a:t>
            </a:r>
            <a:r>
              <a:rPr lang="en-US" sz="3500" dirty="0">
                <a:solidFill>
                  <a:schemeClr val="accent2">
                    <a:lumMod val="75000"/>
                  </a:schemeClr>
                </a:solidFill>
              </a:rPr>
              <a:t>strategy</a:t>
            </a:r>
          </a:p>
          <a:p>
            <a:pPr algn="just"/>
            <a:r>
              <a:rPr lang="en-US" sz="2400" dirty="0"/>
              <a:t>A person choosing this approach will rather start to defend himself/herself and </a:t>
            </a:r>
            <a:r>
              <a:rPr lang="en-US" sz="2400" dirty="0" smtClean="0"/>
              <a:t>will try </a:t>
            </a:r>
            <a:r>
              <a:rPr lang="en-US" sz="2400" dirty="0"/>
              <a:t>to justify his/her own position. Other people might perceive such a </a:t>
            </a:r>
            <a:r>
              <a:rPr lang="en-US" sz="2400" dirty="0" smtClean="0"/>
              <a:t> conflict partner </a:t>
            </a:r>
            <a:r>
              <a:rPr lang="en-US" sz="2400" dirty="0"/>
              <a:t>as insecure.</a:t>
            </a:r>
          </a:p>
        </p:txBody>
      </p:sp>
    </p:spTree>
    <p:extLst>
      <p:ext uri="{BB962C8B-B14F-4D97-AF65-F5344CB8AC3E}">
        <p14:creationId xmlns:p14="http://schemas.microsoft.com/office/powerpoint/2010/main" val="1682334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Conflict strategies</a:t>
            </a:r>
          </a:p>
        </p:txBody>
      </p:sp>
      <p:sp>
        <p:nvSpPr>
          <p:cNvPr id="3" name="Объект 2"/>
          <p:cNvSpPr>
            <a:spLocks noGrp="1"/>
          </p:cNvSpPr>
          <p:nvPr>
            <p:ph idx="1"/>
          </p:nvPr>
        </p:nvSpPr>
        <p:spPr>
          <a:xfrm>
            <a:off x="2589212" y="2133599"/>
            <a:ext cx="8915400" cy="4212699"/>
          </a:xfrm>
        </p:spPr>
        <p:txBody>
          <a:bodyPr>
            <a:normAutofit/>
          </a:bodyPr>
          <a:lstStyle/>
          <a:p>
            <a:pPr marL="0" indent="0" algn="ctr">
              <a:buNone/>
            </a:pPr>
            <a:r>
              <a:rPr lang="en-US" sz="3200" dirty="0">
                <a:solidFill>
                  <a:schemeClr val="accent2">
                    <a:lumMod val="75000"/>
                  </a:schemeClr>
                </a:solidFill>
              </a:rPr>
              <a:t>Escape strategy</a:t>
            </a:r>
          </a:p>
          <a:p>
            <a:pPr algn="just"/>
            <a:r>
              <a:rPr lang="en-US" sz="2400" dirty="0"/>
              <a:t>A person choosing this approach will withdraw very quickly and step out of </a:t>
            </a:r>
            <a:r>
              <a:rPr lang="en-US" sz="2400" dirty="0" smtClean="0"/>
              <a:t>a conflict </a:t>
            </a:r>
            <a:r>
              <a:rPr lang="en-US" sz="2400" dirty="0"/>
              <a:t>situation in order to avoid trouble. Other people might not be able </a:t>
            </a:r>
            <a:r>
              <a:rPr lang="en-US" sz="2400" dirty="0" smtClean="0"/>
              <a:t>to understand </a:t>
            </a:r>
            <a:r>
              <a:rPr lang="en-US" sz="2400" dirty="0"/>
              <a:t>such a strategy at all</a:t>
            </a:r>
            <a:r>
              <a:rPr lang="en-US" dirty="0"/>
              <a:t>.</a:t>
            </a:r>
          </a:p>
          <a:p>
            <a:pPr marL="0" indent="0" algn="ctr">
              <a:buNone/>
            </a:pPr>
            <a:r>
              <a:rPr lang="en-US" sz="3200" dirty="0">
                <a:solidFill>
                  <a:schemeClr val="accent2">
                    <a:lumMod val="75000"/>
                  </a:schemeClr>
                </a:solidFill>
              </a:rPr>
              <a:t>Freeze strategy</a:t>
            </a:r>
          </a:p>
          <a:p>
            <a:pPr algn="just"/>
            <a:r>
              <a:rPr lang="en-US" sz="2400" dirty="0"/>
              <a:t>A person choosing this approach will keep silent and internally withdraw</a:t>
            </a:r>
            <a:r>
              <a:rPr lang="en-US" sz="2400" dirty="0" smtClean="0"/>
              <a:t>, remaining </a:t>
            </a:r>
            <a:r>
              <a:rPr lang="en-US" sz="2400" dirty="0"/>
              <a:t>isolated. He/she experiences fundamental fears.</a:t>
            </a:r>
          </a:p>
        </p:txBody>
      </p:sp>
    </p:spTree>
    <p:extLst>
      <p:ext uri="{BB962C8B-B14F-4D97-AF65-F5344CB8AC3E}">
        <p14:creationId xmlns:p14="http://schemas.microsoft.com/office/powerpoint/2010/main" val="30398491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solidFill>
                  <a:srgbClr val="31B4E6">
                    <a:lumMod val="75000"/>
                  </a:srgbClr>
                </a:solidFill>
              </a:rPr>
              <a:t>Conflict strategies</a:t>
            </a:r>
            <a:endParaRPr lang="en-US" dirty="0"/>
          </a:p>
        </p:txBody>
      </p:sp>
      <p:sp>
        <p:nvSpPr>
          <p:cNvPr id="3" name="Объект 2"/>
          <p:cNvSpPr>
            <a:spLocks noGrp="1"/>
          </p:cNvSpPr>
          <p:nvPr>
            <p:ph idx="1"/>
          </p:nvPr>
        </p:nvSpPr>
        <p:spPr>
          <a:xfrm>
            <a:off x="2589212" y="2133600"/>
            <a:ext cx="8915400" cy="4557870"/>
          </a:xfrm>
        </p:spPr>
        <p:txBody>
          <a:bodyPr>
            <a:normAutofit fontScale="85000" lnSpcReduction="20000"/>
          </a:bodyPr>
          <a:lstStyle/>
          <a:p>
            <a:pPr marL="0" indent="0" algn="ctr">
              <a:buNone/>
            </a:pPr>
            <a:r>
              <a:rPr lang="en-US" sz="3500" dirty="0">
                <a:solidFill>
                  <a:schemeClr val="accent2">
                    <a:lumMod val="75000"/>
                  </a:schemeClr>
                </a:solidFill>
              </a:rPr>
              <a:t>Distraction strategy</a:t>
            </a:r>
          </a:p>
          <a:p>
            <a:pPr marL="0" indent="0" algn="just">
              <a:buNone/>
            </a:pPr>
            <a:r>
              <a:rPr lang="en-US" sz="3400" dirty="0"/>
              <a:t>A person choosing this approach will come up with a completely different issue </a:t>
            </a:r>
            <a:r>
              <a:rPr lang="en-US" sz="3400" dirty="0" smtClean="0"/>
              <a:t>in the </a:t>
            </a:r>
            <a:r>
              <a:rPr lang="en-US" sz="3400" dirty="0"/>
              <a:t>middle of the conflict situation, or will bring in a person that has not taken </a:t>
            </a:r>
            <a:r>
              <a:rPr lang="en-US" sz="3400" dirty="0" smtClean="0"/>
              <a:t>an active </a:t>
            </a:r>
            <a:r>
              <a:rPr lang="en-US" sz="3400" dirty="0"/>
              <a:t>role in the conflict originally.</a:t>
            </a:r>
          </a:p>
          <a:p>
            <a:pPr marL="0" indent="0" algn="just">
              <a:buNone/>
            </a:pPr>
            <a:r>
              <a:rPr lang="en-US" sz="3400" dirty="0"/>
              <a:t>Every culture knows conflicts and has developed specific </a:t>
            </a:r>
            <a:r>
              <a:rPr lang="en-US" sz="3400" dirty="0" smtClean="0"/>
              <a:t>approaches </a:t>
            </a:r>
            <a:r>
              <a:rPr lang="en-US" sz="3400" dirty="0"/>
              <a:t>to </a:t>
            </a:r>
            <a:r>
              <a:rPr lang="en-US" sz="3400" dirty="0" smtClean="0"/>
              <a:t>handle conflicts</a:t>
            </a:r>
            <a:r>
              <a:rPr lang="en-US" sz="3400" dirty="0"/>
              <a:t>. These strategies are closely connected with the respective values </a:t>
            </a:r>
            <a:r>
              <a:rPr lang="en-US" sz="3400" dirty="0" smtClean="0"/>
              <a:t>shared by </a:t>
            </a:r>
            <a:r>
              <a:rPr lang="en-US" sz="3400" dirty="0"/>
              <a:t>members of a group</a:t>
            </a:r>
            <a:r>
              <a:rPr lang="en-US" sz="3400" dirty="0" smtClean="0"/>
              <a:t>.</a:t>
            </a:r>
            <a:endParaRPr lang="en-US" sz="3400" dirty="0"/>
          </a:p>
        </p:txBody>
      </p:sp>
    </p:spTree>
    <p:extLst>
      <p:ext uri="{BB962C8B-B14F-4D97-AF65-F5344CB8AC3E}">
        <p14:creationId xmlns:p14="http://schemas.microsoft.com/office/powerpoint/2010/main" val="21956664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Conflict strategies</a:t>
            </a:r>
          </a:p>
        </p:txBody>
      </p:sp>
      <p:sp>
        <p:nvSpPr>
          <p:cNvPr id="3" name="Объект 2"/>
          <p:cNvSpPr>
            <a:spLocks noGrp="1"/>
          </p:cNvSpPr>
          <p:nvPr>
            <p:ph idx="1"/>
          </p:nvPr>
        </p:nvSpPr>
        <p:spPr>
          <a:xfrm>
            <a:off x="1792466" y="1271682"/>
            <a:ext cx="9712146" cy="4639540"/>
          </a:xfrm>
        </p:spPr>
        <p:txBody>
          <a:bodyPr>
            <a:normAutofit/>
          </a:bodyPr>
          <a:lstStyle/>
          <a:p>
            <a:pPr algn="just"/>
            <a:r>
              <a:rPr lang="en-US" sz="2400" dirty="0"/>
              <a:t>Cultures do not principally differ concerning fundamental values but are </a:t>
            </a:r>
            <a:r>
              <a:rPr lang="en-US" sz="2400" dirty="0" smtClean="0"/>
              <a:t>only different </a:t>
            </a:r>
            <a:r>
              <a:rPr lang="en-US" sz="2400" dirty="0"/>
              <a:t>with regard to the degree. Therefore the diverse conflict strategies exist in all cultures but are preferred to a different extend. It is to be taken into consideration that on a national culture level there are manifold </a:t>
            </a:r>
            <a:r>
              <a:rPr lang="en-US" sz="2400" dirty="0" smtClean="0"/>
              <a:t>conflict approaches </a:t>
            </a:r>
            <a:r>
              <a:rPr lang="en-US" sz="2400" dirty="0"/>
              <a:t>among the individuals, as every person is influenced by different subcultures. </a:t>
            </a:r>
            <a:endParaRPr lang="en-US" sz="2400" dirty="0" smtClean="0"/>
          </a:p>
          <a:p>
            <a:pPr algn="just"/>
            <a:r>
              <a:rPr lang="en-US" sz="2400" dirty="0"/>
              <a:t>The preferred strategy in conflict situations worldwide is to </a:t>
            </a:r>
            <a:r>
              <a:rPr lang="en-US" sz="2400" b="1" dirty="0">
                <a:solidFill>
                  <a:schemeClr val="accent2">
                    <a:lumMod val="75000"/>
                  </a:schemeClr>
                </a:solidFill>
              </a:rPr>
              <a:t>avoid the conflict. </a:t>
            </a:r>
            <a:r>
              <a:rPr lang="en-US" sz="2400" dirty="0" smtClean="0"/>
              <a:t>Certainly </a:t>
            </a:r>
            <a:r>
              <a:rPr lang="en-US" sz="2400" dirty="0"/>
              <a:t>the approaches of avoidance are manifold, e.g. </a:t>
            </a:r>
            <a:r>
              <a:rPr lang="en-US" sz="2400" dirty="0" smtClean="0"/>
              <a:t>by remaining </a:t>
            </a:r>
            <a:r>
              <a:rPr lang="en-US" sz="2400" dirty="0"/>
              <a:t>silent in the conflict, by breaking contact, by avoiding personal </a:t>
            </a:r>
            <a:r>
              <a:rPr lang="en-US" sz="2400" dirty="0" smtClean="0"/>
              <a:t>get-togethers or </a:t>
            </a:r>
            <a:r>
              <a:rPr lang="en-US" sz="2400" dirty="0"/>
              <a:t>even by staff replacements.</a:t>
            </a:r>
          </a:p>
          <a:p>
            <a:endParaRPr lang="en-US" dirty="0"/>
          </a:p>
        </p:txBody>
      </p:sp>
    </p:spTree>
    <p:extLst>
      <p:ext uri="{BB962C8B-B14F-4D97-AF65-F5344CB8AC3E}">
        <p14:creationId xmlns:p14="http://schemas.microsoft.com/office/powerpoint/2010/main" val="3728039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77594" y="522803"/>
            <a:ext cx="8915400" cy="6289780"/>
          </a:xfrm>
        </p:spPr>
        <p:txBody>
          <a:bodyPr>
            <a:normAutofit/>
          </a:bodyPr>
          <a:lstStyle/>
          <a:p>
            <a:pPr algn="just"/>
            <a:r>
              <a:rPr lang="en-US" sz="2400" dirty="0"/>
              <a:t>Most of these barriers were first developed by </a:t>
            </a:r>
            <a:r>
              <a:rPr lang="en-US" sz="2400" dirty="0"/>
              <a:t>LaRay</a:t>
            </a:r>
            <a:r>
              <a:rPr lang="en-US" sz="2400" dirty="0"/>
              <a:t> </a:t>
            </a:r>
            <a:r>
              <a:rPr lang="en-US" sz="2400" dirty="0"/>
              <a:t>Barna</a:t>
            </a:r>
            <a:r>
              <a:rPr lang="en-US" sz="2400" dirty="0"/>
              <a:t> (1994) who mainly studied intercultural communication barriers in the field of education, but these barriers are also commonly used in international business research</a:t>
            </a:r>
            <a:r>
              <a:rPr lang="en-US" sz="2400" dirty="0" smtClean="0"/>
              <a:t>.</a:t>
            </a:r>
          </a:p>
          <a:p>
            <a:pPr algn="just"/>
            <a:r>
              <a:rPr lang="en-US" sz="2400" dirty="0" smtClean="0"/>
              <a:t> </a:t>
            </a:r>
            <a:r>
              <a:rPr lang="en-US" sz="2400" dirty="0"/>
              <a:t>According to Bennet (2013), </a:t>
            </a:r>
            <a:r>
              <a:rPr lang="en-US" sz="2400" dirty="0"/>
              <a:t>Barna’s</a:t>
            </a:r>
            <a:r>
              <a:rPr lang="en-US" sz="2400" dirty="0"/>
              <a:t> concept was one of the first and still the best 5 observations of what hinders people from conducting more successful intercultural communication and building intercultural relations. </a:t>
            </a:r>
          </a:p>
        </p:txBody>
      </p:sp>
    </p:spTree>
    <p:extLst>
      <p:ext uri="{BB962C8B-B14F-4D97-AF65-F5344CB8AC3E}">
        <p14:creationId xmlns:p14="http://schemas.microsoft.com/office/powerpoint/2010/main" val="37316759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11419" y="41255"/>
            <a:ext cx="8911687" cy="1280890"/>
          </a:xfrm>
        </p:spPr>
        <p:txBody>
          <a:bodyPr/>
          <a:lstStyle/>
          <a:p>
            <a:pPr algn="ctr"/>
            <a:r>
              <a:rPr lang="en-US" dirty="0"/>
              <a:t>High Anxiety</a:t>
            </a:r>
          </a:p>
        </p:txBody>
      </p:sp>
      <p:sp>
        <p:nvSpPr>
          <p:cNvPr id="3" name="Объект 2"/>
          <p:cNvSpPr>
            <a:spLocks noGrp="1"/>
          </p:cNvSpPr>
          <p:nvPr>
            <p:ph idx="4294967295"/>
          </p:nvPr>
        </p:nvSpPr>
        <p:spPr>
          <a:xfrm>
            <a:off x="926511" y="1228725"/>
            <a:ext cx="5649913" cy="5629275"/>
          </a:xfrm>
        </p:spPr>
        <p:txBody>
          <a:bodyPr>
            <a:normAutofit fontScale="92500" lnSpcReduction="20000"/>
          </a:bodyPr>
          <a:lstStyle/>
          <a:p>
            <a:r>
              <a:rPr lang="en-US" sz="2600" dirty="0"/>
              <a:t>The high anxiety stumbling block is a feeling of stress or tension resulting from uncertainties in intercultural </a:t>
            </a:r>
            <a:r>
              <a:rPr lang="en-US" sz="2600" dirty="0" smtClean="0"/>
              <a:t>encounters.</a:t>
            </a:r>
          </a:p>
          <a:p>
            <a:pPr algn="just"/>
            <a:r>
              <a:rPr lang="en-US" dirty="0" smtClean="0"/>
              <a:t> </a:t>
            </a:r>
            <a:r>
              <a:rPr lang="en-US" sz="2400" dirty="0"/>
              <a:t>This stumbling block is different from the others in that the anxiety can be a result of several of the other stumbling blocks </a:t>
            </a:r>
            <a:r>
              <a:rPr lang="en-US" sz="2400" dirty="0" smtClean="0"/>
              <a:t>combined. It </a:t>
            </a:r>
            <a:r>
              <a:rPr lang="en-US" sz="2400" dirty="0"/>
              <a:t>is a stress that occurs when an individual does not know what is expected of him or her which can lead to defensive behavior. While moderate anxiety can be good, too much can create the feeling of “walking on ice” (</a:t>
            </a:r>
            <a:r>
              <a:rPr lang="en-US" sz="2400" dirty="0" err="1"/>
              <a:t>Barna</a:t>
            </a:r>
            <a:r>
              <a:rPr lang="en-US" sz="2400" dirty="0"/>
              <a:t>, 1994</a:t>
            </a:r>
            <a:r>
              <a:rPr lang="en-US" sz="2400" dirty="0" smtClean="0"/>
              <a:t>).</a:t>
            </a:r>
          </a:p>
          <a:p>
            <a:pPr algn="just"/>
            <a:r>
              <a:rPr lang="en-US" sz="1900" dirty="0" smtClean="0"/>
              <a:t>E.g. when </a:t>
            </a:r>
            <a:r>
              <a:rPr lang="en-US" sz="1900" dirty="0"/>
              <a:t>starting a new job and not wanting to appear awkward or make any mistakes. People tend to hesitate when they do not know what is expected which can lead to misunderstandings or just less </a:t>
            </a:r>
            <a:r>
              <a:rPr lang="en-US" sz="1900" dirty="0" smtClean="0"/>
              <a:t>communication. </a:t>
            </a:r>
          </a:p>
        </p:txBody>
      </p:sp>
      <p:pic>
        <p:nvPicPr>
          <p:cNvPr id="4" name="Рисунок 3"/>
          <p:cNvPicPr>
            <a:picLocks noChangeAspect="1"/>
          </p:cNvPicPr>
          <p:nvPr/>
        </p:nvPicPr>
        <p:blipFill>
          <a:blip r:embed="rId2"/>
          <a:stretch>
            <a:fillRect/>
          </a:stretch>
        </p:blipFill>
        <p:spPr>
          <a:xfrm>
            <a:off x="6752026" y="1322145"/>
            <a:ext cx="5262341" cy="3879639"/>
          </a:xfrm>
          <a:prstGeom prst="rect">
            <a:avLst/>
          </a:prstGeom>
        </p:spPr>
      </p:pic>
    </p:spTree>
    <p:extLst>
      <p:ext uri="{BB962C8B-B14F-4D97-AF65-F5344CB8AC3E}">
        <p14:creationId xmlns:p14="http://schemas.microsoft.com/office/powerpoint/2010/main" val="41688551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93746" y="0"/>
            <a:ext cx="8911687" cy="1280890"/>
          </a:xfrm>
        </p:spPr>
        <p:txBody>
          <a:bodyPr/>
          <a:lstStyle/>
          <a:p>
            <a:pPr algn="ctr"/>
            <a:r>
              <a:rPr lang="en-US" dirty="0" smtClean="0"/>
              <a:t>Language barrier</a:t>
            </a:r>
            <a:endParaRPr lang="en-US" dirty="0"/>
          </a:p>
        </p:txBody>
      </p:sp>
      <p:sp>
        <p:nvSpPr>
          <p:cNvPr id="3" name="Объект 2"/>
          <p:cNvSpPr>
            <a:spLocks noGrp="1"/>
          </p:cNvSpPr>
          <p:nvPr>
            <p:ph idx="1"/>
          </p:nvPr>
        </p:nvSpPr>
        <p:spPr>
          <a:xfrm>
            <a:off x="1677409" y="1429130"/>
            <a:ext cx="9185306" cy="6055628"/>
          </a:xfrm>
        </p:spPr>
        <p:txBody>
          <a:bodyPr>
            <a:normAutofit/>
          </a:bodyPr>
          <a:lstStyle/>
          <a:p>
            <a:pPr algn="just"/>
            <a:r>
              <a:rPr lang="en-US" sz="2400" dirty="0">
                <a:solidFill>
                  <a:schemeClr val="bg2">
                    <a:lumMod val="50000"/>
                  </a:schemeClr>
                </a:solidFill>
              </a:rPr>
              <a:t>Language itself is an obvious stumbling block to intercultural </a:t>
            </a:r>
            <a:r>
              <a:rPr lang="en-US" sz="2400" dirty="0" smtClean="0">
                <a:solidFill>
                  <a:schemeClr val="bg2">
                    <a:lumMod val="50000"/>
                  </a:schemeClr>
                </a:solidFill>
              </a:rPr>
              <a:t>communication.  In </a:t>
            </a:r>
            <a:r>
              <a:rPr lang="en-US" sz="2400" dirty="0">
                <a:solidFill>
                  <a:schemeClr val="bg2">
                    <a:lumMod val="50000"/>
                  </a:schemeClr>
                </a:solidFill>
              </a:rPr>
              <a:t>every language, but also between different cultures that speak the same language </a:t>
            </a:r>
            <a:r>
              <a:rPr lang="en-US" sz="2400" dirty="0" smtClean="0">
                <a:solidFill>
                  <a:schemeClr val="bg2">
                    <a:lumMod val="50000"/>
                  </a:schemeClr>
                </a:solidFill>
              </a:rPr>
              <a:t>there will </a:t>
            </a:r>
            <a:r>
              <a:rPr lang="en-US" sz="2400" dirty="0">
                <a:solidFill>
                  <a:schemeClr val="bg2">
                    <a:lumMod val="50000"/>
                  </a:schemeClr>
                </a:solidFill>
              </a:rPr>
              <a:t>be differences in terms of, for example, vocabulary, syntax, slang, and dialects. Clinging </a:t>
            </a:r>
            <a:r>
              <a:rPr lang="en-US" sz="2400" dirty="0" smtClean="0">
                <a:solidFill>
                  <a:schemeClr val="bg2">
                    <a:lumMod val="50000"/>
                  </a:schemeClr>
                </a:solidFill>
              </a:rPr>
              <a:t>to one </a:t>
            </a:r>
            <a:r>
              <a:rPr lang="en-US" sz="2400" dirty="0">
                <a:solidFill>
                  <a:schemeClr val="bg2">
                    <a:lumMod val="50000"/>
                  </a:schemeClr>
                </a:solidFill>
              </a:rPr>
              <a:t>meaning in a language can easily result in misunderstandings as words often have more </a:t>
            </a:r>
            <a:r>
              <a:rPr lang="en-US" sz="2400" dirty="0" smtClean="0">
                <a:solidFill>
                  <a:schemeClr val="bg2">
                    <a:lumMod val="50000"/>
                  </a:schemeClr>
                </a:solidFill>
              </a:rPr>
              <a:t>than one meaning.</a:t>
            </a:r>
          </a:p>
          <a:p>
            <a:pPr algn="just"/>
            <a:r>
              <a:rPr lang="en-US" sz="2400" dirty="0" smtClean="0">
                <a:solidFill>
                  <a:schemeClr val="bg2">
                    <a:lumMod val="50000"/>
                  </a:schemeClr>
                </a:solidFill>
              </a:rPr>
              <a:t>Every individual’s </a:t>
            </a:r>
            <a:r>
              <a:rPr lang="en-US" sz="2400" dirty="0">
                <a:solidFill>
                  <a:schemeClr val="bg2">
                    <a:lumMod val="50000"/>
                  </a:schemeClr>
                </a:solidFill>
              </a:rPr>
              <a:t>cultural background will influence how patterns of communication take form and </a:t>
            </a:r>
            <a:r>
              <a:rPr lang="en-US" sz="2400" dirty="0" smtClean="0">
                <a:solidFill>
                  <a:schemeClr val="bg2">
                    <a:lumMod val="50000"/>
                  </a:schemeClr>
                </a:solidFill>
              </a:rPr>
              <a:t>can differ </a:t>
            </a:r>
            <a:r>
              <a:rPr lang="en-US" sz="2400" dirty="0">
                <a:solidFill>
                  <a:schemeClr val="bg2">
                    <a:lumMod val="50000"/>
                  </a:schemeClr>
                </a:solidFill>
              </a:rPr>
              <a:t>vastly across cultures and will also affect </a:t>
            </a:r>
            <a:r>
              <a:rPr lang="en-US" sz="2400" dirty="0" smtClean="0">
                <a:solidFill>
                  <a:schemeClr val="bg2">
                    <a:lumMod val="50000"/>
                  </a:schemeClr>
                </a:solidFill>
              </a:rPr>
              <a:t>worldview.</a:t>
            </a:r>
          </a:p>
        </p:txBody>
      </p:sp>
    </p:spTree>
    <p:extLst>
      <p:ext uri="{BB962C8B-B14F-4D97-AF65-F5344CB8AC3E}">
        <p14:creationId xmlns:p14="http://schemas.microsoft.com/office/powerpoint/2010/main" val="21938295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Language barrier</a:t>
            </a:r>
          </a:p>
        </p:txBody>
      </p:sp>
      <p:sp>
        <p:nvSpPr>
          <p:cNvPr id="3" name="Объект 2"/>
          <p:cNvSpPr>
            <a:spLocks noGrp="1"/>
          </p:cNvSpPr>
          <p:nvPr>
            <p:ph idx="1"/>
          </p:nvPr>
        </p:nvSpPr>
        <p:spPr>
          <a:xfrm>
            <a:off x="1562352" y="1445091"/>
            <a:ext cx="5286565" cy="4718713"/>
          </a:xfrm>
        </p:spPr>
        <p:txBody>
          <a:bodyPr>
            <a:normAutofit/>
          </a:bodyPr>
          <a:lstStyle/>
          <a:p>
            <a:pPr lvl="0" algn="just">
              <a:buClr>
                <a:srgbClr val="353535"/>
              </a:buClr>
            </a:pPr>
            <a:r>
              <a:rPr lang="en-US" sz="2400" dirty="0"/>
              <a:t>Anxiety over speaking another language properly, or a native language to someone with limited or unknown experience and skill in the language may result in limitations or reservation in 6 the intercultural exchange (</a:t>
            </a:r>
            <a:r>
              <a:rPr lang="en-US" sz="2400" dirty="0" err="1"/>
              <a:t>Ilie</a:t>
            </a:r>
            <a:r>
              <a:rPr lang="en-US" sz="2400" dirty="0"/>
              <a:t>, 2019). Research has shown that language skills can be linked to adaptation and a lack thereof can potentially divide people into groups at work</a:t>
            </a:r>
          </a:p>
        </p:txBody>
      </p:sp>
      <p:pic>
        <p:nvPicPr>
          <p:cNvPr id="4" name="Рисунок 3"/>
          <p:cNvPicPr>
            <a:picLocks noChangeAspect="1"/>
          </p:cNvPicPr>
          <p:nvPr/>
        </p:nvPicPr>
        <p:blipFill>
          <a:blip r:embed="rId2"/>
          <a:stretch>
            <a:fillRect/>
          </a:stretch>
        </p:blipFill>
        <p:spPr>
          <a:xfrm>
            <a:off x="7148765" y="1445092"/>
            <a:ext cx="4785775" cy="4718713"/>
          </a:xfrm>
          <a:prstGeom prst="rect">
            <a:avLst/>
          </a:prstGeom>
        </p:spPr>
      </p:pic>
    </p:spTree>
    <p:extLst>
      <p:ext uri="{BB962C8B-B14F-4D97-AF65-F5344CB8AC3E}">
        <p14:creationId xmlns:p14="http://schemas.microsoft.com/office/powerpoint/2010/main" val="31407479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50536" y="224439"/>
            <a:ext cx="8911687" cy="1280890"/>
          </a:xfrm>
        </p:spPr>
        <p:txBody>
          <a:bodyPr/>
          <a:lstStyle/>
          <a:p>
            <a:pPr algn="ctr"/>
            <a:r>
              <a:rPr lang="en-US" dirty="0"/>
              <a:t>Nonverbal Misinterpretations</a:t>
            </a:r>
          </a:p>
        </p:txBody>
      </p:sp>
      <p:sp>
        <p:nvSpPr>
          <p:cNvPr id="3" name="Объект 2"/>
          <p:cNvSpPr>
            <a:spLocks noGrp="1"/>
          </p:cNvSpPr>
          <p:nvPr>
            <p:ph idx="1"/>
          </p:nvPr>
        </p:nvSpPr>
        <p:spPr>
          <a:xfrm>
            <a:off x="987068" y="1264555"/>
            <a:ext cx="10329820" cy="3777622"/>
          </a:xfrm>
        </p:spPr>
        <p:txBody>
          <a:bodyPr>
            <a:noAutofit/>
          </a:bodyPr>
          <a:lstStyle/>
          <a:p>
            <a:pPr algn="just"/>
            <a:r>
              <a:rPr lang="en-US" sz="2400" dirty="0"/>
              <a:t>Even though people are highly </a:t>
            </a:r>
            <a:r>
              <a:rPr lang="en-US" sz="2400" dirty="0" smtClean="0"/>
              <a:t>aware of </a:t>
            </a:r>
            <a:r>
              <a:rPr lang="en-US" sz="2400" dirty="0"/>
              <a:t>language differences, they are much less so of how to decode nonverbal signs and symbols </a:t>
            </a:r>
            <a:r>
              <a:rPr lang="en-US" sz="2400" dirty="0" smtClean="0"/>
              <a:t>as there </a:t>
            </a:r>
            <a:r>
              <a:rPr lang="en-US" sz="2400" dirty="0"/>
              <a:t>are no universal nonverbal languages across cultures. While facial expressions can give a </a:t>
            </a:r>
            <a:r>
              <a:rPr lang="en-US" sz="2400" dirty="0" smtClean="0"/>
              <a:t>cue to </a:t>
            </a:r>
            <a:r>
              <a:rPr lang="en-US" sz="2400" dirty="0"/>
              <a:t>another person’s </a:t>
            </a:r>
            <a:r>
              <a:rPr lang="en-US" sz="2400" dirty="0" smtClean="0"/>
              <a:t>emotions. </a:t>
            </a:r>
          </a:p>
          <a:p>
            <a:pPr algn="just"/>
            <a:r>
              <a:rPr lang="en-US" sz="2400" dirty="0" smtClean="0"/>
              <a:t>Nonverbal behavior </a:t>
            </a:r>
            <a:r>
              <a:rPr lang="en-US" sz="2400" dirty="0"/>
              <a:t>is something that arises from our cultural common sense and shapes our ideas about </a:t>
            </a:r>
            <a:r>
              <a:rPr lang="en-US" sz="2400" dirty="0" smtClean="0"/>
              <a:t>what is </a:t>
            </a:r>
            <a:r>
              <a:rPr lang="en-US" sz="2400" dirty="0"/>
              <a:t>considered appropriate, normal, and effective as communication. We use different systems </a:t>
            </a:r>
            <a:r>
              <a:rPr lang="en-US" sz="2400" dirty="0" smtClean="0"/>
              <a:t>in relationships </a:t>
            </a:r>
            <a:r>
              <a:rPr lang="en-US" sz="2400" dirty="0"/>
              <a:t>to understand gestures, posture, silence, special relations, emotional </a:t>
            </a:r>
            <a:r>
              <a:rPr lang="en-US" sz="2400" dirty="0" smtClean="0"/>
              <a:t> expression, touch</a:t>
            </a:r>
            <a:r>
              <a:rPr lang="en-US" sz="2400" dirty="0"/>
              <a:t>, and physical appearance. Cultures also attribute different degrees of importance to </a:t>
            </a:r>
            <a:r>
              <a:rPr lang="en-US" sz="2400" dirty="0" smtClean="0"/>
              <a:t>verbal and </a:t>
            </a:r>
            <a:r>
              <a:rPr lang="en-US" sz="2400" dirty="0"/>
              <a:t>nonverbal behavior</a:t>
            </a:r>
          </a:p>
        </p:txBody>
      </p:sp>
    </p:spTree>
    <p:extLst>
      <p:ext uri="{BB962C8B-B14F-4D97-AF65-F5344CB8AC3E}">
        <p14:creationId xmlns:p14="http://schemas.microsoft.com/office/powerpoint/2010/main" val="2667747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Nonverbal Misinterpretations</a:t>
            </a:r>
          </a:p>
        </p:txBody>
      </p:sp>
      <p:sp>
        <p:nvSpPr>
          <p:cNvPr id="3" name="Объект 2"/>
          <p:cNvSpPr>
            <a:spLocks noGrp="1"/>
          </p:cNvSpPr>
          <p:nvPr>
            <p:ph idx="1"/>
          </p:nvPr>
        </p:nvSpPr>
        <p:spPr>
          <a:xfrm>
            <a:off x="1344350" y="1310033"/>
            <a:ext cx="10476238" cy="5369325"/>
          </a:xfrm>
        </p:spPr>
        <p:txBody>
          <a:bodyPr>
            <a:normAutofit/>
          </a:bodyPr>
          <a:lstStyle/>
          <a:p>
            <a:pPr algn="just"/>
            <a:r>
              <a:rPr lang="en-US" sz="2400" dirty="0"/>
              <a:t>Nonverbal signs can also be easily misinterpreted</a:t>
            </a:r>
            <a:r>
              <a:rPr lang="en-US" sz="2400" dirty="0" smtClean="0"/>
              <a:t>. Decoding </a:t>
            </a:r>
            <a:r>
              <a:rPr lang="en-US" sz="2400" dirty="0"/>
              <a:t>the messages of nonverbal communication must take into account the cultural context.</a:t>
            </a:r>
          </a:p>
          <a:p>
            <a:pPr algn="just"/>
            <a:r>
              <a:rPr lang="en-US" sz="2400" dirty="0"/>
              <a:t>Some cultures are high-context, for example, China and Japan, in which most of the </a:t>
            </a:r>
            <a:r>
              <a:rPr lang="en-US" sz="2400" dirty="0" smtClean="0"/>
              <a:t>information in </a:t>
            </a:r>
            <a:r>
              <a:rPr lang="en-US" sz="2400" dirty="0"/>
              <a:t>communication is either in the physical context or internalized in the </a:t>
            </a:r>
            <a:r>
              <a:rPr lang="en-US" sz="2400" dirty="0" smtClean="0"/>
              <a:t>person.</a:t>
            </a:r>
          </a:p>
          <a:p>
            <a:pPr algn="just"/>
            <a:r>
              <a:rPr lang="en-US" sz="2400" dirty="0" smtClean="0"/>
              <a:t>Others </a:t>
            </a:r>
            <a:r>
              <a:rPr lang="en-US" sz="2400" dirty="0"/>
              <a:t>are low-context, for example, the Nordic countries, putting </a:t>
            </a:r>
            <a:r>
              <a:rPr lang="en-US" sz="2400" dirty="0" smtClean="0"/>
              <a:t>more emphasis </a:t>
            </a:r>
            <a:r>
              <a:rPr lang="en-US" sz="2400" dirty="0"/>
              <a:t>on words and having more detailed and specific communication. This does not </a:t>
            </a:r>
            <a:r>
              <a:rPr lang="en-US" sz="2400" dirty="0" smtClean="0"/>
              <a:t>mean that </a:t>
            </a:r>
            <a:r>
              <a:rPr lang="en-US" sz="2400" dirty="0"/>
              <a:t>nonverbal communication does not happen, or that it is unimportant, but that people in </a:t>
            </a:r>
            <a:r>
              <a:rPr lang="en-US" sz="2400" dirty="0" smtClean="0"/>
              <a:t>these settings </a:t>
            </a:r>
            <a:r>
              <a:rPr lang="en-US" sz="2400" dirty="0"/>
              <a:t>tend to place less importance on it than on the literal meanings of words </a:t>
            </a:r>
            <a:r>
              <a:rPr lang="en-US" sz="2400" dirty="0" smtClean="0"/>
              <a:t>themselves.</a:t>
            </a:r>
            <a:endParaRPr lang="en-US" sz="2400" dirty="0"/>
          </a:p>
        </p:txBody>
      </p:sp>
    </p:spTree>
    <p:extLst>
      <p:ext uri="{BB962C8B-B14F-4D97-AF65-F5344CB8AC3E}">
        <p14:creationId xmlns:p14="http://schemas.microsoft.com/office/powerpoint/2010/main" val="2572315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Nonverbal Misinterpretations</a:t>
            </a:r>
          </a:p>
        </p:txBody>
      </p:sp>
      <p:sp>
        <p:nvSpPr>
          <p:cNvPr id="3" name="Объект 2"/>
          <p:cNvSpPr>
            <a:spLocks noGrp="1"/>
          </p:cNvSpPr>
          <p:nvPr>
            <p:ph idx="1"/>
          </p:nvPr>
        </p:nvSpPr>
        <p:spPr>
          <a:xfrm>
            <a:off x="617675" y="1264555"/>
            <a:ext cx="5958740" cy="4984854"/>
          </a:xfrm>
        </p:spPr>
        <p:txBody>
          <a:bodyPr>
            <a:noAutofit/>
          </a:bodyPr>
          <a:lstStyle/>
          <a:p>
            <a:pPr algn="just"/>
            <a:r>
              <a:rPr lang="en-US" sz="2400" dirty="0"/>
              <a:t>The lack of comprehension of nonverbal signs and symbols that are easy </a:t>
            </a:r>
            <a:r>
              <a:rPr lang="en-US" sz="2400" dirty="0" smtClean="0"/>
              <a:t>to observe </a:t>
            </a:r>
            <a:r>
              <a:rPr lang="en-US" sz="2400" dirty="0"/>
              <a:t>– such as gestures, postures, and other body movements – is a definite </a:t>
            </a:r>
            <a:r>
              <a:rPr lang="en-US" sz="2400" dirty="0" smtClean="0"/>
              <a:t>communication barrier </a:t>
            </a:r>
            <a:r>
              <a:rPr lang="en-US" sz="2400" dirty="0"/>
              <a:t>(</a:t>
            </a:r>
            <a:r>
              <a:rPr lang="en-US" sz="2400" dirty="0" err="1"/>
              <a:t>Barna</a:t>
            </a:r>
            <a:r>
              <a:rPr lang="en-US" sz="2400" dirty="0"/>
              <a:t>, 1994). But it is possible to learn the meanings of these messages, usually </a:t>
            </a:r>
            <a:r>
              <a:rPr lang="en-US" sz="2400" dirty="0" smtClean="0"/>
              <a:t>in informal </a:t>
            </a:r>
            <a:r>
              <a:rPr lang="en-US" sz="2400" dirty="0"/>
              <a:t>rather than formal ways. It is more difficult to note correctly the unspoken codes of </a:t>
            </a:r>
            <a:r>
              <a:rPr lang="en-US" sz="2400" dirty="0" smtClean="0"/>
              <a:t>the other </a:t>
            </a:r>
            <a:r>
              <a:rPr lang="en-US" sz="2400" dirty="0"/>
              <a:t>culture that are less obvious such as the handling of time, relationships, and subtle signs of respect or formality </a:t>
            </a:r>
          </a:p>
        </p:txBody>
      </p:sp>
      <p:pic>
        <p:nvPicPr>
          <p:cNvPr id="4" name="Рисунок 3"/>
          <p:cNvPicPr>
            <a:picLocks noChangeAspect="1"/>
          </p:cNvPicPr>
          <p:nvPr/>
        </p:nvPicPr>
        <p:blipFill>
          <a:blip r:embed="rId2"/>
          <a:stretch>
            <a:fillRect/>
          </a:stretch>
        </p:blipFill>
        <p:spPr>
          <a:xfrm>
            <a:off x="6527968" y="1264555"/>
            <a:ext cx="5607511" cy="4917171"/>
          </a:xfrm>
          <a:prstGeom prst="rect">
            <a:avLst/>
          </a:prstGeom>
        </p:spPr>
      </p:pic>
    </p:spTree>
    <p:extLst>
      <p:ext uri="{BB962C8B-B14F-4D97-AF65-F5344CB8AC3E}">
        <p14:creationId xmlns:p14="http://schemas.microsoft.com/office/powerpoint/2010/main" val="2120666812"/>
      </p:ext>
    </p:extLst>
  </p:cSld>
  <p:clrMapOvr>
    <a:masterClrMapping/>
  </p:clrMapOvr>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2E5369"/>
      </a:dk2>
      <a:lt2>
        <a:srgbClr val="CFE2E7"/>
      </a:lt2>
      <a:accent1>
        <a:srgbClr val="353535"/>
      </a:accent1>
      <a:accent2>
        <a:srgbClr val="31B4E6"/>
      </a:accent2>
      <a:accent3>
        <a:srgbClr val="265991"/>
      </a:accent3>
      <a:accent4>
        <a:srgbClr val="7E40CC"/>
      </a:accent4>
      <a:accent5>
        <a:srgbClr val="B927E9"/>
      </a:accent5>
      <a:accent6>
        <a:srgbClr val="E833BF"/>
      </a:accent6>
      <a:hlink>
        <a:srgbClr val="2DA0F1"/>
      </a:hlink>
      <a:folHlink>
        <a:srgbClr val="7ED1E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127</TotalTime>
  <Words>2097</Words>
  <Application>Microsoft Office PowerPoint</Application>
  <PresentationFormat>Широкоэкранный</PresentationFormat>
  <Paragraphs>95</Paragraphs>
  <Slides>26</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26</vt:i4>
      </vt:variant>
    </vt:vector>
  </HeadingPairs>
  <TitlesOfParts>
    <vt:vector size="32" baseType="lpstr">
      <vt:lpstr>Arial</vt:lpstr>
      <vt:lpstr>Century Gothic</vt:lpstr>
      <vt:lpstr>CenturySchoolbook</vt:lpstr>
      <vt:lpstr>CenturySchoolbook-Bold</vt:lpstr>
      <vt:lpstr>Wingdings 3</vt:lpstr>
      <vt:lpstr>Легкий дым</vt:lpstr>
      <vt:lpstr>Barriers to Intercultural Communication and Intercultural Conflicts</vt:lpstr>
      <vt:lpstr>Intercultural Barriers</vt:lpstr>
      <vt:lpstr>Презентация PowerPoint</vt:lpstr>
      <vt:lpstr>High Anxiety</vt:lpstr>
      <vt:lpstr>Language barrier</vt:lpstr>
      <vt:lpstr>Language barrier</vt:lpstr>
      <vt:lpstr>Nonverbal Misinterpretations</vt:lpstr>
      <vt:lpstr>Nonverbal Misinterpretations</vt:lpstr>
      <vt:lpstr>Nonverbal Misinterpretations</vt:lpstr>
      <vt:lpstr>Nonverbal Misinterpretations</vt:lpstr>
      <vt:lpstr>Stereotypes and Prejudice </vt:lpstr>
      <vt:lpstr>Stereotypes and Prejudice</vt:lpstr>
      <vt:lpstr>Ethnocentrism </vt:lpstr>
      <vt:lpstr>Ethnocentrism </vt:lpstr>
      <vt:lpstr>What is intercultural conflict? </vt:lpstr>
      <vt:lpstr>What is intercultural conflict? </vt:lpstr>
      <vt:lpstr>Possible causes of an intercultural conflict</vt:lpstr>
      <vt:lpstr>Possible causes of an intercultural conflict Relationship level</vt:lpstr>
      <vt:lpstr>Possible causes of an intercultural conflict </vt:lpstr>
      <vt:lpstr>Possible causes of an intercultural conflict </vt:lpstr>
      <vt:lpstr>Possible causes of an intercultural conflict </vt:lpstr>
      <vt:lpstr>Different conflict strategies</vt:lpstr>
      <vt:lpstr>Conflict strategies</vt:lpstr>
      <vt:lpstr>Conflict strategies</vt:lpstr>
      <vt:lpstr>Conflict strategies</vt:lpstr>
      <vt:lpstr>Conflict strategies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Barriers to Intercultural Communication and Intercultural Conflicts</dc:title>
  <dc:creator>Valeria Volkova</dc:creator>
  <cp:lastModifiedBy>Valeria Volkova</cp:lastModifiedBy>
  <cp:revision>12</cp:revision>
  <dcterms:created xsi:type="dcterms:W3CDTF">2025-11-07T19:30:45Z</dcterms:created>
  <dcterms:modified xsi:type="dcterms:W3CDTF">2025-11-07T21:38:17Z</dcterms:modified>
</cp:coreProperties>
</file>