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9"/>
  </p:handoutMasterIdLst>
  <p:sldIdLst>
    <p:sldId id="256" r:id="rId3"/>
    <p:sldId id="311" r:id="rId4"/>
    <p:sldId id="312" r:id="rId5"/>
    <p:sldId id="313" r:id="rId6"/>
    <p:sldId id="314" r:id="rId7"/>
    <p:sldId id="315" r:id="rId8"/>
  </p:sldIdLst>
  <p:sldSz cx="9144000" cy="6858000" type="screen4x3"/>
  <p:notesSz cx="6759575" cy="9867900"/>
  <p:defaultTextStyle>
    <a:defPPr>
      <a:defRPr lang="ru-RU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300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9050" y="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9050" y="937260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ru-RU" altLang="" sz="1200"/>
            </a:fld>
            <a:endParaRPr lang="ru-RU" altLang="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ru-RU" altLang="" dirty="0"/>
              <a:t>Образец заголовка</a:t>
            </a:r>
            <a:endParaRPr lang="ru-RU" altLang="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ru-RU" altLang="" dirty="0"/>
              <a:t>Образец текста</a:t>
            </a:r>
            <a:endParaRPr lang="ru-RU" altLang="" dirty="0"/>
          </a:p>
          <a:p>
            <a:pPr lvl="1"/>
            <a:r>
              <a:rPr lang="ru-RU" altLang="" dirty="0"/>
              <a:t>Второй уровень</a:t>
            </a:r>
            <a:endParaRPr lang="ru-RU" altLang="" dirty="0"/>
          </a:p>
          <a:p>
            <a:pPr lvl="2"/>
            <a:r>
              <a:rPr lang="ru-RU" altLang="" dirty="0"/>
              <a:t>Третий уровень</a:t>
            </a:r>
            <a:endParaRPr lang="ru-RU" altLang="" dirty="0"/>
          </a:p>
          <a:p>
            <a:pPr lvl="3"/>
            <a:r>
              <a:rPr lang="ru-RU" altLang="" dirty="0"/>
              <a:t>Четвертый уровень</a:t>
            </a:r>
            <a:endParaRPr lang="ru-RU" altLang="" dirty="0"/>
          </a:p>
          <a:p>
            <a:pPr lvl="4"/>
            <a:r>
              <a:rPr lang="ru-RU" altLang="" dirty="0"/>
              <a:t>Пятый уровень</a:t>
            </a:r>
            <a:endParaRPr lang="ru-RU" altLang="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ru-RU" altLang="">
                <a:latin typeface="Arial" panose="020B0604020202020204" pitchFamily="34" charset="0"/>
              </a:rPr>
            </a:fld>
            <a:endParaRPr lang="ru-RU" altLang="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Rectangle 5"/>
          <p:cNvSpPr>
            <a:spLocks noGrp="1"/>
          </p:cNvSpPr>
          <p:nvPr>
            <p:ph type="title"/>
          </p:nvPr>
        </p:nvSpPr>
        <p:spPr>
          <a:xfrm>
            <a:off x="468313" y="1484313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" altLang="" b="1" dirty="0"/>
              <a:t>М</a:t>
            </a:r>
            <a:r>
              <a:rPr lang="uk-UA" altLang="" b="1"/>
              <a:t>ЕТОДИ ДОСЛІДЖННЯ НАНОПОВЕРХОНЬ</a:t>
            </a:r>
            <a:endParaRPr lang="ru-RU" altLang="" b="1"/>
          </a:p>
        </p:txBody>
      </p:sp>
      <p:sp>
        <p:nvSpPr>
          <p:cNvPr id="2051" name="Rectangle 6"/>
          <p:cNvSpPr>
            <a:spLocks noGrp="1"/>
          </p:cNvSpPr>
          <p:nvPr>
            <p:ph idx="1"/>
          </p:nvPr>
        </p:nvSpPr>
        <p:spPr>
          <a:xfrm>
            <a:off x="468313" y="3500438"/>
            <a:ext cx="8229600" cy="892175"/>
          </a:xfrm>
          <a:ln/>
        </p:spPr>
        <p:txBody>
          <a:bodyPr vert="horz" wrap="square" lIns="91440" tIns="45720" rIns="91440" bIns="45720" anchor="t" anchorCtr="0"/>
          <a:p>
            <a:r>
              <a:rPr lang="" altLang="" sz="2800" dirty="0"/>
              <a:t>Ла</a:t>
            </a:r>
            <a:r>
              <a:rPr lang="uk-UA" altLang="" sz="2800" err="1"/>
              <a:t>бораторна</a:t>
            </a:r>
            <a:r>
              <a:rPr lang="uk-UA" altLang="" sz="2800"/>
              <a:t> робота: Дослідження поверхневих рівнів напівпровідникової структури за допомогою </a:t>
            </a:r>
            <a:r>
              <a:rPr lang="uk-UA" altLang="" sz="2800" err="1"/>
              <a:t>ВАХ</a:t>
            </a:r>
            <a:r>
              <a:rPr lang="uk-UA" altLang="" sz="2800"/>
              <a:t> МДН транзистора</a:t>
            </a:r>
            <a:endParaRPr lang="ru-RU" altLang="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84" name="Текстовое поле 3083"/>
          <p:cNvSpPr txBox="1"/>
          <p:nvPr/>
        </p:nvSpPr>
        <p:spPr>
          <a:xfrm>
            <a:off x="250825" y="188913"/>
            <a:ext cx="864235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</a:pPr>
            <a:r>
              <a:rPr lang="uk-UA" altLang="" sz="1400">
                <a:latin typeface="Arial" panose="020B0604020202020204" pitchFamily="34" charset="0"/>
              </a:rPr>
              <a:t>Дослідження поверхневих рівнів напівпровідникової структури за допомогою </a:t>
            </a:r>
            <a:r>
              <a:rPr lang="uk-UA" altLang="" sz="1400" err="1">
                <a:latin typeface="Arial" panose="020B0604020202020204" pitchFamily="34" charset="0"/>
              </a:rPr>
              <a:t>ВАХ</a:t>
            </a:r>
            <a:r>
              <a:rPr lang="uk-UA" altLang="" sz="1400">
                <a:latin typeface="Arial" panose="020B0604020202020204" pitchFamily="34" charset="0"/>
              </a:rPr>
              <a:t> МДН транзистора</a:t>
            </a:r>
            <a:endParaRPr lang="ru-RU" altLang="" sz="140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>
              <a:latin typeface="Arial" panose="020B0604020202020204" pitchFamily="34" charset="0"/>
            </a:endParaRPr>
          </a:p>
        </p:txBody>
      </p:sp>
      <p:sp>
        <p:nvSpPr>
          <p:cNvPr id="3085" name="Текстовое поле 3084"/>
          <p:cNvSpPr txBox="1"/>
          <p:nvPr/>
        </p:nvSpPr>
        <p:spPr>
          <a:xfrm>
            <a:off x="395288" y="620713"/>
            <a:ext cx="77057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uk-UA" altLang="x-none" sz="1200">
                <a:latin typeface="Arial" panose="020B0604020202020204" pitchFamily="34" charset="0"/>
              </a:rPr>
              <a:t>	</a:t>
            </a:r>
            <a:r>
              <a:rPr lang="uk-UA" altLang="x-none" sz="1200" b="1" u="sng">
                <a:latin typeface="Arial" panose="020B0604020202020204" pitchFamily="34" charset="0"/>
              </a:rPr>
              <a:t>Мета роботи:</a:t>
            </a:r>
            <a:r>
              <a:rPr lang="uk-UA" altLang="x-none" sz="1200">
                <a:latin typeface="Arial" panose="020B0604020202020204" pitchFamily="34" charset="0"/>
              </a:rPr>
              <a:t> за допомогою </a:t>
            </a:r>
            <a:r>
              <a:rPr lang="uk-UA" altLang="x-none" sz="1200" err="1">
                <a:latin typeface="Arial" panose="020B0604020202020204" pitchFamily="34" charset="0"/>
              </a:rPr>
              <a:t>ВАХ</a:t>
            </a:r>
            <a:r>
              <a:rPr lang="uk-UA" altLang="x-none" sz="1200">
                <a:latin typeface="Arial" panose="020B0604020202020204" pitchFamily="34" charset="0"/>
              </a:rPr>
              <a:t> МДН транзистора розрахувати концентрацію поверхневих станів на поверхні напівпровідника</a:t>
            </a:r>
            <a:endParaRPr sz="1200">
              <a:latin typeface="Arial" panose="020B0604020202020204" pitchFamily="34" charset="0"/>
            </a:endParaRPr>
          </a:p>
        </p:txBody>
      </p:sp>
      <p:pic>
        <p:nvPicPr>
          <p:cNvPr id="3087" name="Изображение 308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988" y="1268413"/>
            <a:ext cx="7345362" cy="4889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Текстовое поле 40961"/>
          <p:cNvSpPr txBox="1"/>
          <p:nvPr/>
        </p:nvSpPr>
        <p:spPr>
          <a:xfrm>
            <a:off x="250825" y="188913"/>
            <a:ext cx="864235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</a:pPr>
            <a:r>
              <a:rPr lang="uk-UA" altLang="" sz="1400">
                <a:latin typeface="Arial" panose="020B0604020202020204" pitchFamily="34" charset="0"/>
              </a:rPr>
              <a:t>Дослідження поверхневих рівнів напівпровідникової структури за допомогою </a:t>
            </a:r>
            <a:r>
              <a:rPr lang="uk-UA" altLang="" sz="1400" err="1">
                <a:latin typeface="Arial" panose="020B0604020202020204" pitchFamily="34" charset="0"/>
              </a:rPr>
              <a:t>ВАХ</a:t>
            </a:r>
            <a:r>
              <a:rPr lang="uk-UA" altLang="" sz="1400">
                <a:latin typeface="Arial" panose="020B0604020202020204" pitchFamily="34" charset="0"/>
              </a:rPr>
              <a:t> МДН транзистора</a:t>
            </a:r>
            <a:endParaRPr lang="ru-RU" altLang="" sz="140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>
              <a:latin typeface="Arial" panose="020B0604020202020204" pitchFamily="34" charset="0"/>
            </a:endParaRPr>
          </a:p>
        </p:txBody>
      </p:sp>
      <p:pic>
        <p:nvPicPr>
          <p:cNvPr id="40963" name="Изображение 4096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9750" y="908050"/>
            <a:ext cx="8228013" cy="44386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Текстовое поле 41985"/>
          <p:cNvSpPr txBox="1"/>
          <p:nvPr/>
        </p:nvSpPr>
        <p:spPr>
          <a:xfrm>
            <a:off x="250825" y="188913"/>
            <a:ext cx="864235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</a:pPr>
            <a:r>
              <a:rPr lang="uk-UA" altLang="" sz="1400">
                <a:latin typeface="Arial" panose="020B0604020202020204" pitchFamily="34" charset="0"/>
              </a:rPr>
              <a:t>Дослідження поверхневих рівнів напівпровідникової структури за допомогою </a:t>
            </a:r>
            <a:r>
              <a:rPr lang="uk-UA" altLang="" sz="1400" err="1">
                <a:latin typeface="Arial" panose="020B0604020202020204" pitchFamily="34" charset="0"/>
              </a:rPr>
              <a:t>ВАХ</a:t>
            </a:r>
            <a:r>
              <a:rPr lang="uk-UA" altLang="" sz="1400">
                <a:latin typeface="Arial" panose="020B0604020202020204" pitchFamily="34" charset="0"/>
              </a:rPr>
              <a:t> МДН транзистора</a:t>
            </a:r>
            <a:endParaRPr lang="ru-RU" altLang="" sz="140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>
              <a:latin typeface="Arial" panose="020B0604020202020204" pitchFamily="34" charset="0"/>
            </a:endParaRPr>
          </a:p>
        </p:txBody>
      </p:sp>
      <p:pic>
        <p:nvPicPr>
          <p:cNvPr id="41987" name="Изображение 4198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9750" y="1268413"/>
            <a:ext cx="8170863" cy="39719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Текстовое поле 43009"/>
          <p:cNvSpPr txBox="1"/>
          <p:nvPr/>
        </p:nvSpPr>
        <p:spPr>
          <a:xfrm>
            <a:off x="250825" y="188913"/>
            <a:ext cx="864235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</a:pPr>
            <a:r>
              <a:rPr lang="uk-UA" altLang="" sz="1400">
                <a:latin typeface="Arial" panose="020B0604020202020204" pitchFamily="34" charset="0"/>
              </a:rPr>
              <a:t>Дослідження поверхневих рівнів напівпровідникової структури за допомогою </a:t>
            </a:r>
            <a:r>
              <a:rPr lang="uk-UA" altLang="" sz="1400" err="1">
                <a:latin typeface="Arial" panose="020B0604020202020204" pitchFamily="34" charset="0"/>
              </a:rPr>
              <a:t>ВАХ</a:t>
            </a:r>
            <a:r>
              <a:rPr lang="uk-UA" altLang="" sz="1400">
                <a:latin typeface="Arial" panose="020B0604020202020204" pitchFamily="34" charset="0"/>
              </a:rPr>
              <a:t> МДН транзистора</a:t>
            </a:r>
            <a:endParaRPr lang="ru-RU" altLang="" sz="140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>
              <a:latin typeface="Arial" panose="020B0604020202020204" pitchFamily="34" charset="0"/>
            </a:endParaRPr>
          </a:p>
        </p:txBody>
      </p:sp>
      <p:sp>
        <p:nvSpPr>
          <p:cNvPr id="43011" name="Текстовое поле 43010"/>
          <p:cNvSpPr txBox="1"/>
          <p:nvPr/>
        </p:nvSpPr>
        <p:spPr>
          <a:xfrm>
            <a:off x="539750" y="765175"/>
            <a:ext cx="2016125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uk-UA" altLang="x-none" sz="1400">
                <a:latin typeface="Arial" panose="020B0604020202020204" pitchFamily="34" charset="0"/>
              </a:rPr>
              <a:t>Вихідні дані:</a:t>
            </a:r>
            <a:endParaRPr sz="1400">
              <a:latin typeface="Arial" panose="020B0604020202020204" pitchFamily="34" charset="0"/>
            </a:endParaRPr>
          </a:p>
        </p:txBody>
      </p:sp>
      <p:pic>
        <p:nvPicPr>
          <p:cNvPr id="43012" name="Изображение 430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6013" y="1125538"/>
            <a:ext cx="6732587" cy="4762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Текстовое поле 44033"/>
          <p:cNvSpPr txBox="1"/>
          <p:nvPr/>
        </p:nvSpPr>
        <p:spPr>
          <a:xfrm>
            <a:off x="250825" y="188913"/>
            <a:ext cx="864235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</a:pPr>
            <a:r>
              <a:rPr lang="uk-UA" altLang="" sz="1400">
                <a:latin typeface="Arial" panose="020B0604020202020204" pitchFamily="34" charset="0"/>
              </a:rPr>
              <a:t>Дослідження поверхневих рівнів напівпровідникової структури за допомогою </a:t>
            </a:r>
            <a:r>
              <a:rPr lang="uk-UA" altLang="" sz="1400" err="1">
                <a:latin typeface="Arial" panose="020B0604020202020204" pitchFamily="34" charset="0"/>
              </a:rPr>
              <a:t>ВАХ</a:t>
            </a:r>
            <a:r>
              <a:rPr lang="uk-UA" altLang="" sz="1400">
                <a:latin typeface="Arial" panose="020B0604020202020204" pitchFamily="34" charset="0"/>
              </a:rPr>
              <a:t> МДН транзистора</a:t>
            </a:r>
            <a:endParaRPr lang="ru-RU" altLang="" sz="140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>
              <a:latin typeface="Arial" panose="020B0604020202020204" pitchFamily="34" charset="0"/>
            </a:endParaRPr>
          </a:p>
        </p:txBody>
      </p:sp>
      <p:sp>
        <p:nvSpPr>
          <p:cNvPr id="44035" name="Текстовое поле 44034"/>
          <p:cNvSpPr txBox="1"/>
          <p:nvPr/>
        </p:nvSpPr>
        <p:spPr>
          <a:xfrm>
            <a:off x="755650" y="981075"/>
            <a:ext cx="7848600" cy="46942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uk-UA" altLang="x-none">
                <a:latin typeface="Arial" panose="020B0604020202020204" pitchFamily="34" charset="0"/>
              </a:rPr>
              <a:t>Нормальні умови: Т=300 К, </a:t>
            </a:r>
            <a:r>
              <a:rPr lang="en-US" altLang="x-none" err="1">
                <a:latin typeface="Arial" panose="020B0604020202020204" pitchFamily="34" charset="0"/>
              </a:rPr>
              <a:t>kT/q</a:t>
            </a:r>
            <a:r>
              <a:rPr lang="en-US" altLang="x-none">
                <a:latin typeface="Arial" panose="020B0604020202020204" pitchFamily="34" charset="0"/>
              </a:rPr>
              <a:t>=0,025 </a:t>
            </a:r>
            <a:r>
              <a:rPr lang="uk-UA" altLang="x-none">
                <a:latin typeface="Arial" panose="020B0604020202020204" pitchFamily="34" charset="0"/>
              </a:rPr>
              <a:t>еВ</a:t>
            </a:r>
            <a:endParaRPr lang="uk-UA" altLang="x-none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uk-UA" altLang="x-none">
                <a:latin typeface="Arial" panose="020B0604020202020204" pitchFamily="34" charset="0"/>
              </a:rPr>
              <a:t>Напівпровідник: </a:t>
            </a:r>
            <a:r>
              <a:rPr lang="en-US" altLang="x-none" err="1">
                <a:latin typeface="Arial" panose="020B0604020202020204" pitchFamily="34" charset="0"/>
              </a:rPr>
              <a:t>Ge</a:t>
            </a:r>
            <a:r>
              <a:rPr lang="en-US" altLang="x-none">
                <a:latin typeface="Arial" panose="020B0604020202020204" pitchFamily="34" charset="0"/>
              </a:rPr>
              <a:t>, </a:t>
            </a:r>
            <a:r>
              <a:rPr lang="en-US" altLang="x-none" sz="2800">
                <a:latin typeface="Arial" panose="020B0604020202020204" pitchFamily="34" charset="0"/>
                <a:sym typeface="Symbol" panose="05050102010706020507" pitchFamily="18" charset="2"/>
              </a:rPr>
              <a:t></a:t>
            </a:r>
            <a:r>
              <a:rPr lang="en-US" altLang="x-none" sz="800" err="1">
                <a:latin typeface="Arial" panose="020B0604020202020204" pitchFamily="34" charset="0"/>
                <a:sym typeface="Symbol" panose="05050102010706020507" pitchFamily="18" charset="2"/>
              </a:rPr>
              <a:t>Ge</a:t>
            </a:r>
            <a:r>
              <a:rPr lang="en-US" altLang="x-none" sz="1400">
                <a:latin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en-US" altLang="x-none">
                <a:latin typeface="Arial" panose="020B0604020202020204" pitchFamily="34" charset="0"/>
                <a:sym typeface="Symbol" panose="05050102010706020507" pitchFamily="18" charset="2"/>
              </a:rPr>
              <a:t>16</a:t>
            </a:r>
            <a:endParaRPr lang="en-US" altLang="x-none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>
              <a:spcBef>
                <a:spcPct val="50000"/>
              </a:spcBef>
            </a:pPr>
            <a:r>
              <a:rPr lang="uk-UA" altLang="x-none">
                <a:latin typeface="Arial" panose="020B0604020202020204" pitchFamily="34" charset="0"/>
                <a:sym typeface="Symbol" panose="05050102010706020507" pitchFamily="18" charset="2"/>
              </a:rPr>
              <a:t>Діелектричне покриття: </a:t>
            </a:r>
            <a:r>
              <a:rPr lang="en-US" altLang="x-none">
                <a:latin typeface="Arial" panose="020B0604020202020204" pitchFamily="34" charset="0"/>
                <a:sym typeface="Symbol" panose="05050102010706020507" pitchFamily="18" charset="2"/>
              </a:rPr>
              <a:t>SiO</a:t>
            </a:r>
            <a:r>
              <a:rPr lang="en-US" altLang="x-none" sz="1000"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x-none">
                <a:latin typeface="Arial" panose="020B0604020202020204" pitchFamily="34" charset="0"/>
                <a:sym typeface="Symbol" panose="05050102010706020507" pitchFamily="18" charset="2"/>
              </a:rPr>
              <a:t>, </a:t>
            </a:r>
            <a:r>
              <a:rPr lang="en-US" altLang="x-none" sz="2800">
                <a:latin typeface="Arial" panose="020B0604020202020204" pitchFamily="34" charset="0"/>
                <a:sym typeface="Symbol" panose="05050102010706020507" pitchFamily="18" charset="2"/>
              </a:rPr>
              <a:t></a:t>
            </a:r>
            <a:r>
              <a:rPr lang="en-US" altLang="x-none" sz="1000">
                <a:latin typeface="Arial" panose="020B0604020202020204" pitchFamily="34" charset="0"/>
                <a:sym typeface="Symbol" panose="05050102010706020507" pitchFamily="18" charset="2"/>
              </a:rPr>
              <a:t>SiO</a:t>
            </a:r>
            <a:r>
              <a:rPr lang="en-US" altLang="x-none" sz="800"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x-none">
                <a:latin typeface="Arial" panose="020B0604020202020204" pitchFamily="34" charset="0"/>
                <a:sym typeface="Symbol" panose="05050102010706020507" pitchFamily="18" charset="2"/>
              </a:rPr>
              <a:t>=3</a:t>
            </a:r>
            <a:r>
              <a:rPr lang="uk-UA" altLang="x-none">
                <a:latin typeface="Arial" panose="020B0604020202020204" pitchFamily="34" charset="0"/>
                <a:sym typeface="Symbol" panose="05050102010706020507" pitchFamily="18" charset="2"/>
              </a:rPr>
              <a:t>,825</a:t>
            </a:r>
            <a:r>
              <a:rPr lang="en-US" altLang="x-none">
                <a:latin typeface="Arial" panose="020B0604020202020204" pitchFamily="34" charset="0"/>
                <a:sym typeface="Symbol" panose="05050102010706020507" pitchFamily="18" charset="2"/>
              </a:rPr>
              <a:t>  </a:t>
            </a:r>
            <a:r>
              <a:rPr lang="en-US" altLang="x-none" err="1">
                <a:latin typeface="Arial" panose="020B0604020202020204" pitchFamily="34" charset="0"/>
                <a:sym typeface="Symbol" panose="05050102010706020507" pitchFamily="18" charset="2"/>
              </a:rPr>
              <a:t>d</a:t>
            </a:r>
            <a:r>
              <a:rPr lang="en-US" altLang="x-none" sz="1000" err="1">
                <a:latin typeface="Arial" panose="020B0604020202020204" pitchFamily="34" charset="0"/>
                <a:sym typeface="Symbol" panose="05050102010706020507" pitchFamily="18" charset="2"/>
              </a:rPr>
              <a:t>ox</a:t>
            </a:r>
            <a:r>
              <a:rPr lang="en-US" altLang="x-none">
                <a:latin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uk-UA" altLang="x-none">
                <a:latin typeface="Arial" panose="020B0604020202020204" pitchFamily="34" charset="0"/>
                <a:sym typeface="Symbol" panose="05050102010706020507" pitchFamily="18" charset="2"/>
              </a:rPr>
              <a:t>100 </a:t>
            </a:r>
            <a:r>
              <a:rPr lang="uk-UA" altLang="x-none" err="1">
                <a:latin typeface="Arial" panose="020B0604020202020204" pitchFamily="34" charset="0"/>
                <a:sym typeface="Symbol" panose="05050102010706020507" pitchFamily="18" charset="2"/>
              </a:rPr>
              <a:t>нм</a:t>
            </a:r>
            <a:endParaRPr lang="en-US" altLang="x-none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>
              <a:spcBef>
                <a:spcPct val="50000"/>
              </a:spcBef>
            </a:pPr>
            <a:endParaRPr lang="en-US" altLang="x-none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>
              <a:spcBef>
                <a:spcPct val="50000"/>
              </a:spcBef>
            </a:pPr>
            <a:r>
              <a:rPr lang="uk-UA" altLang="x-none">
                <a:latin typeface="Arial" panose="020B0604020202020204" pitchFamily="34" charset="0"/>
                <a:sym typeface="Symbol" panose="05050102010706020507" pitchFamily="18" charset="2"/>
              </a:rPr>
              <a:t>Концентрація домішок: </a:t>
            </a:r>
            <a:r>
              <a:rPr lang="en-US" altLang="x-none">
                <a:latin typeface="Arial" panose="020B0604020202020204" pitchFamily="34" charset="0"/>
                <a:sym typeface="Symbol" panose="05050102010706020507" pitchFamily="18" charset="2"/>
              </a:rPr>
              <a:t>N</a:t>
            </a:r>
            <a:r>
              <a:rPr lang="en-US" altLang="x-none" sz="1000">
                <a:latin typeface="Arial" panose="020B0604020202020204" pitchFamily="34" charset="0"/>
                <a:sym typeface="Symbol" panose="05050102010706020507" pitchFamily="18" charset="2"/>
              </a:rPr>
              <a:t>B</a:t>
            </a:r>
            <a:r>
              <a:rPr lang="en-US" altLang="x-none">
                <a:latin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uk-UA" altLang="x-none">
                <a:latin typeface="Arial" panose="020B0604020202020204" pitchFamily="34" charset="0"/>
                <a:sym typeface="Symbol" panose="05050102010706020507" pitchFamily="18" charset="2"/>
              </a:rPr>
              <a:t>10</a:t>
            </a:r>
            <a:r>
              <a:rPr lang="uk-UA" altLang="x-none" baseline="30000">
                <a:latin typeface="Arial" panose="020B0604020202020204" pitchFamily="34" charset="0"/>
                <a:sym typeface="Symbol" panose="05050102010706020507" pitchFamily="18" charset="2"/>
              </a:rPr>
              <a:t>17</a:t>
            </a:r>
            <a:r>
              <a:rPr lang="uk-UA" altLang="x-none">
                <a:latin typeface="Arial" panose="020B0604020202020204" pitchFamily="34" charset="0"/>
                <a:sym typeface="Symbol" panose="05050102010706020507" pitchFamily="18" charset="2"/>
              </a:rPr>
              <a:t> см</a:t>
            </a:r>
            <a:r>
              <a:rPr lang="uk-UA" altLang="x-none" baseline="30000">
                <a:latin typeface="Arial" panose="020B0604020202020204" pitchFamily="34" charset="0"/>
                <a:sym typeface="Symbol" panose="05050102010706020507" pitchFamily="18" charset="2"/>
              </a:rPr>
              <a:t>-3</a:t>
            </a:r>
            <a:endParaRPr lang="en-US" altLang="x-none" baseline="3000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>
              <a:spcBef>
                <a:spcPct val="50000"/>
              </a:spcBef>
            </a:pPr>
            <a:endParaRPr lang="en-US" altLang="x-none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>
              <a:spcBef>
                <a:spcPct val="50000"/>
              </a:spcBef>
            </a:pPr>
            <a:r>
              <a:rPr lang="uk-UA" altLang="x-none">
                <a:latin typeface="Arial" panose="020B0604020202020204" pitchFamily="34" charset="0"/>
                <a:sym typeface="Symbol" panose="05050102010706020507" pitchFamily="18" charset="2"/>
              </a:rPr>
              <a:t>Власна концентрація: </a:t>
            </a:r>
            <a:r>
              <a:rPr lang="en-US" altLang="x-none" err="1">
                <a:latin typeface="Arial" panose="020B0604020202020204" pitchFamily="34" charset="0"/>
                <a:sym typeface="Symbol" panose="05050102010706020507" pitchFamily="18" charset="2"/>
              </a:rPr>
              <a:t>n</a:t>
            </a:r>
            <a:r>
              <a:rPr lang="en-US" altLang="x-none" sz="1000" err="1">
                <a:latin typeface="Arial" panose="020B0604020202020204" pitchFamily="34" charset="0"/>
                <a:sym typeface="Symbol" panose="05050102010706020507" pitchFamily="18" charset="2"/>
              </a:rPr>
              <a:t>i</a:t>
            </a:r>
            <a:r>
              <a:rPr lang="en-US" altLang="x-none">
                <a:latin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uk-UA" altLang="x-none">
                <a:latin typeface="Arial" panose="020B0604020202020204" pitchFamily="34" charset="0"/>
                <a:sym typeface="Symbol" panose="05050102010706020507" pitchFamily="18" charset="2"/>
              </a:rPr>
              <a:t>2,33</a:t>
            </a:r>
            <a:r>
              <a:rPr lang="en-US" altLang="x-none">
                <a:latin typeface="Arial" panose="020B0604020202020204" pitchFamily="34" charset="0"/>
                <a:ea typeface="Arial" panose="020B0604020202020204" pitchFamily="34" charset="0"/>
                <a:sym typeface="Symbol" panose="05050102010706020507" pitchFamily="18" charset="2"/>
              </a:rPr>
              <a:t>×</a:t>
            </a:r>
            <a:r>
              <a:rPr lang="uk-UA" altLang="x-none">
                <a:latin typeface="Arial" panose="020B0604020202020204" pitchFamily="34" charset="0"/>
                <a:ea typeface="Arial" panose="020B0604020202020204" pitchFamily="34" charset="0"/>
                <a:sym typeface="Symbol" panose="05050102010706020507" pitchFamily="18" charset="2"/>
              </a:rPr>
              <a:t>10</a:t>
            </a:r>
            <a:r>
              <a:rPr lang="uk-UA" altLang="x-none" baseline="30000">
                <a:latin typeface="Arial" panose="020B0604020202020204" pitchFamily="34" charset="0"/>
                <a:ea typeface="Arial" panose="020B0604020202020204" pitchFamily="34" charset="0"/>
                <a:sym typeface="Symbol" panose="05050102010706020507" pitchFamily="18" charset="2"/>
              </a:rPr>
              <a:t>13</a:t>
            </a:r>
            <a:r>
              <a:rPr lang="uk-UA" altLang="x-none">
                <a:latin typeface="Arial" panose="020B0604020202020204" pitchFamily="34" charset="0"/>
                <a:ea typeface="Arial" panose="020B0604020202020204" pitchFamily="34" charset="0"/>
                <a:sym typeface="Symbol" panose="05050102010706020507" pitchFamily="18" charset="2"/>
              </a:rPr>
              <a:t> см</a:t>
            </a:r>
            <a:r>
              <a:rPr lang="uk-UA" altLang="x-none" baseline="30000">
                <a:latin typeface="Arial" panose="020B0604020202020204" pitchFamily="34" charset="0"/>
                <a:ea typeface="Arial" panose="020B0604020202020204" pitchFamily="34" charset="0"/>
                <a:sym typeface="Symbol" panose="05050102010706020507" pitchFamily="18" charset="2"/>
              </a:rPr>
              <a:t>-3</a:t>
            </a:r>
            <a:endParaRPr lang="en-US" altLang="x-none" sz="800" baseline="30000">
              <a:latin typeface="Arial" panose="020B0604020202020204" pitchFamily="34" charset="0"/>
              <a:ea typeface="Arial" panose="020B0604020202020204" pitchFamily="34" charset="0"/>
              <a:sym typeface="Symbol" panose="05050102010706020507" pitchFamily="18" charset="2"/>
            </a:endParaRPr>
          </a:p>
          <a:p>
            <a:pPr>
              <a:spcBef>
                <a:spcPct val="50000"/>
              </a:spcBef>
            </a:pPr>
            <a:endParaRPr lang="en-US" altLang="x-none" sz="100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>
              <a:spcBef>
                <a:spcPct val="50000"/>
              </a:spcBef>
            </a:pPr>
            <a:endParaRPr lang="uk-UA" altLang="x-none" sz="140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uk-UA" altLang="x-none" sz="140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923</Words>
  <Application>WPS Presentation</Application>
  <PresentationFormat>Экран</PresentationFormat>
  <Paragraphs>35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SimSun</vt:lpstr>
      <vt:lpstr>Wingdings</vt:lpstr>
      <vt:lpstr>Calibri</vt:lpstr>
      <vt:lpstr>Symbol</vt:lpstr>
      <vt:lpstr>Microsoft YaHei</vt:lpstr>
      <vt:lpstr>Arial Unicode MS</vt:lpstr>
      <vt:lpstr>Оформление по умолчанию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MoBIL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АВТОМАТИЗАЦІЯ СХЕМОТЕХНІЧНОГО ПРОЕКТУВННЯ</dc:title>
  <dc:creator>Nicolaj</dc:creator>
  <cp:lastModifiedBy>svita</cp:lastModifiedBy>
  <cp:revision>91</cp:revision>
  <dcterms:created xsi:type="dcterms:W3CDTF">2011-04-07T06:39:14Z</dcterms:created>
  <dcterms:modified xsi:type="dcterms:W3CDTF">2024-12-21T16:08:12Z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1049-11.2.0.9906</vt:lpwstr>
  </property>
</Properties>
</file>