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8" r:id="rId4"/>
    <p:sldId id="259" r:id="rId5"/>
    <p:sldId id="260" r:id="rId6"/>
    <p:sldId id="265" r:id="rId7"/>
    <p:sldId id="291" r:id="rId8"/>
    <p:sldId id="289" r:id="rId9"/>
    <p:sldId id="264" r:id="rId10"/>
    <p:sldId id="261" r:id="rId11"/>
    <p:sldId id="290" r:id="rId12"/>
    <p:sldId id="266" r:id="rId13"/>
    <p:sldId id="292" r:id="rId14"/>
    <p:sldId id="268" r:id="rId15"/>
    <p:sldId id="293" r:id="rId16"/>
    <p:sldId id="262" r:id="rId17"/>
    <p:sldId id="269" r:id="rId18"/>
    <p:sldId id="270" r:id="rId19"/>
    <p:sldId id="271" r:id="rId20"/>
    <p:sldId id="278" r:id="rId21"/>
    <p:sldId id="285" r:id="rId22"/>
    <p:sldId id="286" r:id="rId23"/>
    <p:sldId id="287" r:id="rId24"/>
    <p:sldId id="282" r:id="rId25"/>
    <p:sldId id="284" r:id="rId26"/>
    <p:sldId id="272" r:id="rId27"/>
    <p:sldId id="283" r:id="rId28"/>
    <p:sldId id="288" r:id="rId29"/>
    <p:sldId id="280" r:id="rId30"/>
    <p:sldId id="281" r:id="rId31"/>
    <p:sldId id="273" r:id="rId32"/>
    <p:sldId id="279" r:id="rId33"/>
    <p:sldId id="274" r:id="rId34"/>
    <p:sldId id="275" r:id="rId35"/>
    <p:sldId id="276" r:id="rId36"/>
    <p:sldId id="277" r:id="rId3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3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5FC2-A899-4AA6-B33B-88D9BCBC7EA0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CC21A-F163-4918-80B9-F94C6CB28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094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5FC2-A899-4AA6-B33B-88D9BCBC7EA0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CC21A-F163-4918-80B9-F94C6CB28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9081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5FC2-A899-4AA6-B33B-88D9BCBC7EA0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CC21A-F163-4918-80B9-F94C6CB28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129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5FC2-A899-4AA6-B33B-88D9BCBC7EA0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CC21A-F163-4918-80B9-F94C6CB28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671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5FC2-A899-4AA6-B33B-88D9BCBC7EA0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CC21A-F163-4918-80B9-F94C6CB28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569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5FC2-A899-4AA6-B33B-88D9BCBC7EA0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CC21A-F163-4918-80B9-F94C6CB28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0807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5FC2-A899-4AA6-B33B-88D9BCBC7EA0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CC21A-F163-4918-80B9-F94C6CB28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7185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5FC2-A899-4AA6-B33B-88D9BCBC7EA0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CC21A-F163-4918-80B9-F94C6CB28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3163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5FC2-A899-4AA6-B33B-88D9BCBC7EA0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CC21A-F163-4918-80B9-F94C6CB28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7029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5FC2-A899-4AA6-B33B-88D9BCBC7EA0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CC21A-F163-4918-80B9-F94C6CB28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5358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5FC2-A899-4AA6-B33B-88D9BCBC7EA0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CC21A-F163-4918-80B9-F94C6CB28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2698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05FC2-A899-4AA6-B33B-88D9BCBC7EA0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CC21A-F163-4918-80B9-F94C6CB28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2401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click02.begun.ru/click.jsp?url=4vrJyIUVB2kO5RS9YFJ7vxdOeT6Da24nJMOCUCsRRqXJuZcxXw2ZOfucmF2NaYHFlssEuwFep1mKHeXZU9EcgCdTzfnWBKny9zUR*E2uqQVDRU25WjdrDIzzCYZKJAk9EpTTEHdeCON8HuYBelDBp8hxLHD4sdaOkCbdMYqoyGUpq2Rq34jN2o7Mjpxfq3D1PA3l5Ig6c*FmWKxRQvhA4jNHq27yVuANiDph2MvQJXHl3MzuOldss-aXOmfhl4yUU319hvXG6yTbJqoav9kUKtwNxQ-qYBDBqe6oVbhaMmgLDmyaPi5xms*7eProkeqoOcwPtWs3nhNe7sHr2x0AsX5Cfnn6V2wNoPZIzVvrI9EgMSwUQXuIOo*vhevT*Fys*mimmcgJ3DCsTkuU-tsk*7wMxV7hiO*Y8rrYoDiyosOx*byzcmT1dNhSMQwErnW8pPQ6B6qNneh7RSZhRe8cNebCRbcn0jP6hp8O*clkQX8dbfsTLwHcaEWV0XzLDq5K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Автоматизовані інформаційні системи в органах Державної податкової служби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02115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268" y="25812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функції</a:t>
            </a:r>
            <a:r>
              <a:rPr lang="ru-RU" dirty="0" smtClean="0"/>
              <a:t> на </a:t>
            </a:r>
            <a:r>
              <a:rPr lang="ru-RU" dirty="0" err="1" smtClean="0"/>
              <a:t>рівні</a:t>
            </a:r>
            <a:r>
              <a:rPr lang="ru-RU" dirty="0" smtClean="0"/>
              <a:t> </a:t>
            </a:r>
            <a:r>
              <a:rPr lang="ru-RU" dirty="0" err="1" smtClean="0"/>
              <a:t>місцевих</a:t>
            </a:r>
            <a:r>
              <a:rPr lang="ru-RU" dirty="0" smtClean="0"/>
              <a:t> та </a:t>
            </a:r>
            <a:r>
              <a:rPr lang="ru-RU" dirty="0" err="1" smtClean="0"/>
              <a:t>районних</a:t>
            </a:r>
            <a:r>
              <a:rPr lang="ru-RU" dirty="0" smtClean="0"/>
              <a:t> ДПА є: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  </a:t>
            </a:r>
            <a:r>
              <a:rPr lang="ru-RU" dirty="0" err="1"/>
              <a:t>ведення</a:t>
            </a:r>
            <a:r>
              <a:rPr lang="ru-RU" dirty="0"/>
              <a:t> </a:t>
            </a:r>
            <a:r>
              <a:rPr lang="ru-RU" dirty="0" err="1"/>
              <a:t>особових</a:t>
            </a:r>
            <a:r>
              <a:rPr lang="ru-RU" dirty="0"/>
              <a:t> </a:t>
            </a:r>
            <a:r>
              <a:rPr lang="ru-RU" dirty="0" err="1"/>
              <a:t>рахунків</a:t>
            </a:r>
            <a:r>
              <a:rPr lang="ru-RU" dirty="0"/>
              <a:t> </a:t>
            </a:r>
            <a:r>
              <a:rPr lang="ru-RU" dirty="0" err="1"/>
              <a:t>платників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 у </a:t>
            </a:r>
            <a:r>
              <a:rPr lang="ru-RU" dirty="0" err="1"/>
              <a:t>розрізі</a:t>
            </a:r>
            <a:r>
              <a:rPr lang="ru-RU" dirty="0"/>
              <a:t> плате­</a:t>
            </a:r>
            <a:br>
              <a:rPr lang="ru-RU" dirty="0"/>
            </a:br>
            <a:r>
              <a:rPr lang="ru-RU" dirty="0" err="1"/>
              <a:t>жів</a:t>
            </a:r>
            <a:r>
              <a:rPr lang="ru-RU" dirty="0"/>
              <a:t> та </a:t>
            </a:r>
            <a:r>
              <a:rPr lang="ru-RU" dirty="0" err="1"/>
              <a:t>податків</a:t>
            </a:r>
            <a:r>
              <a:rPr lang="ru-RU" dirty="0"/>
              <a:t>;</a:t>
            </a:r>
          </a:p>
          <a:p>
            <a:pPr algn="just"/>
            <a:r>
              <a:rPr lang="ru-RU" dirty="0" err="1" smtClean="0"/>
              <a:t>ведення</a:t>
            </a:r>
            <a:r>
              <a:rPr lang="ru-RU" dirty="0" smtClean="0"/>
              <a:t> </a:t>
            </a:r>
            <a:r>
              <a:rPr lang="ru-RU" dirty="0"/>
              <a:t>та </a:t>
            </a:r>
            <a:r>
              <a:rPr lang="ru-RU" dirty="0" err="1"/>
              <a:t>корегування</a:t>
            </a:r>
            <a:r>
              <a:rPr lang="ru-RU" dirty="0"/>
              <a:t> </a:t>
            </a:r>
            <a:r>
              <a:rPr lang="ru-RU" dirty="0" err="1"/>
              <a:t>списків</a:t>
            </a:r>
            <a:r>
              <a:rPr lang="ru-RU" dirty="0"/>
              <a:t> </a:t>
            </a:r>
            <a:r>
              <a:rPr lang="ru-RU" dirty="0" err="1"/>
              <a:t>платників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;</a:t>
            </a:r>
          </a:p>
          <a:p>
            <a:pPr algn="just"/>
            <a:r>
              <a:rPr lang="ru-RU" dirty="0" err="1" smtClean="0"/>
              <a:t>ведення</a:t>
            </a:r>
            <a:r>
              <a:rPr lang="ru-RU" dirty="0" smtClean="0"/>
              <a:t> </a:t>
            </a:r>
            <a:r>
              <a:rPr lang="ru-RU" dirty="0" err="1"/>
              <a:t>журналів</a:t>
            </a:r>
            <a:r>
              <a:rPr lang="ru-RU" dirty="0"/>
              <a:t> </a:t>
            </a:r>
            <a:r>
              <a:rPr lang="ru-RU" dirty="0" err="1"/>
              <a:t>перевірок</a:t>
            </a:r>
            <a:r>
              <a:rPr lang="ru-RU" dirty="0"/>
              <a:t>;</a:t>
            </a:r>
          </a:p>
          <a:p>
            <a:pPr algn="just"/>
            <a:r>
              <a:rPr lang="ru-RU" dirty="0" err="1" smtClean="0"/>
              <a:t>комплексний</a:t>
            </a:r>
            <a:r>
              <a:rPr lang="ru-RU" dirty="0" smtClean="0"/>
              <a:t> </a:t>
            </a:r>
            <a:r>
              <a:rPr lang="ru-RU" dirty="0"/>
              <a:t>контроль на </a:t>
            </a:r>
            <a:r>
              <a:rPr lang="ru-RU" dirty="0" err="1"/>
              <a:t>правильність</a:t>
            </a:r>
            <a:r>
              <a:rPr lang="ru-RU" dirty="0"/>
              <a:t> </a:t>
            </a:r>
            <a:r>
              <a:rPr lang="ru-RU" dirty="0" err="1"/>
              <a:t>числових</a:t>
            </a:r>
            <a:r>
              <a:rPr lang="ru-RU" dirty="0"/>
              <a:t> </a:t>
            </a:r>
            <a:r>
              <a:rPr lang="ru-RU" dirty="0" err="1"/>
              <a:t>розрахунків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сум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 за </a:t>
            </a:r>
            <a:r>
              <a:rPr lang="ru-RU" dirty="0" err="1"/>
              <a:t>бухгалтерською</a:t>
            </a:r>
            <a:r>
              <a:rPr lang="ru-RU" dirty="0"/>
              <a:t> </a:t>
            </a:r>
            <a:r>
              <a:rPr lang="ru-RU" dirty="0" err="1"/>
              <a:t>звітністю</a:t>
            </a:r>
            <a:r>
              <a:rPr lang="ru-RU" dirty="0"/>
              <a:t>, результатами пере­</a:t>
            </a:r>
            <a:br>
              <a:rPr lang="ru-RU" dirty="0"/>
            </a:br>
            <a:r>
              <a:rPr lang="ru-RU" dirty="0" err="1"/>
              <a:t>вірок</a:t>
            </a:r>
            <a:r>
              <a:rPr lang="ru-RU" dirty="0"/>
              <a:t> та </a:t>
            </a:r>
            <a:r>
              <a:rPr lang="ru-RU" dirty="0" err="1"/>
              <a:t>інформації</a:t>
            </a:r>
            <a:r>
              <a:rPr lang="ru-RU" dirty="0"/>
              <a:t> з </a:t>
            </a:r>
            <a:r>
              <a:rPr lang="ru-RU" dirty="0" err="1"/>
              <a:t>банківської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;</a:t>
            </a:r>
          </a:p>
          <a:p>
            <a:pPr algn="just"/>
            <a:r>
              <a:rPr lang="ru-RU" dirty="0" err="1" smtClean="0"/>
              <a:t>обробка</a:t>
            </a:r>
            <a:r>
              <a:rPr lang="ru-RU" dirty="0" smtClean="0"/>
              <a:t> </a:t>
            </a:r>
            <a:r>
              <a:rPr lang="ru-RU" dirty="0" err="1"/>
              <a:t>платіжних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 про </a:t>
            </a:r>
            <a:r>
              <a:rPr lang="ru-RU" dirty="0" err="1"/>
              <a:t>фактичну</a:t>
            </a:r>
            <a:r>
              <a:rPr lang="ru-RU" dirty="0"/>
              <a:t> </a:t>
            </a:r>
            <a:r>
              <a:rPr lang="ru-RU" dirty="0" err="1"/>
              <a:t>сплату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;</a:t>
            </a:r>
          </a:p>
          <a:p>
            <a:pPr algn="just"/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/>
              <a:t>облікових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 "</a:t>
            </a:r>
            <a:r>
              <a:rPr lang="ru-RU" dirty="0" err="1"/>
              <a:t>Масив</a:t>
            </a:r>
            <a:r>
              <a:rPr lang="ru-RU" dirty="0"/>
              <a:t> </a:t>
            </a:r>
            <a:r>
              <a:rPr lang="ru-RU" dirty="0" err="1"/>
              <a:t>особових</a:t>
            </a:r>
            <a:r>
              <a:rPr lang="ru-RU" dirty="0"/>
              <a:t> </a:t>
            </a:r>
            <a:r>
              <a:rPr lang="ru-RU" dirty="0" err="1"/>
              <a:t>рахунків</a:t>
            </a:r>
            <a:r>
              <a:rPr lang="ru-RU" dirty="0"/>
              <a:t> ",</a:t>
            </a:r>
            <a:br>
              <a:rPr lang="ru-RU" dirty="0"/>
            </a:br>
            <a:r>
              <a:rPr lang="ru-RU" dirty="0"/>
              <a:t>"</a:t>
            </a:r>
            <a:r>
              <a:rPr lang="ru-RU" dirty="0" err="1"/>
              <a:t>Реєстр</a:t>
            </a:r>
            <a:r>
              <a:rPr lang="ru-RU" dirty="0"/>
              <a:t> </a:t>
            </a:r>
            <a:r>
              <a:rPr lang="ru-RU" dirty="0" err="1"/>
              <a:t>надходжень</a:t>
            </a:r>
            <a:r>
              <a:rPr lang="ru-RU" dirty="0"/>
              <a:t> та </a:t>
            </a:r>
            <a:r>
              <a:rPr lang="ru-RU" dirty="0" err="1"/>
              <a:t>виплат</a:t>
            </a:r>
            <a:r>
              <a:rPr lang="ru-RU" dirty="0"/>
              <a:t> ", "Журнал </a:t>
            </a:r>
            <a:r>
              <a:rPr lang="ru-RU" dirty="0" err="1"/>
              <a:t>недоїмок</a:t>
            </a:r>
            <a:r>
              <a:rPr lang="ru-RU" dirty="0"/>
              <a:t>" </a:t>
            </a:r>
            <a:r>
              <a:rPr lang="ru-RU" dirty="0" err="1"/>
              <a:t>тощо</a:t>
            </a:r>
            <a:r>
              <a:rPr lang="ru-RU" dirty="0"/>
              <a:t>;</a:t>
            </a:r>
          </a:p>
          <a:p>
            <a:pPr algn="just"/>
            <a:r>
              <a:rPr lang="ru-RU" dirty="0" err="1" smtClean="0"/>
              <a:t>складання</a:t>
            </a:r>
            <a:r>
              <a:rPr lang="ru-RU" dirty="0" smtClean="0"/>
              <a:t> </a:t>
            </a:r>
            <a:r>
              <a:rPr lang="ru-RU" dirty="0"/>
              <a:t>форм </a:t>
            </a:r>
            <a:r>
              <a:rPr lang="ru-RU" dirty="0" err="1"/>
              <a:t>статзвітності</a:t>
            </a:r>
            <a:r>
              <a:rPr lang="ru-RU" dirty="0"/>
              <a:t> за результатами </a:t>
            </a:r>
            <a:r>
              <a:rPr lang="ru-RU" dirty="0" err="1"/>
              <a:t>діяльності</a:t>
            </a:r>
            <a:r>
              <a:rPr lang="ru-RU" dirty="0"/>
              <a:t> ДПА.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63391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професійних</a:t>
            </a:r>
            <a:r>
              <a:rPr lang="ru-RU" dirty="0"/>
              <a:t> баз </a:t>
            </a:r>
            <a:r>
              <a:rPr lang="ru-RU" dirty="0" err="1"/>
              <a:t>даних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використовуватися</a:t>
            </a:r>
            <a:r>
              <a:rPr lang="ru-RU" dirty="0"/>
              <a:t> в </a:t>
            </a:r>
            <a:r>
              <a:rPr lang="ru-RU" dirty="0" err="1"/>
              <a:t>податкових</a:t>
            </a:r>
            <a:r>
              <a:rPr lang="ru-RU" dirty="0"/>
              <a:t> органах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віднести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45085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бази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первинних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звітних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податкових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поступленнях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розрізі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розділів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параграфів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45085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бюджетної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класифікації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бюджетів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територій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часових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періодів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регламентованих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звітних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формах;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45085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·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бази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оперативних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податкових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поступленнях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45085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·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бази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листів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прецедентів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відповідей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пропозицій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податковому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законодавству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45085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·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бази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похідних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інтегрованих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звітних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форм;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45085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·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бази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внутрішнього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різного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призначення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45085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·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бази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внутрішнього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користування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різного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призначення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45085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Особливістю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останніх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баз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є те,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вони активно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використовуються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всіма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підрозділами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податкової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13791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а ДПА </a:t>
            </a:r>
            <a:r>
              <a:rPr lang="ru-RU" dirty="0" err="1"/>
              <a:t>покладено</a:t>
            </a:r>
            <a:r>
              <a:rPr lang="ru-RU" dirty="0"/>
              <a:t> контроль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повноти</a:t>
            </a:r>
            <a:r>
              <a:rPr lang="ru-RU" dirty="0"/>
              <a:t> та </a:t>
            </a:r>
            <a:r>
              <a:rPr lang="ru-RU" dirty="0" err="1"/>
              <a:t>своєчасності</a:t>
            </a:r>
            <a:r>
              <a:rPr lang="ru-RU" dirty="0"/>
              <a:t> </a:t>
            </a:r>
            <a:r>
              <a:rPr lang="ru-RU" dirty="0" err="1"/>
              <a:t>сплати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 </a:t>
            </a:r>
            <a:r>
              <a:rPr lang="ru-RU" dirty="0" err="1"/>
              <a:t>суб'єктами</a:t>
            </a:r>
            <a:r>
              <a:rPr lang="ru-RU" dirty="0"/>
              <a:t> </a:t>
            </a:r>
            <a:r>
              <a:rPr lang="ru-RU" dirty="0" err="1"/>
              <a:t>підприємництва</a:t>
            </a:r>
            <a:r>
              <a:rPr lang="ru-RU" dirty="0"/>
              <a:t>. </a:t>
            </a:r>
            <a:r>
              <a:rPr lang="ru-RU" dirty="0" err="1"/>
              <a:t>Конторль</a:t>
            </a:r>
            <a:r>
              <a:rPr lang="ru-RU" dirty="0"/>
              <a:t> за </a:t>
            </a:r>
            <a:r>
              <a:rPr lang="ru-RU" dirty="0" err="1"/>
              <a:t>повнотою</a:t>
            </a:r>
            <a:r>
              <a:rPr lang="ru-RU" dirty="0"/>
              <a:t> та </a:t>
            </a:r>
            <a:r>
              <a:rPr lang="ru-RU" dirty="0" err="1"/>
              <a:t>своєчасністю</a:t>
            </a:r>
            <a:r>
              <a:rPr lang="ru-RU" dirty="0"/>
              <a:t> </a:t>
            </a:r>
            <a:r>
              <a:rPr lang="ru-RU" dirty="0" err="1"/>
              <a:t>сплати</a:t>
            </a:r>
            <a:r>
              <a:rPr lang="ru-RU" dirty="0"/>
              <a:t> </a:t>
            </a:r>
            <a:r>
              <a:rPr lang="ru-RU" dirty="0" err="1"/>
              <a:t>нарахованих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 є процедурою комплексною і проводиться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інформаційних</a:t>
            </a:r>
            <a:r>
              <a:rPr lang="ru-RU" dirty="0"/>
              <a:t> </a:t>
            </a:r>
            <a:r>
              <a:rPr lang="ru-RU" dirty="0" err="1"/>
              <a:t>джерел</a:t>
            </a:r>
            <a:r>
              <a:rPr lang="ru-RU" dirty="0"/>
              <a:t>. Так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</a:t>
            </a:r>
            <a:r>
              <a:rPr lang="ru-RU" dirty="0" err="1"/>
              <a:t>поступає</a:t>
            </a:r>
            <a:r>
              <a:rPr lang="ru-RU" dirty="0"/>
              <a:t> з </a:t>
            </a:r>
            <a:r>
              <a:rPr lang="ru-RU" dirty="0" err="1"/>
              <a:t>бухгалтерською</a:t>
            </a:r>
            <a:r>
              <a:rPr lang="ru-RU" dirty="0"/>
              <a:t> </a:t>
            </a:r>
            <a:r>
              <a:rPr lang="ru-RU" dirty="0" err="1"/>
              <a:t>звітністю</a:t>
            </a:r>
            <a:r>
              <a:rPr lang="ru-RU" dirty="0"/>
              <a:t> </a:t>
            </a:r>
            <a:r>
              <a:rPr lang="ru-RU" dirty="0" err="1"/>
              <a:t>суб'єкта</a:t>
            </a:r>
            <a:r>
              <a:rPr lang="ru-RU" dirty="0"/>
              <a:t> </a:t>
            </a:r>
            <a:r>
              <a:rPr lang="ru-RU" dirty="0" err="1"/>
              <a:t>підпри­ємництва</a:t>
            </a:r>
            <a:r>
              <a:rPr lang="ru-RU" dirty="0"/>
              <a:t>, </a:t>
            </a:r>
            <a:r>
              <a:rPr lang="ru-RU" dirty="0" err="1"/>
              <a:t>інша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очних</a:t>
            </a:r>
            <a:r>
              <a:rPr lang="ru-RU" dirty="0"/>
              <a:t> </a:t>
            </a:r>
            <a:r>
              <a:rPr lang="ru-RU" dirty="0" err="1"/>
              <a:t>перевірок</a:t>
            </a:r>
            <a:r>
              <a:rPr lang="ru-RU" dirty="0"/>
              <a:t> </a:t>
            </a:r>
            <a:r>
              <a:rPr lang="ru-RU" dirty="0" err="1"/>
              <a:t>фінансового</a:t>
            </a:r>
            <a:r>
              <a:rPr lang="ru-RU" dirty="0"/>
              <a:t> стану та </a:t>
            </a:r>
            <a:r>
              <a:rPr lang="ru-RU" dirty="0" err="1"/>
              <a:t>сплати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 </a:t>
            </a:r>
            <a:r>
              <a:rPr lang="ru-RU" dirty="0" err="1"/>
              <a:t>підприємством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банківських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згідно</a:t>
            </a:r>
            <a:r>
              <a:rPr lang="ru-RU" dirty="0"/>
              <a:t> чинного </a:t>
            </a:r>
            <a:r>
              <a:rPr lang="ru-RU" dirty="0" err="1"/>
              <a:t>законодавства</a:t>
            </a:r>
            <a:r>
              <a:rPr lang="ru-RU" dirty="0"/>
              <a:t> </a:t>
            </a:r>
            <a:r>
              <a:rPr lang="ru-RU" dirty="0" err="1"/>
              <a:t>надаються</a:t>
            </a:r>
            <a:r>
              <a:rPr lang="ru-RU" dirty="0"/>
              <a:t> в </a:t>
            </a:r>
            <a:r>
              <a:rPr lang="ru-RU" dirty="0" err="1"/>
              <a:t>податкові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087475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На </a:t>
            </a:r>
            <a:r>
              <a:rPr lang="ru-RU" dirty="0" err="1"/>
              <a:t>сьогодні</a:t>
            </a:r>
            <a:r>
              <a:rPr lang="ru-RU" dirty="0"/>
              <a:t> у ДПС </a:t>
            </a:r>
            <a:r>
              <a:rPr lang="ru-RU" dirty="0" err="1"/>
              <a:t>розробляється</a:t>
            </a:r>
            <a:r>
              <a:rPr lang="ru-RU" dirty="0"/>
              <a:t> та </a:t>
            </a:r>
            <a:r>
              <a:rPr lang="ru-RU" dirty="0" err="1"/>
              <a:t>функціонує</a:t>
            </a:r>
            <a:r>
              <a:rPr lang="ru-RU" dirty="0"/>
              <a:t> ряд </a:t>
            </a:r>
            <a:r>
              <a:rPr lang="ru-RU" dirty="0" err="1"/>
              <a:t>автоматизованих</a:t>
            </a:r>
            <a:r>
              <a:rPr lang="ru-RU" dirty="0"/>
              <a:t> </a:t>
            </a:r>
            <a:r>
              <a:rPr lang="ru-RU" dirty="0" err="1"/>
              <a:t>інформаційних</a:t>
            </a:r>
            <a:r>
              <a:rPr lang="ru-RU" dirty="0"/>
              <a:t> систем: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lvl="0" indent="45085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uk-UA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АІС ДПА обласного рівня, що забезпечує комплексну автоматизацію функцій роботи з базами даних обласних апаратів;</a:t>
            </a:r>
            <a:endParaRPr kumimoji="0" lang="uk-UA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45085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uk-UA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Автоматизована інформаційна система (АІС) “Пільги” містить інформацію про пільги та дані щодо кількості платників податків;</a:t>
            </a:r>
            <a:endParaRPr kumimoji="0" lang="uk-UA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45085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uk-UA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АІС “Галузь” забезпечує автоматизоване створення зведених даних районного рівня про платників податків і накопичення інформації за результатами їх фінансово-економічної діяльності та мобілізації коштів у бюджет України;</a:t>
            </a:r>
            <a:endParaRPr kumimoji="0" lang="uk-UA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45085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uk-UA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АІС “Облік податків і платежів” районного рівня забезпечує автоматизацію облікових функцій, автоматизований</a:t>
            </a:r>
          </a:p>
          <a:p>
            <a:pPr marL="0" lvl="0" indent="45085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uk-UA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розрахунок податкової заборгованості та пені за порушення термінів сплати, формування довідок та звітності ДПІ районного рівня;</a:t>
            </a:r>
            <a:endParaRPr kumimoji="0" lang="uk-UA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45085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uk-UA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системні локально-мережеві </a:t>
            </a:r>
            <a:r>
              <a:rPr kumimoji="0" lang="uk-UA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АРМи</a:t>
            </a:r>
            <a:r>
              <a:rPr kumimoji="0" lang="uk-UA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районного рівня: “Підприємці”, “Земля”, “Облік платників”, “</a:t>
            </a:r>
            <a:r>
              <a:rPr kumimoji="0" lang="uk-UA" altLang="ru-RU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Аудит</a:t>
            </a:r>
            <a:r>
              <a:rPr kumimoji="0" lang="uk-UA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”, “Пільги”, “Свідоцтво”, “Касові апарати”, “Банк”, “Звіт” тощо.</a:t>
            </a:r>
            <a:endParaRPr kumimoji="0" lang="uk-UA" alt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10435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Функціонально</a:t>
            </a:r>
            <a:r>
              <a:rPr lang="ru-RU" dirty="0" smtClean="0"/>
              <a:t> АІАС </a:t>
            </a:r>
            <a:r>
              <a:rPr lang="ru-RU" dirty="0" err="1" smtClean="0"/>
              <a:t>включає</a:t>
            </a:r>
            <a:r>
              <a:rPr lang="ru-RU" dirty="0" smtClean="0"/>
              <a:t> в себе </a:t>
            </a:r>
            <a:r>
              <a:rPr lang="ru-RU" dirty="0" err="1" smtClean="0"/>
              <a:t>підсистеми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реалізовані</a:t>
            </a:r>
            <a:r>
              <a:rPr lang="ru-RU" dirty="0" smtClean="0"/>
              <a:t> у </a:t>
            </a:r>
            <a:r>
              <a:rPr lang="ru-RU" dirty="0" err="1" smtClean="0"/>
              <a:t>вигляді</a:t>
            </a:r>
            <a:r>
              <a:rPr lang="ru-RU" dirty="0" smtClean="0"/>
              <a:t> </a:t>
            </a:r>
            <a:r>
              <a:rPr lang="ru-RU" dirty="0" err="1" smtClean="0"/>
              <a:t>АРМів</a:t>
            </a:r>
            <a:r>
              <a:rPr lang="ru-RU" dirty="0" smtClean="0"/>
              <a:t> </a:t>
            </a:r>
            <a:r>
              <a:rPr lang="ru-RU" dirty="0" err="1" smtClean="0"/>
              <a:t>спеціалістів</a:t>
            </a:r>
            <a:r>
              <a:rPr lang="ru-RU" dirty="0" smtClean="0"/>
              <a:t> </a:t>
            </a:r>
            <a:r>
              <a:rPr lang="ru-RU" dirty="0" err="1" smtClean="0"/>
              <a:t>відпо­відних</a:t>
            </a:r>
            <a:r>
              <a:rPr lang="ru-RU" dirty="0" smtClean="0"/>
              <a:t> </a:t>
            </a:r>
            <a:r>
              <a:rPr lang="ru-RU" dirty="0" err="1" smtClean="0"/>
              <a:t>підрозділів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2109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• АРМ </a:t>
            </a:r>
            <a:r>
              <a:rPr lang="ru-RU" dirty="0" err="1"/>
              <a:t>інспектора</a:t>
            </a:r>
            <a:r>
              <a:rPr lang="ru-RU" dirty="0"/>
              <a:t> з </a:t>
            </a:r>
            <a:r>
              <a:rPr lang="ru-RU" dirty="0" err="1"/>
              <a:t>обліку</a:t>
            </a:r>
            <a:r>
              <a:rPr lang="ru-RU" dirty="0"/>
              <a:t> та </a:t>
            </a:r>
            <a:r>
              <a:rPr lang="ru-RU" dirty="0" err="1"/>
              <a:t>реєстрації</a:t>
            </a:r>
            <a:r>
              <a:rPr lang="ru-RU" dirty="0"/>
              <a:t> </a:t>
            </a:r>
            <a:r>
              <a:rPr lang="ru-RU" dirty="0" err="1"/>
              <a:t>платників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 </a:t>
            </a:r>
            <a:r>
              <a:rPr lang="ru-RU" dirty="0" smtClean="0"/>
              <a:t>-</a:t>
            </a:r>
            <a:r>
              <a:rPr lang="ru-RU" dirty="0" err="1" smtClean="0"/>
              <a:t>призначений</a:t>
            </a:r>
            <a:r>
              <a:rPr lang="ru-RU" dirty="0" smtClean="0"/>
              <a:t> </a:t>
            </a:r>
            <a:r>
              <a:rPr lang="ru-RU" dirty="0"/>
              <a:t>для </a:t>
            </a:r>
            <a:r>
              <a:rPr lang="ru-RU" dirty="0" err="1"/>
              <a:t>початкової</a:t>
            </a:r>
            <a:r>
              <a:rPr lang="ru-RU" dirty="0"/>
              <a:t> </a:t>
            </a:r>
            <a:r>
              <a:rPr lang="ru-RU" dirty="0" err="1"/>
              <a:t>реєстрації</a:t>
            </a:r>
            <a:r>
              <a:rPr lang="ru-RU" dirty="0"/>
              <a:t> </a:t>
            </a:r>
            <a:r>
              <a:rPr lang="ru-RU" dirty="0" err="1"/>
              <a:t>платника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 в </a:t>
            </a:r>
            <a:r>
              <a:rPr lang="ru-RU" dirty="0" err="1"/>
              <a:t>системі</a:t>
            </a:r>
            <a:r>
              <a:rPr lang="ru-RU" dirty="0"/>
              <a:t> </a:t>
            </a:r>
            <a:r>
              <a:rPr lang="ru-RU" dirty="0" smtClean="0"/>
              <a:t>та </a:t>
            </a:r>
            <a:r>
              <a:rPr lang="ru-RU" dirty="0" err="1" smtClean="0"/>
              <a:t>подальшого</a:t>
            </a:r>
            <a:r>
              <a:rPr lang="ru-RU" dirty="0" smtClean="0"/>
              <a:t> </a:t>
            </a:r>
            <a:r>
              <a:rPr lang="ru-RU" dirty="0" err="1"/>
              <a:t>обліку</a:t>
            </a:r>
            <a:r>
              <a:rPr lang="ru-RU" dirty="0"/>
              <a:t> </a:t>
            </a:r>
            <a:r>
              <a:rPr lang="ru-RU" dirty="0" err="1"/>
              <a:t>нарахування</a:t>
            </a:r>
            <a:r>
              <a:rPr lang="ru-RU" dirty="0"/>
              <a:t> та </a:t>
            </a:r>
            <a:r>
              <a:rPr lang="ru-RU" dirty="0" err="1"/>
              <a:t>надходження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, </a:t>
            </a:r>
            <a:r>
              <a:rPr lang="ru-RU" dirty="0" err="1" smtClean="0"/>
              <a:t>перерахунку</a:t>
            </a:r>
            <a:r>
              <a:rPr lang="ru-RU" dirty="0" smtClean="0"/>
              <a:t> </a:t>
            </a:r>
            <a:r>
              <a:rPr lang="ru-RU" dirty="0" err="1" smtClean="0"/>
              <a:t>оподаткування</a:t>
            </a:r>
            <a:r>
              <a:rPr lang="ru-RU" dirty="0" smtClean="0"/>
              <a:t> </a:t>
            </a:r>
            <a:r>
              <a:rPr lang="ru-RU" dirty="0" err="1"/>
              <a:t>сукупного</a:t>
            </a:r>
            <a:r>
              <a:rPr lang="ru-RU" dirty="0"/>
              <a:t> доходу;</a:t>
            </a:r>
          </a:p>
          <a:p>
            <a:pPr marL="0" indent="0">
              <a:buNone/>
            </a:pPr>
            <a:r>
              <a:rPr lang="ru-RU" dirty="0"/>
              <a:t>• АРМ </a:t>
            </a:r>
            <a:r>
              <a:rPr lang="ru-RU" dirty="0" err="1"/>
              <a:t>обліку</a:t>
            </a:r>
            <a:r>
              <a:rPr lang="ru-RU" dirty="0"/>
              <a:t> </a:t>
            </a:r>
            <a:r>
              <a:rPr lang="ru-RU" dirty="0" err="1"/>
              <a:t>надходжень</a:t>
            </a:r>
            <a:r>
              <a:rPr lang="ru-RU" dirty="0"/>
              <a:t> до бюджету - </a:t>
            </a:r>
            <a:r>
              <a:rPr lang="ru-RU" dirty="0" err="1"/>
              <a:t>призначений</a:t>
            </a:r>
            <a:r>
              <a:rPr lang="ru-RU" dirty="0"/>
              <a:t> для </a:t>
            </a:r>
            <a:r>
              <a:rPr lang="ru-RU" dirty="0" err="1" smtClean="0"/>
              <a:t>обліку</a:t>
            </a:r>
            <a:r>
              <a:rPr lang="ru-RU" dirty="0" smtClean="0"/>
              <a:t> </a:t>
            </a:r>
            <a:r>
              <a:rPr lang="ru-RU" dirty="0" err="1" smtClean="0"/>
              <a:t>надходжень</a:t>
            </a:r>
            <a:r>
              <a:rPr lang="ru-RU" dirty="0" smtClean="0"/>
              <a:t> </a:t>
            </a:r>
            <a:r>
              <a:rPr lang="ru-RU" dirty="0"/>
              <a:t>до </a:t>
            </a:r>
            <a:r>
              <a:rPr lang="ru-RU" dirty="0" err="1"/>
              <a:t>бюджетів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рівнів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• АРМ </a:t>
            </a:r>
            <a:r>
              <a:rPr lang="ru-RU" dirty="0" err="1"/>
              <a:t>реєстрації</a:t>
            </a:r>
            <a:r>
              <a:rPr lang="ru-RU" dirty="0"/>
              <a:t> </a:t>
            </a:r>
            <a:r>
              <a:rPr lang="ru-RU" dirty="0" err="1"/>
              <a:t>бухгалтерської</a:t>
            </a:r>
            <a:r>
              <a:rPr lang="ru-RU" dirty="0"/>
              <a:t> </a:t>
            </a:r>
            <a:r>
              <a:rPr lang="ru-RU" dirty="0" err="1"/>
              <a:t>звітності</a:t>
            </a:r>
            <a:r>
              <a:rPr lang="ru-RU" dirty="0"/>
              <a:t> </a:t>
            </a:r>
            <a:r>
              <a:rPr lang="ru-RU" dirty="0" err="1"/>
              <a:t>платників</a:t>
            </a:r>
            <a:r>
              <a:rPr lang="ru-RU" dirty="0"/>
              <a:t> </a:t>
            </a:r>
            <a:r>
              <a:rPr lang="ru-RU" dirty="0" err="1" smtClean="0"/>
              <a:t>податків</a:t>
            </a:r>
            <a:r>
              <a:rPr lang="ru-RU" dirty="0" smtClean="0"/>
              <a:t> -</a:t>
            </a:r>
            <a:r>
              <a:rPr lang="ru-RU" dirty="0"/>
              <a:t>  </a:t>
            </a:r>
            <a:r>
              <a:rPr lang="ru-RU" dirty="0" err="1"/>
              <a:t>призначений</a:t>
            </a:r>
            <a:r>
              <a:rPr lang="ru-RU" dirty="0"/>
              <a:t> для </a:t>
            </a:r>
            <a:r>
              <a:rPr lang="ru-RU" dirty="0" err="1"/>
              <a:t>реєстрації</a:t>
            </a:r>
            <a:r>
              <a:rPr lang="ru-RU" dirty="0"/>
              <a:t> та вводу в базу </a:t>
            </a:r>
            <a:r>
              <a:rPr lang="ru-RU" dirty="0" err="1"/>
              <a:t>даних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</a:t>
            </a:r>
            <a:r>
              <a:rPr lang="ru-RU" dirty="0" err="1" smtClean="0"/>
              <a:t>згіднонаданих</a:t>
            </a:r>
            <a:r>
              <a:rPr lang="ru-RU" dirty="0" smtClean="0"/>
              <a:t> </a:t>
            </a:r>
            <a:r>
              <a:rPr lang="ru-RU" dirty="0" err="1"/>
              <a:t>звітів</a:t>
            </a:r>
            <a:r>
              <a:rPr lang="ru-RU" dirty="0"/>
              <a:t> </a:t>
            </a:r>
            <a:r>
              <a:rPr lang="ru-RU" dirty="0" err="1"/>
              <a:t>суб'єктів</a:t>
            </a:r>
            <a:r>
              <a:rPr lang="ru-RU" dirty="0"/>
              <a:t> </a:t>
            </a:r>
            <a:r>
              <a:rPr lang="ru-RU" dirty="0" err="1"/>
              <a:t>підприємництва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• А РМ </a:t>
            </a:r>
            <a:r>
              <a:rPr lang="ru-RU" dirty="0" err="1"/>
              <a:t>спадання</a:t>
            </a:r>
            <a:r>
              <a:rPr lang="ru-RU" dirty="0"/>
              <a:t> </a:t>
            </a:r>
            <a:r>
              <a:rPr lang="ru-RU" dirty="0" err="1"/>
              <a:t>звітності</a:t>
            </a:r>
            <a:r>
              <a:rPr lang="ru-RU" dirty="0"/>
              <a:t> - </a:t>
            </a:r>
            <a:r>
              <a:rPr lang="ru-RU" dirty="0" err="1"/>
              <a:t>призначений</a:t>
            </a:r>
            <a:r>
              <a:rPr lang="ru-RU" dirty="0"/>
              <a:t> для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 smtClean="0"/>
              <a:t>необхідної</a:t>
            </a:r>
            <a:r>
              <a:rPr lang="ru-RU" dirty="0" smtClean="0"/>
              <a:t> </a:t>
            </a:r>
            <a:r>
              <a:rPr lang="ru-RU" dirty="0" err="1" smtClean="0"/>
              <a:t>звітності</a:t>
            </a:r>
            <a:r>
              <a:rPr lang="ru-RU" dirty="0" smtClean="0"/>
              <a:t> </a:t>
            </a:r>
            <a:r>
              <a:rPr lang="ru-RU" dirty="0"/>
              <a:t>ДПА;</a:t>
            </a:r>
          </a:p>
          <a:p>
            <a:pPr marL="0" indent="0">
              <a:buNone/>
            </a:pPr>
            <a:r>
              <a:rPr lang="ru-RU" dirty="0"/>
              <a:t>• А РМ </a:t>
            </a:r>
            <a:r>
              <a:rPr lang="ru-RU" dirty="0" err="1"/>
              <a:t>валютна</a:t>
            </a:r>
            <a:r>
              <a:rPr lang="ru-RU" dirty="0"/>
              <a:t> </a:t>
            </a:r>
            <a:r>
              <a:rPr lang="ru-RU" dirty="0" err="1"/>
              <a:t>інспекція</a:t>
            </a:r>
            <a:r>
              <a:rPr lang="ru-RU" dirty="0"/>
              <a:t> - </a:t>
            </a:r>
            <a:r>
              <a:rPr lang="ru-RU" dirty="0" err="1"/>
              <a:t>призначений</a:t>
            </a:r>
            <a:r>
              <a:rPr lang="ru-RU" dirty="0"/>
              <a:t> для </a:t>
            </a:r>
            <a:r>
              <a:rPr lang="ru-RU" dirty="0" err="1"/>
              <a:t>обліку</a:t>
            </a:r>
            <a:r>
              <a:rPr lang="ru-RU" dirty="0"/>
              <a:t> </a:t>
            </a:r>
            <a:r>
              <a:rPr lang="ru-RU" dirty="0" err="1"/>
              <a:t>нарахування</a:t>
            </a:r>
            <a:r>
              <a:rPr lang="ru-RU" dirty="0"/>
              <a:t> </a:t>
            </a:r>
            <a:r>
              <a:rPr lang="ru-RU" dirty="0" smtClean="0"/>
              <a:t>та </a:t>
            </a:r>
            <a:r>
              <a:rPr lang="ru-RU" dirty="0" err="1" smtClean="0"/>
              <a:t>оподаткування</a:t>
            </a:r>
            <a:r>
              <a:rPr lang="ru-RU" dirty="0" smtClean="0"/>
              <a:t> </a:t>
            </a:r>
            <a:r>
              <a:rPr lang="ru-RU" dirty="0" err="1"/>
              <a:t>платників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 за </a:t>
            </a:r>
            <a:r>
              <a:rPr lang="ru-RU" dirty="0" err="1"/>
              <a:t>імпортно-експортними</a:t>
            </a:r>
            <a:r>
              <a:rPr lang="ru-RU" dirty="0"/>
              <a:t> </a:t>
            </a:r>
            <a:r>
              <a:rPr lang="ru-RU" dirty="0" err="1"/>
              <a:t>операціями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•  АРМ контролю </a:t>
            </a: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/>
              <a:t>дисципліни</a:t>
            </a:r>
            <a:r>
              <a:rPr lang="ru-RU" dirty="0"/>
              <a:t> - </a:t>
            </a:r>
            <a:r>
              <a:rPr lang="ru-RU" dirty="0" err="1"/>
              <a:t>призначений</a:t>
            </a:r>
            <a:r>
              <a:rPr lang="ru-RU" dirty="0"/>
              <a:t> </a:t>
            </a:r>
            <a:r>
              <a:rPr lang="ru-RU" dirty="0" smtClean="0"/>
              <a:t>для </a:t>
            </a:r>
            <a:r>
              <a:rPr lang="ru-RU" dirty="0" err="1" smtClean="0"/>
              <a:t>автоматизації</a:t>
            </a:r>
            <a:r>
              <a:rPr lang="ru-RU" dirty="0" smtClean="0"/>
              <a:t> </a:t>
            </a:r>
            <a:r>
              <a:rPr lang="ru-RU" dirty="0" err="1"/>
              <a:t>обліку</a:t>
            </a:r>
            <a:r>
              <a:rPr lang="ru-RU" dirty="0"/>
              <a:t> </a:t>
            </a:r>
            <a:r>
              <a:rPr lang="ru-RU" dirty="0" err="1"/>
              <a:t>міроприємств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виконуються</a:t>
            </a:r>
            <a:r>
              <a:rPr lang="ru-RU" dirty="0"/>
              <a:t> з метою </a:t>
            </a:r>
            <a:r>
              <a:rPr lang="ru-RU" dirty="0" err="1" smtClean="0"/>
              <a:t>проведення</a:t>
            </a:r>
            <a:r>
              <a:rPr lang="ru-RU" dirty="0" smtClean="0"/>
              <a:t> контролю </a:t>
            </a:r>
            <a:r>
              <a:rPr lang="ru-RU" dirty="0"/>
              <a:t>з боку </a:t>
            </a:r>
            <a:r>
              <a:rPr lang="ru-RU" dirty="0" err="1"/>
              <a:t>апарату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• АРМ аудитора - </a:t>
            </a:r>
            <a:r>
              <a:rPr lang="ru-RU" dirty="0" err="1"/>
              <a:t>призначений</a:t>
            </a:r>
            <a:r>
              <a:rPr lang="ru-RU" dirty="0"/>
              <a:t> для </a:t>
            </a:r>
            <a:r>
              <a:rPr lang="ru-RU" dirty="0" err="1"/>
              <a:t>обліку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та </a:t>
            </a:r>
            <a:r>
              <a:rPr lang="ru-RU" dirty="0" err="1" smtClean="0"/>
              <a:t>результатів</a:t>
            </a:r>
            <a:r>
              <a:rPr lang="ru-RU" dirty="0" smtClean="0"/>
              <a:t> </a:t>
            </a:r>
            <a:r>
              <a:rPr lang="ru-RU" dirty="0" err="1" smtClean="0"/>
              <a:t>аудиторських</a:t>
            </a:r>
            <a:r>
              <a:rPr lang="ru-RU" dirty="0" smtClean="0"/>
              <a:t> </a:t>
            </a:r>
            <a:r>
              <a:rPr lang="ru-RU" dirty="0" err="1"/>
              <a:t>перевірок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• А РМ </a:t>
            </a:r>
            <a:r>
              <a:rPr lang="ru-RU" dirty="0" err="1"/>
              <a:t>податкове</a:t>
            </a:r>
            <a:r>
              <a:rPr lang="ru-RU" dirty="0"/>
              <a:t> </a:t>
            </a:r>
            <a:r>
              <a:rPr lang="ru-RU" dirty="0" err="1"/>
              <a:t>законодавство</a:t>
            </a:r>
            <a:r>
              <a:rPr lang="ru-RU" dirty="0"/>
              <a:t> - </a:t>
            </a:r>
            <a:r>
              <a:rPr lang="ru-RU" dirty="0" err="1"/>
              <a:t>містить</a:t>
            </a:r>
            <a:r>
              <a:rPr lang="ru-RU" dirty="0"/>
              <a:t> базу </a:t>
            </a:r>
            <a:r>
              <a:rPr lang="ru-RU" dirty="0" err="1"/>
              <a:t>податкових</a:t>
            </a:r>
            <a:r>
              <a:rPr lang="ru-RU" dirty="0"/>
              <a:t> </a:t>
            </a:r>
            <a:r>
              <a:rPr lang="ru-RU" dirty="0" err="1" smtClean="0"/>
              <a:t>законів</a:t>
            </a:r>
            <a:r>
              <a:rPr lang="ru-RU" dirty="0" smtClean="0"/>
              <a:t> та </a:t>
            </a:r>
            <a:r>
              <a:rPr lang="ru-RU" dirty="0" err="1"/>
              <a:t>інструкцій</a:t>
            </a:r>
            <a:r>
              <a:rPr lang="ru-RU" dirty="0"/>
              <a:t>, </a:t>
            </a:r>
            <a:r>
              <a:rPr lang="ru-RU" dirty="0" err="1"/>
              <a:t>зміни</a:t>
            </a:r>
            <a:r>
              <a:rPr lang="ru-RU" dirty="0"/>
              <a:t> до них.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28688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6.2. Загальна характеристика автоматизованої системи «Податки»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6" t="50"/>
          <a:stretch/>
        </p:blipFill>
        <p:spPr bwMode="auto">
          <a:xfrm>
            <a:off x="2431915" y="87549"/>
            <a:ext cx="6974732" cy="6509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67921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Таким чином </a:t>
            </a:r>
            <a:r>
              <a:rPr lang="ru-RU" sz="2400" dirty="0" err="1"/>
              <a:t>визначимо</a:t>
            </a:r>
            <a:r>
              <a:rPr lang="ru-RU" sz="2400" dirty="0"/>
              <a:t> </a:t>
            </a:r>
            <a:r>
              <a:rPr lang="ru-RU" sz="2400" dirty="0" err="1"/>
              <a:t>основні</a:t>
            </a:r>
            <a:r>
              <a:rPr lang="ru-RU" sz="2400" dirty="0"/>
              <a:t> </a:t>
            </a:r>
            <a:r>
              <a:rPr lang="ru-RU" sz="2400" dirty="0" err="1"/>
              <a:t>функції</a:t>
            </a:r>
            <a:r>
              <a:rPr lang="ru-RU" sz="2400" dirty="0"/>
              <a:t> АІАС ДПА </a:t>
            </a:r>
            <a:r>
              <a:rPr lang="ru-RU" sz="2400" dirty="0" err="1" smtClean="0"/>
              <a:t>України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 smtClean="0"/>
              <a:t>збір</a:t>
            </a:r>
            <a:r>
              <a:rPr lang="ru-RU" dirty="0" smtClean="0"/>
              <a:t> </a:t>
            </a:r>
            <a:r>
              <a:rPr lang="ru-RU" dirty="0"/>
              <a:t>та </a:t>
            </a:r>
            <a:r>
              <a:rPr lang="ru-RU" dirty="0" err="1"/>
              <a:t>введення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про </a:t>
            </a:r>
            <a:r>
              <a:rPr lang="ru-RU" dirty="0" err="1"/>
              <a:t>відкриття</a:t>
            </a:r>
            <a:r>
              <a:rPr lang="ru-RU" dirty="0"/>
              <a:t>, </a:t>
            </a:r>
            <a:r>
              <a:rPr lang="ru-RU" dirty="0" err="1"/>
              <a:t>закриття</a:t>
            </a:r>
            <a:r>
              <a:rPr lang="ru-RU" dirty="0"/>
              <a:t>, </a:t>
            </a:r>
            <a:r>
              <a:rPr lang="ru-RU" dirty="0" err="1"/>
              <a:t>внесення</a:t>
            </a:r>
            <a:r>
              <a:rPr lang="ru-RU" dirty="0"/>
              <a:t> </a:t>
            </a:r>
            <a:r>
              <a:rPr lang="ru-RU" dirty="0" err="1"/>
              <a:t>змін</a:t>
            </a:r>
            <a:r>
              <a:rPr lang="ru-RU" dirty="0"/>
              <a:t> про </a:t>
            </a:r>
            <a:r>
              <a:rPr lang="ru-RU" dirty="0" err="1"/>
              <a:t>банківські</a:t>
            </a:r>
            <a:r>
              <a:rPr lang="ru-RU" dirty="0"/>
              <a:t> </a:t>
            </a:r>
            <a:r>
              <a:rPr lang="ru-RU" dirty="0" err="1"/>
              <a:t>рахунки</a:t>
            </a:r>
            <a:r>
              <a:rPr lang="ru-RU" dirty="0"/>
              <a:t> </a:t>
            </a:r>
            <a:r>
              <a:rPr lang="ru-RU" dirty="0" err="1"/>
              <a:t>платників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отримуються</a:t>
            </a:r>
            <a:r>
              <a:rPr lang="ru-RU" dirty="0"/>
              <a:t> з </a:t>
            </a:r>
            <a:r>
              <a:rPr lang="ru-RU" dirty="0" err="1"/>
              <a:t>банківських</a:t>
            </a:r>
            <a:r>
              <a:rPr lang="ru-RU" dirty="0"/>
              <a:t> </a:t>
            </a:r>
            <a:r>
              <a:rPr lang="ru-RU" dirty="0" err="1"/>
              <a:t>установ</a:t>
            </a:r>
            <a:r>
              <a:rPr lang="ru-RU" dirty="0"/>
              <a:t> файлом типу </a:t>
            </a:r>
            <a:r>
              <a:rPr lang="en-US" dirty="0"/>
              <a:t>AF</a:t>
            </a:r>
            <a:r>
              <a:rPr lang="en-US" dirty="0" smtClean="0"/>
              <a:t>;</a:t>
            </a:r>
            <a:endParaRPr lang="uk-UA" dirty="0" smtClean="0"/>
          </a:p>
          <a:p>
            <a:r>
              <a:rPr lang="ru-RU" dirty="0" err="1"/>
              <a:t>Рзбір</a:t>
            </a:r>
            <a:r>
              <a:rPr lang="ru-RU" dirty="0"/>
              <a:t> та </a:t>
            </a:r>
            <a:r>
              <a:rPr lang="ru-RU" dirty="0" err="1"/>
              <a:t>введення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про </a:t>
            </a:r>
            <a:r>
              <a:rPr lang="ru-RU" dirty="0" err="1"/>
              <a:t>економічну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суб'єктів</a:t>
            </a:r>
            <a:r>
              <a:rPr lang="ru-RU" dirty="0"/>
              <a:t> </a:t>
            </a:r>
            <a:r>
              <a:rPr lang="ru-RU" dirty="0" err="1"/>
              <a:t>підприємництва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надається</a:t>
            </a:r>
            <a:r>
              <a:rPr lang="ru-RU" dirty="0"/>
              <a:t> </a:t>
            </a:r>
            <a:r>
              <a:rPr lang="ru-RU" dirty="0" err="1"/>
              <a:t>звітами</a:t>
            </a:r>
            <a:r>
              <a:rPr lang="ru-RU" dirty="0"/>
              <a:t> самих </a:t>
            </a:r>
            <a:r>
              <a:rPr lang="ru-RU" dirty="0" err="1"/>
              <a:t>суб'єктів</a:t>
            </a:r>
            <a:r>
              <a:rPr lang="ru-RU" dirty="0"/>
              <a:t> та з </a:t>
            </a:r>
            <a:r>
              <a:rPr lang="ru-RU" dirty="0" err="1"/>
              <a:t>банківських</a:t>
            </a:r>
            <a:r>
              <a:rPr lang="ru-RU" dirty="0"/>
              <a:t> </a:t>
            </a:r>
            <a:r>
              <a:rPr lang="ru-RU" dirty="0" err="1"/>
              <a:t>установ</a:t>
            </a:r>
            <a:r>
              <a:rPr lang="ru-RU" dirty="0"/>
              <a:t> про обороти </a:t>
            </a:r>
            <a:r>
              <a:rPr lang="ru-RU" dirty="0" err="1"/>
              <a:t>клієнта</a:t>
            </a:r>
            <a:r>
              <a:rPr lang="ru-RU" dirty="0"/>
              <a:t> на </a:t>
            </a:r>
            <a:r>
              <a:rPr lang="ru-RU" dirty="0" err="1"/>
              <a:t>рахунку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файлу типу </a:t>
            </a:r>
            <a:r>
              <a:rPr lang="en-US" dirty="0"/>
              <a:t>D</a:t>
            </a:r>
            <a:r>
              <a:rPr lang="en-US" dirty="0" smtClean="0"/>
              <a:t>;</a:t>
            </a:r>
            <a:endParaRPr lang="uk-UA" dirty="0" smtClean="0"/>
          </a:p>
          <a:p>
            <a:r>
              <a:rPr lang="ru-RU" dirty="0" err="1" smtClean="0"/>
              <a:t>введення</a:t>
            </a:r>
            <a:r>
              <a:rPr lang="ru-RU" dirty="0" smtClean="0"/>
              <a:t> </a:t>
            </a:r>
            <a:r>
              <a:rPr lang="ru-RU" dirty="0" err="1"/>
              <a:t>інформації</a:t>
            </a:r>
            <a:r>
              <a:rPr lang="ru-RU" dirty="0"/>
              <a:t> про </a:t>
            </a:r>
            <a:r>
              <a:rPr lang="ru-RU" dirty="0" err="1"/>
              <a:t>внесення</a:t>
            </a:r>
            <a:r>
              <a:rPr lang="ru-RU" dirty="0"/>
              <a:t> та </a:t>
            </a:r>
            <a:r>
              <a:rPr lang="ru-RU" dirty="0" err="1"/>
              <a:t>виключення</a:t>
            </a:r>
            <a:r>
              <a:rPr lang="ru-RU" dirty="0"/>
              <a:t> </a:t>
            </a:r>
            <a:r>
              <a:rPr lang="ru-RU" dirty="0" err="1"/>
              <a:t>платників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 з </a:t>
            </a:r>
            <a:r>
              <a:rPr lang="ru-RU" dirty="0" err="1"/>
              <a:t>єдиного</a:t>
            </a:r>
            <a:r>
              <a:rPr lang="ru-RU" dirty="0"/>
              <a:t> </a:t>
            </a:r>
            <a:r>
              <a:rPr lang="ru-RU" dirty="0" err="1"/>
              <a:t>реєстру</a:t>
            </a:r>
            <a:r>
              <a:rPr lang="ru-RU" dirty="0"/>
              <a:t> </a:t>
            </a:r>
            <a:r>
              <a:rPr lang="ru-RU" dirty="0" err="1"/>
              <a:t>підприємств</a:t>
            </a:r>
            <a:r>
              <a:rPr lang="ru-RU" dirty="0"/>
              <a:t> та </a:t>
            </a:r>
            <a:r>
              <a:rPr lang="ru-RU" dirty="0" err="1"/>
              <a:t>організацій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;</a:t>
            </a:r>
          </a:p>
          <a:p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/>
              <a:t>звітності</a:t>
            </a:r>
            <a:r>
              <a:rPr lang="ru-RU" dirty="0"/>
              <a:t> до </a:t>
            </a:r>
            <a:r>
              <a:rPr lang="ru-RU" dirty="0" err="1"/>
              <a:t>органів</a:t>
            </a:r>
            <a:r>
              <a:rPr lang="ru-RU" dirty="0"/>
              <a:t> ДПА </a:t>
            </a:r>
            <a:r>
              <a:rPr lang="ru-RU" dirty="0" err="1"/>
              <a:t>різного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підпоряд­кування</a:t>
            </a:r>
            <a:r>
              <a:rPr lang="ru-RU" dirty="0"/>
              <a:t>;</a:t>
            </a:r>
          </a:p>
          <a:p>
            <a:r>
              <a:rPr lang="ru-RU" dirty="0" err="1" smtClean="0"/>
              <a:t>економічний</a:t>
            </a:r>
            <a:r>
              <a:rPr lang="ru-RU" dirty="0" smtClean="0"/>
              <a:t>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ДПА</a:t>
            </a:r>
            <a:r>
              <a:rPr lang="ru-RU" dirty="0" smtClean="0"/>
              <a:t>;</a:t>
            </a:r>
            <a:r>
              <a:rPr lang="ru-RU" dirty="0"/>
              <a:t> Р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контрольних</a:t>
            </a:r>
            <a:r>
              <a:rPr lang="ru-RU" dirty="0"/>
              <a:t> </a:t>
            </a:r>
            <a:r>
              <a:rPr lang="ru-RU" dirty="0" err="1"/>
              <a:t>міроприємств</a:t>
            </a:r>
            <a:r>
              <a:rPr lang="ru-RU" dirty="0"/>
              <a:t>: </a:t>
            </a:r>
            <a:r>
              <a:rPr lang="ru-RU" dirty="0" err="1"/>
              <a:t>перевірок</a:t>
            </a:r>
            <a:r>
              <a:rPr lang="ru-RU" dirty="0"/>
              <a:t>, </a:t>
            </a:r>
            <a:r>
              <a:rPr lang="ru-RU" dirty="0" err="1"/>
              <a:t>ревізій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</a:t>
            </a:r>
          </a:p>
          <a:p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93260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Впровадження</a:t>
            </a:r>
            <a:r>
              <a:rPr lang="ru-RU" dirty="0" smtClean="0"/>
              <a:t> </a:t>
            </a:r>
            <a:r>
              <a:rPr lang="ru-RU" dirty="0"/>
              <a:t>АІС "</a:t>
            </a:r>
            <a:r>
              <a:rPr lang="ru-RU" dirty="0" err="1"/>
              <a:t>Облік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 і </a:t>
            </a:r>
            <a:r>
              <a:rPr lang="ru-RU" dirty="0" err="1"/>
              <a:t>платежів</a:t>
            </a:r>
            <a:r>
              <a:rPr lang="ru-RU" dirty="0"/>
              <a:t>",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побудована</a:t>
            </a:r>
            <a:r>
              <a:rPr lang="ru-RU" dirty="0"/>
              <a:t> за </a:t>
            </a:r>
            <a:r>
              <a:rPr lang="ru-RU" dirty="0" err="1"/>
              <a:t>єдиною</a:t>
            </a:r>
            <a:r>
              <a:rPr lang="ru-RU" dirty="0"/>
              <a:t> </a:t>
            </a:r>
            <a:r>
              <a:rPr lang="ru-RU" dirty="0" err="1"/>
              <a:t>технологічною</a:t>
            </a:r>
            <a:r>
              <a:rPr lang="ru-RU" dirty="0"/>
              <a:t> схемою </a:t>
            </a:r>
            <a:r>
              <a:rPr lang="ru-RU" dirty="0" err="1"/>
              <a:t>обробки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, </a:t>
            </a:r>
            <a:r>
              <a:rPr lang="ru-RU" dirty="0" err="1"/>
              <a:t>забезпечило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   </a:t>
            </a:r>
            <a:r>
              <a:rPr lang="ru-RU" dirty="0" err="1"/>
              <a:t>виведення</a:t>
            </a:r>
            <a:r>
              <a:rPr lang="ru-RU" dirty="0"/>
              <a:t> з </a:t>
            </a:r>
            <a:r>
              <a:rPr lang="ru-RU" dirty="0" err="1"/>
              <a:t>експлуатації</a:t>
            </a:r>
            <a:r>
              <a:rPr lang="ru-RU" dirty="0"/>
              <a:t> </a:t>
            </a:r>
            <a:r>
              <a:rPr lang="ru-RU" dirty="0" err="1"/>
              <a:t>технологічно</a:t>
            </a:r>
            <a:r>
              <a:rPr lang="ru-RU" dirty="0"/>
              <a:t> </a:t>
            </a:r>
            <a:r>
              <a:rPr lang="ru-RU" dirty="0" err="1"/>
              <a:t>застарілих</a:t>
            </a:r>
            <a:r>
              <a:rPr lang="ru-RU" dirty="0"/>
              <a:t> АР </a:t>
            </a:r>
            <a:r>
              <a:rPr lang="ru-RU" dirty="0" err="1"/>
              <a:t>Мів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експлуатувалися</a:t>
            </a:r>
            <a:r>
              <a:rPr lang="ru-RU" dirty="0"/>
              <a:t> на районному </a:t>
            </a:r>
            <a:r>
              <a:rPr lang="ru-RU" dirty="0" err="1"/>
              <a:t>рівні</a:t>
            </a:r>
            <a:r>
              <a:rPr lang="ru-RU" dirty="0"/>
              <a:t>;</a:t>
            </a:r>
          </a:p>
          <a:p>
            <a:r>
              <a:rPr lang="ru-RU" dirty="0"/>
              <a:t>  </a:t>
            </a:r>
            <a:r>
              <a:rPr lang="ru-RU" dirty="0" err="1"/>
              <a:t>уникнення</a:t>
            </a:r>
            <a:r>
              <a:rPr lang="ru-RU" dirty="0"/>
              <a:t> </a:t>
            </a:r>
            <a:r>
              <a:rPr lang="ru-RU" dirty="0" err="1"/>
              <a:t>дублювання</a:t>
            </a:r>
            <a:r>
              <a:rPr lang="ru-RU" dirty="0"/>
              <a:t> </a:t>
            </a:r>
            <a:r>
              <a:rPr lang="ru-RU" dirty="0" err="1"/>
              <a:t>автоматизації</a:t>
            </a:r>
            <a:r>
              <a:rPr lang="ru-RU" dirty="0"/>
              <a:t> та </a:t>
            </a:r>
            <a:r>
              <a:rPr lang="ru-RU" dirty="0" err="1"/>
              <a:t>використання</a:t>
            </a:r>
            <a:r>
              <a:rPr lang="ru-RU" dirty="0"/>
              <a:t> одних </a:t>
            </a:r>
            <a:r>
              <a:rPr lang="ru-RU" dirty="0" err="1"/>
              <a:t>функцій</a:t>
            </a:r>
            <a:r>
              <a:rPr lang="ru-RU" dirty="0"/>
              <a:t> у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програмних</a:t>
            </a:r>
            <a:r>
              <a:rPr lang="ru-RU" dirty="0"/>
              <a:t> комплексах;</a:t>
            </a:r>
          </a:p>
          <a:p>
            <a:r>
              <a:rPr lang="ru-RU" dirty="0"/>
              <a:t>    </a:t>
            </a:r>
            <a:r>
              <a:rPr lang="ru-RU" dirty="0" err="1"/>
              <a:t>автоматичне</a:t>
            </a:r>
            <a:r>
              <a:rPr lang="ru-RU" dirty="0"/>
              <a:t> </a:t>
            </a:r>
            <a:r>
              <a:rPr lang="ru-RU" dirty="0" err="1"/>
              <a:t>імпортування</a:t>
            </a:r>
            <a:r>
              <a:rPr lang="ru-RU" dirty="0"/>
              <a:t> </a:t>
            </a:r>
            <a:r>
              <a:rPr lang="ru-RU" dirty="0" err="1"/>
              <a:t>нарахованих</a:t>
            </a:r>
            <a:r>
              <a:rPr lang="ru-RU" dirty="0"/>
              <a:t> </a:t>
            </a:r>
            <a:r>
              <a:rPr lang="ru-RU" dirty="0" err="1"/>
              <a:t>сум</a:t>
            </a:r>
            <a:r>
              <a:rPr lang="ru-RU" dirty="0"/>
              <a:t> в </a:t>
            </a:r>
            <a:r>
              <a:rPr lang="ru-RU" dirty="0" err="1" smtClean="0"/>
              <a:t>картки</a:t>
            </a:r>
            <a:r>
              <a:rPr lang="ru-RU" dirty="0" smtClean="0"/>
              <a:t> </a:t>
            </a:r>
            <a:r>
              <a:rPr lang="ru-RU" dirty="0" err="1" smtClean="0"/>
              <a:t>особових</a:t>
            </a:r>
            <a:r>
              <a:rPr lang="ru-RU" dirty="0" smtClean="0"/>
              <a:t> </a:t>
            </a:r>
            <a:r>
              <a:rPr lang="ru-RU" dirty="0" err="1"/>
              <a:t>рахунків</a:t>
            </a:r>
            <a:r>
              <a:rPr lang="ru-RU" dirty="0"/>
              <a:t> з </a:t>
            </a:r>
            <a:r>
              <a:rPr lang="ru-RU" dirty="0" err="1"/>
              <a:t>бази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</a:t>
            </a:r>
            <a:r>
              <a:rPr lang="ru-RU" dirty="0" err="1"/>
              <a:t>податкової</a:t>
            </a:r>
            <a:r>
              <a:rPr lang="ru-RU" dirty="0"/>
              <a:t> </a:t>
            </a:r>
            <a:r>
              <a:rPr lang="ru-RU" dirty="0" err="1"/>
              <a:t>звітності</a:t>
            </a:r>
            <a:r>
              <a:rPr lang="ru-RU" dirty="0"/>
              <a:t>;</a:t>
            </a:r>
          </a:p>
          <a:p>
            <a:r>
              <a:rPr lang="ru-RU" dirty="0"/>
              <a:t>   </a:t>
            </a:r>
            <a:r>
              <a:rPr lang="ru-RU" dirty="0" err="1"/>
              <a:t>автоматичне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в </a:t>
            </a:r>
            <a:r>
              <a:rPr lang="ru-RU" dirty="0" err="1"/>
              <a:t>картках</a:t>
            </a:r>
            <a:r>
              <a:rPr lang="ru-RU" dirty="0"/>
              <a:t> </a:t>
            </a:r>
            <a:r>
              <a:rPr lang="ru-RU" dirty="0" err="1"/>
              <a:t>особових</a:t>
            </a:r>
            <a:r>
              <a:rPr lang="ru-RU" dirty="0"/>
              <a:t> </a:t>
            </a:r>
            <a:r>
              <a:rPr lang="ru-RU" dirty="0" err="1" smtClean="0"/>
              <a:t>рахунків</a:t>
            </a:r>
            <a:r>
              <a:rPr lang="ru-RU" dirty="0" smtClean="0"/>
              <a:t> </a:t>
            </a:r>
            <a:r>
              <a:rPr lang="ru-RU" dirty="0" err="1" smtClean="0"/>
              <a:t>електронної</a:t>
            </a:r>
            <a:r>
              <a:rPr lang="ru-RU" dirty="0" smtClean="0"/>
              <a:t> </a:t>
            </a:r>
            <a:r>
              <a:rPr lang="ru-RU" dirty="0" err="1"/>
              <a:t>інформації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казначейства про </a:t>
            </a:r>
            <a:r>
              <a:rPr lang="ru-RU" dirty="0" err="1"/>
              <a:t>сплату</a:t>
            </a:r>
            <a:r>
              <a:rPr lang="ru-RU" dirty="0"/>
              <a:t> </a:t>
            </a:r>
            <a:r>
              <a:rPr lang="ru-RU" dirty="0" err="1" smtClean="0"/>
              <a:t>платниками</a:t>
            </a:r>
            <a:r>
              <a:rPr lang="ru-RU" dirty="0" smtClean="0"/>
              <a:t> </a:t>
            </a:r>
            <a:r>
              <a:rPr lang="ru-RU" dirty="0" err="1" smtClean="0"/>
              <a:t>податків</a:t>
            </a:r>
            <a:r>
              <a:rPr lang="ru-RU" dirty="0"/>
              <a:t>;</a:t>
            </a:r>
          </a:p>
          <a:p>
            <a:r>
              <a:rPr lang="ru-RU" dirty="0"/>
              <a:t>  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звітності</a:t>
            </a:r>
            <a:r>
              <a:rPr lang="ru-RU" dirty="0"/>
              <a:t> за </a:t>
            </a:r>
            <a:r>
              <a:rPr lang="ru-RU" dirty="0" err="1"/>
              <a:t>податками</a:t>
            </a:r>
            <a:r>
              <a:rPr lang="ru-RU" dirty="0"/>
              <a:t> і </a:t>
            </a:r>
            <a:r>
              <a:rPr lang="ru-RU" dirty="0" err="1"/>
              <a:t>зборами</a:t>
            </a:r>
            <a:r>
              <a:rPr lang="ru-RU" dirty="0"/>
              <a:t> до </a:t>
            </a:r>
            <a:r>
              <a:rPr lang="ru-RU" dirty="0" smtClean="0"/>
              <a:t>бюджету та </a:t>
            </a:r>
            <a:r>
              <a:rPr lang="ru-RU" dirty="0" err="1"/>
              <a:t>державних</a:t>
            </a:r>
            <a:r>
              <a:rPr lang="ru-RU" dirty="0"/>
              <a:t> </a:t>
            </a:r>
            <a:r>
              <a:rPr lang="ru-RU" dirty="0" err="1"/>
              <a:t>цільових</a:t>
            </a:r>
            <a:r>
              <a:rPr lang="ru-RU" dirty="0"/>
              <a:t> </a:t>
            </a:r>
            <a:r>
              <a:rPr lang="ru-RU" dirty="0" err="1"/>
              <a:t>фондів</a:t>
            </a:r>
            <a:r>
              <a:rPr lang="ru-RU" dirty="0"/>
              <a:t>;</a:t>
            </a:r>
          </a:p>
          <a:p>
            <a:r>
              <a:rPr lang="ru-RU" dirty="0"/>
              <a:t>  </a:t>
            </a:r>
            <a:r>
              <a:rPr lang="ru-RU" dirty="0" err="1"/>
              <a:t>скорочення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 та час на </a:t>
            </a:r>
            <a:r>
              <a:rPr lang="ru-RU" dirty="0" err="1"/>
              <a:t>внесення</a:t>
            </a:r>
            <a:r>
              <a:rPr lang="ru-RU" dirty="0"/>
              <a:t> </a:t>
            </a:r>
            <a:r>
              <a:rPr lang="ru-RU" dirty="0" err="1"/>
              <a:t>змін</a:t>
            </a:r>
            <a:r>
              <a:rPr lang="ru-RU" dirty="0"/>
              <a:t> до </a:t>
            </a:r>
            <a:r>
              <a:rPr lang="ru-RU" dirty="0" err="1" smtClean="0"/>
              <a:t>програмного</a:t>
            </a:r>
            <a:r>
              <a:rPr lang="ru-RU" dirty="0" smtClean="0"/>
              <a:t> </a:t>
            </a:r>
            <a:r>
              <a:rPr lang="ru-RU" dirty="0" err="1" smtClean="0"/>
              <a:t>забезпечення</a:t>
            </a:r>
            <a:r>
              <a:rPr lang="ru-RU" dirty="0"/>
              <a:t>;</a:t>
            </a:r>
          </a:p>
          <a:p>
            <a:r>
              <a:rPr lang="ru-RU" dirty="0"/>
              <a:t>   </a:t>
            </a:r>
            <a:r>
              <a:rPr lang="ru-RU" dirty="0" err="1"/>
              <a:t>поліпшення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 </a:t>
            </a:r>
            <a:r>
              <a:rPr lang="ru-RU" dirty="0" err="1"/>
              <a:t>обслуговування</a:t>
            </a:r>
            <a:r>
              <a:rPr lang="ru-RU" dirty="0"/>
              <a:t> </a:t>
            </a:r>
            <a:r>
              <a:rPr lang="ru-RU" dirty="0" err="1"/>
              <a:t>платників</a:t>
            </a:r>
            <a:r>
              <a:rPr lang="ru-RU" dirty="0"/>
              <a:t> і </a:t>
            </a:r>
            <a:r>
              <a:rPr lang="ru-RU" dirty="0" err="1" smtClean="0"/>
              <a:t>зменшення</a:t>
            </a:r>
            <a:r>
              <a:rPr lang="ru-RU" dirty="0" smtClean="0"/>
              <a:t> </a:t>
            </a:r>
            <a:r>
              <a:rPr lang="ru-RU" dirty="0" err="1" smtClean="0"/>
              <a:t>витрат</a:t>
            </a:r>
            <a:r>
              <a:rPr lang="ru-RU" dirty="0" smtClean="0"/>
              <a:t> </a:t>
            </a:r>
            <a:r>
              <a:rPr lang="ru-RU" dirty="0"/>
              <a:t>часу на </a:t>
            </a:r>
            <a:r>
              <a:rPr lang="ru-RU" dirty="0" err="1"/>
              <a:t>видачу</a:t>
            </a:r>
            <a:r>
              <a:rPr lang="ru-RU" dirty="0"/>
              <a:t> </a:t>
            </a:r>
            <a:r>
              <a:rPr lang="ru-RU" dirty="0" err="1"/>
              <a:t>патентів</a:t>
            </a:r>
            <a:r>
              <a:rPr lang="ru-RU" dirty="0"/>
              <a:t>;</a:t>
            </a:r>
          </a:p>
          <a:p>
            <a:r>
              <a:rPr lang="ru-RU" dirty="0"/>
              <a:t>  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єдиної</a:t>
            </a:r>
            <a:r>
              <a:rPr lang="ru-RU" dirty="0"/>
              <a:t> нормативно-</a:t>
            </a:r>
            <a:r>
              <a:rPr lang="ru-RU" dirty="0" err="1"/>
              <a:t>довідкової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;</a:t>
            </a:r>
          </a:p>
          <a:p>
            <a:r>
              <a:rPr lang="ru-RU" dirty="0"/>
              <a:t>   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довільних</a:t>
            </a:r>
            <a:r>
              <a:rPr lang="ru-RU" dirty="0"/>
              <a:t> форм </a:t>
            </a:r>
            <a:r>
              <a:rPr lang="ru-RU" dirty="0" err="1"/>
              <a:t>довідок</a:t>
            </a:r>
            <a:r>
              <a:rPr lang="ru-RU" dirty="0"/>
              <a:t> з </a:t>
            </a:r>
            <a:r>
              <a:rPr lang="ru-RU" dirty="0" err="1"/>
              <a:t>первинних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4924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АІАС ДПА </a:t>
            </a:r>
            <a:r>
              <a:rPr lang="ru-RU" sz="2400" dirty="0" err="1" smtClean="0"/>
              <a:t>України</a:t>
            </a:r>
            <a:r>
              <a:rPr lang="ru-RU" sz="2400" dirty="0" smtClean="0"/>
              <a:t> </a:t>
            </a:r>
            <a:r>
              <a:rPr lang="ru-RU" sz="2400" dirty="0" err="1" smtClean="0"/>
              <a:t>побудована</a:t>
            </a:r>
            <a:r>
              <a:rPr lang="ru-RU" sz="2400" dirty="0" smtClean="0"/>
              <a:t> за принципом </a:t>
            </a:r>
            <a:r>
              <a:rPr lang="ru-RU" sz="2400" dirty="0" err="1" smtClean="0"/>
              <a:t>децентралізованого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збору</a:t>
            </a:r>
            <a:r>
              <a:rPr lang="ru-RU" sz="2400" dirty="0" smtClean="0"/>
              <a:t> та </a:t>
            </a:r>
            <a:r>
              <a:rPr lang="ru-RU" sz="2400" dirty="0" err="1" smtClean="0"/>
              <a:t>обробки</a:t>
            </a:r>
            <a:r>
              <a:rPr lang="ru-RU" sz="2400" dirty="0" smtClean="0"/>
              <a:t> </a:t>
            </a:r>
            <a:r>
              <a:rPr lang="ru-RU" sz="2400" dirty="0" err="1" smtClean="0"/>
              <a:t>інформації</a:t>
            </a:r>
            <a:r>
              <a:rPr lang="ru-RU" sz="2400" dirty="0" smtClean="0"/>
              <a:t>, з </a:t>
            </a:r>
            <a:r>
              <a:rPr lang="ru-RU" sz="2400" dirty="0" err="1" smtClean="0"/>
              <a:t>використанням</a:t>
            </a:r>
            <a:r>
              <a:rPr lang="ru-RU" sz="2400" dirty="0" smtClean="0"/>
              <a:t> </a:t>
            </a:r>
            <a:r>
              <a:rPr lang="ru-RU" sz="2400" dirty="0" err="1" smtClean="0"/>
              <a:t>технології</a:t>
            </a:r>
            <a:r>
              <a:rPr lang="ru-RU" sz="2400" dirty="0" smtClean="0"/>
              <a:t> "</a:t>
            </a:r>
            <a:r>
              <a:rPr lang="ru-RU" sz="2400" dirty="0" err="1" smtClean="0"/>
              <a:t>Клієнт</a:t>
            </a:r>
            <a:r>
              <a:rPr lang="ru-RU" sz="2400" dirty="0" smtClean="0"/>
              <a:t>-сервер" і </a:t>
            </a:r>
            <a:r>
              <a:rPr lang="ru-RU" sz="2400" dirty="0" err="1" smtClean="0"/>
              <a:t>забезпеченням</a:t>
            </a:r>
            <a:r>
              <a:rPr lang="ru-RU" sz="2400" dirty="0" smtClean="0"/>
              <a:t> </a:t>
            </a:r>
            <a:r>
              <a:rPr lang="ru-RU" sz="2400" dirty="0" err="1" smtClean="0"/>
              <a:t>захисту</a:t>
            </a:r>
            <a:r>
              <a:rPr lang="ru-RU" sz="2400" dirty="0" smtClean="0"/>
              <a:t> та </a:t>
            </a:r>
            <a:r>
              <a:rPr lang="ru-RU" sz="2400" dirty="0" err="1" smtClean="0"/>
              <a:t>конфіденційності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інформації</a:t>
            </a:r>
            <a:r>
              <a:rPr lang="ru-RU" sz="2400" dirty="0" smtClean="0"/>
              <a:t> </a:t>
            </a:r>
            <a:r>
              <a:rPr lang="ru-RU" sz="2400" dirty="0" err="1" smtClean="0"/>
              <a:t>під</a:t>
            </a:r>
            <a:r>
              <a:rPr lang="ru-RU" sz="2400" dirty="0" smtClean="0"/>
              <a:t> час </a:t>
            </a:r>
            <a:r>
              <a:rPr lang="ru-RU" sz="2400" dirty="0" err="1" smtClean="0"/>
              <a:t>її</a:t>
            </a:r>
            <a:r>
              <a:rPr lang="ru-RU" sz="2400" dirty="0" smtClean="0"/>
              <a:t> </a:t>
            </a:r>
            <a:r>
              <a:rPr lang="ru-RU" sz="2400" dirty="0" err="1" smtClean="0"/>
              <a:t>обробки</a:t>
            </a:r>
            <a:r>
              <a:rPr lang="ru-RU" sz="2400" dirty="0" smtClean="0"/>
              <a:t> та </a:t>
            </a:r>
            <a:r>
              <a:rPr lang="ru-RU" sz="2400" dirty="0" err="1" smtClean="0"/>
              <a:t>використання</a:t>
            </a:r>
            <a:r>
              <a:rPr lang="ru-RU" sz="2400" dirty="0" smtClean="0"/>
              <a:t>. </a:t>
            </a:r>
            <a:r>
              <a:rPr lang="ru-RU" sz="2400" dirty="0" err="1" smtClean="0"/>
              <a:t>Це</a:t>
            </a:r>
            <a:r>
              <a:rPr lang="ru-RU" sz="2400" dirty="0" smtClean="0"/>
              <a:t> </a:t>
            </a:r>
            <a:r>
              <a:rPr lang="ru-RU" sz="2400" dirty="0" err="1" smtClean="0"/>
              <a:t>надає</a:t>
            </a:r>
            <a:r>
              <a:rPr lang="ru-RU" sz="2400" dirty="0" smtClean="0"/>
              <a:t> </a:t>
            </a:r>
            <a:r>
              <a:rPr lang="ru-RU" sz="2400" dirty="0" err="1" smtClean="0"/>
              <a:t>можливість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прискорити</a:t>
            </a:r>
            <a:r>
              <a:rPr lang="ru-RU" sz="2400" dirty="0" smtClean="0"/>
              <a:t> </a:t>
            </a:r>
            <a:r>
              <a:rPr lang="ru-RU" sz="2400" dirty="0" err="1" smtClean="0"/>
              <a:t>підготовку</a:t>
            </a:r>
            <a:r>
              <a:rPr lang="ru-RU" sz="2400" dirty="0" smtClean="0"/>
              <a:t> </a:t>
            </a:r>
            <a:r>
              <a:rPr lang="ru-RU" sz="2400" dirty="0" err="1" smtClean="0"/>
              <a:t>доку­ментів</a:t>
            </a:r>
            <a:r>
              <a:rPr lang="ru-RU" sz="2400" dirty="0" smtClean="0"/>
              <a:t>, </a:t>
            </a:r>
            <a:r>
              <a:rPr lang="ru-RU" sz="2400" dirty="0" err="1" smtClean="0"/>
              <a:t>підвищити</a:t>
            </a:r>
            <a:r>
              <a:rPr lang="ru-RU" sz="2400" dirty="0" smtClean="0"/>
              <a:t> </a:t>
            </a:r>
            <a:r>
              <a:rPr lang="ru-RU" sz="2400" dirty="0" err="1" smtClean="0"/>
              <a:t>повноту</a:t>
            </a:r>
            <a:r>
              <a:rPr lang="ru-RU" sz="2400" dirty="0" smtClean="0"/>
              <a:t>, </a:t>
            </a:r>
            <a:r>
              <a:rPr lang="ru-RU" sz="2400" dirty="0" err="1" smtClean="0"/>
              <a:t>достовірність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їх</a:t>
            </a:r>
            <a:r>
              <a:rPr lang="ru-RU" sz="2400" dirty="0" smtClean="0"/>
              <a:t> та </a:t>
            </a:r>
            <a:r>
              <a:rPr lang="ru-RU" sz="2400" dirty="0" err="1" smtClean="0"/>
              <a:t>продуктивність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праці</a:t>
            </a:r>
            <a:r>
              <a:rPr lang="ru-RU" sz="2400" dirty="0" smtClean="0"/>
              <a:t> персоналу.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 smtClean="0"/>
              <a:t>Автоматизація</a:t>
            </a:r>
            <a:r>
              <a:rPr lang="ru-RU" dirty="0" smtClean="0"/>
              <a:t> </a:t>
            </a:r>
            <a:r>
              <a:rPr lang="ru-RU" dirty="0"/>
              <a:t>ДПА </a:t>
            </a:r>
            <a:r>
              <a:rPr lang="ru-RU" dirty="0" err="1"/>
              <a:t>України</a:t>
            </a:r>
            <a:r>
              <a:rPr lang="ru-RU" dirty="0"/>
              <a:t> на </a:t>
            </a:r>
            <a:r>
              <a:rPr lang="ru-RU" dirty="0" err="1"/>
              <a:t>базі</a:t>
            </a:r>
            <a:r>
              <a:rPr lang="ru-RU" dirty="0"/>
              <a:t> АІАС дала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вивільнити</a:t>
            </a:r>
            <a:r>
              <a:rPr lang="ru-RU" dirty="0"/>
              <a:t> персонал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рутинних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 і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змогу</a:t>
            </a:r>
            <a:r>
              <a:rPr lang="ru-RU" dirty="0"/>
              <a:t> продуктивно та </a:t>
            </a:r>
            <a:r>
              <a:rPr lang="ru-RU" dirty="0" err="1"/>
              <a:t>творчо</a:t>
            </a:r>
            <a:r>
              <a:rPr lang="ru-RU" dirty="0"/>
              <a:t>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робочий</a:t>
            </a:r>
            <a:r>
              <a:rPr lang="ru-RU" dirty="0"/>
              <a:t> час. </a:t>
            </a:r>
            <a:r>
              <a:rPr lang="ru-RU" dirty="0" err="1"/>
              <a:t>Фактично</a:t>
            </a:r>
            <a:r>
              <a:rPr lang="ru-RU" dirty="0"/>
              <a:t> з точки </a:t>
            </a:r>
            <a:r>
              <a:rPr lang="ru-RU" dirty="0" err="1"/>
              <a:t>зору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посадових</a:t>
            </a:r>
            <a:r>
              <a:rPr lang="ru-RU" dirty="0"/>
              <a:t> </a:t>
            </a:r>
            <a:r>
              <a:rPr lang="ru-RU" dirty="0" err="1"/>
              <a:t>обов'язків</a:t>
            </a:r>
            <a:r>
              <a:rPr lang="ru-RU" dirty="0"/>
              <a:t> персоналу ДПА, АІАС </a:t>
            </a:r>
            <a:r>
              <a:rPr lang="ru-RU" dirty="0" err="1"/>
              <a:t>забезпечує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dirty="0"/>
              <a:t>•   </a:t>
            </a:r>
            <a:r>
              <a:rPr lang="ru-RU" dirty="0" err="1"/>
              <a:t>оперативність</a:t>
            </a:r>
            <a:r>
              <a:rPr lang="ru-RU" dirty="0"/>
              <a:t> та </a:t>
            </a:r>
            <a:r>
              <a:rPr lang="ru-RU" dirty="0" err="1"/>
              <a:t>продуктивність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</a:t>
            </a:r>
            <a:r>
              <a:rPr lang="ru-RU" dirty="0" err="1"/>
              <a:t>службовців</a:t>
            </a:r>
            <a:r>
              <a:rPr lang="ru-RU" dirty="0"/>
              <a:t> ДПА;</a:t>
            </a:r>
          </a:p>
          <a:p>
            <a:pPr marL="0" indent="0">
              <a:buNone/>
            </a:pPr>
            <a:r>
              <a:rPr lang="ru-RU" dirty="0"/>
              <a:t>•   </a:t>
            </a:r>
            <a:r>
              <a:rPr lang="ru-RU" dirty="0" err="1"/>
              <a:t>оперативність</a:t>
            </a:r>
            <a:r>
              <a:rPr lang="ru-RU" dirty="0"/>
              <a:t> в </a:t>
            </a:r>
            <a:r>
              <a:rPr lang="ru-RU" dirty="0" err="1"/>
              <a:t>отриманні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про </a:t>
            </a:r>
            <a:r>
              <a:rPr lang="ru-RU" dirty="0" err="1"/>
              <a:t>надходження</a:t>
            </a:r>
            <a:r>
              <a:rPr lang="ru-RU" dirty="0"/>
              <a:t> </a:t>
            </a:r>
            <a:r>
              <a:rPr lang="ru-RU" dirty="0" err="1"/>
              <a:t>податківна</a:t>
            </a:r>
            <a:r>
              <a:rPr lang="ru-RU" dirty="0"/>
              <a:t> будь-яку дату, по будь-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платнику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•   </a:t>
            </a:r>
            <a:r>
              <a:rPr lang="ru-RU" dirty="0" err="1"/>
              <a:t>достовірність</a:t>
            </a:r>
            <a:r>
              <a:rPr lang="ru-RU" dirty="0"/>
              <a:t> </a:t>
            </a:r>
            <a:r>
              <a:rPr lang="ru-RU" dirty="0" err="1"/>
              <a:t>облікових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 та </a:t>
            </a:r>
            <a:r>
              <a:rPr lang="ru-RU" dirty="0" err="1"/>
              <a:t>ефективність</a:t>
            </a:r>
            <a:r>
              <a:rPr lang="ru-RU" dirty="0"/>
              <a:t> контролю </a:t>
            </a:r>
            <a:r>
              <a:rPr lang="ru-RU" dirty="0" err="1"/>
              <a:t>податкового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•  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динаміки</a:t>
            </a:r>
            <a:r>
              <a:rPr lang="ru-RU" dirty="0"/>
              <a:t> </a:t>
            </a:r>
            <a:r>
              <a:rPr lang="ru-RU" dirty="0" err="1"/>
              <a:t>надходження</a:t>
            </a:r>
            <a:r>
              <a:rPr lang="ru-RU" dirty="0"/>
              <a:t> </a:t>
            </a:r>
            <a:r>
              <a:rPr lang="ru-RU" dirty="0" err="1"/>
              <a:t>сум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•   </a:t>
            </a:r>
            <a:r>
              <a:rPr lang="ru-RU" dirty="0" err="1"/>
              <a:t>оперативність</a:t>
            </a:r>
            <a:r>
              <a:rPr lang="ru-RU" dirty="0"/>
              <a:t> </a:t>
            </a:r>
            <a:r>
              <a:rPr lang="ru-RU" dirty="0" err="1"/>
              <a:t>бухгалтерського</a:t>
            </a:r>
            <a:r>
              <a:rPr lang="ru-RU" dirty="0"/>
              <a:t> </a:t>
            </a:r>
            <a:r>
              <a:rPr lang="ru-RU" dirty="0" err="1"/>
              <a:t>обліку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•   </a:t>
            </a:r>
            <a:r>
              <a:rPr lang="ru-RU" dirty="0" err="1"/>
              <a:t>прогнозування</a:t>
            </a:r>
            <a:r>
              <a:rPr lang="ru-RU" dirty="0"/>
              <a:t> </a:t>
            </a:r>
            <a:r>
              <a:rPr lang="ru-RU" dirty="0" err="1"/>
              <a:t>надходження</a:t>
            </a:r>
            <a:r>
              <a:rPr lang="ru-RU" dirty="0"/>
              <a:t> </a:t>
            </a:r>
            <a:r>
              <a:rPr lang="ru-RU" dirty="0" err="1"/>
              <a:t>сум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•   </a:t>
            </a:r>
            <a:r>
              <a:rPr lang="ru-RU" dirty="0" err="1"/>
              <a:t>повне</a:t>
            </a:r>
            <a:r>
              <a:rPr lang="ru-RU" dirty="0"/>
              <a:t> та </a:t>
            </a:r>
            <a:r>
              <a:rPr lang="ru-RU" dirty="0" err="1"/>
              <a:t>своєчасне</a:t>
            </a:r>
            <a:r>
              <a:rPr lang="ru-RU" dirty="0"/>
              <a:t> </a:t>
            </a:r>
            <a:r>
              <a:rPr lang="ru-RU" dirty="0" err="1"/>
              <a:t>інформування</a:t>
            </a:r>
            <a:r>
              <a:rPr lang="ru-RU" dirty="0"/>
              <a:t> </a:t>
            </a:r>
            <a:r>
              <a:rPr lang="ru-RU" dirty="0" err="1"/>
              <a:t>службовців</a:t>
            </a:r>
            <a:r>
              <a:rPr lang="ru-RU" dirty="0"/>
              <a:t> ДПА про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податкового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•  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оперативності</a:t>
            </a:r>
            <a:r>
              <a:rPr lang="ru-RU" dirty="0"/>
              <a:t>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 </a:t>
            </a:r>
            <a:r>
              <a:rPr lang="ru-RU" dirty="0" err="1"/>
              <a:t>управлінським</a:t>
            </a:r>
            <a:r>
              <a:rPr lang="ru-RU" dirty="0"/>
              <a:t> персоналом;</a:t>
            </a:r>
          </a:p>
          <a:p>
            <a:pPr marL="0" indent="0">
              <a:buNone/>
            </a:pPr>
            <a:r>
              <a:rPr lang="ru-RU" dirty="0"/>
              <a:t>•   </a:t>
            </a:r>
            <a:r>
              <a:rPr lang="ru-RU" dirty="0" err="1"/>
              <a:t>скорочення</a:t>
            </a:r>
            <a:r>
              <a:rPr lang="ru-RU" dirty="0"/>
              <a:t> </a:t>
            </a:r>
            <a:r>
              <a:rPr lang="ru-RU" dirty="0" err="1"/>
              <a:t>обсягу</a:t>
            </a:r>
            <a:r>
              <a:rPr lang="ru-RU" dirty="0"/>
              <a:t> </a:t>
            </a:r>
            <a:r>
              <a:rPr lang="ru-RU" dirty="0" err="1"/>
              <a:t>паперових</a:t>
            </a:r>
            <a:r>
              <a:rPr lang="ru-RU" dirty="0"/>
              <a:t> </a:t>
            </a:r>
            <a:r>
              <a:rPr lang="ru-RU" dirty="0" err="1"/>
              <a:t>носіїв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37528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З 2000 року в </a:t>
            </a:r>
            <a:r>
              <a:rPr lang="ru-RU" sz="2400" dirty="0" err="1" smtClean="0"/>
              <a:t>промислову</a:t>
            </a:r>
            <a:r>
              <a:rPr lang="ru-RU" sz="2400" dirty="0" smtClean="0"/>
              <a:t> </a:t>
            </a:r>
            <a:r>
              <a:rPr lang="ru-RU" sz="2400" dirty="0" err="1" smtClean="0"/>
              <a:t>експлуатацію</a:t>
            </a:r>
            <a:r>
              <a:rPr lang="ru-RU" sz="2400" dirty="0" smtClean="0"/>
              <a:t> </a:t>
            </a:r>
            <a:r>
              <a:rPr lang="ru-RU" sz="2400" dirty="0" err="1" smtClean="0"/>
              <a:t>впроваджено</a:t>
            </a:r>
            <a:r>
              <a:rPr lang="ru-RU" sz="2400" dirty="0" smtClean="0"/>
              <a:t> </a:t>
            </a:r>
            <a:r>
              <a:rPr lang="ru-RU" sz="2400" dirty="0" err="1" smtClean="0"/>
              <a:t>автоматизовану</a:t>
            </a:r>
            <a:r>
              <a:rPr lang="ru-RU" sz="2400" dirty="0" smtClean="0"/>
              <a:t> </a:t>
            </a:r>
            <a:r>
              <a:rPr lang="ru-RU" sz="2400" dirty="0" err="1" smtClean="0"/>
              <a:t>інформаційну</a:t>
            </a:r>
            <a:r>
              <a:rPr lang="ru-RU" sz="2400" dirty="0" smtClean="0"/>
              <a:t> систему </a:t>
            </a:r>
            <a:r>
              <a:rPr lang="ru-RU" sz="2400" dirty="0" err="1" smtClean="0"/>
              <a:t>обласного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рівня</a:t>
            </a:r>
            <a:r>
              <a:rPr lang="ru-RU" sz="2400" dirty="0" smtClean="0"/>
              <a:t> (АІС ОР), </a:t>
            </a:r>
            <a:r>
              <a:rPr lang="ru-RU" sz="2400" dirty="0" err="1" smtClean="0"/>
              <a:t>розроблену</a:t>
            </a:r>
            <a:r>
              <a:rPr lang="ru-RU" sz="2400" dirty="0" smtClean="0"/>
              <a:t> на </a:t>
            </a:r>
            <a:r>
              <a:rPr lang="ru-RU" sz="2400" dirty="0" err="1" smtClean="0"/>
              <a:t>основі</a:t>
            </a:r>
            <a:r>
              <a:rPr lang="ru-RU" sz="2400" dirty="0" smtClean="0"/>
              <a:t> </a:t>
            </a:r>
            <a:r>
              <a:rPr lang="ru-RU" sz="2400" dirty="0" err="1" smtClean="0"/>
              <a:t>сучасних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технологій</a:t>
            </a:r>
            <a:r>
              <a:rPr lang="ru-RU" sz="2400" dirty="0" smtClean="0"/>
              <a:t>. АІС ОР </a:t>
            </a:r>
            <a:r>
              <a:rPr lang="ru-RU" sz="2400" dirty="0" err="1" smtClean="0"/>
              <a:t>забезпечує</a:t>
            </a:r>
            <a:r>
              <a:rPr lang="ru-RU" sz="2400" dirty="0" smtClean="0"/>
              <a:t> </a:t>
            </a:r>
            <a:r>
              <a:rPr lang="ru-RU" sz="2400" dirty="0" err="1" smtClean="0"/>
              <a:t>комплексну</a:t>
            </a:r>
            <a:r>
              <a:rPr lang="ru-RU" sz="2400" dirty="0" smtClean="0"/>
              <a:t> </a:t>
            </a:r>
            <a:r>
              <a:rPr lang="ru-RU" sz="2400" dirty="0" err="1" smtClean="0"/>
              <a:t>автоматизацію</a:t>
            </a:r>
            <a:r>
              <a:rPr lang="ru-RU" sz="2400" dirty="0" smtClean="0"/>
              <a:t> </a:t>
            </a:r>
            <a:r>
              <a:rPr lang="ru-RU" sz="2400" dirty="0" err="1" smtClean="0"/>
              <a:t>функцій</a:t>
            </a:r>
            <a:r>
              <a:rPr lang="ru-RU" sz="2400" dirty="0" smtClean="0"/>
              <a:t> </a:t>
            </a:r>
            <a:r>
              <a:rPr lang="ru-RU" sz="2400" dirty="0" err="1" smtClean="0"/>
              <a:t>роботи</a:t>
            </a:r>
            <a:r>
              <a:rPr lang="ru-RU" sz="2400" dirty="0" smtClean="0"/>
              <a:t> </a:t>
            </a:r>
            <a:r>
              <a:rPr lang="ru-RU" sz="2400" dirty="0" err="1" smtClean="0"/>
              <a:t>підрозділів</a:t>
            </a:r>
            <a:r>
              <a:rPr lang="ru-RU" sz="2400" dirty="0" smtClean="0"/>
              <a:t> </a:t>
            </a:r>
            <a:r>
              <a:rPr lang="ru-RU" sz="2400" dirty="0" err="1" smtClean="0"/>
              <a:t>обласних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апаратів</a:t>
            </a:r>
            <a:r>
              <a:rPr lang="ru-RU" sz="2400" dirty="0" smtClean="0"/>
              <a:t> ДПА з </a:t>
            </a:r>
            <a:r>
              <a:rPr lang="ru-RU" sz="2400" dirty="0" err="1" smtClean="0"/>
              <a:t>інформацією</a:t>
            </a:r>
            <a:r>
              <a:rPr lang="ru-RU" sz="2400" dirty="0" smtClean="0"/>
              <a:t> баз </a:t>
            </a:r>
            <a:r>
              <a:rPr lang="ru-RU" sz="2400" dirty="0" err="1" smtClean="0"/>
              <a:t>даних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регіону</a:t>
            </a:r>
            <a:r>
              <a:rPr lang="ru-RU" sz="2400" dirty="0" smtClean="0"/>
              <a:t>. </a:t>
            </a:r>
            <a:r>
              <a:rPr lang="ru-RU" sz="2400" dirty="0" err="1" smtClean="0"/>
              <a:t>Функціонально</a:t>
            </a:r>
            <a:r>
              <a:rPr lang="ru-RU" sz="2400" dirty="0" smtClean="0"/>
              <a:t> АІС ОР </a:t>
            </a:r>
            <a:r>
              <a:rPr lang="ru-RU" sz="2400" dirty="0" err="1" smtClean="0"/>
              <a:t>складається</a:t>
            </a:r>
            <a:r>
              <a:rPr lang="ru-RU" sz="2400" dirty="0" smtClean="0"/>
              <a:t> з </a:t>
            </a:r>
            <a:r>
              <a:rPr lang="ru-RU" sz="2400" dirty="0" err="1" smtClean="0"/>
              <a:t>підсистем</a:t>
            </a:r>
            <a:r>
              <a:rPr lang="ru-RU" sz="2400" dirty="0" smtClean="0"/>
              <a:t>: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err="1" smtClean="0"/>
              <a:t>Пошукова</a:t>
            </a:r>
            <a:r>
              <a:rPr lang="ru-RU" dirty="0" smtClean="0"/>
              <a:t> </a:t>
            </a:r>
            <a:r>
              <a:rPr lang="ru-RU" dirty="0" err="1"/>
              <a:t>підсистема</a:t>
            </a:r>
            <a:r>
              <a:rPr lang="ru-RU" dirty="0"/>
              <a:t>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виконувати</a:t>
            </a:r>
            <a:r>
              <a:rPr lang="ru-RU" dirty="0"/>
              <a:t> </a:t>
            </a:r>
            <a:r>
              <a:rPr lang="ru-RU" dirty="0" err="1"/>
              <a:t>відбір</a:t>
            </a:r>
            <a:r>
              <a:rPr lang="ru-RU" dirty="0"/>
              <a:t> </a:t>
            </a:r>
            <a:r>
              <a:rPr lang="ru-RU" dirty="0" err="1"/>
              <a:t>платників</a:t>
            </a:r>
            <a:r>
              <a:rPr lang="ru-RU" dirty="0"/>
              <a:t> по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ніж</a:t>
            </a:r>
            <a:r>
              <a:rPr lang="ru-RU" dirty="0"/>
              <a:t> 300 </a:t>
            </a:r>
            <a:r>
              <a:rPr lang="ru-RU" dirty="0" err="1"/>
              <a:t>показниках</a:t>
            </a:r>
            <a:r>
              <a:rPr lang="ru-RU" dirty="0"/>
              <a:t> (</a:t>
            </a:r>
            <a:r>
              <a:rPr lang="ru-RU" dirty="0" err="1"/>
              <a:t>реєстраційних</a:t>
            </a:r>
            <a:r>
              <a:rPr lang="ru-RU" dirty="0"/>
              <a:t>, </a:t>
            </a:r>
            <a:r>
              <a:rPr lang="ru-RU" dirty="0" err="1"/>
              <a:t>економічних</a:t>
            </a:r>
            <a:r>
              <a:rPr lang="ru-RU" dirty="0"/>
              <a:t>, </a:t>
            </a:r>
            <a:r>
              <a:rPr lang="ru-RU" dirty="0" err="1"/>
              <a:t>податкових</a:t>
            </a:r>
            <a:r>
              <a:rPr lang="ru-RU" dirty="0"/>
              <a:t>) і по практично </a:t>
            </a:r>
            <a:r>
              <a:rPr lang="ru-RU" dirty="0" err="1"/>
              <a:t>необмеженій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ru-RU" dirty="0" err="1"/>
              <a:t>їхніх</a:t>
            </a:r>
            <a:r>
              <a:rPr lang="ru-RU" dirty="0"/>
              <a:t> </a:t>
            </a:r>
            <a:r>
              <a:rPr lang="ru-RU" dirty="0" err="1"/>
              <a:t>комбінацій</a:t>
            </a:r>
            <a:r>
              <a:rPr lang="ru-RU" dirty="0"/>
              <a:t>. АІС ОР є базовою для </a:t>
            </a:r>
            <a:r>
              <a:rPr lang="ru-RU" dirty="0" err="1"/>
              <a:t>інформаційного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спеціалізованих</a:t>
            </a:r>
            <a:r>
              <a:rPr lang="ru-RU" dirty="0"/>
              <a:t> </a:t>
            </a:r>
            <a:r>
              <a:rPr lang="ru-RU" dirty="0" err="1"/>
              <a:t>інспекцій</a:t>
            </a:r>
            <a:r>
              <a:rPr lang="ru-RU" dirty="0"/>
              <a:t> великих </a:t>
            </a:r>
            <a:r>
              <a:rPr lang="ru-RU" dirty="0" err="1"/>
              <a:t>платників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 і </a:t>
            </a:r>
            <a:r>
              <a:rPr lang="ru-RU" dirty="0" err="1"/>
              <a:t>організаційно-аналітичних</a:t>
            </a:r>
            <a:r>
              <a:rPr lang="ru-RU" dirty="0"/>
              <a:t> </a:t>
            </a:r>
            <a:r>
              <a:rPr lang="ru-RU" dirty="0" err="1"/>
              <a:t>підрозділів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з </a:t>
            </a:r>
            <a:r>
              <a:rPr lang="ru-RU" dirty="0" err="1"/>
              <a:t>боротьби</a:t>
            </a:r>
            <a:r>
              <a:rPr lang="ru-RU" dirty="0"/>
              <a:t> з </a:t>
            </a:r>
            <a:r>
              <a:rPr lang="ru-RU" dirty="0" err="1"/>
              <a:t>приховуванням</a:t>
            </a:r>
            <a:r>
              <a:rPr lang="ru-RU" dirty="0"/>
              <a:t> </a:t>
            </a:r>
            <a:r>
              <a:rPr lang="ru-RU" dirty="0" err="1"/>
              <a:t>неоподаткованих</a:t>
            </a:r>
            <a:r>
              <a:rPr lang="ru-RU" dirty="0"/>
              <a:t>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відмиванням</a:t>
            </a:r>
            <a:r>
              <a:rPr lang="ru-RU" dirty="0"/>
              <a:t> </a:t>
            </a:r>
            <a:r>
              <a:rPr lang="ru-RU" dirty="0" err="1"/>
              <a:t>доходів</a:t>
            </a:r>
            <a:r>
              <a:rPr lang="ru-RU" dirty="0"/>
              <a:t>, </a:t>
            </a:r>
            <a:r>
              <a:rPr lang="ru-RU" dirty="0" err="1"/>
              <a:t>одержаних</a:t>
            </a:r>
            <a:r>
              <a:rPr lang="ru-RU" dirty="0"/>
              <a:t> </a:t>
            </a:r>
            <a:r>
              <a:rPr lang="ru-RU" dirty="0" err="1"/>
              <a:t>незаконним</a:t>
            </a:r>
            <a:r>
              <a:rPr lang="ru-RU" dirty="0"/>
              <a:t> шляхом.</a:t>
            </a:r>
          </a:p>
          <a:p>
            <a:pPr algn="just"/>
            <a:r>
              <a:rPr lang="ru-RU" dirty="0" err="1" smtClean="0"/>
              <a:t>Підсистема</a:t>
            </a:r>
            <a:r>
              <a:rPr lang="ru-RU" dirty="0" smtClean="0"/>
              <a:t> </a:t>
            </a:r>
            <a:r>
              <a:rPr lang="ru-RU" dirty="0" err="1"/>
              <a:t>роботи</a:t>
            </a:r>
            <a:r>
              <a:rPr lang="ru-RU" dirty="0"/>
              <a:t> з </a:t>
            </a:r>
            <a:r>
              <a:rPr lang="ru-RU" dirty="0" err="1"/>
              <a:t>карткою</a:t>
            </a:r>
            <a:r>
              <a:rPr lang="ru-RU" dirty="0"/>
              <a:t> </a:t>
            </a:r>
            <a:r>
              <a:rPr lang="ru-RU" dirty="0" err="1"/>
              <a:t>платника</a:t>
            </a:r>
            <a:r>
              <a:rPr lang="ru-RU" dirty="0"/>
              <a:t>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опера­тивне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про стан </a:t>
            </a:r>
            <a:r>
              <a:rPr lang="ru-RU" dirty="0" err="1"/>
              <a:t>розрахунків</a:t>
            </a:r>
            <a:r>
              <a:rPr lang="ru-RU" dirty="0"/>
              <a:t> кожного </a:t>
            </a:r>
            <a:r>
              <a:rPr lang="ru-RU" dirty="0" err="1"/>
              <a:t>платника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, </a:t>
            </a:r>
            <a:r>
              <a:rPr lang="ru-RU" dirty="0" err="1"/>
              <a:t>його</a:t>
            </a:r>
            <a:r>
              <a:rPr lang="ru-RU" dirty="0"/>
              <a:t> доходи, обороти, </a:t>
            </a:r>
            <a:r>
              <a:rPr lang="ru-RU" dirty="0" err="1"/>
              <a:t>репутацію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</a:t>
            </a:r>
          </a:p>
          <a:p>
            <a:pPr algn="just"/>
            <a:r>
              <a:rPr lang="ru-RU" dirty="0" smtClean="0"/>
              <a:t> </a:t>
            </a:r>
            <a:r>
              <a:rPr lang="ru-RU" dirty="0" err="1"/>
              <a:t>Підсистема</a:t>
            </a:r>
            <a:r>
              <a:rPr lang="ru-RU" dirty="0"/>
              <a:t> </a:t>
            </a:r>
            <a:r>
              <a:rPr lang="ru-RU" dirty="0" err="1"/>
              <a:t>економічного</a:t>
            </a:r>
            <a:r>
              <a:rPr lang="ru-RU" dirty="0"/>
              <a:t> </a:t>
            </a:r>
            <a:r>
              <a:rPr lang="ru-RU" dirty="0" err="1"/>
              <a:t>аналізу</a:t>
            </a:r>
            <a:r>
              <a:rPr lang="ru-RU" dirty="0"/>
              <a:t>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фахівцям</a:t>
            </a:r>
            <a:r>
              <a:rPr lang="ru-RU" dirty="0"/>
              <a:t> </a:t>
            </a:r>
            <a:r>
              <a:rPr lang="ru-RU" dirty="0" err="1"/>
              <a:t>податкових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підняти</a:t>
            </a:r>
            <a:r>
              <a:rPr lang="ru-RU" dirty="0"/>
              <a:t> на </a:t>
            </a:r>
            <a:r>
              <a:rPr lang="ru-RU" dirty="0" err="1"/>
              <a:t>якісно</a:t>
            </a:r>
            <a:r>
              <a:rPr lang="ru-RU" dirty="0"/>
              <a:t> </a:t>
            </a:r>
            <a:r>
              <a:rPr lang="ru-RU" dirty="0" err="1"/>
              <a:t>новий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з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бази</a:t>
            </a:r>
            <a:r>
              <a:rPr lang="ru-RU" dirty="0"/>
              <a:t> </a:t>
            </a:r>
            <a:r>
              <a:rPr lang="ru-RU" dirty="0" err="1"/>
              <a:t>оподатковування</a:t>
            </a:r>
            <a:r>
              <a:rPr lang="ru-RU" dirty="0"/>
              <a:t> </a:t>
            </a:r>
            <a:r>
              <a:rPr lang="ru-RU" dirty="0" err="1"/>
              <a:t>регіону</a:t>
            </a:r>
            <a:r>
              <a:rPr lang="ru-RU" dirty="0"/>
              <a:t>, </a:t>
            </a:r>
            <a:r>
              <a:rPr lang="ru-RU" dirty="0" err="1"/>
              <a:t>прогнозування</a:t>
            </a:r>
            <a:r>
              <a:rPr lang="ru-RU" dirty="0"/>
              <a:t> й </a:t>
            </a:r>
            <a:r>
              <a:rPr lang="ru-RU" dirty="0" err="1"/>
              <a:t>аналізу</a:t>
            </a:r>
            <a:r>
              <a:rPr lang="ru-RU" dirty="0"/>
              <a:t> </a:t>
            </a:r>
            <a:r>
              <a:rPr lang="ru-RU" dirty="0" err="1"/>
              <a:t>надходжень</a:t>
            </a:r>
            <a:r>
              <a:rPr lang="ru-RU" dirty="0"/>
              <a:t> до бюджету.</a:t>
            </a:r>
          </a:p>
          <a:p>
            <a:pPr algn="just"/>
            <a:r>
              <a:rPr lang="ru-RU" dirty="0"/>
              <a:t>АІС "</a:t>
            </a:r>
            <a:r>
              <a:rPr lang="ru-RU" dirty="0" err="1"/>
              <a:t>Галузь</a:t>
            </a:r>
            <a:r>
              <a:rPr lang="ru-RU" dirty="0"/>
              <a:t>" </a:t>
            </a:r>
            <a:r>
              <a:rPr lang="ru-RU" dirty="0" err="1"/>
              <a:t>призначена</a:t>
            </a:r>
            <a:r>
              <a:rPr lang="ru-RU" dirty="0"/>
              <a:t> для </a:t>
            </a:r>
            <a:r>
              <a:rPr lang="ru-RU" dirty="0" err="1"/>
              <a:t>щоденного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та </a:t>
            </a:r>
            <a:r>
              <a:rPr lang="ru-RU" dirty="0" err="1"/>
              <a:t>підйому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 з районного </a:t>
            </a:r>
            <a:r>
              <a:rPr lang="ru-RU" dirty="0" err="1"/>
              <a:t>рівня</a:t>
            </a:r>
            <a:r>
              <a:rPr lang="ru-RU" dirty="0"/>
              <a:t> на </a:t>
            </a:r>
            <a:r>
              <a:rPr lang="ru-RU" dirty="0" err="1"/>
              <a:t>центральний</a:t>
            </a:r>
            <a:r>
              <a:rPr lang="ru-RU" dirty="0"/>
              <a:t> про стан </a:t>
            </a:r>
            <a:r>
              <a:rPr lang="ru-RU" dirty="0" err="1"/>
              <a:t>розрахунків</a:t>
            </a:r>
            <a:r>
              <a:rPr lang="ru-RU" dirty="0"/>
              <a:t> з бюджетом кожного </a:t>
            </a:r>
            <a:r>
              <a:rPr lang="ru-RU" dirty="0" err="1"/>
              <a:t>платника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. На центральному </a:t>
            </a:r>
            <a:r>
              <a:rPr lang="ru-RU" dirty="0" err="1"/>
              <a:t>рівні</a:t>
            </a:r>
            <a:r>
              <a:rPr lang="ru-RU" dirty="0"/>
              <a:t> з </a:t>
            </a:r>
            <a:r>
              <a:rPr lang="ru-RU" dirty="0" err="1"/>
              <a:t>інтегрованого</a:t>
            </a:r>
            <a:r>
              <a:rPr lang="ru-RU" dirty="0"/>
              <a:t> банку </a:t>
            </a:r>
            <a:r>
              <a:rPr lang="ru-RU" dirty="0" err="1"/>
              <a:t>даних</a:t>
            </a:r>
            <a:r>
              <a:rPr lang="ru-RU" dirty="0"/>
              <a:t> АІС "</a:t>
            </a:r>
            <a:r>
              <a:rPr lang="ru-RU" dirty="0" err="1"/>
              <a:t>Галузь</a:t>
            </a:r>
            <a:r>
              <a:rPr lang="ru-RU" dirty="0"/>
              <a:t>" є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значно</a:t>
            </a:r>
            <a:r>
              <a:rPr lang="ru-RU" dirty="0"/>
              <a:t> </a:t>
            </a:r>
            <a:r>
              <a:rPr lang="ru-RU" dirty="0" err="1"/>
              <a:t>більшої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ru-RU" dirty="0" err="1"/>
              <a:t>звітних</a:t>
            </a:r>
            <a:r>
              <a:rPr lang="ru-RU" dirty="0"/>
              <a:t> форм та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розширеного</a:t>
            </a:r>
            <a:r>
              <a:rPr lang="ru-RU" dirty="0"/>
              <a:t> </a:t>
            </a:r>
            <a:r>
              <a:rPr lang="ru-RU" dirty="0" err="1"/>
              <a:t>економічного</a:t>
            </a:r>
            <a:r>
              <a:rPr lang="ru-RU" dirty="0"/>
              <a:t> </a:t>
            </a:r>
            <a:r>
              <a:rPr lang="ru-RU" dirty="0" err="1"/>
              <a:t>аналізу</a:t>
            </a:r>
            <a:r>
              <a:rPr lang="ru-RU" dirty="0"/>
              <a:t> для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управлінських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2329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1181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Серед</a:t>
            </a:r>
            <a:r>
              <a:rPr lang="ru-RU" dirty="0"/>
              <a:t> проблематики </a:t>
            </a:r>
            <a:r>
              <a:rPr lang="ru-RU" dirty="0" err="1"/>
              <a:t>інформаційного</a:t>
            </a:r>
            <a:r>
              <a:rPr lang="ru-RU" dirty="0"/>
              <a:t> плану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виділити</a:t>
            </a:r>
            <a:r>
              <a:rPr lang="ru-RU" dirty="0"/>
              <a:t> </a:t>
            </a:r>
            <a:r>
              <a:rPr lang="ru-RU" dirty="0" err="1"/>
              <a:t>наступні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06230"/>
            <a:ext cx="10515600" cy="5496127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/>
              <a:t>велика </a:t>
            </a:r>
            <a:r>
              <a:rPr lang="ru-RU" dirty="0" err="1"/>
              <a:t>кількість</a:t>
            </a:r>
            <a:r>
              <a:rPr lang="ru-RU" dirty="0"/>
              <a:t> та </a:t>
            </a:r>
            <a:r>
              <a:rPr lang="ru-RU" dirty="0" err="1"/>
              <a:t>постійне</a:t>
            </a:r>
            <a:r>
              <a:rPr lang="ru-RU" dirty="0"/>
              <a:t> </a:t>
            </a:r>
            <a:r>
              <a:rPr lang="ru-RU" dirty="0" err="1"/>
              <a:t>зростання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ru-RU" dirty="0" err="1"/>
              <a:t>платників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характерно для </a:t>
            </a:r>
            <a:r>
              <a:rPr lang="ru-RU" dirty="0" err="1"/>
              <a:t>перехідної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.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зазначити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інформаційна</a:t>
            </a:r>
            <a:r>
              <a:rPr lang="ru-RU" dirty="0"/>
              <a:t> .модель </a:t>
            </a:r>
            <a:r>
              <a:rPr lang="ru-RU" dirty="0" err="1"/>
              <a:t>реєстраційних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</a:t>
            </a:r>
            <a:r>
              <a:rPr lang="ru-RU" dirty="0" err="1"/>
              <a:t>юридичної</a:t>
            </a:r>
            <a:r>
              <a:rPr lang="ru-RU" dirty="0"/>
              <a:t> особи </a:t>
            </a:r>
            <a:r>
              <a:rPr lang="ru-RU" dirty="0" err="1"/>
              <a:t>складає</a:t>
            </a:r>
            <a:r>
              <a:rPr lang="ru-RU" dirty="0"/>
              <a:t> </a:t>
            </a:r>
            <a:r>
              <a:rPr lang="ru-RU" dirty="0" err="1"/>
              <a:t>біля</a:t>
            </a:r>
            <a:r>
              <a:rPr lang="ru-RU" dirty="0"/>
              <a:t> 150 </a:t>
            </a:r>
            <a:r>
              <a:rPr lang="ru-RU" dirty="0" err="1"/>
              <a:t>реквізитів</a:t>
            </a:r>
            <a:r>
              <a:rPr lang="ru-RU" dirty="0"/>
              <a:t> за </a:t>
            </a:r>
            <a:r>
              <a:rPr lang="ru-RU" dirty="0" err="1"/>
              <a:t>наявності</a:t>
            </a:r>
            <a:r>
              <a:rPr lang="ru-RU" dirty="0"/>
              <a:t> в Державному </a:t>
            </a:r>
            <a:r>
              <a:rPr lang="ru-RU" dirty="0" err="1"/>
              <a:t>реєстрі</a:t>
            </a:r>
            <a:r>
              <a:rPr lang="ru-RU" dirty="0"/>
              <a:t> </a:t>
            </a:r>
            <a:r>
              <a:rPr lang="ru-RU" dirty="0" err="1"/>
              <a:t>юридичних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</a:t>
            </a:r>
            <a:r>
              <a:rPr lang="ru-RU" dirty="0" err="1"/>
              <a:t>близько</a:t>
            </a:r>
            <a:r>
              <a:rPr lang="ru-RU" dirty="0"/>
              <a:t> 1 млн' </a:t>
            </a:r>
            <a:r>
              <a:rPr lang="ru-RU" dirty="0" err="1"/>
              <a:t>суб'єктів</a:t>
            </a:r>
            <a:r>
              <a:rPr lang="ru-RU" dirty="0"/>
              <a:t>, а </a:t>
            </a:r>
            <a:r>
              <a:rPr lang="ru-RU" dirty="0" err="1"/>
              <a:t>Державний</a:t>
            </a:r>
            <a:r>
              <a:rPr lang="ru-RU" dirty="0"/>
              <a:t> </a:t>
            </a:r>
            <a:r>
              <a:rPr lang="ru-RU" dirty="0" err="1"/>
              <a:t>реєстр</a:t>
            </a:r>
            <a:r>
              <a:rPr lang="ru-RU" dirty="0"/>
              <a:t>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налічує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42 млн. </a:t>
            </a:r>
            <a:r>
              <a:rPr lang="ru-RU" dirty="0" err="1"/>
              <a:t>записів</a:t>
            </a:r>
            <a:r>
              <a:rPr lang="ru-RU" dirty="0"/>
              <a:t>;</a:t>
            </a:r>
          </a:p>
          <a:p>
            <a:r>
              <a:rPr lang="ru-RU" dirty="0" err="1" smtClean="0"/>
              <a:t>лібералізація</a:t>
            </a:r>
            <a:r>
              <a:rPr lang="ru-RU" dirty="0" smtClean="0"/>
              <a:t> </a:t>
            </a:r>
            <a:r>
              <a:rPr lang="ru-RU" dirty="0" err="1"/>
              <a:t>законодавства</a:t>
            </a:r>
            <a:r>
              <a:rPr lang="ru-RU" dirty="0"/>
              <a:t> </a:t>
            </a:r>
            <a:r>
              <a:rPr lang="ru-RU" dirty="0" err="1"/>
              <a:t>зокрема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необмежену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банківських</a:t>
            </a:r>
            <a:r>
              <a:rPr lang="ru-RU" dirty="0"/>
              <a:t> </a:t>
            </a:r>
            <a:r>
              <a:rPr lang="ru-RU" dirty="0" err="1"/>
              <a:t>рахунків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характерно для демократичного </a:t>
            </a:r>
            <a:r>
              <a:rPr lang="ru-RU" dirty="0" err="1"/>
              <a:t>сус­пільства</a:t>
            </a:r>
            <a:r>
              <a:rPr lang="ru-RU" dirty="0"/>
              <a:t>.</a:t>
            </a:r>
          </a:p>
          <a:p>
            <a:r>
              <a:rPr lang="ru-RU" dirty="0" err="1" smtClean="0"/>
              <a:t>функціональна</a:t>
            </a:r>
            <a:r>
              <a:rPr lang="ru-RU" dirty="0" smtClean="0"/>
              <a:t> </a:t>
            </a:r>
            <a:r>
              <a:rPr lang="ru-RU" dirty="0"/>
              <a:t>та </a:t>
            </a:r>
            <a:r>
              <a:rPr lang="ru-RU" dirty="0" err="1"/>
              <a:t>географічна</a:t>
            </a:r>
            <a:r>
              <a:rPr lang="ru-RU" dirty="0"/>
              <a:t> </a:t>
            </a:r>
            <a:r>
              <a:rPr lang="ru-RU" dirty="0" err="1"/>
              <a:t>мобільність</a:t>
            </a:r>
            <a:r>
              <a:rPr lang="ru-RU" dirty="0"/>
              <a:t> </a:t>
            </a:r>
            <a:r>
              <a:rPr lang="ru-RU" dirty="0" err="1"/>
              <a:t>суб'єктів</a:t>
            </a:r>
            <a:r>
              <a:rPr lang="ru-RU" dirty="0"/>
              <a:t> </a:t>
            </a:r>
            <a:r>
              <a:rPr lang="ru-RU" dirty="0" err="1"/>
              <a:t>підприємницької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.</a:t>
            </a:r>
          </a:p>
          <a:p>
            <a:r>
              <a:rPr lang="ru-RU" dirty="0" err="1" smtClean="0"/>
              <a:t>недосконалість</a:t>
            </a:r>
            <a:r>
              <a:rPr lang="ru-RU" dirty="0" smtClean="0"/>
              <a:t> </a:t>
            </a:r>
            <a:r>
              <a:rPr lang="ru-RU" dirty="0" err="1"/>
              <a:t>податкового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 та </a:t>
            </a:r>
            <a:r>
              <a:rPr lang="ru-RU" dirty="0" err="1"/>
              <a:t>пов'язані</a:t>
            </a:r>
            <a:r>
              <a:rPr lang="ru-RU" dirty="0"/>
              <a:t> з ним </a:t>
            </a:r>
            <a:r>
              <a:rPr lang="ru-RU" dirty="0" err="1"/>
              <a:t>відповідні</a:t>
            </a:r>
            <a:r>
              <a:rPr lang="ru-RU" dirty="0"/>
              <a:t> </a:t>
            </a:r>
            <a:r>
              <a:rPr lang="ru-RU" dirty="0" err="1"/>
              <a:t>обсяги</a:t>
            </a:r>
            <a:r>
              <a:rPr lang="ru-RU" dirty="0"/>
              <a:t> </a:t>
            </a:r>
            <a:r>
              <a:rPr lang="ru-RU" dirty="0" err="1"/>
              <a:t>тіньової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, 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фіктивних</a:t>
            </a:r>
            <a:r>
              <a:rPr lang="ru-RU" dirty="0"/>
              <a:t> </a:t>
            </a:r>
            <a:r>
              <a:rPr lang="ru-RU" dirty="0" err="1"/>
              <a:t>підприємств</a:t>
            </a:r>
            <a:r>
              <a:rPr lang="ru-RU" dirty="0"/>
              <a:t> і </a:t>
            </a:r>
            <a:r>
              <a:rPr lang="ru-RU" dirty="0" err="1"/>
              <a:t>конвертаційних</a:t>
            </a:r>
            <a:r>
              <a:rPr lang="ru-RU" dirty="0"/>
              <a:t> </a:t>
            </a:r>
            <a:r>
              <a:rPr lang="ru-RU" dirty="0" err="1"/>
              <a:t>центрів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вимагає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податкових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відстеження</a:t>
            </a:r>
            <a:r>
              <a:rPr lang="ru-RU" dirty="0"/>
              <a:t> </a:t>
            </a:r>
            <a:r>
              <a:rPr lang="ru-RU" dirty="0" err="1"/>
              <a:t>товарних</a:t>
            </a:r>
            <a:r>
              <a:rPr lang="ru-RU" dirty="0"/>
              <a:t> та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потоків</a:t>
            </a:r>
            <a:r>
              <a:rPr lang="ru-RU" dirty="0"/>
              <a:t> як </a:t>
            </a:r>
            <a:r>
              <a:rPr lang="ru-RU" dirty="0" err="1"/>
              <a:t>об'єктів</a:t>
            </a:r>
            <a:r>
              <a:rPr lang="ru-RU" dirty="0"/>
              <a:t> </a:t>
            </a:r>
            <a:r>
              <a:rPr lang="ru-RU" dirty="0" err="1"/>
              <a:t>оподаткування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потребує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великої</a:t>
            </a:r>
            <a:r>
              <a:rPr lang="ru-RU" dirty="0"/>
              <a:t> за складом та </a:t>
            </a:r>
            <a:r>
              <a:rPr lang="ru-RU" dirty="0" err="1"/>
              <a:t>обсягами</a:t>
            </a:r>
            <a:r>
              <a:rPr lang="ru-RU" dirty="0"/>
              <a:t> </a:t>
            </a:r>
            <a:r>
              <a:rPr lang="ru-RU" dirty="0" err="1"/>
              <a:t>додаткової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цілого</a:t>
            </a:r>
            <a:r>
              <a:rPr lang="ru-RU" dirty="0"/>
              <a:t> ряду </a:t>
            </a:r>
            <a:r>
              <a:rPr lang="ru-RU" dirty="0" err="1"/>
              <a:t>відомств</a:t>
            </a:r>
            <a:r>
              <a:rPr lang="ru-RU" dirty="0"/>
              <a:t> та </a:t>
            </a:r>
            <a:r>
              <a:rPr lang="ru-RU" dirty="0" err="1"/>
              <a:t>організацій</a:t>
            </a:r>
            <a:r>
              <a:rPr lang="ru-RU" dirty="0"/>
              <a:t> (ДПА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обмінюється</a:t>
            </a:r>
            <a:r>
              <a:rPr lang="ru-RU" dirty="0"/>
              <a:t> </a:t>
            </a:r>
            <a:r>
              <a:rPr lang="ru-RU" dirty="0" err="1"/>
              <a:t>інформацією</a:t>
            </a:r>
            <a:r>
              <a:rPr lang="ru-RU" dirty="0"/>
              <a:t> з 15 </a:t>
            </a:r>
            <a:r>
              <a:rPr lang="ru-RU" dirty="0" err="1"/>
              <a:t>відомствами</a:t>
            </a:r>
            <a:r>
              <a:rPr lang="ru-RU" dirty="0"/>
              <a:t>);</a:t>
            </a:r>
          </a:p>
          <a:p>
            <a:r>
              <a:rPr lang="ru-RU" dirty="0" err="1" smtClean="0"/>
              <a:t>постійне</a:t>
            </a:r>
            <a:r>
              <a:rPr lang="ru-RU" dirty="0" smtClean="0"/>
              <a:t> </a:t>
            </a:r>
            <a:r>
              <a:rPr lang="ru-RU" dirty="0" err="1"/>
              <a:t>введення</a:t>
            </a:r>
            <a:r>
              <a:rPr lang="ru-RU" dirty="0"/>
              <a:t> в </a:t>
            </a:r>
            <a:r>
              <a:rPr lang="ru-RU" dirty="0" err="1"/>
              <a:t>інформаційну</a:t>
            </a:r>
            <a:r>
              <a:rPr lang="ru-RU" dirty="0"/>
              <a:t> базу </a:t>
            </a:r>
            <a:r>
              <a:rPr lang="ru-RU" dirty="0" err="1"/>
              <a:t>великої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 </a:t>
            </a:r>
            <a:r>
              <a:rPr lang="ru-RU" dirty="0" err="1"/>
              <a:t>податкової</a:t>
            </a:r>
            <a:r>
              <a:rPr lang="ru-RU" dirty="0"/>
              <a:t> </a:t>
            </a:r>
            <a:r>
              <a:rPr lang="ru-RU" dirty="0" err="1"/>
              <a:t>звітності</a:t>
            </a:r>
            <a:r>
              <a:rPr lang="ru-RU" dirty="0"/>
              <a:t> </a:t>
            </a:r>
            <a:r>
              <a:rPr lang="ru-RU" dirty="0" err="1"/>
              <a:t>платників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 - </a:t>
            </a:r>
            <a:r>
              <a:rPr lang="ru-RU" dirty="0" err="1"/>
              <a:t>декларацій</a:t>
            </a:r>
            <a:r>
              <a:rPr lang="ru-RU" dirty="0"/>
              <a:t> з </a:t>
            </a:r>
            <a:r>
              <a:rPr lang="ru-RU" dirty="0" err="1"/>
              <a:t>відповідними</a:t>
            </a:r>
            <a:r>
              <a:rPr lang="ru-RU" dirty="0"/>
              <a:t> </a:t>
            </a:r>
            <a:r>
              <a:rPr lang="ru-RU" dirty="0" err="1"/>
              <a:t>розрахунками</a:t>
            </a:r>
            <a:r>
              <a:rPr lang="ru-RU" dirty="0"/>
              <a:t>, </a:t>
            </a:r>
            <a:r>
              <a:rPr lang="ru-RU" dirty="0" err="1"/>
              <a:t>скарг</a:t>
            </a:r>
            <a:r>
              <a:rPr lang="ru-RU" dirty="0"/>
              <a:t> та </a:t>
            </a:r>
            <a:r>
              <a:rPr lang="ru-RU" dirty="0" err="1"/>
              <a:t>апеляцій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;</a:t>
            </a:r>
          </a:p>
          <a:p>
            <a:r>
              <a:rPr lang="ru-RU" dirty="0" err="1" smtClean="0"/>
              <a:t>недосягнуто</a:t>
            </a:r>
            <a:r>
              <a:rPr lang="ru-RU" dirty="0" smtClean="0"/>
              <a:t> </a:t>
            </a:r>
            <a:r>
              <a:rPr lang="ru-RU" dirty="0" err="1"/>
              <a:t>єдиних</a:t>
            </a:r>
            <a:r>
              <a:rPr lang="ru-RU" dirty="0"/>
              <a:t> </a:t>
            </a:r>
            <a:r>
              <a:rPr lang="ru-RU" dirty="0" err="1"/>
              <a:t>стандартів</a:t>
            </a:r>
            <a:r>
              <a:rPr lang="ru-RU" dirty="0"/>
              <a:t> </a:t>
            </a:r>
            <a:r>
              <a:rPr lang="ru-RU" dirty="0" err="1"/>
              <a:t>електронного</a:t>
            </a:r>
            <a:r>
              <a:rPr lang="ru-RU" dirty="0"/>
              <a:t> </a:t>
            </a:r>
            <a:r>
              <a:rPr lang="ru-RU" dirty="0" err="1"/>
              <a:t>документообігу</a:t>
            </a:r>
            <a:r>
              <a:rPr lang="ru-RU" dirty="0"/>
              <a:t> та </a:t>
            </a:r>
            <a:r>
              <a:rPr lang="ru-RU" dirty="0" err="1"/>
              <a:t>захисту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. </a:t>
            </a:r>
            <a:r>
              <a:rPr lang="ru-RU" dirty="0" err="1"/>
              <a:t>Значний</a:t>
            </a:r>
            <a:r>
              <a:rPr lang="ru-RU" dirty="0"/>
              <a:t> </a:t>
            </a:r>
            <a:r>
              <a:rPr lang="ru-RU" dirty="0" err="1"/>
              <a:t>обсяг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носить </a:t>
            </a:r>
            <a:r>
              <a:rPr lang="ru-RU" dirty="0" err="1"/>
              <a:t>конфіденційний</a:t>
            </a:r>
            <a:r>
              <a:rPr lang="ru-RU" dirty="0"/>
              <a:t> характер і </a:t>
            </a:r>
            <a:r>
              <a:rPr lang="ru-RU" dirty="0" err="1"/>
              <a:t>частка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містить</a:t>
            </a:r>
            <a:r>
              <a:rPr lang="ru-RU" dirty="0"/>
              <a:t> </a:t>
            </a:r>
            <a:r>
              <a:rPr lang="ru-RU" dirty="0" err="1"/>
              <a:t>державну</a:t>
            </a:r>
            <a:r>
              <a:rPr lang="ru-RU" dirty="0"/>
              <a:t> </a:t>
            </a:r>
            <a:r>
              <a:rPr lang="ru-RU" dirty="0" err="1"/>
              <a:t>таємницю</a:t>
            </a:r>
            <a:r>
              <a:rPr lang="ru-RU" dirty="0"/>
              <a:t> </a:t>
            </a:r>
            <a:r>
              <a:rPr lang="ru-RU" dirty="0" err="1"/>
              <a:t>потре­бують</a:t>
            </a:r>
            <a:r>
              <a:rPr lang="ru-RU" dirty="0"/>
              <a:t> </a:t>
            </a:r>
            <a:r>
              <a:rPr lang="ru-RU" dirty="0" err="1"/>
              <a:t>нагального</a:t>
            </a:r>
            <a:r>
              <a:rPr lang="ru-RU" dirty="0"/>
              <a:t> </a:t>
            </a:r>
            <a:r>
              <a:rPr lang="ru-RU" dirty="0" err="1"/>
              <a:t>вирішення</a:t>
            </a:r>
            <a:r>
              <a:rPr lang="ru-RU" dirty="0"/>
              <a:t> проблем </a:t>
            </a:r>
            <a:r>
              <a:rPr lang="ru-RU" dirty="0" err="1"/>
              <a:t>захисту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несан­кціонованого</a:t>
            </a:r>
            <a:r>
              <a:rPr lang="ru-RU" dirty="0"/>
              <a:t> доступу, особливо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передачі</a:t>
            </a:r>
            <a:r>
              <a:rPr lang="ru-RU" dirty="0"/>
              <a:t> ЇЇ каналами </a:t>
            </a:r>
            <a:r>
              <a:rPr lang="ru-RU" dirty="0" err="1"/>
              <a:t>зв'язку</a:t>
            </a:r>
            <a:r>
              <a:rPr lang="ru-RU" dirty="0"/>
              <a:t>;</a:t>
            </a:r>
          </a:p>
          <a:p>
            <a:r>
              <a:rPr lang="ru-RU" dirty="0" smtClean="0"/>
              <a:t>великий </a:t>
            </a:r>
            <a:r>
              <a:rPr lang="ru-RU" dirty="0" err="1"/>
              <a:t>обсяг</a:t>
            </a:r>
            <a:r>
              <a:rPr lang="ru-RU" dirty="0"/>
              <a:t> </a:t>
            </a:r>
            <a:r>
              <a:rPr lang="ru-RU" dirty="0" err="1"/>
              <a:t>звітності</a:t>
            </a:r>
            <a:r>
              <a:rPr lang="ru-RU" dirty="0"/>
              <a:t> про </a:t>
            </a:r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податкових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;</a:t>
            </a:r>
          </a:p>
          <a:p>
            <a:r>
              <a:rPr lang="ru-RU" dirty="0" smtClean="0"/>
              <a:t>контроль </a:t>
            </a:r>
            <a:r>
              <a:rPr lang="ru-RU" dirty="0"/>
              <a:t>за </a:t>
            </a:r>
            <a:r>
              <a:rPr lang="ru-RU" dirty="0" err="1"/>
              <a:t>витратами</a:t>
            </a:r>
            <a:r>
              <a:rPr lang="ru-RU" dirty="0"/>
              <a:t>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</a:t>
            </a:r>
            <a:r>
              <a:rPr lang="ru-RU" dirty="0" err="1"/>
              <a:t>вимагає</a:t>
            </a:r>
            <a:r>
              <a:rPr lang="ru-RU" dirty="0"/>
              <a:t> великого </a:t>
            </a:r>
            <a:r>
              <a:rPr lang="ru-RU" dirty="0" err="1"/>
              <a:t>обсягу</a:t>
            </a:r>
            <a:r>
              <a:rPr lang="ru-RU" dirty="0"/>
              <a:t> </a:t>
            </a:r>
            <a:r>
              <a:rPr lang="ru-RU" dirty="0" err="1"/>
              <a:t>інфор­мації</a:t>
            </a:r>
            <a:r>
              <a:rPr lang="ru-RU" dirty="0"/>
              <a:t> з </a:t>
            </a:r>
            <a:r>
              <a:rPr lang="ru-RU" dirty="0" err="1"/>
              <a:t>митних</a:t>
            </a:r>
            <a:r>
              <a:rPr lang="ru-RU" dirty="0"/>
              <a:t>, </a:t>
            </a:r>
            <a:r>
              <a:rPr lang="ru-RU" dirty="0" err="1"/>
              <a:t>банківських</a:t>
            </a:r>
            <a:r>
              <a:rPr lang="ru-RU" dirty="0"/>
              <a:t> </a:t>
            </a:r>
            <a:r>
              <a:rPr lang="ru-RU" dirty="0" err="1"/>
              <a:t>установ</a:t>
            </a:r>
            <a:r>
              <a:rPr lang="ru-RU" dirty="0"/>
              <a:t>,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нотаріусів</a:t>
            </a:r>
            <a:r>
              <a:rPr lang="ru-RU" dirty="0"/>
              <a:t> про </a:t>
            </a:r>
            <a:r>
              <a:rPr lang="ru-RU" dirty="0" err="1"/>
              <a:t>закупівлю</a:t>
            </a:r>
            <a:r>
              <a:rPr lang="ru-RU" dirty="0"/>
              <a:t>, </a:t>
            </a:r>
            <a:r>
              <a:rPr lang="ru-RU" dirty="0" err="1"/>
              <a:t>відчуження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;</a:t>
            </a:r>
          </a:p>
          <a:p>
            <a:r>
              <a:rPr lang="ru-RU" dirty="0" err="1" smtClean="0"/>
              <a:t>адміністрування</a:t>
            </a:r>
            <a:r>
              <a:rPr lang="ru-RU" dirty="0" smtClean="0"/>
              <a:t> </a:t>
            </a:r>
            <a:r>
              <a:rPr lang="ru-RU" dirty="0" err="1"/>
              <a:t>податку</a:t>
            </a:r>
            <a:r>
              <a:rPr lang="ru-RU" dirty="0"/>
              <a:t> на </a:t>
            </a:r>
            <a:r>
              <a:rPr lang="ru-RU" dirty="0" err="1"/>
              <a:t>нерухоме</a:t>
            </a:r>
            <a:r>
              <a:rPr lang="ru-RU" dirty="0"/>
              <a:t> </a:t>
            </a:r>
            <a:r>
              <a:rPr lang="ru-RU" dirty="0" err="1"/>
              <a:t>майно</a:t>
            </a:r>
            <a:r>
              <a:rPr lang="ru-RU" dirty="0"/>
              <a:t> </a:t>
            </a:r>
            <a:r>
              <a:rPr lang="ru-RU" dirty="0" err="1"/>
              <a:t>потребує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для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ринкової</a:t>
            </a:r>
            <a:r>
              <a:rPr lang="ru-RU" dirty="0"/>
              <a:t> </a:t>
            </a:r>
            <a:r>
              <a:rPr lang="ru-RU" dirty="0" err="1"/>
              <a:t>вартості</a:t>
            </a:r>
            <a:r>
              <a:rPr lang="ru-RU" dirty="0"/>
              <a:t> </a:t>
            </a:r>
            <a:r>
              <a:rPr lang="ru-RU" dirty="0" err="1"/>
              <a:t>будівель</a:t>
            </a:r>
            <a:r>
              <a:rPr lang="ru-RU" dirty="0"/>
              <a:t> і </a:t>
            </a:r>
            <a:r>
              <a:rPr lang="ru-RU" dirty="0" err="1"/>
              <a:t>помешкань</a:t>
            </a:r>
            <a:r>
              <a:rPr lang="ru-RU" dirty="0"/>
              <a:t>, </a:t>
            </a:r>
            <a:r>
              <a:rPr lang="ru-RU" dirty="0" err="1"/>
              <a:t>інформації</a:t>
            </a:r>
            <a:r>
              <a:rPr lang="ru-RU" dirty="0"/>
              <a:t> з </a:t>
            </a:r>
            <a:r>
              <a:rPr lang="ru-RU" dirty="0" err="1"/>
              <a:t>ріелтерських</a:t>
            </a:r>
            <a:r>
              <a:rPr lang="ru-RU" dirty="0"/>
              <a:t> контор;</a:t>
            </a:r>
          </a:p>
          <a:p>
            <a:r>
              <a:rPr lang="ru-RU" dirty="0" err="1" smtClean="0"/>
              <a:t>розширення</a:t>
            </a:r>
            <a:r>
              <a:rPr lang="ru-RU" dirty="0" smtClean="0"/>
              <a:t> </a:t>
            </a:r>
            <a:r>
              <a:rPr lang="ru-RU" dirty="0"/>
              <a:t>умов </a:t>
            </a:r>
            <a:r>
              <a:rPr lang="ru-RU" dirty="0" err="1"/>
              <a:t>податку</a:t>
            </a:r>
            <a:r>
              <a:rPr lang="ru-RU" dirty="0"/>
              <a:t> з </a:t>
            </a:r>
            <a:r>
              <a:rPr lang="ru-RU" dirty="0" err="1"/>
              <a:t>власників</a:t>
            </a:r>
            <a:r>
              <a:rPr lang="ru-RU" dirty="0"/>
              <a:t> транспорту (</a:t>
            </a:r>
            <a:r>
              <a:rPr lang="ru-RU" dirty="0" err="1"/>
              <a:t>повітряного</a:t>
            </a:r>
            <a:r>
              <a:rPr lang="ru-RU" dirty="0"/>
              <a:t>, водяного) </a:t>
            </a:r>
            <a:r>
              <a:rPr lang="ru-RU" dirty="0" err="1"/>
              <a:t>потребує</a:t>
            </a:r>
            <a:r>
              <a:rPr lang="ru-RU" dirty="0"/>
              <a:t> </a:t>
            </a:r>
            <a:r>
              <a:rPr lang="ru-RU" dirty="0" err="1"/>
              <a:t>одержання</a:t>
            </a:r>
            <a:r>
              <a:rPr lang="ru-RU" dirty="0"/>
              <a:t> </a:t>
            </a:r>
            <a:r>
              <a:rPr lang="ru-RU" dirty="0" err="1"/>
              <a:t>електронних</a:t>
            </a:r>
            <a:r>
              <a:rPr lang="ru-RU" dirty="0"/>
              <a:t> баз </a:t>
            </a:r>
            <a:r>
              <a:rPr lang="ru-RU" dirty="0" err="1"/>
              <a:t>зареєстрованих</a:t>
            </a:r>
            <a:r>
              <a:rPr lang="ru-RU" dirty="0"/>
              <a:t> </a:t>
            </a:r>
            <a:r>
              <a:rPr lang="ru-RU" dirty="0" err="1"/>
              <a:t>транс­портних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;</a:t>
            </a:r>
          </a:p>
          <a:p>
            <a:r>
              <a:rPr lang="ru-RU" dirty="0" err="1" smtClean="0"/>
              <a:t>обробка</a:t>
            </a:r>
            <a:r>
              <a:rPr lang="ru-RU" dirty="0" smtClean="0"/>
              <a:t> </a:t>
            </a:r>
            <a:r>
              <a:rPr lang="ru-RU" dirty="0"/>
              <a:t>великих </a:t>
            </a:r>
            <a:r>
              <a:rPr lang="ru-RU" dirty="0" err="1"/>
              <a:t>обсягів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з метою </a:t>
            </a:r>
            <a:r>
              <a:rPr lang="ru-RU" dirty="0" err="1"/>
              <a:t>поглибленого</a:t>
            </a:r>
            <a:r>
              <a:rPr lang="ru-RU" dirty="0"/>
              <a:t> </a:t>
            </a:r>
            <a:r>
              <a:rPr lang="ru-RU" dirty="0" err="1"/>
              <a:t>аналізу</a:t>
            </a:r>
            <a:r>
              <a:rPr lang="ru-RU" dirty="0"/>
              <a:t> </a:t>
            </a:r>
            <a:r>
              <a:rPr lang="ru-RU" dirty="0" err="1"/>
              <a:t>фінансово-господарської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підприємств</a:t>
            </a:r>
            <a:r>
              <a:rPr lang="ru-RU" dirty="0"/>
              <a:t>, в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податкової</a:t>
            </a:r>
            <a:r>
              <a:rPr lang="ru-RU" dirty="0"/>
              <a:t> </a:t>
            </a:r>
            <a:r>
              <a:rPr lang="ru-RU" dirty="0" err="1"/>
              <a:t>завантаженості</a:t>
            </a:r>
            <a:r>
              <a:rPr lang="ru-RU" dirty="0"/>
              <a:t> </a:t>
            </a:r>
            <a:r>
              <a:rPr lang="ru-RU" dirty="0" err="1"/>
              <a:t>підприємств</a:t>
            </a:r>
            <a:r>
              <a:rPr lang="ru-RU" dirty="0"/>
              <a:t>,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обґрунтованих</a:t>
            </a:r>
            <a:r>
              <a:rPr lang="ru-RU" dirty="0"/>
              <a:t> </a:t>
            </a:r>
            <a:r>
              <a:rPr lang="ru-RU" dirty="0" err="1"/>
              <a:t>прогнозів</a:t>
            </a:r>
            <a:r>
              <a:rPr lang="ru-RU" dirty="0"/>
              <a:t> та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диференційованого</a:t>
            </a:r>
            <a:r>
              <a:rPr lang="ru-RU" dirty="0"/>
              <a:t> </a:t>
            </a:r>
            <a:r>
              <a:rPr lang="ru-RU" dirty="0" err="1"/>
              <a:t>підходу</a:t>
            </a:r>
            <a:r>
              <a:rPr lang="ru-RU" dirty="0"/>
              <a:t> до </a:t>
            </a:r>
            <a:r>
              <a:rPr lang="ru-RU" dirty="0" err="1"/>
              <a:t>підприємств</a:t>
            </a:r>
            <a:r>
              <a:rPr lang="ru-RU" dirty="0"/>
              <a:t> 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галузевої</a:t>
            </a:r>
            <a:r>
              <a:rPr lang="ru-RU" dirty="0"/>
              <a:t> </a:t>
            </a:r>
            <a:r>
              <a:rPr lang="ru-RU" dirty="0" err="1"/>
              <a:t>специфіки</a:t>
            </a:r>
            <a:r>
              <a:rPr lang="ru-RU" dirty="0"/>
              <a:t>, виду </a:t>
            </a:r>
            <a:r>
              <a:rPr lang="ru-RU" dirty="0" err="1"/>
              <a:t>власності</a:t>
            </a:r>
            <a:r>
              <a:rPr lang="ru-RU" dirty="0"/>
              <a:t>, </a:t>
            </a:r>
            <a:r>
              <a:rPr lang="ru-RU" dirty="0" err="1"/>
              <a:t>розмірів</a:t>
            </a:r>
            <a:r>
              <a:rPr lang="ru-RU" dirty="0"/>
              <a:t> </a:t>
            </a:r>
            <a:r>
              <a:rPr lang="ru-RU" dirty="0" err="1"/>
              <a:t>підприємств</a:t>
            </a:r>
            <a:r>
              <a:rPr lang="ru-RU" dirty="0"/>
              <a:t>, </a:t>
            </a:r>
            <a:r>
              <a:rPr lang="ru-RU" dirty="0" err="1"/>
              <a:t>географічних</a:t>
            </a:r>
            <a:r>
              <a:rPr lang="ru-RU" dirty="0"/>
              <a:t> умов </a:t>
            </a:r>
            <a:r>
              <a:rPr lang="ru-RU" dirty="0" err="1"/>
              <a:t>тощо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89855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ІНФОРМАЦІЙНІ ТЕХНОЛОГІЇ В СИСТЕМІ КАЗНАЧЕЙСЬКОЇ СЛУЖБИ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7591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Державне</a:t>
            </a:r>
            <a:r>
              <a:rPr lang="ru-RU" dirty="0" smtClean="0"/>
              <a:t> казначейство</a:t>
            </a:r>
            <a:r>
              <a:rPr lang="ru-RU" dirty="0"/>
              <a:t>, в </a:t>
            </a:r>
            <a:r>
              <a:rPr lang="ru-RU" dirty="0" err="1"/>
              <a:t>функції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входять</a:t>
            </a:r>
            <a:r>
              <a:rPr lang="ru-RU" dirty="0"/>
              <a:t>: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err="1"/>
              <a:t>організація</a:t>
            </a:r>
            <a:r>
              <a:rPr lang="ru-RU" dirty="0"/>
              <a:t>, </a:t>
            </a:r>
            <a:r>
              <a:rPr lang="ru-RU" dirty="0" err="1"/>
              <a:t>здійснення</a:t>
            </a:r>
            <a:r>
              <a:rPr lang="ru-RU" dirty="0"/>
              <a:t> і контроль за </a:t>
            </a:r>
            <a:r>
              <a:rPr lang="ru-RU" dirty="0" err="1"/>
              <a:t>виконанням</a:t>
            </a:r>
            <a:r>
              <a:rPr lang="ru-RU" dirty="0"/>
              <a:t> державного бюджету,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прибутками</a:t>
            </a:r>
            <a:r>
              <a:rPr lang="ru-RU" dirty="0"/>
              <a:t> та </a:t>
            </a:r>
            <a:r>
              <a:rPr lang="ru-RU" dirty="0" err="1"/>
              <a:t>витратами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бюджету на </a:t>
            </a:r>
            <a:r>
              <a:rPr lang="ru-RU" dirty="0" err="1"/>
              <a:t>рахунках</a:t>
            </a:r>
            <a:r>
              <a:rPr lang="ru-RU" dirty="0"/>
              <a:t> казначейства в банках, </a:t>
            </a:r>
            <a:r>
              <a:rPr lang="ru-RU" dirty="0" err="1"/>
              <a:t>виходячи</a:t>
            </a:r>
            <a:r>
              <a:rPr lang="ru-RU" dirty="0"/>
              <a:t> з принципу </a:t>
            </a:r>
            <a:r>
              <a:rPr lang="ru-RU" dirty="0" err="1"/>
              <a:t>єдиної</a:t>
            </a:r>
            <a:r>
              <a:rPr lang="ru-RU" dirty="0"/>
              <a:t> </a:t>
            </a:r>
            <a:r>
              <a:rPr lang="ru-RU" dirty="0" err="1"/>
              <a:t>каси</a:t>
            </a:r>
            <a:r>
              <a:rPr lang="ru-RU" dirty="0"/>
              <a:t>;</a:t>
            </a:r>
          </a:p>
          <a:p>
            <a:r>
              <a:rPr lang="ru-RU" dirty="0" err="1"/>
              <a:t>регулювання</a:t>
            </a:r>
            <a:r>
              <a:rPr lang="ru-RU" dirty="0"/>
              <a:t>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відношень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державним</a:t>
            </a:r>
            <a:r>
              <a:rPr lang="ru-RU" dirty="0"/>
              <a:t> бюджетом і </a:t>
            </a:r>
            <a:r>
              <a:rPr lang="ru-RU" dirty="0" err="1"/>
              <a:t>позабюджетними</a:t>
            </a:r>
            <a:r>
              <a:rPr lang="ru-RU" dirty="0"/>
              <a:t> фондами, </a:t>
            </a:r>
            <a:r>
              <a:rPr lang="ru-RU" dirty="0" err="1"/>
              <a:t>фінансове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фондів</a:t>
            </a:r>
            <a:r>
              <a:rPr lang="ru-RU" dirty="0"/>
              <a:t>, контроль за </a:t>
            </a:r>
            <a:r>
              <a:rPr lang="ru-RU" dirty="0" err="1"/>
              <a:t>поступленням</a:t>
            </a:r>
            <a:r>
              <a:rPr lang="ru-RU" dirty="0"/>
              <a:t> та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позабюджетних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;</a:t>
            </a:r>
          </a:p>
          <a:p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короткотермінового</a:t>
            </a:r>
            <a:r>
              <a:rPr lang="ru-RU" dirty="0"/>
              <a:t> </a:t>
            </a:r>
            <a:r>
              <a:rPr lang="ru-RU" dirty="0" err="1"/>
              <a:t>прогнозування</a:t>
            </a:r>
            <a:r>
              <a:rPr lang="ru-RU" dirty="0"/>
              <a:t> </a:t>
            </a:r>
            <a:r>
              <a:rPr lang="ru-RU" dirty="0" err="1"/>
              <a:t>обсягів</a:t>
            </a:r>
            <a:r>
              <a:rPr lang="ru-RU" dirty="0"/>
              <a:t> </a:t>
            </a:r>
            <a:r>
              <a:rPr lang="ru-RU" dirty="0" err="1"/>
              <a:t>державних</a:t>
            </a:r>
            <a:r>
              <a:rPr lang="ru-RU" dirty="0"/>
              <a:t>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оперативне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цими</a:t>
            </a:r>
            <a:r>
              <a:rPr lang="ru-RU" dirty="0"/>
              <a:t> ресурсами в межах, </a:t>
            </a:r>
            <a:r>
              <a:rPr lang="ru-RU" dirty="0" err="1"/>
              <a:t>встановлених</a:t>
            </a:r>
            <a:r>
              <a:rPr lang="ru-RU" dirty="0"/>
              <a:t> на </a:t>
            </a:r>
            <a:r>
              <a:rPr lang="ru-RU" dirty="0" err="1"/>
              <a:t>відповідний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державних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;</a:t>
            </a:r>
          </a:p>
          <a:p>
            <a:r>
              <a:rPr lang="ru-RU" dirty="0" err="1"/>
              <a:t>збір</a:t>
            </a:r>
            <a:r>
              <a:rPr lang="ru-RU" dirty="0"/>
              <a:t>, </a:t>
            </a:r>
            <a:r>
              <a:rPr lang="ru-RU" dirty="0" err="1"/>
              <a:t>обробка</a:t>
            </a:r>
            <a:r>
              <a:rPr lang="ru-RU" dirty="0"/>
              <a:t> та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про стан </a:t>
            </a:r>
            <a:r>
              <a:rPr lang="ru-RU" dirty="0" err="1"/>
              <a:t>державних</a:t>
            </a:r>
            <a:r>
              <a:rPr lang="ru-RU" dirty="0"/>
              <a:t> </a:t>
            </a:r>
            <a:r>
              <a:rPr lang="ru-RU" dirty="0" err="1"/>
              <a:t>фінансів</a:t>
            </a:r>
            <a:r>
              <a:rPr lang="ru-RU" dirty="0"/>
              <a:t>, </a:t>
            </a:r>
            <a:r>
              <a:rPr lang="ru-RU" dirty="0" err="1"/>
              <a:t>представлення</a:t>
            </a:r>
            <a:r>
              <a:rPr lang="ru-RU" dirty="0"/>
              <a:t> </a:t>
            </a:r>
            <a:r>
              <a:rPr lang="ru-RU" dirty="0" err="1"/>
              <a:t>вищим</a:t>
            </a:r>
            <a:r>
              <a:rPr lang="ru-RU" dirty="0"/>
              <a:t> </a:t>
            </a:r>
            <a:r>
              <a:rPr lang="ru-RU" dirty="0" err="1"/>
              <a:t>законодавчим</a:t>
            </a:r>
            <a:r>
              <a:rPr lang="ru-RU" dirty="0"/>
              <a:t> та </a:t>
            </a:r>
            <a:r>
              <a:rPr lang="ru-RU" dirty="0" err="1"/>
              <a:t>виконавчим</a:t>
            </a:r>
            <a:r>
              <a:rPr lang="ru-RU" dirty="0"/>
              <a:t> органам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і </a:t>
            </a:r>
            <a:r>
              <a:rPr lang="ru-RU" dirty="0" err="1"/>
              <a:t>управління</a:t>
            </a:r>
            <a:r>
              <a:rPr lang="ru-RU" dirty="0"/>
              <a:t> державою </a:t>
            </a:r>
            <a:r>
              <a:rPr lang="ru-RU" dirty="0" err="1"/>
              <a:t>звітності</a:t>
            </a:r>
            <a:r>
              <a:rPr lang="ru-RU" dirty="0"/>
              <a:t> про </a:t>
            </a:r>
            <a:r>
              <a:rPr lang="ru-RU" dirty="0" err="1"/>
              <a:t>фінансові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 уряду по бюджету, про </a:t>
            </a:r>
            <a:r>
              <a:rPr lang="ru-RU" dirty="0" err="1"/>
              <a:t>позабюджетні</a:t>
            </a:r>
            <a:r>
              <a:rPr lang="ru-RU" dirty="0"/>
              <a:t> </a:t>
            </a:r>
            <a:r>
              <a:rPr lang="ru-RU" dirty="0" err="1"/>
              <a:t>фонди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про стан </a:t>
            </a:r>
            <a:r>
              <a:rPr lang="ru-RU" dirty="0" err="1"/>
              <a:t>бюджетної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;</a:t>
            </a:r>
          </a:p>
          <a:p>
            <a:r>
              <a:rPr lang="ru-RU" dirty="0" err="1"/>
              <a:t>управління</a:t>
            </a:r>
            <a:r>
              <a:rPr lang="ru-RU" dirty="0"/>
              <a:t> та </a:t>
            </a:r>
            <a:r>
              <a:rPr lang="ru-RU" dirty="0" err="1"/>
              <a:t>обслуговування</a:t>
            </a:r>
            <a:r>
              <a:rPr lang="ru-RU" dirty="0"/>
              <a:t> </a:t>
            </a:r>
            <a:r>
              <a:rPr lang="ru-RU" dirty="0" err="1"/>
              <a:t>сумісно</a:t>
            </a:r>
            <a:r>
              <a:rPr lang="ru-RU" dirty="0"/>
              <a:t> з </a:t>
            </a:r>
            <a:r>
              <a:rPr lang="ru-RU" dirty="0" err="1"/>
              <a:t>Національним</a:t>
            </a:r>
            <a:r>
              <a:rPr lang="ru-RU" dirty="0"/>
              <a:t> банком </a:t>
            </a:r>
            <a:r>
              <a:rPr lang="ru-RU" dirty="0" err="1"/>
              <a:t>України</a:t>
            </a:r>
            <a:r>
              <a:rPr lang="ru-RU" dirty="0"/>
              <a:t> та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уповноваженими</a:t>
            </a:r>
            <a:r>
              <a:rPr lang="ru-RU" dirty="0"/>
              <a:t> банками державного </a:t>
            </a:r>
            <a:r>
              <a:rPr lang="ru-RU" dirty="0" err="1"/>
              <a:t>внутрішнього</a:t>
            </a:r>
            <a:r>
              <a:rPr lang="ru-RU" dirty="0"/>
              <a:t> та </a:t>
            </a:r>
            <a:r>
              <a:rPr lang="ru-RU" dirty="0" err="1"/>
              <a:t>зовнішнього</a:t>
            </a:r>
            <a:r>
              <a:rPr lang="ru-RU" dirty="0"/>
              <a:t> </a:t>
            </a:r>
            <a:r>
              <a:rPr lang="ru-RU" dirty="0" err="1"/>
              <a:t>боргів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;</a:t>
            </a:r>
          </a:p>
          <a:p>
            <a:r>
              <a:rPr lang="ru-RU" dirty="0" err="1"/>
              <a:t>розробка</a:t>
            </a:r>
            <a:r>
              <a:rPr lang="ru-RU" dirty="0"/>
              <a:t> </a:t>
            </a:r>
            <a:r>
              <a:rPr lang="ru-RU" dirty="0" err="1"/>
              <a:t>методичних</a:t>
            </a:r>
            <a:r>
              <a:rPr lang="ru-RU" dirty="0"/>
              <a:t> та </a:t>
            </a:r>
            <a:r>
              <a:rPr lang="ru-RU" dirty="0" err="1"/>
              <a:t>інструктивних</a:t>
            </a:r>
            <a:r>
              <a:rPr lang="ru-RU" dirty="0"/>
              <a:t> </a:t>
            </a:r>
            <a:r>
              <a:rPr lang="ru-RU" dirty="0" err="1"/>
              <a:t>матеріалів</a:t>
            </a:r>
            <a:r>
              <a:rPr lang="ru-RU" dirty="0"/>
              <a:t>, порядку </a:t>
            </a:r>
            <a:r>
              <a:rPr lang="ru-RU" dirty="0" err="1"/>
              <a:t>ведення</a:t>
            </a:r>
            <a:r>
              <a:rPr lang="ru-RU" dirty="0"/>
              <a:t> </a:t>
            </a:r>
            <a:r>
              <a:rPr lang="ru-RU" dirty="0" err="1"/>
              <a:t>облікових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по </a:t>
            </a:r>
            <a:r>
              <a:rPr lang="ru-RU" dirty="0" err="1"/>
              <a:t>питаннях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відносяться</a:t>
            </a:r>
            <a:r>
              <a:rPr lang="ru-RU" dirty="0"/>
              <a:t> до </a:t>
            </a:r>
            <a:r>
              <a:rPr lang="ru-RU" dirty="0" err="1"/>
              <a:t>компетенції</a:t>
            </a:r>
            <a:r>
              <a:rPr lang="ru-RU" dirty="0"/>
              <a:t> казначейства, </a:t>
            </a:r>
            <a:r>
              <a:rPr lang="ru-RU" dirty="0" err="1"/>
              <a:t>обов’язкових</a:t>
            </a:r>
            <a:r>
              <a:rPr lang="ru-RU" dirty="0"/>
              <a:t> для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і </a:t>
            </a:r>
            <a:r>
              <a:rPr lang="ru-RU" dirty="0" err="1"/>
              <a:t>управління</a:t>
            </a:r>
            <a:r>
              <a:rPr lang="ru-RU" dirty="0"/>
              <a:t>, </a:t>
            </a:r>
            <a:r>
              <a:rPr lang="ru-RU" dirty="0" err="1"/>
              <a:t>підприємств</a:t>
            </a:r>
            <a:r>
              <a:rPr lang="ru-RU" dirty="0"/>
              <a:t>, </a:t>
            </a:r>
            <a:r>
              <a:rPr lang="ru-RU" dirty="0" err="1"/>
              <a:t>організацій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розпоряджаються</a:t>
            </a:r>
            <a:r>
              <a:rPr lang="ru-RU" dirty="0"/>
              <a:t> </a:t>
            </a:r>
            <a:r>
              <a:rPr lang="ru-RU" dirty="0" err="1"/>
              <a:t>державними</a:t>
            </a:r>
            <a:r>
              <a:rPr lang="ru-RU" dirty="0"/>
              <a:t> коштами </a:t>
            </a:r>
            <a:r>
              <a:rPr lang="ru-RU" dirty="0" err="1"/>
              <a:t>державних</a:t>
            </a:r>
            <a:r>
              <a:rPr lang="ru-RU" dirty="0"/>
              <a:t> </a:t>
            </a:r>
            <a:r>
              <a:rPr lang="ru-RU" dirty="0" err="1"/>
              <a:t>позабюджетних</a:t>
            </a:r>
            <a:r>
              <a:rPr lang="ru-RU" dirty="0"/>
              <a:t> </a:t>
            </a:r>
            <a:r>
              <a:rPr lang="ru-RU" dirty="0" err="1"/>
              <a:t>фондів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95213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Головною метою </a:t>
            </a:r>
            <a:r>
              <a:rPr lang="ru-RU" sz="2000" dirty="0" err="1"/>
              <a:t>створення</a:t>
            </a:r>
            <a:r>
              <a:rPr lang="ru-RU" sz="2000" dirty="0"/>
              <a:t> </a:t>
            </a:r>
            <a:r>
              <a:rPr lang="ru-RU" sz="2000" dirty="0" err="1"/>
              <a:t>інформаційного</a:t>
            </a:r>
            <a:r>
              <a:rPr lang="ru-RU" sz="2000" dirty="0"/>
              <a:t> комплексу </a:t>
            </a:r>
            <a:r>
              <a:rPr lang="ru-RU" sz="2000" dirty="0" err="1"/>
              <a:t>органів</a:t>
            </a:r>
            <a:r>
              <a:rPr lang="ru-RU" sz="2000" dirty="0"/>
              <a:t> державного казначейства є </a:t>
            </a:r>
            <a:r>
              <a:rPr lang="ru-RU" sz="2000" dirty="0" err="1"/>
              <a:t>суттєве</a:t>
            </a:r>
            <a:r>
              <a:rPr lang="ru-RU" sz="2000" dirty="0"/>
              <a:t> </a:t>
            </a:r>
            <a:r>
              <a:rPr lang="ru-RU" sz="2000" dirty="0" err="1"/>
              <a:t>підвищення</a:t>
            </a:r>
            <a:r>
              <a:rPr lang="ru-RU" sz="2000" dirty="0"/>
              <a:t> </a:t>
            </a:r>
            <a:r>
              <a:rPr lang="ru-RU" sz="2000" dirty="0" err="1"/>
              <a:t>ефективності</a:t>
            </a:r>
            <a:r>
              <a:rPr lang="ru-RU" sz="2000" dirty="0"/>
              <a:t> державного бюджету. </a:t>
            </a:r>
            <a:r>
              <a:rPr lang="ru-RU" sz="2000" dirty="0" err="1"/>
              <a:t>Це</a:t>
            </a:r>
            <a:r>
              <a:rPr lang="ru-RU" sz="2000" dirty="0"/>
              <a:t> </a:t>
            </a:r>
            <a:r>
              <a:rPr lang="ru-RU" sz="2000" dirty="0" err="1"/>
              <a:t>дозволяє</a:t>
            </a:r>
            <a:r>
              <a:rPr lang="ru-RU" sz="2000" dirty="0"/>
              <a:t> органам державного казначейства оперативно, точно і </a:t>
            </a:r>
            <a:r>
              <a:rPr lang="ru-RU" sz="2000" dirty="0" err="1"/>
              <a:t>ефективного</a:t>
            </a:r>
            <a:r>
              <a:rPr lang="ru-RU" sz="2000" dirty="0"/>
              <a:t> </a:t>
            </a:r>
            <a:r>
              <a:rPr lang="ru-RU" sz="2000" dirty="0" err="1"/>
              <a:t>вирішувати</a:t>
            </a:r>
            <a:r>
              <a:rPr lang="ru-RU" sz="2000" dirty="0"/>
              <a:t> </a:t>
            </a:r>
            <a:r>
              <a:rPr lang="ru-RU" sz="2000" dirty="0" err="1"/>
              <a:t>обмеженою</a:t>
            </a:r>
            <a:r>
              <a:rPr lang="ru-RU" sz="2000" dirty="0"/>
              <a:t> </a:t>
            </a:r>
            <a:r>
              <a:rPr lang="ru-RU" sz="2000" dirty="0" err="1"/>
              <a:t>кількістю</a:t>
            </a:r>
            <a:r>
              <a:rPr lang="ru-RU" sz="2000" dirty="0"/>
              <a:t> персоналу </a:t>
            </a:r>
            <a:r>
              <a:rPr lang="ru-RU" sz="2000" dirty="0" err="1"/>
              <a:t>всі</a:t>
            </a:r>
            <a:r>
              <a:rPr lang="ru-RU" sz="2000" dirty="0"/>
              <a:t> </a:t>
            </a:r>
            <a:r>
              <a:rPr lang="ru-RU" sz="2000" dirty="0" err="1"/>
              <a:t>задачі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поставлені</a:t>
            </a:r>
            <a:r>
              <a:rPr lang="ru-RU" sz="2000" dirty="0"/>
              <a:t> перед такою системою: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err="1"/>
              <a:t>оперативний</a:t>
            </a:r>
            <a:r>
              <a:rPr lang="ru-RU" dirty="0"/>
              <a:t> і </a:t>
            </a:r>
            <a:r>
              <a:rPr lang="ru-RU" dirty="0" err="1"/>
              <a:t>точний</a:t>
            </a:r>
            <a:r>
              <a:rPr lang="ru-RU" dirty="0"/>
              <a:t> </a:t>
            </a:r>
            <a:r>
              <a:rPr lang="ru-RU" dirty="0" err="1"/>
              <a:t>облік</a:t>
            </a:r>
            <a:r>
              <a:rPr lang="ru-RU" dirty="0"/>
              <a:t> </a:t>
            </a:r>
            <a:r>
              <a:rPr lang="ru-RU" dirty="0" err="1"/>
              <a:t>прибутків</a:t>
            </a:r>
            <a:r>
              <a:rPr lang="ru-RU" dirty="0"/>
              <a:t> державного бюджету;</a:t>
            </a:r>
          </a:p>
          <a:p>
            <a:r>
              <a:rPr lang="ru-RU" dirty="0" err="1"/>
              <a:t>взаємодія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державним</a:t>
            </a:r>
            <a:r>
              <a:rPr lang="ru-RU" dirty="0"/>
              <a:t> і </a:t>
            </a:r>
            <a:r>
              <a:rPr lang="ru-RU" dirty="0" err="1"/>
              <a:t>місцевими</a:t>
            </a:r>
            <a:r>
              <a:rPr lang="ru-RU" dirty="0"/>
              <a:t> бюджетами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рівнів</a:t>
            </a:r>
            <a:r>
              <a:rPr lang="ru-RU" dirty="0"/>
              <a:t>;</a:t>
            </a:r>
          </a:p>
          <a:p>
            <a:r>
              <a:rPr lang="ru-RU" dirty="0" err="1"/>
              <a:t>швидке</a:t>
            </a:r>
            <a:r>
              <a:rPr lang="ru-RU" dirty="0"/>
              <a:t> і </a:t>
            </a:r>
            <a:r>
              <a:rPr lang="ru-RU" dirty="0" err="1"/>
              <a:t>точне</a:t>
            </a:r>
            <a:r>
              <a:rPr lang="ru-RU" dirty="0"/>
              <a:t> </a:t>
            </a:r>
            <a:r>
              <a:rPr lang="ru-RU" dirty="0" err="1"/>
              <a:t>доведення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державного бюджету до </a:t>
            </a:r>
            <a:r>
              <a:rPr lang="ru-RU" dirty="0" err="1"/>
              <a:t>кінцевих</a:t>
            </a:r>
            <a:r>
              <a:rPr lang="ru-RU" dirty="0"/>
              <a:t> </a:t>
            </a:r>
            <a:r>
              <a:rPr lang="ru-RU" dirty="0" err="1"/>
              <a:t>споживачів</a:t>
            </a:r>
            <a:r>
              <a:rPr lang="ru-RU" dirty="0"/>
              <a:t>;</a:t>
            </a:r>
          </a:p>
          <a:p>
            <a:r>
              <a:rPr lang="ru-RU" dirty="0" err="1"/>
              <a:t>поточний</a:t>
            </a:r>
            <a:r>
              <a:rPr lang="ru-RU" dirty="0"/>
              <a:t> </a:t>
            </a:r>
            <a:r>
              <a:rPr lang="ru-RU" dirty="0" err="1"/>
              <a:t>повний</a:t>
            </a:r>
            <a:r>
              <a:rPr lang="ru-RU" dirty="0"/>
              <a:t> </a:t>
            </a:r>
            <a:r>
              <a:rPr lang="ru-RU" dirty="0" err="1"/>
              <a:t>оперативний</a:t>
            </a:r>
            <a:r>
              <a:rPr lang="ru-RU" dirty="0"/>
              <a:t> і строгий контроль за </a:t>
            </a:r>
            <a:r>
              <a:rPr lang="ru-RU" dirty="0" err="1"/>
              <a:t>раціональним</a:t>
            </a:r>
            <a:r>
              <a:rPr lang="ru-RU" dirty="0"/>
              <a:t> і </a:t>
            </a:r>
            <a:r>
              <a:rPr lang="ru-RU" dirty="0" err="1"/>
              <a:t>цільовим</a:t>
            </a:r>
            <a:r>
              <a:rPr lang="ru-RU" dirty="0"/>
              <a:t>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бюджетних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;</a:t>
            </a:r>
          </a:p>
          <a:p>
            <a:r>
              <a:rPr lang="ru-RU" dirty="0" err="1"/>
              <a:t>оперативний</a:t>
            </a:r>
            <a:r>
              <a:rPr lang="ru-RU" dirty="0"/>
              <a:t> і </a:t>
            </a:r>
            <a:r>
              <a:rPr lang="ru-RU" dirty="0" err="1"/>
              <a:t>об’єктивний</a:t>
            </a:r>
            <a:r>
              <a:rPr lang="ru-RU" dirty="0"/>
              <a:t>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державного бюджету та </a:t>
            </a:r>
            <a:r>
              <a:rPr lang="ru-RU" dirty="0" err="1"/>
              <a:t>прогнозування</a:t>
            </a:r>
            <a:r>
              <a:rPr lang="ru-RU" dirty="0"/>
              <a:t> </a:t>
            </a:r>
            <a:r>
              <a:rPr lang="ru-RU" dirty="0" err="1"/>
              <a:t>поступлення</a:t>
            </a:r>
            <a:r>
              <a:rPr lang="ru-RU" dirty="0"/>
              <a:t> </a:t>
            </a:r>
            <a:r>
              <a:rPr lang="ru-RU" dirty="0" err="1"/>
              <a:t>прибутків</a:t>
            </a:r>
            <a:r>
              <a:rPr lang="ru-RU" dirty="0"/>
              <a:t> в бюджет та </a:t>
            </a:r>
            <a:r>
              <a:rPr lang="ru-RU" dirty="0" err="1"/>
              <a:t>очікувані</a:t>
            </a:r>
            <a:r>
              <a:rPr lang="ru-RU" dirty="0"/>
              <a:t> </a:t>
            </a:r>
            <a:r>
              <a:rPr lang="ru-RU" dirty="0" err="1"/>
              <a:t>витрати</a:t>
            </a:r>
            <a:r>
              <a:rPr lang="ru-RU" dirty="0"/>
              <a:t> на будь-</a:t>
            </a:r>
            <a:r>
              <a:rPr lang="ru-RU" dirty="0" err="1"/>
              <a:t>який</a:t>
            </a:r>
            <a:r>
              <a:rPr lang="ru-RU" dirty="0"/>
              <a:t> заданий </a:t>
            </a:r>
            <a:r>
              <a:rPr lang="ru-RU" dirty="0" err="1"/>
              <a:t>період</a:t>
            </a:r>
            <a:r>
              <a:rPr lang="ru-RU" dirty="0"/>
              <a:t>;</a:t>
            </a:r>
          </a:p>
          <a:p>
            <a:r>
              <a:rPr lang="ru-RU" dirty="0" err="1"/>
              <a:t>управління</a:t>
            </a:r>
            <a:r>
              <a:rPr lang="ru-RU" dirty="0"/>
              <a:t> та </a:t>
            </a:r>
            <a:r>
              <a:rPr lang="ru-RU" dirty="0" err="1"/>
              <a:t>обслуговування</a:t>
            </a:r>
            <a:r>
              <a:rPr lang="ru-RU" dirty="0"/>
              <a:t> державного </a:t>
            </a:r>
            <a:r>
              <a:rPr lang="ru-RU" dirty="0" err="1"/>
              <a:t>внутрішнього</a:t>
            </a:r>
            <a:r>
              <a:rPr lang="ru-RU" dirty="0"/>
              <a:t> боргу та </a:t>
            </a:r>
            <a:r>
              <a:rPr lang="ru-RU" dirty="0" err="1"/>
              <a:t>інші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5659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Існує</a:t>
            </a:r>
            <a:r>
              <a:rPr lang="ru-RU" dirty="0"/>
              <a:t> </a:t>
            </a:r>
            <a:r>
              <a:rPr lang="ru-RU" dirty="0" err="1"/>
              <a:t>дві</a:t>
            </a:r>
            <a:r>
              <a:rPr lang="ru-RU" dirty="0"/>
              <a:t> </a:t>
            </a:r>
            <a:r>
              <a:rPr lang="ru-RU" dirty="0" err="1"/>
              <a:t>схеми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інформаційної</a:t>
            </a:r>
            <a:r>
              <a:rPr lang="ru-RU" dirty="0"/>
              <a:t> </a:t>
            </a:r>
            <a:r>
              <a:rPr lang="ru-RU" dirty="0" err="1"/>
              <a:t>технології</a:t>
            </a:r>
            <a:r>
              <a:rPr lang="ru-RU" dirty="0"/>
              <a:t> в </a:t>
            </a:r>
            <a:r>
              <a:rPr lang="ru-RU" dirty="0" err="1"/>
              <a:t>казначействі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З </a:t>
            </a:r>
            <a:r>
              <a:rPr lang="ru-RU" dirty="0" err="1"/>
              <a:t>веденням</a:t>
            </a:r>
            <a:r>
              <a:rPr lang="ru-RU" dirty="0"/>
              <a:t> </a:t>
            </a:r>
            <a:r>
              <a:rPr lang="ru-RU" dirty="0" err="1"/>
              <a:t>особистих</a:t>
            </a:r>
            <a:r>
              <a:rPr lang="ru-RU" dirty="0"/>
              <a:t> </a:t>
            </a:r>
            <a:r>
              <a:rPr lang="ru-RU" dirty="0" err="1"/>
              <a:t>рахунків</a:t>
            </a:r>
            <a:r>
              <a:rPr lang="ru-RU" dirty="0"/>
              <a:t> </a:t>
            </a:r>
            <a:r>
              <a:rPr lang="ru-RU" dirty="0" err="1"/>
              <a:t>одержувачів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державного бюджету і </a:t>
            </a:r>
            <a:r>
              <a:rPr lang="ru-RU" dirty="0" err="1"/>
              <a:t>розрахунками</a:t>
            </a:r>
            <a:r>
              <a:rPr lang="ru-RU" dirty="0"/>
              <a:t> з </a:t>
            </a:r>
            <a:r>
              <a:rPr lang="ru-RU" dirty="0" err="1"/>
              <a:t>єдиних</a:t>
            </a:r>
            <a:r>
              <a:rPr lang="ru-RU" dirty="0"/>
              <a:t> </a:t>
            </a:r>
            <a:r>
              <a:rPr lang="ru-RU" dirty="0" err="1"/>
              <a:t>поточних</a:t>
            </a:r>
            <a:r>
              <a:rPr lang="ru-RU" dirty="0"/>
              <a:t> </a:t>
            </a:r>
            <a:r>
              <a:rPr lang="ru-RU" dirty="0" err="1"/>
              <a:t>рахунків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уповноважених</a:t>
            </a:r>
            <a:r>
              <a:rPr lang="ru-RU" dirty="0"/>
              <a:t> </a:t>
            </a:r>
            <a:r>
              <a:rPr lang="ru-RU" dirty="0" err="1"/>
              <a:t>агентів</a:t>
            </a:r>
            <a:r>
              <a:rPr lang="ru-RU" dirty="0"/>
              <a:t>;</a:t>
            </a:r>
          </a:p>
          <a:p>
            <a:r>
              <a:rPr lang="ru-RU" dirty="0"/>
              <a:t>2. </a:t>
            </a:r>
            <a:r>
              <a:rPr lang="ru-RU" dirty="0" err="1"/>
              <a:t>Ефективного</a:t>
            </a:r>
            <a:r>
              <a:rPr lang="ru-RU" dirty="0"/>
              <a:t> </a:t>
            </a:r>
            <a:r>
              <a:rPr lang="ru-RU" dirty="0" err="1"/>
              <a:t>єдиного</a:t>
            </a:r>
            <a:r>
              <a:rPr lang="ru-RU" dirty="0"/>
              <a:t> </a:t>
            </a:r>
            <a:r>
              <a:rPr lang="ru-RU" dirty="0" err="1"/>
              <a:t>регіонального</a:t>
            </a:r>
            <a:r>
              <a:rPr lang="ru-RU" dirty="0"/>
              <a:t> ринку </a:t>
            </a:r>
            <a:r>
              <a:rPr lang="ru-RU" dirty="0" err="1"/>
              <a:t>цінних</a:t>
            </a:r>
            <a:r>
              <a:rPr lang="ru-RU" dirty="0"/>
              <a:t> </a:t>
            </a:r>
            <a:r>
              <a:rPr lang="ru-RU" dirty="0" err="1"/>
              <a:t>паперів</a:t>
            </a:r>
            <a:r>
              <a:rPr lang="ru-RU" dirty="0"/>
              <a:t> і </a:t>
            </a:r>
            <a:r>
              <a:rPr lang="ru-RU" dirty="0" err="1"/>
              <a:t>центральних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такого ринку – </a:t>
            </a:r>
            <a:r>
              <a:rPr lang="ru-RU" dirty="0" err="1"/>
              <a:t>центральних</a:t>
            </a:r>
            <a:r>
              <a:rPr lang="ru-RU" dirty="0"/>
              <a:t> </a:t>
            </a:r>
            <a:r>
              <a:rPr lang="ru-RU" dirty="0" err="1"/>
              <a:t>реєстратора</a:t>
            </a:r>
            <a:r>
              <a:rPr lang="ru-RU" dirty="0"/>
              <a:t>, </a:t>
            </a:r>
            <a:r>
              <a:rPr lang="ru-RU" dirty="0" err="1"/>
              <a:t>депозитарію</a:t>
            </a:r>
            <a:r>
              <a:rPr lang="ru-RU" dirty="0"/>
              <a:t> і </a:t>
            </a:r>
            <a:r>
              <a:rPr lang="ru-RU" dirty="0" err="1"/>
              <a:t>розрахунково-клірингового</a:t>
            </a:r>
            <a:r>
              <a:rPr lang="ru-RU" dirty="0"/>
              <a:t> центру і </a:t>
            </a:r>
            <a:r>
              <a:rPr lang="ru-RU" dirty="0" err="1"/>
              <a:t>виконання</a:t>
            </a:r>
            <a:r>
              <a:rPr lang="ru-RU" dirty="0"/>
              <a:t> по </a:t>
            </a:r>
            <a:r>
              <a:rPr lang="ru-RU" dirty="0" err="1"/>
              <a:t>дорученню</a:t>
            </a:r>
            <a:r>
              <a:rPr lang="ru-RU" dirty="0"/>
              <a:t> </a:t>
            </a:r>
            <a:r>
              <a:rPr lang="ru-RU" dirty="0" err="1"/>
              <a:t>Міністерства</a:t>
            </a:r>
            <a:r>
              <a:rPr lang="ru-RU" dirty="0"/>
              <a:t> </a:t>
            </a:r>
            <a:r>
              <a:rPr lang="ru-RU" dirty="0" err="1"/>
              <a:t>фінансів</a:t>
            </a:r>
            <a:r>
              <a:rPr lang="ru-RU" dirty="0"/>
              <a:t> </a:t>
            </a:r>
            <a:r>
              <a:rPr lang="ru-RU" dirty="0" err="1"/>
              <a:t>функцій</a:t>
            </a:r>
            <a:r>
              <a:rPr lang="ru-RU" dirty="0"/>
              <a:t> </a:t>
            </a:r>
            <a:r>
              <a:rPr lang="ru-RU" dirty="0" err="1"/>
              <a:t>емітету</a:t>
            </a:r>
            <a:r>
              <a:rPr lang="ru-RU" dirty="0"/>
              <a:t> </a:t>
            </a:r>
            <a:r>
              <a:rPr lang="ru-RU" dirty="0" err="1"/>
              <a:t>державних</a:t>
            </a:r>
            <a:r>
              <a:rPr lang="ru-RU" dirty="0"/>
              <a:t> </a:t>
            </a:r>
            <a:r>
              <a:rPr lang="ru-RU" dirty="0" err="1"/>
              <a:t>цінних</a:t>
            </a:r>
            <a:r>
              <a:rPr lang="ru-RU" dirty="0"/>
              <a:t> </a:t>
            </a:r>
            <a:r>
              <a:rPr lang="ru-RU" dirty="0" err="1"/>
              <a:t>паперів</a:t>
            </a:r>
            <a:r>
              <a:rPr lang="ru-RU" dirty="0"/>
              <a:t> на </a:t>
            </a:r>
            <a:r>
              <a:rPr lang="ru-RU" dirty="0" err="1"/>
              <a:t>цьому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04971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Усі</a:t>
            </a:r>
            <a:r>
              <a:rPr lang="ru-RU" dirty="0" smtClean="0"/>
              <a:t> </a:t>
            </a:r>
            <a:r>
              <a:rPr lang="ru-RU" dirty="0" err="1" smtClean="0"/>
              <a:t>інформаційні</a:t>
            </a:r>
            <a:r>
              <a:rPr lang="ru-RU" dirty="0" smtClean="0"/>
              <a:t> потоки ДКСУ </a:t>
            </a:r>
            <a:r>
              <a:rPr lang="ru-RU" dirty="0" err="1" smtClean="0"/>
              <a:t>поділяються</a:t>
            </a:r>
            <a:r>
              <a:rPr lang="ru-RU" dirty="0" smtClean="0"/>
              <a:t> на </a:t>
            </a:r>
            <a:r>
              <a:rPr lang="ru-RU" dirty="0" err="1" smtClean="0"/>
              <a:t>дві</a:t>
            </a:r>
            <a:r>
              <a:rPr lang="ru-RU" dirty="0" smtClean="0"/>
              <a:t> </a:t>
            </a:r>
            <a:r>
              <a:rPr lang="ru-RU" dirty="0" err="1" smtClean="0"/>
              <a:t>великі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: 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err="1" smtClean="0"/>
              <a:t>Грошові</a:t>
            </a:r>
            <a:r>
              <a:rPr lang="ru-RU" dirty="0" smtClean="0"/>
              <a:t> </a:t>
            </a:r>
            <a:r>
              <a:rPr lang="ru-RU" dirty="0" err="1" smtClean="0"/>
              <a:t>інформаційні</a:t>
            </a:r>
            <a:r>
              <a:rPr lang="ru-RU" dirty="0" smtClean="0"/>
              <a:t> потоки </a:t>
            </a:r>
            <a:r>
              <a:rPr lang="ru-RU" dirty="0" err="1" smtClean="0"/>
              <a:t>поділяються</a:t>
            </a:r>
            <a:r>
              <a:rPr lang="ru-RU" dirty="0" smtClean="0"/>
              <a:t> на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підгрупи</a:t>
            </a:r>
            <a:r>
              <a:rPr lang="ru-RU" dirty="0" smtClean="0"/>
              <a:t>:</a:t>
            </a:r>
          </a:p>
          <a:p>
            <a:r>
              <a:rPr lang="ru-RU" dirty="0" smtClean="0"/>
              <a:t> А) </a:t>
            </a:r>
            <a:r>
              <a:rPr lang="ru-RU" dirty="0" err="1" smtClean="0"/>
              <a:t>грошові</a:t>
            </a:r>
            <a:r>
              <a:rPr lang="ru-RU" dirty="0" smtClean="0"/>
              <a:t> </a:t>
            </a:r>
            <a:r>
              <a:rPr lang="ru-RU" dirty="0" err="1" smtClean="0"/>
              <a:t>інформаційні</a:t>
            </a:r>
            <a:r>
              <a:rPr lang="ru-RU" dirty="0" smtClean="0"/>
              <a:t> потоки за доходами </a:t>
            </a:r>
            <a:r>
              <a:rPr lang="ru-RU" dirty="0" err="1" smtClean="0"/>
              <a:t>бюджетів</a:t>
            </a:r>
            <a:r>
              <a:rPr lang="ru-RU" dirty="0" smtClean="0"/>
              <a:t> </a:t>
            </a:r>
            <a:r>
              <a:rPr lang="ru-RU" dirty="0" err="1" smtClean="0"/>
              <a:t>усіх</a:t>
            </a:r>
            <a:r>
              <a:rPr lang="ru-RU" dirty="0" smtClean="0"/>
              <a:t> </a:t>
            </a:r>
            <a:r>
              <a:rPr lang="ru-RU" dirty="0" err="1" smtClean="0"/>
              <a:t>рівнів</a:t>
            </a:r>
            <a:r>
              <a:rPr lang="ru-RU" dirty="0" smtClean="0"/>
              <a:t>;</a:t>
            </a:r>
          </a:p>
          <a:p>
            <a:r>
              <a:rPr lang="ru-RU" dirty="0" smtClean="0"/>
              <a:t> Б) </a:t>
            </a:r>
            <a:r>
              <a:rPr lang="ru-RU" dirty="0" err="1" smtClean="0"/>
              <a:t>грошові</a:t>
            </a:r>
            <a:r>
              <a:rPr lang="ru-RU" dirty="0" smtClean="0"/>
              <a:t> </a:t>
            </a:r>
            <a:r>
              <a:rPr lang="ru-RU" dirty="0" err="1" smtClean="0"/>
              <a:t>інформаційні</a:t>
            </a:r>
            <a:r>
              <a:rPr lang="ru-RU" dirty="0" smtClean="0"/>
              <a:t> потоки за </a:t>
            </a:r>
            <a:r>
              <a:rPr lang="ru-RU" dirty="0" err="1" smtClean="0"/>
              <a:t>видатками</a:t>
            </a:r>
            <a:r>
              <a:rPr lang="ru-RU" dirty="0" smtClean="0"/>
              <a:t> </a:t>
            </a:r>
            <a:r>
              <a:rPr lang="ru-RU" dirty="0" err="1" smtClean="0"/>
              <a:t>бюджетів</a:t>
            </a:r>
            <a:r>
              <a:rPr lang="ru-RU" dirty="0" smtClean="0"/>
              <a:t> </a:t>
            </a:r>
            <a:r>
              <a:rPr lang="ru-RU" dirty="0" err="1" smtClean="0"/>
              <a:t>усіх</a:t>
            </a:r>
            <a:r>
              <a:rPr lang="ru-RU" dirty="0" smtClean="0"/>
              <a:t> </a:t>
            </a:r>
            <a:r>
              <a:rPr lang="ru-RU" dirty="0" err="1" smtClean="0"/>
              <a:t>рівнів</a:t>
            </a:r>
            <a:r>
              <a:rPr lang="ru-RU" dirty="0" smtClean="0"/>
              <a:t>; 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Не </a:t>
            </a:r>
            <a:r>
              <a:rPr lang="ru-RU" dirty="0" err="1" smtClean="0"/>
              <a:t>грошові</a:t>
            </a:r>
            <a:r>
              <a:rPr lang="ru-RU" dirty="0" smtClean="0"/>
              <a:t> </a:t>
            </a:r>
            <a:r>
              <a:rPr lang="ru-RU" dirty="0" err="1" smtClean="0"/>
              <a:t>інформаційні</a:t>
            </a:r>
            <a:r>
              <a:rPr lang="ru-RU" dirty="0" smtClean="0"/>
              <a:t> потоки </a:t>
            </a:r>
            <a:r>
              <a:rPr lang="ru-RU" dirty="0" err="1" smtClean="0"/>
              <a:t>поділяються</a:t>
            </a:r>
            <a:r>
              <a:rPr lang="ru-RU" dirty="0" smtClean="0"/>
              <a:t> на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підгрупи</a:t>
            </a:r>
            <a:r>
              <a:rPr lang="ru-RU" dirty="0" smtClean="0"/>
              <a:t>:</a:t>
            </a:r>
          </a:p>
          <a:p>
            <a:r>
              <a:rPr lang="ru-RU" dirty="0" smtClean="0"/>
              <a:t> - нормативно-</a:t>
            </a:r>
            <a:r>
              <a:rPr lang="ru-RU" dirty="0" err="1" smtClean="0"/>
              <a:t>довідкова</a:t>
            </a:r>
            <a:r>
              <a:rPr lang="ru-RU" dirty="0" smtClean="0"/>
              <a:t> </a:t>
            </a:r>
            <a:r>
              <a:rPr lang="ru-RU" dirty="0" err="1" smtClean="0"/>
              <a:t>інформація</a:t>
            </a:r>
            <a:r>
              <a:rPr lang="ru-RU" dirty="0" smtClean="0"/>
              <a:t>; 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планові</a:t>
            </a:r>
            <a:r>
              <a:rPr lang="ru-RU" dirty="0" smtClean="0"/>
              <a:t> </a:t>
            </a:r>
            <a:r>
              <a:rPr lang="ru-RU" dirty="0" err="1" smtClean="0"/>
              <a:t>показники</a:t>
            </a:r>
            <a:r>
              <a:rPr lang="ru-RU" dirty="0" smtClean="0"/>
              <a:t>; 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зобов'язання</a:t>
            </a:r>
            <a:r>
              <a:rPr lang="ru-RU" dirty="0" smtClean="0"/>
              <a:t>; 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звіти</a:t>
            </a:r>
            <a:r>
              <a:rPr lang="ru-RU" dirty="0" smtClean="0"/>
              <a:t> про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бюджетів</a:t>
            </a:r>
            <a:r>
              <a:rPr lang="ru-RU" dirty="0" smtClean="0"/>
              <a:t> </a:t>
            </a:r>
            <a:r>
              <a:rPr lang="ru-RU" dirty="0" err="1" smtClean="0"/>
              <a:t>усіх</a:t>
            </a:r>
            <a:r>
              <a:rPr lang="ru-RU" dirty="0" smtClean="0"/>
              <a:t> </a:t>
            </a:r>
            <a:r>
              <a:rPr lang="ru-RU" dirty="0" err="1" smtClean="0"/>
              <a:t>рівнів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19459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 </a:t>
            </a:r>
            <a:r>
              <a:rPr lang="ru-RU" dirty="0" err="1"/>
              <a:t>інформаційну</a:t>
            </a:r>
            <a:r>
              <a:rPr lang="ru-RU" dirty="0"/>
              <a:t> систему казначейства </a:t>
            </a:r>
            <a:r>
              <a:rPr lang="ru-RU" dirty="0" err="1"/>
              <a:t>покладаються</a:t>
            </a:r>
            <a:r>
              <a:rPr lang="ru-RU" dirty="0"/>
              <a:t> </a:t>
            </a:r>
            <a:r>
              <a:rPr lang="ru-RU" dirty="0" err="1"/>
              <a:t>наступні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оперативно, точно та </a:t>
            </a:r>
            <a:r>
              <a:rPr lang="ru-RU" dirty="0" err="1"/>
              <a:t>ефективно</a:t>
            </a:r>
            <a:r>
              <a:rPr lang="ru-RU" dirty="0"/>
              <a:t> </a:t>
            </a:r>
            <a:r>
              <a:rPr lang="ru-RU" dirty="0" err="1"/>
              <a:t>вирішувати</a:t>
            </a:r>
            <a:r>
              <a:rPr lang="ru-RU" dirty="0"/>
              <a:t> </a:t>
            </a:r>
            <a:r>
              <a:rPr lang="ru-RU" dirty="0" err="1"/>
              <a:t>обмеженим</a:t>
            </a:r>
            <a:r>
              <a:rPr lang="ru-RU" dirty="0"/>
              <a:t> персоналом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обсяги</a:t>
            </a:r>
            <a:r>
              <a:rPr lang="ru-RU" dirty="0"/>
              <a:t> задач,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ставляться</a:t>
            </a:r>
            <a:r>
              <a:rPr lang="ru-RU" dirty="0"/>
              <a:t> перед системою </a:t>
            </a:r>
            <a:r>
              <a:rPr lang="ru-RU" dirty="0" err="1"/>
              <a:t>органів</a:t>
            </a:r>
            <a:r>
              <a:rPr lang="ru-RU" dirty="0"/>
              <a:t> казначейства;</a:t>
            </a:r>
          </a:p>
          <a:p>
            <a:r>
              <a:rPr lang="ru-RU" dirty="0"/>
              <a:t>оперативно, точно і </a:t>
            </a:r>
            <a:r>
              <a:rPr lang="ru-RU" dirty="0" err="1"/>
              <a:t>достовірно</a:t>
            </a:r>
            <a:r>
              <a:rPr lang="ru-RU" dirty="0"/>
              <a:t> </a:t>
            </a:r>
            <a:r>
              <a:rPr lang="ru-RU" dirty="0" err="1"/>
              <a:t>вирішувати</a:t>
            </a:r>
            <a:r>
              <a:rPr lang="ru-RU" dirty="0"/>
              <a:t> </a:t>
            </a:r>
            <a:r>
              <a:rPr lang="ru-RU" dirty="0" err="1"/>
              <a:t>задачі</a:t>
            </a:r>
            <a:r>
              <a:rPr lang="ru-RU" dirty="0"/>
              <a:t> по </a:t>
            </a:r>
            <a:r>
              <a:rPr lang="ru-RU" dirty="0" err="1"/>
              <a:t>обліку</a:t>
            </a:r>
            <a:r>
              <a:rPr lang="ru-RU" dirty="0"/>
              <a:t> </a:t>
            </a:r>
            <a:r>
              <a:rPr lang="ru-RU" dirty="0" err="1"/>
              <a:t>прибутків</a:t>
            </a:r>
            <a:r>
              <a:rPr lang="ru-RU" dirty="0"/>
              <a:t> державного бюджету;</a:t>
            </a:r>
          </a:p>
          <a:p>
            <a:r>
              <a:rPr lang="ru-RU" dirty="0" err="1"/>
              <a:t>організовувати</a:t>
            </a:r>
            <a:r>
              <a:rPr lang="ru-RU" dirty="0"/>
              <a:t> </a:t>
            </a:r>
            <a:r>
              <a:rPr lang="ru-RU" dirty="0" err="1"/>
              <a:t>взаємодію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державним</a:t>
            </a:r>
            <a:r>
              <a:rPr lang="ru-RU" dirty="0"/>
              <a:t> бюджетом та </a:t>
            </a:r>
            <a:r>
              <a:rPr lang="ru-RU" dirty="0" err="1"/>
              <a:t>всіма</a:t>
            </a:r>
            <a:r>
              <a:rPr lang="ru-RU" dirty="0"/>
              <a:t> </a:t>
            </a:r>
            <a:r>
              <a:rPr lang="ru-RU" dirty="0" err="1"/>
              <a:t>рівнями</a:t>
            </a:r>
            <a:r>
              <a:rPr lang="ru-RU" dirty="0"/>
              <a:t> </a:t>
            </a:r>
            <a:r>
              <a:rPr lang="ru-RU" dirty="0" err="1"/>
              <a:t>місцевих</a:t>
            </a:r>
            <a:r>
              <a:rPr lang="ru-RU" dirty="0"/>
              <a:t> </a:t>
            </a:r>
            <a:r>
              <a:rPr lang="ru-RU" dirty="0" err="1"/>
              <a:t>бюджетів</a:t>
            </a:r>
            <a:r>
              <a:rPr lang="ru-RU" dirty="0"/>
              <a:t>;</a:t>
            </a:r>
          </a:p>
          <a:p>
            <a:r>
              <a:rPr lang="ru-RU" dirty="0" err="1"/>
              <a:t>швидко</a:t>
            </a:r>
            <a:r>
              <a:rPr lang="ru-RU" dirty="0"/>
              <a:t> і точно </a:t>
            </a:r>
            <a:r>
              <a:rPr lang="ru-RU" dirty="0" err="1"/>
              <a:t>доводити</a:t>
            </a:r>
            <a:r>
              <a:rPr lang="ru-RU" dirty="0"/>
              <a:t> </a:t>
            </a:r>
            <a:r>
              <a:rPr lang="ru-RU" dirty="0" err="1"/>
              <a:t>кошти</a:t>
            </a:r>
            <a:r>
              <a:rPr lang="ru-RU" dirty="0"/>
              <a:t> державного бюджету до </a:t>
            </a:r>
            <a:r>
              <a:rPr lang="ru-RU" dirty="0" err="1"/>
              <a:t>кінцевих</a:t>
            </a:r>
            <a:r>
              <a:rPr lang="ru-RU" dirty="0"/>
              <a:t> </a:t>
            </a:r>
            <a:r>
              <a:rPr lang="ru-RU" dirty="0" err="1"/>
              <a:t>адресатів</a:t>
            </a:r>
            <a:r>
              <a:rPr lang="ru-RU" dirty="0"/>
              <a:t>;</a:t>
            </a:r>
          </a:p>
          <a:p>
            <a:r>
              <a:rPr lang="ru-RU" dirty="0" err="1"/>
              <a:t>забезпечити</a:t>
            </a:r>
            <a:r>
              <a:rPr lang="ru-RU" dirty="0"/>
              <a:t> </a:t>
            </a:r>
            <a:r>
              <a:rPr lang="ru-RU" dirty="0" err="1"/>
              <a:t>поточний</a:t>
            </a:r>
            <a:r>
              <a:rPr lang="ru-RU" dirty="0"/>
              <a:t>, </a:t>
            </a:r>
            <a:r>
              <a:rPr lang="ru-RU" dirty="0" err="1"/>
              <a:t>повний</a:t>
            </a:r>
            <a:r>
              <a:rPr lang="ru-RU" dirty="0"/>
              <a:t>, </a:t>
            </a:r>
            <a:r>
              <a:rPr lang="ru-RU" dirty="0" err="1"/>
              <a:t>оперативний</a:t>
            </a:r>
            <a:r>
              <a:rPr lang="ru-RU" dirty="0"/>
              <a:t> та строгий контроль за </a:t>
            </a:r>
            <a:r>
              <a:rPr lang="ru-RU" dirty="0" err="1"/>
              <a:t>раціональним</a:t>
            </a:r>
            <a:r>
              <a:rPr lang="ru-RU" dirty="0"/>
              <a:t> і </a:t>
            </a:r>
            <a:r>
              <a:rPr lang="ru-RU" dirty="0" err="1"/>
              <a:t>цільовим</a:t>
            </a:r>
            <a:r>
              <a:rPr lang="ru-RU" dirty="0"/>
              <a:t>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бюджетних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;</a:t>
            </a:r>
          </a:p>
          <a:p>
            <a:r>
              <a:rPr lang="ru-RU" dirty="0" err="1"/>
              <a:t>забезпечити</a:t>
            </a:r>
            <a:r>
              <a:rPr lang="ru-RU" dirty="0"/>
              <a:t> </a:t>
            </a:r>
            <a:r>
              <a:rPr lang="ru-RU" dirty="0" err="1"/>
              <a:t>оперативний</a:t>
            </a:r>
            <a:r>
              <a:rPr lang="ru-RU" dirty="0"/>
              <a:t> та </a:t>
            </a:r>
            <a:r>
              <a:rPr lang="ru-RU" dirty="0" err="1"/>
              <a:t>об’єктивний</a:t>
            </a:r>
            <a:r>
              <a:rPr lang="ru-RU" dirty="0"/>
              <a:t>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бюджету і </a:t>
            </a:r>
            <a:r>
              <a:rPr lang="ru-RU" dirty="0" err="1"/>
              <a:t>прогнозування</a:t>
            </a:r>
            <a:r>
              <a:rPr lang="ru-RU" dirty="0"/>
              <a:t> </a:t>
            </a:r>
            <a:r>
              <a:rPr lang="ru-RU" dirty="0" err="1"/>
              <a:t>поступлень</a:t>
            </a:r>
            <a:r>
              <a:rPr lang="ru-RU" dirty="0"/>
              <a:t> </a:t>
            </a:r>
            <a:r>
              <a:rPr lang="ru-RU" dirty="0" err="1"/>
              <a:t>прибутків</a:t>
            </a:r>
            <a:r>
              <a:rPr lang="ru-RU" dirty="0"/>
              <a:t> у бюджет та </a:t>
            </a:r>
            <a:r>
              <a:rPr lang="ru-RU" dirty="0" err="1"/>
              <a:t>очікуваних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 на будь-</a:t>
            </a:r>
            <a:r>
              <a:rPr lang="ru-RU" dirty="0" err="1"/>
              <a:t>який</a:t>
            </a:r>
            <a:r>
              <a:rPr lang="ru-RU" dirty="0"/>
              <a:t> заданий </a:t>
            </a:r>
            <a:r>
              <a:rPr lang="ru-RU" dirty="0" err="1"/>
              <a:t>період</a:t>
            </a:r>
            <a:r>
              <a:rPr lang="ru-RU" dirty="0"/>
              <a:t>;</a:t>
            </a:r>
          </a:p>
          <a:p>
            <a:r>
              <a:rPr lang="ru-RU" dirty="0" err="1"/>
              <a:t>обслуговувати</a:t>
            </a:r>
            <a:r>
              <a:rPr lang="ru-RU" dirty="0"/>
              <a:t> </a:t>
            </a:r>
            <a:r>
              <a:rPr lang="ru-RU" dirty="0" err="1"/>
              <a:t>державний</a:t>
            </a:r>
            <a:r>
              <a:rPr lang="ru-RU" dirty="0"/>
              <a:t> та </a:t>
            </a:r>
            <a:r>
              <a:rPr lang="ru-RU" dirty="0" err="1"/>
              <a:t>внутрішній</a:t>
            </a:r>
            <a:r>
              <a:rPr lang="ru-RU" dirty="0"/>
              <a:t> борг;</a:t>
            </a:r>
          </a:p>
          <a:p>
            <a:r>
              <a:rPr lang="ru-RU" dirty="0" err="1"/>
              <a:t>забезпечувати</a:t>
            </a:r>
            <a:r>
              <a:rPr lang="ru-RU" dirty="0"/>
              <a:t> </a:t>
            </a:r>
            <a:r>
              <a:rPr lang="ru-RU" dirty="0" err="1"/>
              <a:t>відповідність</a:t>
            </a:r>
            <a:r>
              <a:rPr lang="ru-RU" dirty="0"/>
              <a:t> </a:t>
            </a:r>
            <a:r>
              <a:rPr lang="ru-RU" dirty="0" err="1"/>
              <a:t>діючому</a:t>
            </a:r>
            <a:r>
              <a:rPr lang="ru-RU" dirty="0"/>
              <a:t> </a:t>
            </a:r>
            <a:r>
              <a:rPr lang="ru-RU" dirty="0" err="1"/>
              <a:t>законодавству</a:t>
            </a:r>
            <a:r>
              <a:rPr lang="ru-RU" dirty="0"/>
              <a:t> та </a:t>
            </a:r>
            <a:r>
              <a:rPr lang="ru-RU" dirty="0" err="1"/>
              <a:t>нормативним</a:t>
            </a:r>
            <a:r>
              <a:rPr lang="ru-RU" dirty="0"/>
              <a:t> </a:t>
            </a:r>
            <a:r>
              <a:rPr lang="ru-RU" dirty="0" err="1"/>
              <a:t>вимогам</a:t>
            </a:r>
            <a:r>
              <a:rPr lang="ru-RU" dirty="0"/>
              <a:t> </a:t>
            </a:r>
            <a:r>
              <a:rPr lang="ru-RU" dirty="0" err="1"/>
              <a:t>Міністерства</a:t>
            </a:r>
            <a:r>
              <a:rPr lang="ru-RU" dirty="0"/>
              <a:t> </a:t>
            </a:r>
            <a:r>
              <a:rPr lang="ru-RU" dirty="0" err="1"/>
              <a:t>фінансів</a:t>
            </a:r>
            <a:r>
              <a:rPr lang="ru-RU" dirty="0"/>
              <a:t>;</a:t>
            </a:r>
          </a:p>
          <a:p>
            <a:r>
              <a:rPr lang="ru-RU" dirty="0" err="1"/>
              <a:t>обслуговувати</a:t>
            </a:r>
            <a:r>
              <a:rPr lang="ru-RU" dirty="0"/>
              <a:t> </a:t>
            </a:r>
            <a:r>
              <a:rPr lang="ru-RU" dirty="0" err="1"/>
              <a:t>конфіденційну</a:t>
            </a:r>
            <a:r>
              <a:rPr lang="ru-RU" dirty="0"/>
              <a:t> та </a:t>
            </a:r>
            <a:r>
              <a:rPr lang="ru-RU" dirty="0" err="1"/>
              <a:t>секретну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 у </a:t>
            </a:r>
            <a:r>
              <a:rPr lang="ru-RU" dirty="0" err="1"/>
              <a:t>відповідності</a:t>
            </a:r>
            <a:r>
              <a:rPr lang="ru-RU" dirty="0"/>
              <a:t> з </a:t>
            </a:r>
            <a:r>
              <a:rPr lang="ru-RU" dirty="0" err="1"/>
              <a:t>вимогами</a:t>
            </a:r>
            <a:r>
              <a:rPr lang="ru-RU" dirty="0"/>
              <a:t> </a:t>
            </a:r>
            <a:r>
              <a:rPr lang="ru-RU" dirty="0" err="1"/>
              <a:t>компетентних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;</a:t>
            </a:r>
          </a:p>
          <a:p>
            <a:r>
              <a:rPr lang="ru-RU" dirty="0" err="1"/>
              <a:t>забезпечити</a:t>
            </a:r>
            <a:r>
              <a:rPr lang="ru-RU" dirty="0"/>
              <a:t> </a:t>
            </a:r>
            <a:r>
              <a:rPr lang="ru-RU" dirty="0" err="1"/>
              <a:t>юридичну</a:t>
            </a:r>
            <a:r>
              <a:rPr lang="ru-RU" dirty="0"/>
              <a:t> </a:t>
            </a:r>
            <a:r>
              <a:rPr lang="ru-RU" dirty="0" err="1"/>
              <a:t>спадкоємність</a:t>
            </a:r>
            <a:r>
              <a:rPr lang="ru-RU" dirty="0"/>
              <a:t> </a:t>
            </a:r>
            <a:r>
              <a:rPr lang="ru-RU" dirty="0" err="1"/>
              <a:t>первинного</a:t>
            </a:r>
            <a:r>
              <a:rPr lang="ru-RU" dirty="0"/>
              <a:t> документу і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електронної</a:t>
            </a:r>
            <a:r>
              <a:rPr lang="ru-RU" dirty="0"/>
              <a:t> </a:t>
            </a:r>
            <a:r>
              <a:rPr lang="ru-RU" dirty="0" err="1"/>
              <a:t>копії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збереження</a:t>
            </a:r>
            <a:r>
              <a:rPr lang="ru-RU" dirty="0"/>
              <a:t> на </a:t>
            </a:r>
            <a:r>
              <a:rPr lang="ru-RU" dirty="0" err="1"/>
              <a:t>протязі</a:t>
            </a:r>
            <a:r>
              <a:rPr lang="ru-RU" dirty="0"/>
              <a:t> </a:t>
            </a:r>
            <a:r>
              <a:rPr lang="ru-RU" dirty="0" err="1"/>
              <a:t>всього</a:t>
            </a:r>
            <a:r>
              <a:rPr lang="ru-RU" dirty="0"/>
              <a:t> </a:t>
            </a:r>
            <a:r>
              <a:rPr lang="ru-RU" dirty="0" err="1"/>
              <a:t>періоду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регламентованого</a:t>
            </a:r>
            <a:r>
              <a:rPr lang="ru-RU" dirty="0"/>
              <a:t> </a:t>
            </a:r>
            <a:r>
              <a:rPr lang="ru-RU" dirty="0" err="1"/>
              <a:t>існування</a:t>
            </a:r>
            <a:r>
              <a:rPr lang="ru-RU" dirty="0"/>
              <a:t>, яке </a:t>
            </a:r>
            <a:r>
              <a:rPr lang="ru-RU" dirty="0" err="1"/>
              <a:t>визначається</a:t>
            </a:r>
            <a:r>
              <a:rPr lang="ru-RU" dirty="0"/>
              <a:t> </a:t>
            </a:r>
            <a:r>
              <a:rPr lang="ru-RU" dirty="0" err="1"/>
              <a:t>інструкціями</a:t>
            </a:r>
            <a:r>
              <a:rPr lang="ru-RU" dirty="0"/>
              <a:t> та </a:t>
            </a:r>
            <a:r>
              <a:rPr lang="ru-RU" dirty="0" err="1"/>
              <a:t>положеннями</a:t>
            </a:r>
            <a:r>
              <a:rPr lang="ru-RU" dirty="0"/>
              <a:t> про </a:t>
            </a:r>
            <a:r>
              <a:rPr lang="ru-RU" dirty="0" err="1"/>
              <a:t>діловодство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16242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Основним</a:t>
            </a:r>
            <a:r>
              <a:rPr lang="ru-RU" dirty="0" smtClean="0"/>
              <a:t> </a:t>
            </a:r>
            <a:r>
              <a:rPr lang="ru-RU" dirty="0" err="1" smtClean="0"/>
              <a:t>призначенням</a:t>
            </a:r>
            <a:r>
              <a:rPr lang="ru-RU" dirty="0" smtClean="0"/>
              <a:t> </a:t>
            </a:r>
            <a:r>
              <a:rPr lang="ru-RU" dirty="0" err="1" smtClean="0"/>
              <a:t>автоматизованої</a:t>
            </a:r>
            <a:r>
              <a:rPr lang="ru-RU" dirty="0" smtClean="0"/>
              <a:t> </a:t>
            </a:r>
            <a:r>
              <a:rPr lang="ru-RU" dirty="0" err="1" smtClean="0"/>
              <a:t>інформаційної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казначейства є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err="1" smtClean="0"/>
              <a:t>узгодження</a:t>
            </a:r>
            <a:r>
              <a:rPr lang="ru-RU" dirty="0" smtClean="0"/>
              <a:t> і 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взаємодії</a:t>
            </a:r>
            <a:r>
              <a:rPr lang="ru-RU" dirty="0" smtClean="0"/>
              <a:t> </a:t>
            </a:r>
            <a:r>
              <a:rPr lang="ru-RU" dirty="0" err="1" smtClean="0"/>
              <a:t>казначейських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 </a:t>
            </a:r>
            <a:r>
              <a:rPr lang="ru-RU" dirty="0" err="1" smtClean="0"/>
              <a:t>усіх</a:t>
            </a:r>
            <a:r>
              <a:rPr lang="ru-RU" dirty="0" smtClean="0"/>
              <a:t> </a:t>
            </a:r>
            <a:r>
              <a:rPr lang="ru-RU" dirty="0" err="1" smtClean="0"/>
              <a:t>рівнів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собою і з </a:t>
            </a:r>
            <a:r>
              <a:rPr lang="ru-RU" dirty="0" err="1" smtClean="0"/>
              <a:t>іншими</a:t>
            </a:r>
            <a:r>
              <a:rPr lang="ru-RU" dirty="0" smtClean="0"/>
              <a:t> </a:t>
            </a:r>
            <a:r>
              <a:rPr lang="ru-RU" dirty="0" err="1" smtClean="0"/>
              <a:t>учасниками</a:t>
            </a:r>
            <a:r>
              <a:rPr lang="ru-RU" dirty="0" smtClean="0"/>
              <a:t> бюджетного </a:t>
            </a:r>
            <a:r>
              <a:rPr lang="ru-RU" dirty="0" err="1" smtClean="0"/>
              <a:t>процесу</a:t>
            </a:r>
            <a:r>
              <a:rPr lang="ru-RU" dirty="0" smtClean="0"/>
              <a:t>,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оперативне</a:t>
            </a:r>
            <a:r>
              <a:rPr lang="ru-RU" dirty="0" smtClean="0"/>
              <a:t> </a:t>
            </a:r>
            <a:r>
              <a:rPr lang="ru-RU" dirty="0" err="1" smtClean="0"/>
              <a:t>інформаційне</a:t>
            </a:r>
            <a:r>
              <a:rPr lang="ru-RU" dirty="0" smtClean="0"/>
              <a:t> </a:t>
            </a:r>
            <a:r>
              <a:rPr lang="ru-RU" dirty="0" err="1" smtClean="0"/>
              <a:t>забезпечення</a:t>
            </a:r>
            <a:r>
              <a:rPr lang="ru-RU" dirty="0" smtClean="0"/>
              <a:t>, </a:t>
            </a:r>
            <a:r>
              <a:rPr lang="ru-RU" dirty="0" err="1" smtClean="0"/>
              <a:t>автоматизацію</a:t>
            </a:r>
            <a:r>
              <a:rPr lang="ru-RU" dirty="0" smtClean="0"/>
              <a:t> </a:t>
            </a:r>
            <a:r>
              <a:rPr lang="ru-RU" dirty="0" err="1" smtClean="0"/>
              <a:t>основних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, </a:t>
            </a:r>
            <a:r>
              <a:rPr lang="ru-RU" dirty="0" err="1" smtClean="0"/>
              <a:t>організацію</a:t>
            </a:r>
            <a:r>
              <a:rPr lang="ru-RU" dirty="0" smtClean="0"/>
              <a:t> систем </a:t>
            </a:r>
            <a:r>
              <a:rPr lang="ru-RU" dirty="0" err="1" smtClean="0"/>
              <a:t>зв’язку</a:t>
            </a:r>
            <a:r>
              <a:rPr lang="ru-RU" dirty="0" smtClean="0"/>
              <a:t> і </a:t>
            </a:r>
            <a:r>
              <a:rPr lang="ru-RU" dirty="0" err="1" smtClean="0"/>
              <a:t>централізованої</a:t>
            </a:r>
            <a:r>
              <a:rPr lang="ru-RU" dirty="0" smtClean="0"/>
              <a:t> </a:t>
            </a:r>
            <a:r>
              <a:rPr lang="ru-RU" dirty="0" err="1" smtClean="0"/>
              <a:t>передачі</a:t>
            </a:r>
            <a:r>
              <a:rPr lang="ru-RU" dirty="0" smtClean="0"/>
              <a:t> </a:t>
            </a:r>
            <a:r>
              <a:rPr lang="ru-RU" dirty="0" err="1" smtClean="0"/>
              <a:t>даних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86476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err="1" smtClean="0"/>
              <a:t>Автоматизована</a:t>
            </a:r>
            <a:r>
              <a:rPr lang="ru-RU" sz="3600" dirty="0" smtClean="0"/>
              <a:t> система </a:t>
            </a:r>
            <a:r>
              <a:rPr lang="ru-RU" sz="3600" dirty="0" err="1" smtClean="0"/>
              <a:t>казначейського</a:t>
            </a:r>
            <a:r>
              <a:rPr lang="ru-RU" sz="3600" dirty="0" smtClean="0"/>
              <a:t> </a:t>
            </a:r>
            <a:r>
              <a:rPr lang="ru-RU" sz="3600" dirty="0" err="1" smtClean="0"/>
              <a:t>виконання</a:t>
            </a:r>
            <a:r>
              <a:rPr lang="ru-RU" sz="3600" dirty="0" smtClean="0"/>
              <a:t> бюджету (АС «Казна») </a:t>
            </a:r>
            <a:r>
              <a:rPr lang="ru-RU" sz="3600" dirty="0" err="1" smtClean="0"/>
              <a:t>складається</a:t>
            </a:r>
            <a:r>
              <a:rPr lang="ru-RU" sz="3600" dirty="0" smtClean="0"/>
              <a:t> з </a:t>
            </a:r>
            <a:r>
              <a:rPr lang="ru-RU" sz="3600" dirty="0" err="1" smtClean="0"/>
              <a:t>двох</a:t>
            </a:r>
            <a:r>
              <a:rPr lang="ru-RU" sz="3600" dirty="0" smtClean="0"/>
              <a:t> </a:t>
            </a:r>
            <a:r>
              <a:rPr lang="ru-RU" sz="3600" dirty="0" err="1" smtClean="0"/>
              <a:t>підсистем</a:t>
            </a:r>
            <a:r>
              <a:rPr lang="ru-RU" sz="3600" dirty="0" smtClean="0"/>
              <a:t>: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5727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1) </a:t>
            </a:r>
            <a:r>
              <a:rPr lang="ru-RU" dirty="0" err="1" smtClean="0"/>
              <a:t>Автоматизованої</a:t>
            </a:r>
            <a:r>
              <a:rPr lang="ru-RU" dirty="0" smtClean="0"/>
              <a:t> </a:t>
            </a:r>
            <a:r>
              <a:rPr lang="ru-RU" dirty="0" err="1" smtClean="0"/>
              <a:t>підсистеми</a:t>
            </a:r>
            <a:r>
              <a:rPr lang="ru-RU" dirty="0" smtClean="0"/>
              <a:t> </a:t>
            </a:r>
            <a:r>
              <a:rPr lang="ru-RU" dirty="0" err="1" smtClean="0"/>
              <a:t>операційного</a:t>
            </a:r>
            <a:r>
              <a:rPr lang="ru-RU" dirty="0" smtClean="0"/>
              <a:t> дня банку (ОДЕ) (</a:t>
            </a:r>
            <a:r>
              <a:rPr lang="ru-RU" dirty="0" err="1" smtClean="0"/>
              <a:t>розрахункової</a:t>
            </a:r>
            <a:r>
              <a:rPr lang="ru-RU" dirty="0" smtClean="0"/>
              <a:t> </a:t>
            </a:r>
            <a:r>
              <a:rPr lang="ru-RU" dirty="0" err="1" smtClean="0"/>
              <a:t>палати</a:t>
            </a:r>
            <a:r>
              <a:rPr lang="ru-RU" dirty="0" smtClean="0"/>
              <a:t> - РП) з </a:t>
            </a:r>
            <a:r>
              <a:rPr lang="ru-RU" dirty="0" err="1" smtClean="0"/>
              <a:t>автоматизованим</a:t>
            </a:r>
            <a:r>
              <a:rPr lang="ru-RU" dirty="0" smtClean="0"/>
              <a:t> модулем </a:t>
            </a:r>
            <a:r>
              <a:rPr lang="ru-RU" dirty="0" err="1" smtClean="0"/>
              <a:t>обліку</a:t>
            </a:r>
            <a:r>
              <a:rPr lang="ru-RU" dirty="0" smtClean="0"/>
              <a:t> та </a:t>
            </a:r>
          </a:p>
          <a:p>
            <a:pPr marL="0" indent="0">
              <a:buNone/>
            </a:pP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бюджетів</a:t>
            </a:r>
            <a:r>
              <a:rPr lang="ru-RU" dirty="0" smtClean="0"/>
              <a:t> </a:t>
            </a:r>
            <a:r>
              <a:rPr lang="ru-RU" dirty="0" err="1" smtClean="0"/>
              <a:t>усіх</a:t>
            </a:r>
            <a:r>
              <a:rPr lang="ru-RU" dirty="0" smtClean="0"/>
              <a:t> </a:t>
            </a:r>
            <a:r>
              <a:rPr lang="ru-RU" dirty="0" err="1" smtClean="0"/>
              <a:t>рівнів</a:t>
            </a:r>
            <a:r>
              <a:rPr lang="ru-RU" dirty="0" smtClean="0"/>
              <a:t> за доходами (АС «Казна-Доходи»),</a:t>
            </a:r>
          </a:p>
          <a:p>
            <a:pPr marL="0" indent="0">
              <a:buNone/>
            </a:pPr>
            <a:r>
              <a:rPr lang="ru-RU" dirty="0" smtClean="0"/>
              <a:t> 2) </a:t>
            </a:r>
            <a:r>
              <a:rPr lang="ru-RU" dirty="0" err="1" smtClean="0"/>
              <a:t>Автоматизованої</a:t>
            </a:r>
            <a:r>
              <a:rPr lang="ru-RU" dirty="0" smtClean="0"/>
              <a:t> </a:t>
            </a:r>
            <a:r>
              <a:rPr lang="ru-RU" dirty="0" err="1" smtClean="0"/>
              <a:t>підсистеми</a:t>
            </a:r>
            <a:r>
              <a:rPr lang="ru-RU" dirty="0" smtClean="0"/>
              <a:t> </a:t>
            </a:r>
            <a:r>
              <a:rPr lang="ru-RU" dirty="0" err="1" smtClean="0"/>
              <a:t>виконання</a:t>
            </a:r>
            <a:r>
              <a:rPr lang="ru-RU" dirty="0" smtClean="0"/>
              <a:t> бюджету за </a:t>
            </a:r>
            <a:r>
              <a:rPr lang="ru-RU" dirty="0" err="1" smtClean="0"/>
              <a:t>видатками</a:t>
            </a:r>
            <a:r>
              <a:rPr lang="ru-RU" dirty="0" smtClean="0"/>
              <a:t> </a:t>
            </a:r>
            <a:r>
              <a:rPr lang="ru-RU" dirty="0" err="1" smtClean="0"/>
              <a:t>бюджетів</a:t>
            </a:r>
            <a:r>
              <a:rPr lang="ru-RU" dirty="0" smtClean="0"/>
              <a:t> </a:t>
            </a:r>
            <a:r>
              <a:rPr lang="ru-RU" dirty="0" err="1" smtClean="0"/>
              <a:t>усіх</a:t>
            </a:r>
            <a:r>
              <a:rPr lang="ru-RU" dirty="0" smtClean="0"/>
              <a:t> </a:t>
            </a:r>
            <a:r>
              <a:rPr lang="ru-RU" dirty="0" err="1" smtClean="0"/>
              <a:t>рівнів</a:t>
            </a:r>
            <a:r>
              <a:rPr lang="ru-RU" dirty="0" smtClean="0"/>
              <a:t> (АС «Казна-</a:t>
            </a:r>
            <a:r>
              <a:rPr lang="ru-RU" dirty="0" err="1" smtClean="0"/>
              <a:t>Видатки</a:t>
            </a:r>
            <a:r>
              <a:rPr lang="ru-RU" dirty="0" smtClean="0"/>
              <a:t>»),</a:t>
            </a:r>
          </a:p>
          <a:p>
            <a:r>
              <a:rPr lang="ru-RU" dirty="0"/>
              <a:t>АС «Казна-Доходи «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типова</a:t>
            </a:r>
            <a:r>
              <a:rPr lang="ru-RU" dirty="0"/>
              <a:t> </a:t>
            </a:r>
            <a:r>
              <a:rPr lang="ru-RU" dirty="0" err="1"/>
              <a:t>автоматизована</a:t>
            </a:r>
            <a:r>
              <a:rPr lang="ru-RU" dirty="0"/>
              <a:t> </a:t>
            </a:r>
            <a:r>
              <a:rPr lang="ru-RU" dirty="0" err="1"/>
              <a:t>банківська</a:t>
            </a:r>
            <a:r>
              <a:rPr lang="ru-RU" dirty="0"/>
              <a:t> система </a:t>
            </a:r>
            <a:r>
              <a:rPr lang="ru-RU" dirty="0" err="1"/>
              <a:t>фірми</a:t>
            </a:r>
            <a:r>
              <a:rPr lang="ru-RU" dirty="0"/>
              <a:t> „УНИТИ-БАРС” (АБС Барс „</a:t>
            </a:r>
            <a:r>
              <a:rPr lang="ru-RU" dirty="0" err="1"/>
              <a:t>Millennium</a:t>
            </a:r>
            <a:r>
              <a:rPr lang="ru-RU" dirty="0"/>
              <a:t>”),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спеціальним</a:t>
            </a:r>
            <a:r>
              <a:rPr lang="ru-RU" dirty="0"/>
              <a:t> образом </a:t>
            </a:r>
            <a:r>
              <a:rPr lang="ru-RU" dirty="0" err="1"/>
              <a:t>дороблена</a:t>
            </a:r>
            <a:r>
              <a:rPr lang="ru-RU" dirty="0"/>
              <a:t> для </a:t>
            </a:r>
            <a:r>
              <a:rPr lang="ru-RU" dirty="0" err="1"/>
              <a:t>задоволення</a:t>
            </a:r>
            <a:r>
              <a:rPr lang="ru-RU" dirty="0"/>
              <a:t> </a:t>
            </a:r>
            <a:r>
              <a:rPr lang="ru-RU" dirty="0" err="1"/>
              <a:t>специфічних</a:t>
            </a:r>
            <a:r>
              <a:rPr lang="ru-RU" dirty="0"/>
              <a:t> потреб Державного казначейства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  <a:p>
            <a:r>
              <a:rPr lang="ru-RU" dirty="0" err="1"/>
              <a:t>Вибір</a:t>
            </a:r>
            <a:r>
              <a:rPr lang="ru-RU" dirty="0"/>
              <a:t> </a:t>
            </a:r>
            <a:r>
              <a:rPr lang="ru-RU" dirty="0" err="1"/>
              <a:t>типової</a:t>
            </a:r>
            <a:r>
              <a:rPr lang="ru-RU" dirty="0"/>
              <a:t> </a:t>
            </a:r>
            <a:r>
              <a:rPr lang="ru-RU" dirty="0" err="1"/>
              <a:t>автоматизованої</a:t>
            </a:r>
            <a:r>
              <a:rPr lang="ru-RU" dirty="0"/>
              <a:t> </a:t>
            </a:r>
            <a:r>
              <a:rPr lang="ru-RU" dirty="0" err="1"/>
              <a:t>банківської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в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базової</a:t>
            </a:r>
            <a:r>
              <a:rPr lang="ru-RU" dirty="0"/>
              <a:t> </a:t>
            </a:r>
            <a:r>
              <a:rPr lang="ru-RU" dirty="0" err="1"/>
              <a:t>обумовлений</a:t>
            </a:r>
            <a:r>
              <a:rPr lang="ru-RU" dirty="0"/>
              <a:t> </a:t>
            </a:r>
            <a:r>
              <a:rPr lang="ru-RU" dirty="0" err="1"/>
              <a:t>насамперед</a:t>
            </a:r>
            <a:r>
              <a:rPr lang="ru-RU" dirty="0"/>
              <a:t> не </a:t>
            </a:r>
            <a:r>
              <a:rPr lang="ru-RU" dirty="0" err="1"/>
              <a:t>стільки</a:t>
            </a:r>
            <a:r>
              <a:rPr lang="ru-RU" dirty="0"/>
              <a:t> </a:t>
            </a:r>
            <a:r>
              <a:rPr lang="ru-RU" dirty="0" err="1"/>
              <a:t>складністю</a:t>
            </a:r>
            <a:r>
              <a:rPr lang="ru-RU" dirty="0"/>
              <a:t> </a:t>
            </a:r>
            <a:r>
              <a:rPr lang="ru-RU" dirty="0" err="1"/>
              <a:t>створення</a:t>
            </a:r>
            <a:r>
              <a:rPr lang="ru-RU" dirty="0"/>
              <a:t> систем такого </a:t>
            </a:r>
            <a:r>
              <a:rPr lang="ru-RU" dirty="0" err="1"/>
              <a:t>класу</a:t>
            </a:r>
            <a:r>
              <a:rPr lang="ru-RU" dirty="0"/>
              <a:t>, </a:t>
            </a:r>
            <a:r>
              <a:rPr lang="ru-RU" dirty="0" err="1"/>
              <a:t>скільки</a:t>
            </a:r>
            <a:r>
              <a:rPr lang="ru-RU" dirty="0"/>
              <a:t> проблемами </a:t>
            </a:r>
            <a:r>
              <a:rPr lang="ru-RU" dirty="0" err="1"/>
              <a:t>зв'язаними</a:t>
            </a:r>
            <a:r>
              <a:rPr lang="ru-RU" dirty="0"/>
              <a:t> з процедурами </a:t>
            </a:r>
            <a:r>
              <a:rPr lang="ru-RU" dirty="0" err="1"/>
              <a:t>сертифікації</a:t>
            </a:r>
            <a:r>
              <a:rPr lang="ru-RU" dirty="0"/>
              <a:t> в НБУ і </a:t>
            </a:r>
            <a:r>
              <a:rPr lang="ru-RU" dirty="0" err="1"/>
              <a:t>виходом</a:t>
            </a:r>
            <a:r>
              <a:rPr lang="ru-RU" dirty="0"/>
              <a:t> у СЕП.</a:t>
            </a:r>
          </a:p>
          <a:p>
            <a:pPr marL="0" indent="0">
              <a:buNone/>
            </a:pPr>
            <a:r>
              <a:rPr lang="ru-RU" dirty="0"/>
              <a:t>За </a:t>
            </a:r>
            <a:r>
              <a:rPr lang="ru-RU" dirty="0" err="1"/>
              <a:t>допомогою</a:t>
            </a:r>
            <a:r>
              <a:rPr lang="ru-RU" dirty="0"/>
              <a:t> АБС Барс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взаємодія</a:t>
            </a:r>
            <a:r>
              <a:rPr lang="ru-RU" dirty="0"/>
              <a:t> </a:t>
            </a:r>
            <a:r>
              <a:rPr lang="ru-RU" dirty="0" err="1"/>
              <a:t>казначейської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СЕП НБУ та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комерційними</a:t>
            </a:r>
            <a:r>
              <a:rPr lang="ru-RU" dirty="0"/>
              <a:t> банками. </a:t>
            </a:r>
            <a:r>
              <a:rPr lang="ru-RU" dirty="0" err="1"/>
              <a:t>Клієнт</a:t>
            </a:r>
            <a:r>
              <a:rPr lang="ru-RU" dirty="0"/>
              <a:t>-банк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працює</a:t>
            </a:r>
            <a:r>
              <a:rPr lang="ru-RU" dirty="0"/>
              <a:t> з СЕП НБУ. АБС «Барс» </a:t>
            </a:r>
            <a:r>
              <a:rPr lang="ru-RU" dirty="0" err="1"/>
              <a:t>спроектована</a:t>
            </a:r>
            <a:r>
              <a:rPr lang="ru-RU" dirty="0"/>
              <a:t> і </a:t>
            </a:r>
            <a:r>
              <a:rPr lang="ru-RU" dirty="0" err="1"/>
              <a:t>функціонує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вимог</a:t>
            </a:r>
            <a:r>
              <a:rPr lang="ru-RU" dirty="0"/>
              <a:t> НБУ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структури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і </a:t>
            </a:r>
            <a:r>
              <a:rPr lang="ru-RU" dirty="0" err="1"/>
              <a:t>захисту</a:t>
            </a:r>
            <a:r>
              <a:rPr lang="ru-RU" dirty="0"/>
              <a:t> </a:t>
            </a:r>
            <a:r>
              <a:rPr lang="ru-RU" dirty="0" err="1"/>
              <a:t>банківської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870293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У </a:t>
            </a:r>
            <a:r>
              <a:rPr lang="ru-RU" sz="3200" dirty="0" err="1"/>
              <a:t>технологічному</a:t>
            </a:r>
            <a:r>
              <a:rPr lang="ru-RU" sz="3200" dirty="0"/>
              <a:t> </a:t>
            </a:r>
            <a:r>
              <a:rPr lang="ru-RU" sz="3200" dirty="0" err="1"/>
              <a:t>комплексі</a:t>
            </a:r>
            <a:r>
              <a:rPr lang="ru-RU" sz="3200" dirty="0"/>
              <a:t> АС „Казна-Доходи” </a:t>
            </a:r>
            <a:r>
              <a:rPr lang="ru-RU" sz="3200" dirty="0" err="1"/>
              <a:t>реалізовані</a:t>
            </a:r>
            <a:r>
              <a:rPr lang="ru-RU" sz="3200" dirty="0"/>
              <a:t> </a:t>
            </a:r>
            <a:r>
              <a:rPr lang="ru-RU" sz="3200" dirty="0" err="1"/>
              <a:t>наступні</a:t>
            </a:r>
            <a:r>
              <a:rPr lang="ru-RU" sz="3200" dirty="0"/>
              <a:t> </a:t>
            </a:r>
            <a:r>
              <a:rPr lang="ru-RU" sz="3200" dirty="0" err="1"/>
              <a:t>функції</a:t>
            </a:r>
            <a:r>
              <a:rPr lang="ru-RU" sz="3200" dirty="0"/>
              <a:t> </a:t>
            </a:r>
            <a:r>
              <a:rPr lang="ru-RU" sz="3200" dirty="0" err="1"/>
              <a:t>доступні</a:t>
            </a:r>
            <a:r>
              <a:rPr lang="ru-RU" sz="3200" dirty="0"/>
              <a:t> органам Державного казначейства як </a:t>
            </a:r>
            <a:r>
              <a:rPr lang="ru-RU" sz="3200" dirty="0" err="1"/>
              <a:t>учасників</a:t>
            </a:r>
            <a:r>
              <a:rPr lang="ru-RU" sz="3200" dirty="0"/>
              <a:t> СЭП НБУ: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50273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dirty="0" err="1"/>
              <a:t>облік</a:t>
            </a:r>
            <a:r>
              <a:rPr lang="ru-RU" dirty="0"/>
              <a:t> </a:t>
            </a:r>
            <a:r>
              <a:rPr lang="ru-RU" dirty="0" err="1"/>
              <a:t>руху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на </a:t>
            </a:r>
            <a:r>
              <a:rPr lang="ru-RU" dirty="0" err="1"/>
              <a:t>бюджетних</a:t>
            </a:r>
            <a:r>
              <a:rPr lang="ru-RU" dirty="0"/>
              <a:t> і не </a:t>
            </a:r>
            <a:r>
              <a:rPr lang="ru-RU" dirty="0" err="1"/>
              <a:t>бюджетних</a:t>
            </a:r>
            <a:r>
              <a:rPr lang="ru-RU" dirty="0"/>
              <a:t> </a:t>
            </a:r>
            <a:r>
              <a:rPr lang="ru-RU" dirty="0" err="1"/>
              <a:t>рахунках</a:t>
            </a:r>
            <a:r>
              <a:rPr lang="ru-RU" dirty="0"/>
              <a:t>, </a:t>
            </a:r>
            <a:r>
              <a:rPr lang="ru-RU" dirty="0" err="1"/>
              <a:t>рахунках</a:t>
            </a:r>
            <a:r>
              <a:rPr lang="ru-RU" dirty="0"/>
              <a:t> </a:t>
            </a:r>
            <a:r>
              <a:rPr lang="ru-RU" dirty="0" err="1"/>
              <a:t>управлінського</a:t>
            </a:r>
            <a:r>
              <a:rPr lang="ru-RU" dirty="0"/>
              <a:t>, </a:t>
            </a:r>
            <a:r>
              <a:rPr lang="ru-RU" dirty="0" err="1"/>
              <a:t>позабалансового</a:t>
            </a:r>
            <a:r>
              <a:rPr lang="ru-RU" dirty="0"/>
              <a:t> </a:t>
            </a:r>
            <a:r>
              <a:rPr lang="ru-RU" dirty="0" err="1"/>
              <a:t>обліку</a:t>
            </a:r>
            <a:r>
              <a:rPr lang="ru-RU" dirty="0"/>
              <a:t>;</a:t>
            </a:r>
          </a:p>
          <a:p>
            <a:pPr algn="just"/>
            <a:r>
              <a:rPr lang="ru-RU" dirty="0" err="1"/>
              <a:t>щоденне</a:t>
            </a:r>
            <a:r>
              <a:rPr lang="ru-RU" dirty="0"/>
              <a:t> </a:t>
            </a:r>
            <a:r>
              <a:rPr lang="ru-RU" dirty="0" err="1"/>
              <a:t>відображення</a:t>
            </a:r>
            <a:r>
              <a:rPr lang="ru-RU" dirty="0"/>
              <a:t> </a:t>
            </a:r>
            <a:r>
              <a:rPr lang="ru-RU" dirty="0" err="1"/>
              <a:t>виконаних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по </a:t>
            </a:r>
            <a:r>
              <a:rPr lang="ru-RU" dirty="0" err="1"/>
              <a:t>розрахункових</a:t>
            </a:r>
            <a:r>
              <a:rPr lang="ru-RU" dirty="0"/>
              <a:t> документах і </a:t>
            </a:r>
            <a:r>
              <a:rPr lang="ru-RU" dirty="0" err="1"/>
              <a:t>позабалансових</a:t>
            </a:r>
            <a:r>
              <a:rPr lang="ru-RU" dirty="0"/>
              <a:t> ордерах у </a:t>
            </a:r>
            <a:r>
              <a:rPr lang="ru-RU" dirty="0" err="1"/>
              <a:t>регістрах</a:t>
            </a:r>
            <a:r>
              <a:rPr lang="ru-RU" dirty="0"/>
              <a:t> </a:t>
            </a:r>
            <a:r>
              <a:rPr lang="ru-RU" dirty="0" err="1"/>
              <a:t>аналітичного</a:t>
            </a:r>
            <a:r>
              <a:rPr lang="ru-RU" dirty="0"/>
              <a:t> і синтетичного </a:t>
            </a:r>
            <a:r>
              <a:rPr lang="ru-RU" dirty="0" err="1"/>
              <a:t>обліку</a:t>
            </a:r>
            <a:r>
              <a:rPr lang="ru-RU" dirty="0"/>
              <a:t>;</a:t>
            </a:r>
          </a:p>
          <a:p>
            <a:pPr algn="just"/>
            <a:r>
              <a:rPr lang="ru-RU" dirty="0" err="1"/>
              <a:t>облік</a:t>
            </a:r>
            <a:r>
              <a:rPr lang="ru-RU" dirty="0"/>
              <a:t> </a:t>
            </a:r>
            <a:r>
              <a:rPr lang="ru-RU" dirty="0" err="1"/>
              <a:t>нез'ясованих</a:t>
            </a:r>
            <a:r>
              <a:rPr lang="ru-RU" dirty="0"/>
              <a:t> </a:t>
            </a:r>
            <a:r>
              <a:rPr lang="ru-RU" dirty="0" err="1"/>
              <a:t>платежів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складання</a:t>
            </a:r>
            <a:r>
              <a:rPr lang="ru-RU" dirty="0"/>
              <a:t> і передача </a:t>
            </a:r>
            <a:r>
              <a:rPr lang="ru-RU" dirty="0" err="1"/>
              <a:t>виписок</a:t>
            </a:r>
            <a:r>
              <a:rPr lang="ru-RU" dirty="0"/>
              <a:t> по </a:t>
            </a:r>
            <a:r>
              <a:rPr lang="ru-RU" dirty="0" err="1"/>
              <a:t>бюджетним</a:t>
            </a:r>
            <a:r>
              <a:rPr lang="ru-RU" dirty="0"/>
              <a:t> і не </a:t>
            </a:r>
            <a:r>
              <a:rPr lang="ru-RU" dirty="0" err="1"/>
              <a:t>бюджетних</a:t>
            </a:r>
            <a:r>
              <a:rPr lang="ru-RU" dirty="0"/>
              <a:t> </a:t>
            </a:r>
            <a:r>
              <a:rPr lang="ru-RU" dirty="0" err="1"/>
              <a:t>рахунках</a:t>
            </a:r>
            <a:r>
              <a:rPr lang="ru-RU" dirty="0"/>
              <a:t>, </a:t>
            </a:r>
            <a:r>
              <a:rPr lang="ru-RU" dirty="0" err="1"/>
              <a:t>відкритих</a:t>
            </a:r>
            <a:r>
              <a:rPr lang="ru-RU" dirty="0"/>
              <a:t> в </a:t>
            </a:r>
            <a:r>
              <a:rPr lang="ru-RU" dirty="0" err="1"/>
              <a:t>органі</a:t>
            </a:r>
            <a:r>
              <a:rPr lang="ru-RU" dirty="0"/>
              <a:t> казначейства</a:t>
            </a:r>
          </a:p>
          <a:p>
            <a:pPr algn="just"/>
            <a:r>
              <a:rPr lang="ru-RU" dirty="0" err="1"/>
              <a:t>складання</a:t>
            </a:r>
            <a:r>
              <a:rPr lang="ru-RU" dirty="0"/>
              <a:t> і передача </a:t>
            </a:r>
            <a:r>
              <a:rPr lang="ru-RU" dirty="0" err="1"/>
              <a:t>виписок</a:t>
            </a:r>
            <a:r>
              <a:rPr lang="ru-RU" dirty="0"/>
              <a:t> по </a:t>
            </a:r>
            <a:r>
              <a:rPr lang="ru-RU" dirty="0" err="1"/>
              <a:t>бюджетним</a:t>
            </a:r>
            <a:r>
              <a:rPr lang="ru-RU" dirty="0"/>
              <a:t> і не </a:t>
            </a:r>
            <a:r>
              <a:rPr lang="ru-RU" dirty="0" err="1"/>
              <a:t>бюджетних</a:t>
            </a:r>
            <a:r>
              <a:rPr lang="ru-RU" dirty="0"/>
              <a:t> </a:t>
            </a:r>
            <a:r>
              <a:rPr lang="ru-RU" dirty="0" err="1"/>
              <a:t>рахунках</a:t>
            </a:r>
            <a:r>
              <a:rPr lang="ru-RU" dirty="0"/>
              <a:t>, </a:t>
            </a:r>
            <a:r>
              <a:rPr lang="ru-RU" dirty="0" err="1"/>
              <a:t>відкритих</a:t>
            </a:r>
            <a:r>
              <a:rPr lang="ru-RU" dirty="0"/>
              <a:t> в </a:t>
            </a:r>
            <a:r>
              <a:rPr lang="ru-RU" dirty="0" err="1"/>
              <a:t>органі</a:t>
            </a:r>
            <a:r>
              <a:rPr lang="ru-RU" dirty="0"/>
              <a:t> казначейства;</a:t>
            </a:r>
          </a:p>
          <a:p>
            <a:pPr algn="just"/>
            <a:r>
              <a:rPr lang="ru-RU" dirty="0" err="1"/>
              <a:t>підготовка</a:t>
            </a:r>
            <a:r>
              <a:rPr lang="ru-RU" dirty="0"/>
              <a:t> </a:t>
            </a:r>
            <a:r>
              <a:rPr lang="ru-RU" dirty="0" err="1"/>
              <a:t>файлів</a:t>
            </a:r>
            <a:r>
              <a:rPr lang="ru-RU" dirty="0"/>
              <a:t> для </a:t>
            </a:r>
            <a:r>
              <a:rPr lang="ru-RU" dirty="0" err="1"/>
              <a:t>передачі</a:t>
            </a:r>
            <a:r>
              <a:rPr lang="ru-RU" dirty="0"/>
              <a:t> через АРМ НБУ </a:t>
            </a:r>
            <a:r>
              <a:rPr lang="ru-RU" dirty="0" err="1"/>
              <a:t>засобами</a:t>
            </a:r>
            <a:r>
              <a:rPr lang="ru-RU" dirty="0"/>
              <a:t> </a:t>
            </a:r>
            <a:r>
              <a:rPr lang="ru-RU" dirty="0" err="1"/>
              <a:t>електронної</a:t>
            </a:r>
            <a:r>
              <a:rPr lang="ru-RU" dirty="0"/>
              <a:t> </a:t>
            </a:r>
            <a:r>
              <a:rPr lang="ru-RU" dirty="0" err="1"/>
              <a:t>пошти</a:t>
            </a:r>
            <a:r>
              <a:rPr lang="ru-RU" dirty="0"/>
              <a:t> в систему </a:t>
            </a:r>
            <a:r>
              <a:rPr lang="ru-RU" dirty="0" err="1"/>
              <a:t>міжбанківських</a:t>
            </a:r>
            <a:r>
              <a:rPr lang="ru-RU" dirty="0"/>
              <a:t> </a:t>
            </a:r>
            <a:r>
              <a:rPr lang="ru-RU" dirty="0" err="1"/>
              <a:t>розрахунків</a:t>
            </a:r>
            <a:r>
              <a:rPr lang="ru-RU" dirty="0"/>
              <a:t>;</a:t>
            </a:r>
          </a:p>
          <a:p>
            <a:pPr algn="just"/>
            <a:r>
              <a:rPr lang="ru-RU" dirty="0" err="1"/>
              <a:t>відкриття</a:t>
            </a:r>
            <a:r>
              <a:rPr lang="ru-RU" dirty="0"/>
              <a:t> і </a:t>
            </a:r>
            <a:r>
              <a:rPr lang="ru-RU" dirty="0" err="1"/>
              <a:t>закриття</a:t>
            </a:r>
            <a:r>
              <a:rPr lang="ru-RU" dirty="0"/>
              <a:t> </a:t>
            </a:r>
            <a:r>
              <a:rPr lang="ru-RU" dirty="0" err="1"/>
              <a:t>рахунків</a:t>
            </a:r>
            <a:r>
              <a:rPr lang="ru-RU" dirty="0"/>
              <a:t> у </a:t>
            </a:r>
            <a:r>
              <a:rPr lang="ru-RU" dirty="0" err="1"/>
              <a:t>Управліннях</a:t>
            </a:r>
            <a:r>
              <a:rPr lang="ru-RU" dirty="0"/>
              <a:t> Державного казначейства </a:t>
            </a:r>
            <a:r>
              <a:rPr lang="ru-RU" dirty="0" err="1"/>
              <a:t>України</a:t>
            </a:r>
            <a:r>
              <a:rPr lang="ru-RU" dirty="0"/>
              <a:t> для </a:t>
            </a:r>
            <a:r>
              <a:rPr lang="ru-RU" dirty="0" err="1"/>
              <a:t>зарахування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 (</a:t>
            </a:r>
            <a:r>
              <a:rPr lang="ru-RU" dirty="0" err="1"/>
              <a:t>обов'язкових</a:t>
            </a:r>
            <a:r>
              <a:rPr lang="ru-RU" dirty="0"/>
              <a:t> </a:t>
            </a:r>
            <a:r>
              <a:rPr lang="ru-RU" dirty="0" err="1"/>
              <a:t>платежів</a:t>
            </a:r>
            <a:r>
              <a:rPr lang="ru-RU" dirty="0"/>
              <a:t>) у </a:t>
            </a:r>
            <a:r>
              <a:rPr lang="ru-RU" dirty="0" err="1"/>
              <a:t>бюджети</a:t>
            </a:r>
            <a:r>
              <a:rPr lang="ru-RU" dirty="0"/>
              <a:t> та у </a:t>
            </a:r>
            <a:r>
              <a:rPr lang="ru-RU" dirty="0" err="1"/>
              <a:t>державні</a:t>
            </a:r>
            <a:r>
              <a:rPr lang="ru-RU" dirty="0"/>
              <a:t> </a:t>
            </a:r>
            <a:r>
              <a:rPr lang="ru-RU" dirty="0" err="1"/>
              <a:t>цільові</a:t>
            </a:r>
            <a:r>
              <a:rPr lang="ru-RU" dirty="0"/>
              <a:t> </a:t>
            </a:r>
            <a:r>
              <a:rPr lang="ru-RU" dirty="0" err="1"/>
              <a:t>фонди</a:t>
            </a:r>
            <a:r>
              <a:rPr lang="ru-RU" dirty="0"/>
              <a:t> і </a:t>
            </a:r>
            <a:r>
              <a:rPr lang="ru-RU" dirty="0" err="1"/>
              <a:t>рахунків</a:t>
            </a:r>
            <a:r>
              <a:rPr lang="ru-RU" dirty="0"/>
              <a:t> </a:t>
            </a:r>
            <a:r>
              <a:rPr lang="ru-RU" dirty="0" err="1"/>
              <a:t>клієнтам</a:t>
            </a:r>
            <a:r>
              <a:rPr lang="ru-RU" dirty="0"/>
              <a:t> казначейства;</a:t>
            </a:r>
          </a:p>
          <a:p>
            <a:pPr algn="just"/>
            <a:r>
              <a:rPr lang="ru-RU" dirty="0" err="1"/>
              <a:t>ведення</a:t>
            </a:r>
            <a:r>
              <a:rPr lang="ru-RU" dirty="0"/>
              <a:t> </a:t>
            </a:r>
            <a:r>
              <a:rPr lang="ru-RU" dirty="0" err="1"/>
              <a:t>бухгалтерського</a:t>
            </a:r>
            <a:r>
              <a:rPr lang="ru-RU" dirty="0"/>
              <a:t> </a:t>
            </a:r>
            <a:r>
              <a:rPr lang="ru-RU" dirty="0" err="1"/>
              <a:t>обліку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Плану </a:t>
            </a:r>
            <a:r>
              <a:rPr lang="ru-RU" dirty="0" err="1"/>
              <a:t>рахунків</a:t>
            </a:r>
            <a:r>
              <a:rPr lang="ru-RU" dirty="0"/>
              <a:t> </a:t>
            </a:r>
            <a:r>
              <a:rPr lang="ru-RU" dirty="0" err="1"/>
              <a:t>бухгалтерського</a:t>
            </a:r>
            <a:r>
              <a:rPr lang="ru-RU" dirty="0"/>
              <a:t> </a:t>
            </a:r>
            <a:r>
              <a:rPr lang="ru-RU" dirty="0" err="1"/>
              <a:t>обліку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державного і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бюджетів</a:t>
            </a:r>
            <a:r>
              <a:rPr lang="ru-RU" dirty="0"/>
              <a:t>, </a:t>
            </a:r>
            <a:r>
              <a:rPr lang="ru-RU" dirty="0" err="1"/>
              <a:t>затвердженого</a:t>
            </a:r>
            <a:r>
              <a:rPr lang="ru-RU" dirty="0"/>
              <a:t> наказом Державного казначейства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28 листопаду 2000 року №119, у </a:t>
            </a:r>
            <a:r>
              <a:rPr lang="ru-RU" dirty="0" err="1"/>
              <a:t>розрізі</a:t>
            </a:r>
            <a:r>
              <a:rPr lang="ru-RU" dirty="0"/>
              <a:t> </a:t>
            </a:r>
            <a:r>
              <a:rPr lang="ru-RU" dirty="0" err="1"/>
              <a:t>кодів</a:t>
            </a:r>
            <a:r>
              <a:rPr lang="ru-RU" dirty="0"/>
              <a:t> </a:t>
            </a:r>
            <a:r>
              <a:rPr lang="ru-RU" dirty="0" err="1"/>
              <a:t>бюджетної</a:t>
            </a:r>
            <a:r>
              <a:rPr lang="ru-RU" dirty="0"/>
              <a:t> </a:t>
            </a:r>
            <a:r>
              <a:rPr lang="ru-RU" dirty="0" err="1"/>
              <a:t>класифікації</a:t>
            </a:r>
            <a:r>
              <a:rPr lang="ru-RU" dirty="0"/>
              <a:t> </a:t>
            </a:r>
            <a:r>
              <a:rPr lang="ru-RU" dirty="0" err="1"/>
              <a:t>доходів</a:t>
            </a:r>
            <a:r>
              <a:rPr lang="ru-RU" dirty="0"/>
              <a:t>, </a:t>
            </a:r>
            <a:r>
              <a:rPr lang="ru-RU" dirty="0" err="1"/>
              <a:t>типів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і </a:t>
            </a:r>
            <a:r>
              <a:rPr lang="ru-RU" dirty="0" err="1"/>
              <a:t>територій</a:t>
            </a:r>
            <a:r>
              <a:rPr lang="ru-RU" dirty="0"/>
              <a:t>;</a:t>
            </a:r>
          </a:p>
          <a:p>
            <a:pPr algn="just"/>
            <a:r>
              <a:rPr lang="ru-RU" dirty="0" err="1"/>
              <a:t>розподіл</a:t>
            </a:r>
            <a:r>
              <a:rPr lang="ru-RU" dirty="0"/>
              <a:t> </a:t>
            </a:r>
            <a:r>
              <a:rPr lang="ru-RU" dirty="0" err="1"/>
              <a:t>платежів</a:t>
            </a:r>
            <a:r>
              <a:rPr lang="ru-RU" dirty="0"/>
              <a:t> у </a:t>
            </a:r>
            <a:r>
              <a:rPr lang="ru-RU" dirty="0" err="1"/>
              <a:t>державний</a:t>
            </a:r>
            <a:r>
              <a:rPr lang="ru-RU" dirty="0"/>
              <a:t> бюджет і </a:t>
            </a:r>
            <a:r>
              <a:rPr lang="ru-RU" dirty="0" err="1"/>
              <a:t>місцеві</a:t>
            </a:r>
            <a:r>
              <a:rPr lang="ru-RU" dirty="0"/>
              <a:t> </a:t>
            </a:r>
            <a:r>
              <a:rPr lang="ru-RU" dirty="0" err="1"/>
              <a:t>бюджети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рівнів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нормативів</a:t>
            </a:r>
            <a:r>
              <a:rPr lang="ru-RU" dirty="0"/>
              <a:t> </a:t>
            </a:r>
            <a:r>
              <a:rPr lang="ru-RU" dirty="0" err="1"/>
              <a:t>відрахувань</a:t>
            </a:r>
            <a:r>
              <a:rPr lang="ru-RU" dirty="0"/>
              <a:t>, </a:t>
            </a:r>
            <a:r>
              <a:rPr lang="ru-RU" dirty="0" err="1"/>
              <a:t>затверджених</a:t>
            </a:r>
            <a:r>
              <a:rPr lang="ru-RU" dirty="0"/>
              <a:t> Законом </a:t>
            </a:r>
            <a:r>
              <a:rPr lang="ru-RU" dirty="0" err="1"/>
              <a:t>України</a:t>
            </a:r>
            <a:r>
              <a:rPr lang="ru-RU" dirty="0"/>
              <a:t> про </a:t>
            </a:r>
            <a:r>
              <a:rPr lang="ru-RU" dirty="0" err="1"/>
              <a:t>Державний</a:t>
            </a:r>
            <a:r>
              <a:rPr lang="ru-RU" dirty="0"/>
              <a:t> бюджет </a:t>
            </a:r>
            <a:r>
              <a:rPr lang="ru-RU" dirty="0" err="1"/>
              <a:t>України</a:t>
            </a:r>
            <a:r>
              <a:rPr lang="ru-RU" dirty="0"/>
              <a:t> на </a:t>
            </a:r>
            <a:r>
              <a:rPr lang="ru-RU" dirty="0" err="1"/>
              <a:t>відповідний</a:t>
            </a:r>
            <a:r>
              <a:rPr lang="ru-RU" dirty="0"/>
              <a:t> </a:t>
            </a:r>
            <a:r>
              <a:rPr lang="ru-RU" dirty="0" err="1"/>
              <a:t>рік</a:t>
            </a:r>
            <a:r>
              <a:rPr lang="ru-RU" dirty="0"/>
              <a:t>, </a:t>
            </a:r>
            <a:r>
              <a:rPr lang="ru-RU" dirty="0" err="1"/>
              <a:t>Бюджетним</a:t>
            </a:r>
            <a:r>
              <a:rPr lang="ru-RU" dirty="0"/>
              <a:t> кодексом і </a:t>
            </a:r>
            <a:r>
              <a:rPr lang="ru-RU" dirty="0" err="1"/>
              <a:t>рішенням</a:t>
            </a:r>
            <a:r>
              <a:rPr lang="ru-RU" dirty="0"/>
              <a:t> </a:t>
            </a:r>
            <a:r>
              <a:rPr lang="ru-RU" dirty="0" err="1"/>
              <a:t>сесії</a:t>
            </a:r>
            <a:r>
              <a:rPr lang="ru-RU" dirty="0"/>
              <a:t> про </a:t>
            </a:r>
            <a:r>
              <a:rPr lang="ru-RU" dirty="0" err="1" smtClean="0"/>
              <a:t>місцевий</a:t>
            </a:r>
            <a:r>
              <a:rPr lang="ru-RU" dirty="0" err="1"/>
              <a:t>бюджет</a:t>
            </a:r>
            <a:r>
              <a:rPr lang="ru-RU" dirty="0"/>
              <a:t> і </a:t>
            </a:r>
            <a:r>
              <a:rPr lang="ru-RU" dirty="0" err="1"/>
              <a:t>перерахування</a:t>
            </a:r>
            <a:r>
              <a:rPr lang="ru-RU" dirty="0"/>
              <a:t> за </a:t>
            </a:r>
            <a:r>
              <a:rPr lang="ru-RU" dirty="0" err="1"/>
              <a:t>приналежністю</a:t>
            </a:r>
            <a:r>
              <a:rPr lang="ru-RU" dirty="0"/>
              <a:t> </a:t>
            </a:r>
            <a:r>
              <a:rPr lang="ru-RU" dirty="0" err="1"/>
              <a:t>розподілених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;</a:t>
            </a:r>
          </a:p>
          <a:p>
            <a:pPr algn="just"/>
            <a:r>
              <a:rPr lang="ru-RU" dirty="0" err="1"/>
              <a:t>повернення</a:t>
            </a:r>
            <a:r>
              <a:rPr lang="ru-RU" dirty="0"/>
              <a:t> </a:t>
            </a:r>
            <a:r>
              <a:rPr lang="ru-RU" dirty="0" err="1"/>
              <a:t>зайве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помилково</a:t>
            </a:r>
            <a:r>
              <a:rPr lang="ru-RU" dirty="0"/>
              <a:t> </a:t>
            </a:r>
            <a:r>
              <a:rPr lang="ru-RU" dirty="0" err="1"/>
              <a:t>сплачених</a:t>
            </a:r>
            <a:r>
              <a:rPr lang="ru-RU" dirty="0"/>
              <a:t> </a:t>
            </a:r>
            <a:r>
              <a:rPr lang="ru-RU" dirty="0" err="1"/>
              <a:t>платежів</a:t>
            </a:r>
            <a:r>
              <a:rPr lang="ru-RU" dirty="0"/>
              <a:t> у бюджет на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dirty="0" err="1"/>
              <a:t>висновків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податкової</a:t>
            </a:r>
            <a:r>
              <a:rPr lang="ru-RU" dirty="0"/>
              <a:t> </a:t>
            </a:r>
            <a:r>
              <a:rPr lang="ru-RU" dirty="0" err="1"/>
              <a:t>служби</a:t>
            </a:r>
            <a:r>
              <a:rPr lang="ru-RU" dirty="0"/>
              <a:t>, </a:t>
            </a:r>
            <a:r>
              <a:rPr lang="ru-RU" dirty="0" err="1"/>
              <a:t>рішень</a:t>
            </a:r>
            <a:r>
              <a:rPr lang="ru-RU" dirty="0"/>
              <a:t> </a:t>
            </a:r>
            <a:r>
              <a:rPr lang="ru-RU" dirty="0" err="1"/>
              <a:t>судових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,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здійснюють</a:t>
            </a:r>
            <a:r>
              <a:rPr lang="ru-RU" dirty="0"/>
              <a:t> контроль за </a:t>
            </a:r>
            <a:r>
              <a:rPr lang="ru-RU" dirty="0" err="1"/>
              <a:t>нарахуванням</a:t>
            </a:r>
            <a:r>
              <a:rPr lang="ru-RU" dirty="0"/>
              <a:t> і </a:t>
            </a:r>
            <a:r>
              <a:rPr lang="ru-RU" dirty="0" err="1"/>
              <a:t>сплатою</a:t>
            </a:r>
            <a:r>
              <a:rPr lang="ru-RU" dirty="0"/>
              <a:t> </a:t>
            </a:r>
            <a:r>
              <a:rPr lang="ru-RU" dirty="0" err="1"/>
              <a:t>платежів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;</a:t>
            </a:r>
          </a:p>
          <a:p>
            <a:pPr algn="just"/>
            <a:r>
              <a:rPr lang="ru-RU" dirty="0" err="1"/>
              <a:t>відшкодування</a:t>
            </a:r>
            <a:r>
              <a:rPr lang="ru-RU" dirty="0"/>
              <a:t> </a:t>
            </a:r>
            <a:r>
              <a:rPr lang="ru-RU" dirty="0" err="1"/>
              <a:t>податку</a:t>
            </a:r>
            <a:r>
              <a:rPr lang="ru-RU" dirty="0"/>
              <a:t> на </a:t>
            </a:r>
            <a:r>
              <a:rPr lang="ru-RU" dirty="0" err="1"/>
              <a:t>додану</a:t>
            </a:r>
            <a:r>
              <a:rPr lang="ru-RU" dirty="0"/>
              <a:t> </a:t>
            </a:r>
            <a:r>
              <a:rPr lang="ru-RU" dirty="0" err="1"/>
              <a:t>вартість</a:t>
            </a:r>
            <a:r>
              <a:rPr lang="ru-RU" dirty="0"/>
              <a:t> на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dirty="0" err="1"/>
              <a:t>висновків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податкової</a:t>
            </a:r>
            <a:r>
              <a:rPr lang="ru-RU" dirty="0"/>
              <a:t> </a:t>
            </a:r>
            <a:r>
              <a:rPr lang="ru-RU" dirty="0" err="1"/>
              <a:t>служби</a:t>
            </a:r>
            <a:r>
              <a:rPr lang="ru-RU" dirty="0"/>
              <a:t> і </a:t>
            </a:r>
            <a:r>
              <a:rPr lang="ru-RU" dirty="0" err="1"/>
              <a:t>рішень</a:t>
            </a:r>
            <a:r>
              <a:rPr lang="ru-RU" dirty="0"/>
              <a:t> </a:t>
            </a:r>
            <a:r>
              <a:rPr lang="ru-RU" dirty="0" err="1"/>
              <a:t>судових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;</a:t>
            </a:r>
          </a:p>
          <a:p>
            <a:pPr algn="just"/>
            <a:r>
              <a:rPr lang="ru-RU" dirty="0" err="1"/>
              <a:t>складання</a:t>
            </a:r>
            <a:r>
              <a:rPr lang="ru-RU" dirty="0"/>
              <a:t> </a:t>
            </a:r>
            <a:r>
              <a:rPr lang="ru-RU" dirty="0" err="1"/>
              <a:t>щоденної</a:t>
            </a:r>
            <a:r>
              <a:rPr lang="ru-RU" dirty="0"/>
              <a:t>, </a:t>
            </a:r>
            <a:r>
              <a:rPr lang="ru-RU" dirty="0" err="1"/>
              <a:t>періодичної</a:t>
            </a:r>
            <a:r>
              <a:rPr lang="ru-RU" dirty="0"/>
              <a:t> і </a:t>
            </a:r>
            <a:r>
              <a:rPr lang="ru-RU" dirty="0" err="1"/>
              <a:t>річної</a:t>
            </a:r>
            <a:r>
              <a:rPr lang="ru-RU" dirty="0"/>
              <a:t> </a:t>
            </a:r>
            <a:r>
              <a:rPr lang="ru-RU" dirty="0" err="1"/>
              <a:t>звітності</a:t>
            </a:r>
            <a:r>
              <a:rPr lang="ru-RU" dirty="0"/>
              <a:t> за доходами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кодів</a:t>
            </a:r>
            <a:r>
              <a:rPr lang="ru-RU" dirty="0"/>
              <a:t> </a:t>
            </a:r>
            <a:r>
              <a:rPr lang="ru-RU" dirty="0" err="1"/>
              <a:t>бюджетної</a:t>
            </a:r>
            <a:r>
              <a:rPr lang="ru-RU" dirty="0"/>
              <a:t> </a:t>
            </a:r>
            <a:r>
              <a:rPr lang="ru-RU" dirty="0" err="1"/>
              <a:t>класифікації</a:t>
            </a:r>
            <a:r>
              <a:rPr lang="ru-RU" dirty="0"/>
              <a:t>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представлення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відповідним</a:t>
            </a:r>
            <a:r>
              <a:rPr lang="ru-RU" dirty="0"/>
              <a:t> органам,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здійснюють</a:t>
            </a:r>
            <a:r>
              <a:rPr lang="ru-RU" dirty="0"/>
              <a:t> контроль за </a:t>
            </a:r>
            <a:r>
              <a:rPr lang="ru-RU" dirty="0" err="1"/>
              <a:t>нарахуванням</a:t>
            </a:r>
            <a:r>
              <a:rPr lang="ru-RU" dirty="0"/>
              <a:t> і </a:t>
            </a:r>
            <a:r>
              <a:rPr lang="ru-RU" dirty="0" err="1"/>
              <a:t>сплатою</a:t>
            </a:r>
            <a:r>
              <a:rPr lang="ru-RU" dirty="0"/>
              <a:t> </a:t>
            </a:r>
            <a:r>
              <a:rPr lang="ru-RU" dirty="0" err="1"/>
              <a:t>платежів</a:t>
            </a:r>
            <a:r>
              <a:rPr lang="ru-RU" dirty="0"/>
              <a:t> у бюджет і </a:t>
            </a:r>
            <a:r>
              <a:rPr lang="ru-RU" dirty="0" err="1"/>
              <a:t>державні</a:t>
            </a:r>
            <a:r>
              <a:rPr lang="ru-RU" dirty="0"/>
              <a:t> </a:t>
            </a:r>
            <a:r>
              <a:rPr lang="ru-RU" dirty="0" err="1"/>
              <a:t>цільові</a:t>
            </a:r>
            <a:r>
              <a:rPr lang="ru-RU" dirty="0"/>
              <a:t> </a:t>
            </a:r>
            <a:r>
              <a:rPr lang="ru-RU" dirty="0" err="1"/>
              <a:t>фонди</a:t>
            </a:r>
            <a:r>
              <a:rPr lang="ru-RU" dirty="0"/>
              <a:t>.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представлення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відповідним</a:t>
            </a:r>
            <a:r>
              <a:rPr lang="ru-RU" dirty="0"/>
              <a:t> органам,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здійснюють</a:t>
            </a:r>
            <a:r>
              <a:rPr lang="ru-RU" dirty="0"/>
              <a:t> контроль за </a:t>
            </a:r>
            <a:r>
              <a:rPr lang="ru-RU" dirty="0" err="1"/>
              <a:t>нарахуванням</a:t>
            </a:r>
            <a:r>
              <a:rPr lang="ru-RU" dirty="0"/>
              <a:t> і </a:t>
            </a:r>
            <a:r>
              <a:rPr lang="ru-RU" dirty="0" err="1"/>
              <a:t>сплатою</a:t>
            </a:r>
            <a:r>
              <a:rPr lang="ru-RU" dirty="0"/>
              <a:t> </a:t>
            </a:r>
            <a:r>
              <a:rPr lang="ru-RU" dirty="0" err="1"/>
              <a:t>платежів</a:t>
            </a:r>
            <a:r>
              <a:rPr lang="ru-RU" dirty="0"/>
              <a:t> у бюджет і </a:t>
            </a:r>
            <a:r>
              <a:rPr lang="ru-RU" dirty="0" err="1"/>
              <a:t>державні</a:t>
            </a:r>
            <a:r>
              <a:rPr lang="ru-RU" dirty="0"/>
              <a:t> </a:t>
            </a:r>
            <a:r>
              <a:rPr lang="ru-RU" dirty="0" err="1"/>
              <a:t>цільові</a:t>
            </a:r>
            <a:r>
              <a:rPr lang="ru-RU" dirty="0"/>
              <a:t> </a:t>
            </a:r>
            <a:r>
              <a:rPr lang="ru-RU" dirty="0" err="1"/>
              <a:t>фонди</a:t>
            </a:r>
            <a:r>
              <a:rPr lang="ru-RU" dirty="0"/>
              <a:t>.</a:t>
            </a:r>
          </a:p>
          <a:p>
            <a:pPr algn="just"/>
            <a:r>
              <a:rPr lang="ru-RU" dirty="0" err="1"/>
              <a:t>складання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вихідних</a:t>
            </a:r>
            <a:r>
              <a:rPr lang="ru-RU" dirty="0"/>
              <a:t> форм,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відображають</a:t>
            </a:r>
            <a:r>
              <a:rPr lang="ru-RU" dirty="0"/>
              <a:t> стан </a:t>
            </a:r>
            <a:r>
              <a:rPr lang="ru-RU" dirty="0" err="1"/>
              <a:t>бухгалтерського</a:t>
            </a:r>
            <a:r>
              <a:rPr lang="ru-RU" dirty="0"/>
              <a:t> </a:t>
            </a:r>
            <a:r>
              <a:rPr lang="ru-RU" dirty="0" err="1"/>
              <a:t>обліку</a:t>
            </a:r>
            <a:r>
              <a:rPr lang="ru-RU" dirty="0"/>
              <a:t> на </a:t>
            </a:r>
            <a:r>
              <a:rPr lang="ru-RU" dirty="0" err="1"/>
              <a:t>звітну</a:t>
            </a:r>
            <a:r>
              <a:rPr lang="ru-RU" dirty="0"/>
              <a:t> дату (баланс </a:t>
            </a:r>
            <a:r>
              <a:rPr lang="ru-RU" dirty="0" err="1"/>
              <a:t>денної</a:t>
            </a:r>
            <a:r>
              <a:rPr lang="ru-RU" dirty="0"/>
              <a:t>, </a:t>
            </a:r>
            <a:r>
              <a:rPr lang="ru-RU" dirty="0" err="1"/>
              <a:t>місячний</a:t>
            </a:r>
            <a:r>
              <a:rPr lang="ru-RU" dirty="0"/>
              <a:t>, </a:t>
            </a:r>
            <a:r>
              <a:rPr lang="ru-RU" dirty="0" err="1"/>
              <a:t>річний</a:t>
            </a:r>
            <a:r>
              <a:rPr lang="ru-RU" dirty="0"/>
              <a:t>, </a:t>
            </a:r>
            <a:r>
              <a:rPr lang="ru-RU" dirty="0" err="1"/>
              <a:t>оборотна-сальдові</a:t>
            </a:r>
            <a:r>
              <a:rPr lang="ru-RU" dirty="0"/>
              <a:t> </a:t>
            </a:r>
            <a:r>
              <a:rPr lang="ru-RU" dirty="0" err="1"/>
              <a:t>відомості</a:t>
            </a:r>
            <a:r>
              <a:rPr lang="ru-RU" dirty="0"/>
              <a:t>, </a:t>
            </a:r>
            <a:r>
              <a:rPr lang="ru-RU" dirty="0" err="1"/>
              <a:t>перевірочні</a:t>
            </a:r>
            <a:r>
              <a:rPr lang="ru-RU" dirty="0"/>
              <a:t> </a:t>
            </a:r>
            <a:r>
              <a:rPr lang="ru-RU" dirty="0" err="1"/>
              <a:t>відомості</a:t>
            </a:r>
            <a:r>
              <a:rPr lang="ru-RU" dirty="0"/>
              <a:t> й </a:t>
            </a:r>
            <a:r>
              <a:rPr lang="ru-RU" dirty="0" err="1"/>
              <a:t>інші</a:t>
            </a:r>
            <a:r>
              <a:rPr lang="ru-RU" dirty="0"/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92566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err="1" smtClean="0"/>
              <a:t>Завдання</a:t>
            </a:r>
            <a:r>
              <a:rPr lang="ru-RU" sz="3200" dirty="0" smtClean="0"/>
              <a:t> </a:t>
            </a:r>
            <a:r>
              <a:rPr lang="ru-RU" sz="3200" dirty="0" err="1" smtClean="0"/>
              <a:t>впровадження</a:t>
            </a:r>
            <a:r>
              <a:rPr lang="ru-RU" sz="3200" dirty="0" smtClean="0"/>
              <a:t> </a:t>
            </a:r>
            <a:r>
              <a:rPr lang="ru-RU" sz="3200" dirty="0" err="1" smtClean="0"/>
              <a:t>сучасних</a:t>
            </a:r>
            <a:r>
              <a:rPr lang="ru-RU" sz="3200" dirty="0" smtClean="0"/>
              <a:t> </a:t>
            </a:r>
            <a:r>
              <a:rPr lang="ru-RU" sz="3200" dirty="0" err="1" smtClean="0"/>
              <a:t>інформаційних</a:t>
            </a:r>
            <a:r>
              <a:rPr lang="ru-RU" sz="3200" dirty="0" smtClean="0"/>
              <a:t> </a:t>
            </a:r>
            <a:r>
              <a:rPr lang="ru-RU" sz="3200" dirty="0" err="1" smtClean="0"/>
              <a:t>технологій</a:t>
            </a:r>
            <a:r>
              <a:rPr lang="ru-RU" sz="3200" dirty="0" smtClean="0"/>
              <a:t> у </a:t>
            </a:r>
            <a:r>
              <a:rPr lang="ru-RU" sz="3200" dirty="0" err="1" smtClean="0"/>
              <a:t>функціонування</a:t>
            </a:r>
            <a:r>
              <a:rPr lang="ru-RU" sz="3200" dirty="0" smtClean="0"/>
              <a:t> </a:t>
            </a:r>
            <a:r>
              <a:rPr lang="ru-RU" sz="3200" dirty="0" err="1" smtClean="0"/>
              <a:t>Державної</a:t>
            </a:r>
            <a:r>
              <a:rPr lang="ru-RU" sz="3200" dirty="0" smtClean="0"/>
              <a:t> </a:t>
            </a:r>
            <a:r>
              <a:rPr lang="ru-RU" sz="3200" dirty="0" err="1" smtClean="0"/>
              <a:t>казначейської</a:t>
            </a:r>
            <a:r>
              <a:rPr lang="ru-RU" sz="3200" dirty="0" smtClean="0"/>
              <a:t> </a:t>
            </a:r>
            <a:r>
              <a:rPr lang="ru-RU" sz="3200" dirty="0" err="1" smtClean="0"/>
              <a:t>служби</a:t>
            </a:r>
            <a:r>
              <a:rPr lang="ru-RU" sz="3200" dirty="0" smtClean="0"/>
              <a:t> </a:t>
            </a:r>
            <a:r>
              <a:rPr lang="ru-RU" sz="3200" dirty="0" err="1" smtClean="0"/>
              <a:t>України</a:t>
            </a:r>
            <a:r>
              <a:rPr lang="ru-RU" sz="3200" dirty="0" smtClean="0"/>
              <a:t>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8646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1. </a:t>
            </a:r>
            <a:r>
              <a:rPr lang="ru-RU" dirty="0" err="1" smtClean="0"/>
              <a:t>Забезпечити</a:t>
            </a:r>
            <a:r>
              <a:rPr lang="ru-RU" dirty="0" smtClean="0"/>
              <a:t> </a:t>
            </a:r>
            <a:r>
              <a:rPr lang="ru-RU" dirty="0" err="1" smtClean="0"/>
              <a:t>еволюційну</a:t>
            </a:r>
            <a:r>
              <a:rPr lang="ru-RU" dirty="0" smtClean="0"/>
              <a:t> </a:t>
            </a:r>
            <a:r>
              <a:rPr lang="ru-RU" dirty="0" err="1" smtClean="0"/>
              <a:t>модифікацію</a:t>
            </a:r>
            <a:r>
              <a:rPr lang="ru-RU" dirty="0" smtClean="0"/>
              <a:t> </a:t>
            </a:r>
            <a:r>
              <a:rPr lang="ru-RU" dirty="0" err="1" smtClean="0"/>
              <a:t>існуючої</a:t>
            </a:r>
            <a:r>
              <a:rPr lang="ru-RU" dirty="0" smtClean="0"/>
              <a:t> </a:t>
            </a:r>
            <a:r>
              <a:rPr lang="ru-RU" dirty="0" err="1" smtClean="0"/>
              <a:t>інформаційно-телекомунікаційної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 ДКСУ до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електронного</a:t>
            </a:r>
            <a:r>
              <a:rPr lang="ru-RU" dirty="0" smtClean="0"/>
              <a:t> казначейства (</a:t>
            </a:r>
            <a:r>
              <a:rPr lang="ru-RU" dirty="0" err="1" smtClean="0"/>
              <a:t>т.зв</a:t>
            </a:r>
            <a:r>
              <a:rPr lang="ru-RU" dirty="0" smtClean="0"/>
              <a:t>. «</a:t>
            </a:r>
            <a:r>
              <a:rPr lang="en-US" dirty="0" smtClean="0"/>
              <a:t>e-treasury»)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централізацією</a:t>
            </a:r>
            <a:r>
              <a:rPr lang="ru-RU" dirty="0" smtClean="0"/>
              <a:t> </a:t>
            </a:r>
            <a:r>
              <a:rPr lang="ru-RU" dirty="0" err="1" smtClean="0"/>
              <a:t>опрацювання</a:t>
            </a:r>
            <a:r>
              <a:rPr lang="ru-RU" dirty="0" smtClean="0"/>
              <a:t> </a:t>
            </a:r>
            <a:r>
              <a:rPr lang="ru-RU" dirty="0" err="1" smtClean="0"/>
              <a:t>даних</a:t>
            </a:r>
            <a:r>
              <a:rPr lang="ru-RU" dirty="0" smtClean="0"/>
              <a:t> та з </a:t>
            </a:r>
            <a:r>
              <a:rPr lang="ru-RU" dirty="0" err="1" smtClean="0"/>
              <a:t>повноцінним</a:t>
            </a:r>
            <a:r>
              <a:rPr lang="ru-RU" dirty="0" smtClean="0"/>
              <a:t> </a:t>
            </a:r>
            <a:r>
              <a:rPr lang="ru-RU" dirty="0" err="1" smtClean="0"/>
              <a:t>внутрішнім</a:t>
            </a:r>
            <a:r>
              <a:rPr lang="ru-RU" dirty="0" smtClean="0"/>
              <a:t> та </a:t>
            </a:r>
            <a:r>
              <a:rPr lang="ru-RU" dirty="0" err="1" smtClean="0"/>
              <a:t>зовнішнім</a:t>
            </a:r>
            <a:r>
              <a:rPr lang="ru-RU" dirty="0" smtClean="0"/>
              <a:t> </a:t>
            </a:r>
            <a:r>
              <a:rPr lang="ru-RU" dirty="0" err="1" smtClean="0"/>
              <a:t>документообігом</a:t>
            </a:r>
            <a:r>
              <a:rPr lang="ru-RU" dirty="0" smtClean="0"/>
              <a:t> в </a:t>
            </a:r>
            <a:r>
              <a:rPr lang="ru-RU" dirty="0" err="1" smtClean="0"/>
              <a:t>електронній</a:t>
            </a:r>
            <a:r>
              <a:rPr lang="ru-RU" dirty="0" smtClean="0"/>
              <a:t> </a:t>
            </a:r>
            <a:r>
              <a:rPr lang="ru-RU" dirty="0" err="1" smtClean="0"/>
              <a:t>формі</a:t>
            </a:r>
            <a:r>
              <a:rPr lang="ru-RU" dirty="0" smtClean="0"/>
              <a:t>, але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повною</a:t>
            </a:r>
            <a:r>
              <a:rPr lang="ru-RU" dirty="0" smtClean="0"/>
              <a:t> </a:t>
            </a:r>
            <a:r>
              <a:rPr lang="ru-RU" dirty="0" err="1" smtClean="0"/>
              <a:t>юридичною</a:t>
            </a:r>
            <a:r>
              <a:rPr lang="ru-RU" dirty="0" smtClean="0"/>
              <a:t> силою</a:t>
            </a:r>
          </a:p>
          <a:p>
            <a:pPr algn="just"/>
            <a:r>
              <a:rPr lang="ru-RU" dirty="0" smtClean="0"/>
              <a:t>2. </a:t>
            </a:r>
            <a:r>
              <a:rPr lang="ru-RU" dirty="0" err="1" smtClean="0"/>
              <a:t>Забезпечити</a:t>
            </a:r>
            <a:r>
              <a:rPr lang="ru-RU" dirty="0" smtClean="0"/>
              <a:t> </a:t>
            </a:r>
            <a:r>
              <a:rPr lang="ru-RU" dirty="0" err="1" smtClean="0"/>
              <a:t>оптимізацію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 </a:t>
            </a:r>
            <a:r>
              <a:rPr lang="ru-RU" dirty="0" err="1" smtClean="0"/>
              <a:t>обслуговування</a:t>
            </a:r>
            <a:r>
              <a:rPr lang="ru-RU" dirty="0" smtClean="0"/>
              <a:t> </a:t>
            </a:r>
            <a:r>
              <a:rPr lang="ru-RU" dirty="0" err="1" smtClean="0"/>
              <a:t>розпорядників</a:t>
            </a:r>
            <a:r>
              <a:rPr lang="ru-RU" dirty="0" smtClean="0"/>
              <a:t> (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рівнів</a:t>
            </a:r>
            <a:r>
              <a:rPr lang="ru-RU" dirty="0" smtClean="0"/>
              <a:t>) та </a:t>
            </a:r>
            <a:r>
              <a:rPr lang="ru-RU" dirty="0" err="1" smtClean="0"/>
              <a:t>одержувачів</a:t>
            </a:r>
            <a:r>
              <a:rPr lang="ru-RU" dirty="0" smtClean="0"/>
              <a:t> </a:t>
            </a:r>
            <a:r>
              <a:rPr lang="ru-RU" dirty="0" err="1" smtClean="0"/>
              <a:t>бюджетних</a:t>
            </a:r>
            <a:r>
              <a:rPr lang="ru-RU" dirty="0" smtClean="0"/>
              <a:t> </a:t>
            </a:r>
            <a:r>
              <a:rPr lang="ru-RU" dirty="0" err="1" smtClean="0"/>
              <a:t>коштів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електронної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 </a:t>
            </a:r>
            <a:r>
              <a:rPr lang="ru-RU" dirty="0" err="1" smtClean="0"/>
              <a:t>обслуговування</a:t>
            </a:r>
            <a:r>
              <a:rPr lang="ru-RU" dirty="0" smtClean="0"/>
              <a:t> </a:t>
            </a:r>
            <a:r>
              <a:rPr lang="ru-RU" dirty="0" err="1" smtClean="0"/>
              <a:t>клієнтів</a:t>
            </a:r>
            <a:r>
              <a:rPr lang="ru-RU" dirty="0" smtClean="0"/>
              <a:t> казначейства з </a:t>
            </a:r>
            <a:r>
              <a:rPr lang="ru-RU" dirty="0" err="1" smtClean="0"/>
              <a:t>використанням</a:t>
            </a:r>
            <a:r>
              <a:rPr lang="ru-RU" dirty="0" smtClean="0"/>
              <a:t> </a:t>
            </a:r>
            <a:r>
              <a:rPr lang="ru-RU" dirty="0" err="1" smtClean="0"/>
              <a:t>стабільних</a:t>
            </a:r>
            <a:r>
              <a:rPr lang="ru-RU" dirty="0" smtClean="0"/>
              <a:t> </a:t>
            </a:r>
            <a:r>
              <a:rPr lang="ru-RU" dirty="0" err="1" smtClean="0"/>
              <a:t>інструментів</a:t>
            </a:r>
            <a:r>
              <a:rPr lang="ru-RU" dirty="0" smtClean="0"/>
              <a:t> </a:t>
            </a:r>
            <a:r>
              <a:rPr lang="ru-RU" dirty="0" err="1" smtClean="0"/>
              <a:t>зв’язку</a:t>
            </a:r>
            <a:r>
              <a:rPr lang="ru-RU" dirty="0" smtClean="0"/>
              <a:t> та </a:t>
            </a:r>
            <a:r>
              <a:rPr lang="ru-RU" dirty="0" err="1" smtClean="0"/>
              <a:t>сучасних</a:t>
            </a:r>
            <a:r>
              <a:rPr lang="ru-RU" dirty="0" smtClean="0"/>
              <a:t> </a:t>
            </a:r>
            <a:r>
              <a:rPr lang="ru-RU" dirty="0" err="1" smtClean="0"/>
              <a:t>інтернет-технологій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 3. </a:t>
            </a:r>
            <a:r>
              <a:rPr lang="ru-RU" dirty="0" err="1" smtClean="0"/>
              <a:t>Суттєву</a:t>
            </a:r>
            <a:r>
              <a:rPr lang="ru-RU" dirty="0" smtClean="0"/>
              <a:t> </a:t>
            </a:r>
            <a:r>
              <a:rPr lang="ru-RU" dirty="0" err="1" smtClean="0"/>
              <a:t>увагу</a:t>
            </a:r>
            <a:r>
              <a:rPr lang="ru-RU" dirty="0" smtClean="0"/>
              <a:t> </a:t>
            </a:r>
            <a:r>
              <a:rPr lang="ru-RU" dirty="0" err="1" smtClean="0"/>
              <a:t>зосередити</a:t>
            </a:r>
            <a:r>
              <a:rPr lang="ru-RU" dirty="0" smtClean="0"/>
              <a:t> на </a:t>
            </a:r>
            <a:r>
              <a:rPr lang="ru-RU" dirty="0" err="1" smtClean="0"/>
              <a:t>посиленні</a:t>
            </a:r>
            <a:r>
              <a:rPr lang="ru-RU" dirty="0" smtClean="0"/>
              <a:t> </a:t>
            </a:r>
            <a:r>
              <a:rPr lang="ru-RU" dirty="0" err="1" smtClean="0"/>
              <a:t>інформаційної</a:t>
            </a:r>
            <a:r>
              <a:rPr lang="ru-RU" dirty="0" smtClean="0"/>
              <a:t>, а </a:t>
            </a:r>
            <a:r>
              <a:rPr lang="ru-RU" dirty="0" err="1" smtClean="0"/>
              <a:t>відтак</a:t>
            </a:r>
            <a:r>
              <a:rPr lang="ru-RU" dirty="0" smtClean="0"/>
              <a:t> і </a:t>
            </a:r>
            <a:r>
              <a:rPr lang="ru-RU" dirty="0" err="1" smtClean="0"/>
              <a:t>фінансової</a:t>
            </a:r>
            <a:r>
              <a:rPr lang="ru-RU" dirty="0" smtClean="0"/>
              <a:t> </a:t>
            </a:r>
            <a:r>
              <a:rPr lang="ru-RU" dirty="0" err="1" smtClean="0"/>
              <a:t>безпеки</a:t>
            </a:r>
            <a:r>
              <a:rPr lang="ru-RU" dirty="0" smtClean="0"/>
              <a:t> </a:t>
            </a:r>
            <a:r>
              <a:rPr lang="ru-RU" dirty="0" err="1" smtClean="0"/>
              <a:t>суб’єктів</a:t>
            </a:r>
            <a:r>
              <a:rPr lang="ru-RU" dirty="0" smtClean="0"/>
              <a:t> </a:t>
            </a:r>
            <a:r>
              <a:rPr lang="ru-RU" dirty="0" err="1" smtClean="0"/>
              <a:t>процесу</a:t>
            </a:r>
            <a:r>
              <a:rPr lang="ru-RU" dirty="0" smtClean="0"/>
              <a:t> </a:t>
            </a:r>
            <a:r>
              <a:rPr lang="ru-RU" dirty="0" err="1" smtClean="0"/>
              <a:t>обслуговування</a:t>
            </a:r>
            <a:r>
              <a:rPr lang="ru-RU" dirty="0" smtClean="0"/>
              <a:t> </a:t>
            </a:r>
            <a:r>
              <a:rPr lang="ru-RU" dirty="0" err="1" smtClean="0"/>
              <a:t>бюджетів</a:t>
            </a:r>
            <a:r>
              <a:rPr lang="ru-RU" dirty="0" smtClean="0"/>
              <a:t> </a:t>
            </a:r>
            <a:r>
              <a:rPr lang="ru-RU" dirty="0" err="1" smtClean="0"/>
              <a:t>усіх</a:t>
            </a:r>
            <a:r>
              <a:rPr lang="ru-RU" dirty="0" smtClean="0"/>
              <a:t> </a:t>
            </a:r>
            <a:r>
              <a:rPr lang="ru-RU" dirty="0" err="1" smtClean="0"/>
              <a:t>рівнів</a:t>
            </a:r>
            <a:r>
              <a:rPr lang="ru-RU" dirty="0" smtClean="0"/>
              <a:t>. </a:t>
            </a:r>
          </a:p>
          <a:p>
            <a:pPr algn="just"/>
            <a:r>
              <a:rPr lang="ru-RU" dirty="0" smtClean="0"/>
              <a:t>4. </a:t>
            </a:r>
            <a:r>
              <a:rPr lang="ru-RU" dirty="0" err="1" smtClean="0"/>
              <a:t>Мінімізувати</a:t>
            </a:r>
            <a:r>
              <a:rPr lang="ru-RU" dirty="0" smtClean="0"/>
              <a:t> </a:t>
            </a:r>
            <a:r>
              <a:rPr lang="ru-RU" dirty="0" err="1" smtClean="0"/>
              <a:t>державні</a:t>
            </a:r>
            <a:r>
              <a:rPr lang="ru-RU" dirty="0" smtClean="0"/>
              <a:t> </a:t>
            </a:r>
            <a:r>
              <a:rPr lang="ru-RU" dirty="0" err="1" smtClean="0"/>
              <a:t>витрати</a:t>
            </a:r>
            <a:r>
              <a:rPr lang="ru-RU" dirty="0" smtClean="0"/>
              <a:t>, </a:t>
            </a:r>
            <a:r>
              <a:rPr lang="ru-RU" dirty="0" err="1" smtClean="0"/>
              <a:t>пов’язані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впровадженням</a:t>
            </a:r>
            <a:r>
              <a:rPr lang="ru-RU" dirty="0" smtClean="0"/>
              <a:t> і </a:t>
            </a:r>
            <a:r>
              <a:rPr lang="ru-RU" dirty="0" err="1" smtClean="0"/>
              <a:t>підтриманням</a:t>
            </a:r>
            <a:r>
              <a:rPr lang="ru-RU" dirty="0" smtClean="0"/>
              <a:t> </a:t>
            </a:r>
            <a:r>
              <a:rPr lang="ru-RU" dirty="0" err="1" smtClean="0"/>
              <a:t>функціональності</a:t>
            </a:r>
            <a:r>
              <a:rPr lang="ru-RU" dirty="0" smtClean="0"/>
              <a:t> </a:t>
            </a:r>
            <a:r>
              <a:rPr lang="ru-RU" dirty="0" err="1" smtClean="0"/>
              <a:t>інноваційної</a:t>
            </a:r>
            <a:r>
              <a:rPr lang="ru-RU" dirty="0" smtClean="0"/>
              <a:t> </a:t>
            </a:r>
            <a:r>
              <a:rPr lang="ru-RU" dirty="0" err="1" smtClean="0"/>
              <a:t>інформаційної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ДКСУ. </a:t>
            </a:r>
          </a:p>
          <a:p>
            <a:pPr algn="just"/>
            <a:r>
              <a:rPr lang="ru-RU" dirty="0" smtClean="0"/>
              <a:t>5. </a:t>
            </a:r>
            <a:r>
              <a:rPr lang="ru-RU" dirty="0" err="1" smtClean="0"/>
              <a:t>Здійснити</a:t>
            </a:r>
            <a:r>
              <a:rPr lang="ru-RU" dirty="0" smtClean="0"/>
              <a:t> </a:t>
            </a:r>
            <a:r>
              <a:rPr lang="ru-RU" dirty="0" err="1" smtClean="0"/>
              <a:t>впровадження</a:t>
            </a:r>
            <a:r>
              <a:rPr lang="ru-RU" dirty="0" smtClean="0"/>
              <a:t> </a:t>
            </a:r>
            <a:r>
              <a:rPr lang="ru-RU" dirty="0" err="1" smtClean="0"/>
              <a:t>повноцінного</a:t>
            </a:r>
            <a:r>
              <a:rPr lang="ru-RU" dirty="0" smtClean="0"/>
              <a:t> </a:t>
            </a:r>
            <a:r>
              <a:rPr lang="ru-RU" dirty="0" err="1" smtClean="0"/>
              <a:t>внутрішнього</a:t>
            </a:r>
            <a:r>
              <a:rPr lang="ru-RU" dirty="0" smtClean="0"/>
              <a:t> та </a:t>
            </a:r>
            <a:r>
              <a:rPr lang="ru-RU" dirty="0" err="1" smtClean="0"/>
              <a:t>зовнішнього</a:t>
            </a:r>
            <a:r>
              <a:rPr lang="ru-RU" dirty="0" smtClean="0"/>
              <a:t> </a:t>
            </a:r>
            <a:r>
              <a:rPr lang="ru-RU" dirty="0" err="1" smtClean="0"/>
              <a:t>документообігу</a:t>
            </a:r>
            <a:r>
              <a:rPr lang="ru-RU" dirty="0" smtClean="0"/>
              <a:t> в </a:t>
            </a:r>
            <a:r>
              <a:rPr lang="ru-RU" dirty="0" err="1" smtClean="0"/>
              <a:t>електронній</a:t>
            </a:r>
            <a:r>
              <a:rPr lang="ru-RU" dirty="0" smtClean="0"/>
              <a:t> </a:t>
            </a:r>
            <a:r>
              <a:rPr lang="ru-RU" dirty="0" err="1" smtClean="0"/>
              <a:t>формі</a:t>
            </a:r>
            <a:r>
              <a:rPr lang="ru-RU" dirty="0" smtClean="0"/>
              <a:t> з </a:t>
            </a:r>
            <a:r>
              <a:rPr lang="ru-RU" dirty="0" err="1" smtClean="0"/>
              <a:t>повноцінною</a:t>
            </a:r>
            <a:r>
              <a:rPr lang="ru-RU" dirty="0" smtClean="0"/>
              <a:t> </a:t>
            </a:r>
            <a:r>
              <a:rPr lang="ru-RU" dirty="0" err="1" smtClean="0"/>
              <a:t>юридичної</a:t>
            </a:r>
            <a:r>
              <a:rPr lang="ru-RU" dirty="0" smtClean="0"/>
              <a:t> силою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використанням</a:t>
            </a:r>
            <a:r>
              <a:rPr lang="ru-RU" dirty="0" smtClean="0"/>
              <a:t> </a:t>
            </a:r>
            <a:r>
              <a:rPr lang="ru-RU" dirty="0" err="1" smtClean="0"/>
              <a:t>електронного</a:t>
            </a:r>
            <a:r>
              <a:rPr lang="ru-RU" dirty="0" smtClean="0"/>
              <a:t> цифрового </a:t>
            </a:r>
            <a:r>
              <a:rPr lang="ru-RU" dirty="0" err="1" smtClean="0"/>
              <a:t>підпису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забезпечити</a:t>
            </a:r>
            <a:r>
              <a:rPr lang="ru-RU" dirty="0" smtClean="0"/>
              <a:t> </a:t>
            </a:r>
            <a:r>
              <a:rPr lang="ru-RU" dirty="0" err="1" smtClean="0"/>
              <a:t>інтеграцію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електронного</a:t>
            </a:r>
            <a:r>
              <a:rPr lang="ru-RU" dirty="0" smtClean="0"/>
              <a:t> казначейства до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електронного</a:t>
            </a:r>
            <a:r>
              <a:rPr lang="ru-RU" dirty="0" smtClean="0"/>
              <a:t> уряду («</a:t>
            </a:r>
            <a:r>
              <a:rPr lang="en-US" dirty="0" smtClean="0"/>
              <a:t>e-treasury» – «e-government»). </a:t>
            </a:r>
            <a:endParaRPr lang="uk-UA" dirty="0" smtClean="0"/>
          </a:p>
          <a:p>
            <a:pPr algn="just"/>
            <a:r>
              <a:rPr lang="en-US" dirty="0" smtClean="0"/>
              <a:t>6. </a:t>
            </a:r>
            <a:r>
              <a:rPr lang="ru-RU" dirty="0" err="1" smtClean="0"/>
              <a:t>Максимізувати</a:t>
            </a:r>
            <a:r>
              <a:rPr lang="ru-RU" dirty="0" smtClean="0"/>
              <a:t> простоту </a:t>
            </a:r>
            <a:r>
              <a:rPr lang="ru-RU" dirty="0" err="1" smtClean="0"/>
              <a:t>роботи</a:t>
            </a:r>
            <a:r>
              <a:rPr lang="ru-RU" dirty="0" smtClean="0"/>
              <a:t> та </a:t>
            </a:r>
            <a:r>
              <a:rPr lang="ru-RU" dirty="0" err="1" smtClean="0"/>
              <a:t>ведення</a:t>
            </a:r>
            <a:r>
              <a:rPr lang="ru-RU" dirty="0" smtClean="0"/>
              <a:t> </a:t>
            </a:r>
            <a:r>
              <a:rPr lang="ru-RU" dirty="0" err="1" smtClean="0"/>
              <a:t>адміністрування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інформаційних</a:t>
            </a:r>
            <a:r>
              <a:rPr lang="ru-RU" dirty="0" smtClean="0"/>
              <a:t> </a:t>
            </a:r>
            <a:r>
              <a:rPr lang="ru-RU" dirty="0" err="1" smtClean="0"/>
              <a:t>ресурсів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1229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Основу </a:t>
            </a:r>
            <a:r>
              <a:rPr lang="ru-RU" dirty="0" err="1"/>
              <a:t>інформаційно-довідникового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складають</a:t>
            </a:r>
            <a:r>
              <a:rPr lang="ru-RU" dirty="0"/>
              <a:t> </a:t>
            </a:r>
            <a:r>
              <a:rPr lang="ru-RU" dirty="0" err="1"/>
              <a:t>класифікатори</a:t>
            </a:r>
            <a:r>
              <a:rPr lang="ru-RU" dirty="0"/>
              <a:t> та </a:t>
            </a:r>
            <a:r>
              <a:rPr lang="ru-RU" dirty="0" err="1"/>
              <a:t>довідники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• </a:t>
            </a:r>
            <a:r>
              <a:rPr lang="ru-RU" dirty="0" err="1"/>
              <a:t>Єдиний</a:t>
            </a:r>
            <a:r>
              <a:rPr lang="ru-RU" dirty="0"/>
              <a:t> </a:t>
            </a:r>
            <a:r>
              <a:rPr lang="ru-RU" dirty="0" err="1"/>
              <a:t>державний</a:t>
            </a:r>
            <a:r>
              <a:rPr lang="ru-RU" dirty="0"/>
              <a:t> </a:t>
            </a:r>
            <a:r>
              <a:rPr lang="ru-RU" dirty="0" err="1"/>
              <a:t>реєстр</a:t>
            </a:r>
            <a:r>
              <a:rPr lang="ru-RU" dirty="0"/>
              <a:t> </a:t>
            </a:r>
            <a:r>
              <a:rPr lang="ru-RU" dirty="0" err="1"/>
              <a:t>підприємств</a:t>
            </a:r>
            <a:r>
              <a:rPr lang="ru-RU" dirty="0"/>
              <a:t>, </a:t>
            </a:r>
            <a:r>
              <a:rPr lang="ru-RU" dirty="0" err="1"/>
              <a:t>організацій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(ЄДРПОУ);</a:t>
            </a:r>
          </a:p>
          <a:p>
            <a:pPr marL="0" indent="0">
              <a:buNone/>
            </a:pPr>
            <a:r>
              <a:rPr lang="ru-RU" dirty="0"/>
              <a:t>• </a:t>
            </a:r>
            <a:r>
              <a:rPr lang="ru-RU" dirty="0" err="1"/>
              <a:t>Загальний</a:t>
            </a:r>
            <a:r>
              <a:rPr lang="ru-RU" dirty="0"/>
              <a:t> </a:t>
            </a:r>
            <a:r>
              <a:rPr lang="ru-RU" dirty="0" err="1"/>
              <a:t>класифікатор</a:t>
            </a:r>
            <a:r>
              <a:rPr lang="ru-RU" dirty="0"/>
              <a:t> </a:t>
            </a:r>
            <a:r>
              <a:rPr lang="ru-RU" dirty="0" err="1"/>
              <a:t>галузей</a:t>
            </a:r>
            <a:r>
              <a:rPr lang="ru-RU" dirty="0"/>
              <a:t> народного </a:t>
            </a:r>
            <a:r>
              <a:rPr lang="ru-RU" dirty="0" err="1"/>
              <a:t>господарства</a:t>
            </a:r>
            <a:r>
              <a:rPr lang="ru-RU" dirty="0"/>
              <a:t> (ЗКГНГ);</a:t>
            </a:r>
          </a:p>
          <a:p>
            <a:pPr marL="0" indent="0">
              <a:buNone/>
            </a:pPr>
            <a:r>
              <a:rPr lang="ru-RU" dirty="0"/>
              <a:t>• </a:t>
            </a:r>
            <a:r>
              <a:rPr lang="ru-RU" dirty="0" err="1"/>
              <a:t>Класифікатор</a:t>
            </a:r>
            <a:r>
              <a:rPr lang="ru-RU" dirty="0"/>
              <a:t> форм </a:t>
            </a:r>
            <a:r>
              <a:rPr lang="ru-RU" dirty="0" err="1"/>
              <a:t>власності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(УКФГ);</a:t>
            </a:r>
          </a:p>
          <a:p>
            <a:pPr marL="0" indent="0">
              <a:buNone/>
            </a:pPr>
            <a:r>
              <a:rPr lang="ru-RU" dirty="0"/>
              <a:t>• Система </a:t>
            </a:r>
            <a:r>
              <a:rPr lang="ru-RU" dirty="0" err="1"/>
              <a:t>позначень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державного </a:t>
            </a:r>
            <a:r>
              <a:rPr lang="ru-RU" dirty="0" err="1"/>
              <a:t>управління</a:t>
            </a:r>
            <a:r>
              <a:rPr lang="ru-RU" dirty="0"/>
              <a:t> (СПОДУ);</a:t>
            </a:r>
          </a:p>
          <a:p>
            <a:pPr marL="0" indent="0">
              <a:buNone/>
            </a:pPr>
            <a:r>
              <a:rPr lang="ru-RU" dirty="0"/>
              <a:t>• </a:t>
            </a:r>
            <a:r>
              <a:rPr lang="ru-RU" dirty="0" err="1"/>
              <a:t>Класифікатор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економічної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(УКВЕД);</a:t>
            </a:r>
          </a:p>
          <a:p>
            <a:pPr marL="0" indent="0">
              <a:buNone/>
            </a:pPr>
            <a:r>
              <a:rPr lang="ru-RU" dirty="0"/>
              <a:t>• </a:t>
            </a:r>
            <a:r>
              <a:rPr lang="ru-RU" dirty="0" err="1"/>
              <a:t>Класифікатор</a:t>
            </a:r>
            <a:r>
              <a:rPr lang="ru-RU" dirty="0"/>
              <a:t> </a:t>
            </a:r>
            <a:r>
              <a:rPr lang="ru-RU" dirty="0" err="1"/>
              <a:t>організаційно-правових</a:t>
            </a:r>
            <a:r>
              <a:rPr lang="ru-RU" dirty="0"/>
              <a:t> форм </a:t>
            </a:r>
            <a:r>
              <a:rPr lang="ru-RU" dirty="0" err="1"/>
              <a:t>господарювання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(КОПФГ);</a:t>
            </a:r>
          </a:p>
          <a:p>
            <a:pPr marL="0" indent="0">
              <a:buNone/>
            </a:pPr>
            <a:r>
              <a:rPr lang="ru-RU" dirty="0"/>
              <a:t>• Стандартна </a:t>
            </a:r>
            <a:r>
              <a:rPr lang="ru-RU" dirty="0" err="1"/>
              <a:t>галузева</a:t>
            </a:r>
            <a:r>
              <a:rPr lang="ru-RU" dirty="0"/>
              <a:t> </a:t>
            </a:r>
            <a:r>
              <a:rPr lang="ru-RU" dirty="0" err="1"/>
              <a:t>класифікація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(УСГК);</a:t>
            </a:r>
          </a:p>
          <a:p>
            <a:pPr marL="0" indent="0">
              <a:buNone/>
            </a:pPr>
            <a:r>
              <a:rPr lang="ru-RU" dirty="0"/>
              <a:t>• </a:t>
            </a:r>
            <a:r>
              <a:rPr lang="ru-RU" dirty="0" err="1"/>
              <a:t>Класифікатор</a:t>
            </a:r>
            <a:r>
              <a:rPr lang="ru-RU" dirty="0"/>
              <a:t> </a:t>
            </a:r>
            <a:r>
              <a:rPr lang="ru-RU" dirty="0" err="1"/>
              <a:t>банківських</a:t>
            </a:r>
            <a:r>
              <a:rPr lang="ru-RU" dirty="0"/>
              <a:t> </a:t>
            </a:r>
            <a:r>
              <a:rPr lang="ru-RU" dirty="0" err="1"/>
              <a:t>установ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• </a:t>
            </a:r>
            <a:r>
              <a:rPr lang="ru-RU" dirty="0" err="1"/>
              <a:t>Класифікатор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платників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30805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Електронний</a:t>
            </a:r>
            <a:r>
              <a:rPr lang="ru-RU" dirty="0" smtClean="0"/>
              <a:t> </a:t>
            </a:r>
            <a:r>
              <a:rPr lang="ru-RU" dirty="0" err="1" smtClean="0"/>
              <a:t>цифровий</a:t>
            </a:r>
            <a:r>
              <a:rPr lang="ru-RU" dirty="0" smtClean="0"/>
              <a:t> </a:t>
            </a:r>
            <a:r>
              <a:rPr lang="ru-RU" dirty="0" err="1" smtClean="0"/>
              <a:t>підпис</a:t>
            </a:r>
            <a:r>
              <a:rPr lang="ru-RU" dirty="0" smtClean="0"/>
              <a:t> (ЕЦП)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1136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програмно-криптографічний</a:t>
            </a:r>
            <a:r>
              <a:rPr lang="ru-RU" dirty="0" smtClean="0"/>
              <a:t> </a:t>
            </a:r>
            <a:r>
              <a:rPr lang="ru-RU" dirty="0" err="1" smtClean="0"/>
              <a:t>засіб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забезпечує</a:t>
            </a:r>
            <a:r>
              <a:rPr lang="ru-RU" dirty="0" smtClean="0"/>
              <a:t>: </a:t>
            </a:r>
          </a:p>
          <a:p>
            <a:pPr marL="0" indent="0">
              <a:buNone/>
            </a:pPr>
            <a:r>
              <a:rPr lang="ru-RU" dirty="0" smtClean="0"/>
              <a:t>– </a:t>
            </a:r>
            <a:r>
              <a:rPr lang="ru-RU" dirty="0" err="1" smtClean="0"/>
              <a:t>перевірку</a:t>
            </a:r>
            <a:r>
              <a:rPr lang="ru-RU" dirty="0" smtClean="0"/>
              <a:t> </a:t>
            </a:r>
            <a:r>
              <a:rPr lang="ru-RU" dirty="0" err="1" smtClean="0"/>
              <a:t>цілісності</a:t>
            </a:r>
            <a:r>
              <a:rPr lang="ru-RU" dirty="0" smtClean="0"/>
              <a:t> </a:t>
            </a:r>
            <a:r>
              <a:rPr lang="ru-RU" dirty="0" err="1" smtClean="0"/>
              <a:t>документів</a:t>
            </a:r>
            <a:r>
              <a:rPr lang="ru-RU" dirty="0" smtClean="0"/>
              <a:t>; </a:t>
            </a:r>
          </a:p>
          <a:p>
            <a:pPr marL="0" indent="0">
              <a:buNone/>
            </a:pPr>
            <a:r>
              <a:rPr lang="ru-RU" dirty="0" smtClean="0"/>
              <a:t>– </a:t>
            </a:r>
            <a:r>
              <a:rPr lang="ru-RU" dirty="0" err="1" smtClean="0"/>
              <a:t>конфіденційність</a:t>
            </a:r>
            <a:r>
              <a:rPr lang="ru-RU" dirty="0" smtClean="0"/>
              <a:t> </a:t>
            </a:r>
            <a:r>
              <a:rPr lang="ru-RU" dirty="0" err="1" smtClean="0"/>
              <a:t>документів</a:t>
            </a:r>
            <a:r>
              <a:rPr lang="ru-RU" dirty="0" smtClean="0"/>
              <a:t>; </a:t>
            </a:r>
          </a:p>
          <a:p>
            <a:pPr marL="0" indent="0">
              <a:buNone/>
            </a:pPr>
            <a:r>
              <a:rPr lang="ru-RU" dirty="0" smtClean="0"/>
              <a:t>– </a:t>
            </a:r>
            <a:r>
              <a:rPr lang="ru-RU" dirty="0" err="1" smtClean="0"/>
              <a:t>встановлення</a:t>
            </a:r>
            <a:r>
              <a:rPr lang="ru-RU" dirty="0" smtClean="0"/>
              <a:t> особи,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відправила</a:t>
            </a:r>
            <a:r>
              <a:rPr lang="ru-RU" dirty="0" smtClean="0"/>
              <a:t> документ. </a:t>
            </a:r>
          </a:p>
          <a:p>
            <a:pPr marL="0" indent="0">
              <a:buNone/>
            </a:pPr>
            <a:r>
              <a:rPr lang="ru-RU" b="1" dirty="0" err="1" smtClean="0"/>
              <a:t>Використання</a:t>
            </a:r>
            <a:r>
              <a:rPr lang="ru-RU" b="1" dirty="0" smtClean="0"/>
              <a:t> ЕЦП </a:t>
            </a:r>
            <a:r>
              <a:rPr lang="ru-RU" b="1" dirty="0" err="1" smtClean="0"/>
              <a:t>дозволяє</a:t>
            </a:r>
            <a:r>
              <a:rPr lang="ru-RU" b="1" dirty="0" smtClean="0"/>
              <a:t>: </a:t>
            </a:r>
          </a:p>
          <a:p>
            <a:pPr marL="0" indent="0">
              <a:buNone/>
            </a:pPr>
            <a:r>
              <a:rPr lang="ru-RU" dirty="0" smtClean="0"/>
              <a:t>– </a:t>
            </a:r>
            <a:r>
              <a:rPr lang="ru-RU" dirty="0" err="1" smtClean="0"/>
              <a:t>значно</a:t>
            </a:r>
            <a:r>
              <a:rPr lang="ru-RU" dirty="0" smtClean="0"/>
              <a:t> </a:t>
            </a:r>
            <a:r>
              <a:rPr lang="ru-RU" dirty="0" err="1" smtClean="0"/>
              <a:t>скоротити</a:t>
            </a:r>
            <a:r>
              <a:rPr lang="ru-RU" dirty="0" smtClean="0"/>
              <a:t> час,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витрачається</a:t>
            </a:r>
            <a:r>
              <a:rPr lang="ru-RU" dirty="0" smtClean="0"/>
              <a:t> на </a:t>
            </a:r>
            <a:r>
              <a:rPr lang="ru-RU" dirty="0" err="1" smtClean="0"/>
              <a:t>оформлення</a:t>
            </a:r>
            <a:r>
              <a:rPr lang="ru-RU" dirty="0" smtClean="0"/>
              <a:t> </a:t>
            </a:r>
            <a:r>
              <a:rPr lang="ru-RU" dirty="0" err="1" smtClean="0"/>
              <a:t>операції</a:t>
            </a:r>
            <a:r>
              <a:rPr lang="ru-RU" dirty="0" smtClean="0"/>
              <a:t> і </a:t>
            </a:r>
            <a:r>
              <a:rPr lang="ru-RU" dirty="0" err="1" smtClean="0"/>
              <a:t>обмін</a:t>
            </a:r>
            <a:r>
              <a:rPr lang="ru-RU" dirty="0" smtClean="0"/>
              <a:t> </a:t>
            </a:r>
            <a:r>
              <a:rPr lang="ru-RU" dirty="0" err="1" smtClean="0"/>
              <a:t>документацією</a:t>
            </a:r>
            <a:r>
              <a:rPr lang="ru-RU" dirty="0" smtClean="0"/>
              <a:t>; </a:t>
            </a:r>
          </a:p>
          <a:p>
            <a:pPr marL="0" indent="0">
              <a:buNone/>
            </a:pPr>
            <a:r>
              <a:rPr lang="ru-RU" dirty="0" smtClean="0"/>
              <a:t>– </a:t>
            </a:r>
            <a:r>
              <a:rPr lang="ru-RU" dirty="0" err="1" smtClean="0"/>
              <a:t>удосконалити</a:t>
            </a:r>
            <a:r>
              <a:rPr lang="ru-RU" dirty="0" smtClean="0"/>
              <a:t> і </a:t>
            </a:r>
            <a:r>
              <a:rPr lang="ru-RU" dirty="0" err="1" smtClean="0"/>
              <a:t>здешевити</a:t>
            </a:r>
            <a:r>
              <a:rPr lang="ru-RU" dirty="0" smtClean="0"/>
              <a:t> процедуру </a:t>
            </a:r>
            <a:r>
              <a:rPr lang="ru-RU" dirty="0" err="1" smtClean="0"/>
              <a:t>підготовки</a:t>
            </a:r>
            <a:r>
              <a:rPr lang="ru-RU" dirty="0" smtClean="0"/>
              <a:t>, доставки, </a:t>
            </a:r>
            <a:r>
              <a:rPr lang="ru-RU" dirty="0" err="1" smtClean="0"/>
              <a:t>обліку</a:t>
            </a:r>
            <a:r>
              <a:rPr lang="ru-RU" dirty="0" smtClean="0"/>
              <a:t> і </a:t>
            </a:r>
            <a:r>
              <a:rPr lang="ru-RU" dirty="0" err="1" smtClean="0"/>
              <a:t>зберігання</a:t>
            </a:r>
            <a:r>
              <a:rPr lang="ru-RU" dirty="0" smtClean="0"/>
              <a:t> </a:t>
            </a:r>
            <a:r>
              <a:rPr lang="ru-RU" dirty="0" err="1" smtClean="0"/>
              <a:t>документів</a:t>
            </a:r>
            <a:r>
              <a:rPr lang="ru-RU" dirty="0" smtClean="0"/>
              <a:t>; </a:t>
            </a:r>
          </a:p>
          <a:p>
            <a:pPr marL="0" indent="0">
              <a:buNone/>
            </a:pPr>
            <a:r>
              <a:rPr lang="ru-RU" dirty="0" smtClean="0"/>
              <a:t>– </a:t>
            </a:r>
            <a:r>
              <a:rPr lang="ru-RU" dirty="0" err="1" smtClean="0"/>
              <a:t>гарантувати</a:t>
            </a:r>
            <a:r>
              <a:rPr lang="ru-RU" dirty="0" smtClean="0"/>
              <a:t> </a:t>
            </a:r>
            <a:r>
              <a:rPr lang="ru-RU" dirty="0" err="1" smtClean="0"/>
              <a:t>достовірність</a:t>
            </a:r>
            <a:r>
              <a:rPr lang="ru-RU" dirty="0" smtClean="0"/>
              <a:t> </a:t>
            </a:r>
            <a:r>
              <a:rPr lang="ru-RU" dirty="0" err="1" smtClean="0"/>
              <a:t>документації</a:t>
            </a:r>
            <a:r>
              <a:rPr lang="ru-RU" dirty="0" smtClean="0"/>
              <a:t>; </a:t>
            </a:r>
          </a:p>
          <a:p>
            <a:pPr marL="0" indent="0">
              <a:buNone/>
            </a:pPr>
            <a:r>
              <a:rPr lang="ru-RU" dirty="0" smtClean="0"/>
              <a:t>– </a:t>
            </a:r>
            <a:r>
              <a:rPr lang="ru-RU" dirty="0" err="1" smtClean="0"/>
              <a:t>мінімізувати</a:t>
            </a:r>
            <a:r>
              <a:rPr lang="ru-RU" dirty="0" smtClean="0"/>
              <a:t> </a:t>
            </a:r>
            <a:r>
              <a:rPr lang="ru-RU" dirty="0" err="1" smtClean="0"/>
              <a:t>ризик</a:t>
            </a:r>
            <a:r>
              <a:rPr lang="ru-RU" dirty="0" smtClean="0"/>
              <a:t> </a:t>
            </a:r>
            <a:r>
              <a:rPr lang="ru-RU" dirty="0" err="1" smtClean="0"/>
              <a:t>фінансових</a:t>
            </a:r>
            <a:r>
              <a:rPr lang="ru-RU" dirty="0" smtClean="0"/>
              <a:t> </a:t>
            </a:r>
            <a:r>
              <a:rPr lang="ru-RU" dirty="0" err="1" smtClean="0"/>
              <a:t>втрат</a:t>
            </a:r>
            <a:r>
              <a:rPr lang="ru-RU" dirty="0" smtClean="0"/>
              <a:t> за </a:t>
            </a:r>
            <a:r>
              <a:rPr lang="ru-RU" dirty="0" err="1" smtClean="0"/>
              <a:t>рахунок</a:t>
            </a:r>
            <a:r>
              <a:rPr lang="ru-RU" dirty="0" smtClean="0"/>
              <a:t> </a:t>
            </a:r>
            <a:r>
              <a:rPr lang="ru-RU" dirty="0" err="1" smtClean="0"/>
              <a:t>підвищення</a:t>
            </a:r>
            <a:r>
              <a:rPr lang="ru-RU" dirty="0" smtClean="0"/>
              <a:t> </a:t>
            </a:r>
            <a:r>
              <a:rPr lang="ru-RU" dirty="0" err="1" smtClean="0"/>
              <a:t>конфіденційності</a:t>
            </a:r>
            <a:r>
              <a:rPr lang="ru-RU" dirty="0" smtClean="0"/>
              <a:t> </a:t>
            </a:r>
            <a:r>
              <a:rPr lang="ru-RU" dirty="0" err="1" smtClean="0"/>
              <a:t>інформаційного</a:t>
            </a:r>
            <a:r>
              <a:rPr lang="ru-RU" dirty="0" smtClean="0"/>
              <a:t> </a:t>
            </a:r>
            <a:r>
              <a:rPr lang="ru-RU" dirty="0" err="1" smtClean="0"/>
              <a:t>обміну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22350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 </a:t>
            </a:r>
            <a:r>
              <a:rPr lang="ru-RU" dirty="0" err="1" smtClean="0"/>
              <a:t>інформаційної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казначейства на </a:t>
            </a:r>
            <a:r>
              <a:rPr lang="ru-RU" dirty="0" err="1" smtClean="0"/>
              <a:t>сьогодні</a:t>
            </a:r>
            <a:r>
              <a:rPr lang="ru-RU" dirty="0" smtClean="0"/>
              <a:t> </a:t>
            </a:r>
            <a:r>
              <a:rPr lang="ru-RU" dirty="0" err="1" smtClean="0"/>
              <a:t>встановлено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вимоги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</a:t>
            </a:r>
            <a:r>
              <a:rPr lang="ru-RU" dirty="0" err="1" smtClean="0"/>
              <a:t>управління</a:t>
            </a:r>
            <a:r>
              <a:rPr lang="ru-RU" dirty="0" smtClean="0"/>
              <a:t> та </a:t>
            </a:r>
            <a:r>
              <a:rPr lang="ru-RU" dirty="0" err="1" smtClean="0"/>
              <a:t>обслуговування</a:t>
            </a:r>
            <a:r>
              <a:rPr lang="ru-RU" dirty="0" smtClean="0"/>
              <a:t> державного </a:t>
            </a:r>
            <a:r>
              <a:rPr lang="ru-RU" dirty="0" err="1" smtClean="0"/>
              <a:t>внутрішнього</a:t>
            </a:r>
            <a:r>
              <a:rPr lang="ru-RU" dirty="0" smtClean="0"/>
              <a:t> боргу;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повна</a:t>
            </a:r>
            <a:r>
              <a:rPr lang="ru-RU" dirty="0" smtClean="0"/>
              <a:t> </a:t>
            </a:r>
            <a:r>
              <a:rPr lang="ru-RU" dirty="0" err="1" smtClean="0"/>
              <a:t>відповідність</a:t>
            </a:r>
            <a:r>
              <a:rPr lang="ru-RU" dirty="0" smtClean="0"/>
              <a:t> </a:t>
            </a:r>
            <a:r>
              <a:rPr lang="ru-RU" dirty="0" err="1" smtClean="0"/>
              <a:t>діючої</a:t>
            </a:r>
            <a:r>
              <a:rPr lang="ru-RU" dirty="0" smtClean="0"/>
              <a:t> нормативно-</a:t>
            </a:r>
            <a:r>
              <a:rPr lang="ru-RU" dirty="0" err="1" smtClean="0"/>
              <a:t>законодавчої</a:t>
            </a:r>
            <a:r>
              <a:rPr lang="ru-RU" dirty="0" smtClean="0"/>
              <a:t> </a:t>
            </a:r>
            <a:r>
              <a:rPr lang="ru-RU" dirty="0" err="1" smtClean="0"/>
              <a:t>практиці</a:t>
            </a:r>
            <a:r>
              <a:rPr lang="ru-RU" dirty="0" smtClean="0"/>
              <a:t> і </a:t>
            </a:r>
            <a:r>
              <a:rPr lang="ru-RU" dirty="0" err="1" smtClean="0"/>
              <a:t>вимогам</a:t>
            </a:r>
            <a:r>
              <a:rPr lang="ru-RU" dirty="0" smtClean="0"/>
              <a:t> </a:t>
            </a:r>
            <a:r>
              <a:rPr lang="ru-RU" dirty="0" err="1" smtClean="0"/>
              <a:t>Міністерства</a:t>
            </a:r>
            <a:r>
              <a:rPr lang="ru-RU" dirty="0" smtClean="0"/>
              <a:t> </a:t>
            </a:r>
            <a:r>
              <a:rPr lang="ru-RU" dirty="0" err="1" smtClean="0"/>
              <a:t>фінансів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обслуговування</a:t>
            </a:r>
            <a:r>
              <a:rPr lang="ru-RU" dirty="0" smtClean="0"/>
              <a:t> </a:t>
            </a:r>
            <a:r>
              <a:rPr lang="ru-RU" dirty="0" err="1" smtClean="0"/>
              <a:t>конфіденційної</a:t>
            </a:r>
            <a:r>
              <a:rPr lang="ru-RU" dirty="0" smtClean="0"/>
              <a:t> і </a:t>
            </a:r>
            <a:r>
              <a:rPr lang="ru-RU" dirty="0" err="1" smtClean="0"/>
              <a:t>таємної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</a:t>
            </a:r>
            <a:r>
              <a:rPr lang="ru-RU" dirty="0" err="1" smtClean="0"/>
              <a:t>відповідно</a:t>
            </a:r>
            <a:r>
              <a:rPr lang="ru-RU" dirty="0" smtClean="0"/>
              <a:t> до </a:t>
            </a:r>
            <a:r>
              <a:rPr lang="ru-RU" dirty="0" err="1" smtClean="0"/>
              <a:t>вимог</a:t>
            </a:r>
            <a:r>
              <a:rPr lang="ru-RU" dirty="0" smtClean="0"/>
              <a:t> </a:t>
            </a:r>
            <a:r>
              <a:rPr lang="ru-RU" dirty="0" err="1" smtClean="0"/>
              <a:t>відповідних</a:t>
            </a:r>
            <a:r>
              <a:rPr lang="ru-RU" dirty="0" smtClean="0"/>
              <a:t> </a:t>
            </a:r>
            <a:r>
              <a:rPr lang="ru-RU" dirty="0" err="1" smtClean="0"/>
              <a:t>компетентних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55185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979460"/>
            <a:ext cx="10095170" cy="3526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5170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400" dirty="0" err="1" smtClean="0"/>
              <a:t>Автоматизована</a:t>
            </a:r>
            <a:r>
              <a:rPr lang="ru-RU" sz="2400" dirty="0" smtClean="0"/>
              <a:t> </a:t>
            </a:r>
            <a:r>
              <a:rPr lang="ru-RU" sz="2400" dirty="0" err="1" smtClean="0"/>
              <a:t>інформаційна</a:t>
            </a:r>
            <a:r>
              <a:rPr lang="ru-RU" sz="2400" dirty="0" smtClean="0"/>
              <a:t> система казначейства на Державному </a:t>
            </a:r>
            <a:r>
              <a:rPr lang="ru-RU" sz="2400" dirty="0" err="1" smtClean="0"/>
              <a:t>рівні</a:t>
            </a:r>
            <a:r>
              <a:rPr lang="ru-RU" sz="2400" dirty="0" smtClean="0"/>
              <a:t> </a:t>
            </a:r>
            <a:r>
              <a:rPr lang="ru-RU" sz="2400" dirty="0" err="1" smtClean="0"/>
              <a:t>забезпечується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програмним</a:t>
            </a:r>
            <a:r>
              <a:rPr lang="ru-RU" sz="2400" dirty="0" smtClean="0"/>
              <a:t> комплексом АС «Є-Казна», яка </a:t>
            </a:r>
            <a:r>
              <a:rPr lang="ru-RU" sz="2400" dirty="0" err="1" smtClean="0"/>
              <a:t>розроблена</a:t>
            </a:r>
            <a:r>
              <a:rPr lang="ru-RU" sz="2400" dirty="0" smtClean="0"/>
              <a:t> та введена з початку 2014 року для </a:t>
            </a:r>
            <a:r>
              <a:rPr lang="ru-RU" sz="2400" dirty="0" err="1" smtClean="0"/>
              <a:t>обліку</a:t>
            </a:r>
            <a:r>
              <a:rPr lang="ru-RU" sz="2400" dirty="0" smtClean="0"/>
              <a:t> </a:t>
            </a:r>
            <a:r>
              <a:rPr lang="ru-RU" sz="2400" dirty="0" err="1" smtClean="0"/>
              <a:t>доходів</a:t>
            </a:r>
            <a:r>
              <a:rPr lang="ru-RU" sz="2400" dirty="0" smtClean="0"/>
              <a:t> Державного бюджету, </a:t>
            </a:r>
            <a:r>
              <a:rPr lang="ru-RU" sz="2400" dirty="0" err="1" smtClean="0"/>
              <a:t>адміністрування</a:t>
            </a:r>
            <a:r>
              <a:rPr lang="ru-RU" sz="2400" dirty="0" smtClean="0"/>
              <a:t> і </a:t>
            </a:r>
            <a:r>
              <a:rPr lang="ru-RU" sz="2400" dirty="0" err="1" smtClean="0"/>
              <a:t>розподілу</a:t>
            </a:r>
            <a:r>
              <a:rPr lang="ru-RU" sz="2400" dirty="0" smtClean="0"/>
              <a:t> </a:t>
            </a:r>
            <a:r>
              <a:rPr lang="ru-RU" sz="2400" dirty="0" err="1" smtClean="0"/>
              <a:t>податків</a:t>
            </a:r>
            <a:r>
              <a:rPr lang="ru-RU" sz="2400" dirty="0" smtClean="0"/>
              <a:t> </a:t>
            </a:r>
            <a:r>
              <a:rPr lang="ru-RU" sz="2400" dirty="0" err="1" smtClean="0"/>
              <a:t>між</a:t>
            </a:r>
            <a:r>
              <a:rPr lang="ru-RU" sz="2400" dirty="0" smtClean="0"/>
              <a:t> бюджетами </a:t>
            </a:r>
            <a:r>
              <a:rPr lang="ru-RU" sz="2400" dirty="0" err="1" smtClean="0"/>
              <a:t>різних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рівнів</a:t>
            </a:r>
            <a:r>
              <a:rPr lang="ru-RU" sz="2400" dirty="0" smtClean="0"/>
              <a:t>. </a:t>
            </a:r>
            <a:r>
              <a:rPr lang="ru-RU" sz="2400" dirty="0" err="1" smtClean="0"/>
              <a:t>Основними</a:t>
            </a:r>
            <a:r>
              <a:rPr lang="ru-RU" sz="2400" dirty="0" smtClean="0"/>
              <a:t> </a:t>
            </a:r>
            <a:r>
              <a:rPr lang="ru-RU" sz="2400" dirty="0" err="1" smtClean="0"/>
              <a:t>функціональними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перевагами</a:t>
            </a:r>
            <a:r>
              <a:rPr lang="ru-RU" sz="2400" dirty="0" smtClean="0"/>
              <a:t> </a:t>
            </a:r>
            <a:r>
              <a:rPr lang="ru-RU" sz="2400" dirty="0" err="1" smtClean="0"/>
              <a:t>даного</a:t>
            </a:r>
            <a:r>
              <a:rPr lang="ru-RU" sz="2400" dirty="0" smtClean="0"/>
              <a:t> комплексу є </a:t>
            </a:r>
            <a:r>
              <a:rPr lang="ru-RU" sz="2400" dirty="0" err="1" smtClean="0"/>
              <a:t>такі</a:t>
            </a:r>
            <a:r>
              <a:rPr lang="ru-RU" sz="2400" dirty="0" smtClean="0"/>
              <a:t> характеристики: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198451"/>
            <a:ext cx="10515600" cy="397851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взаємодії</a:t>
            </a:r>
            <a:r>
              <a:rPr lang="ru-RU" dirty="0" smtClean="0"/>
              <a:t> з </a:t>
            </a:r>
            <a:r>
              <a:rPr lang="ru-RU" dirty="0" err="1" smtClean="0"/>
              <a:t>розрахунково-платіжною</a:t>
            </a:r>
            <a:r>
              <a:rPr lang="ru-RU" dirty="0" smtClean="0"/>
              <a:t> системою НБУ та </a:t>
            </a:r>
            <a:r>
              <a:rPr lang="ru-RU" dirty="0" err="1" smtClean="0"/>
              <a:t>інформаційною</a:t>
            </a:r>
            <a:r>
              <a:rPr lang="ru-RU" dirty="0" smtClean="0"/>
              <a:t> системою </a:t>
            </a:r>
            <a:r>
              <a:rPr lang="ru-RU" dirty="0" err="1" smtClean="0"/>
              <a:t>податкової</a:t>
            </a:r>
            <a:r>
              <a:rPr lang="ru-RU" dirty="0" smtClean="0"/>
              <a:t> </a:t>
            </a:r>
            <a:r>
              <a:rPr lang="ru-RU" dirty="0" err="1" smtClean="0"/>
              <a:t>служби</a:t>
            </a:r>
            <a:r>
              <a:rPr lang="ru-RU" dirty="0" smtClean="0"/>
              <a:t>;</a:t>
            </a:r>
          </a:p>
          <a:p>
            <a:pPr algn="just"/>
            <a:r>
              <a:rPr lang="ru-RU" dirty="0" smtClean="0"/>
              <a:t>- в основу </a:t>
            </a:r>
            <a:r>
              <a:rPr lang="ru-RU" dirty="0" err="1" smtClean="0"/>
              <a:t>покладена</a:t>
            </a:r>
            <a:r>
              <a:rPr lang="ru-RU" dirty="0" smtClean="0"/>
              <a:t> </a:t>
            </a:r>
            <a:r>
              <a:rPr lang="ru-RU" dirty="0" err="1" smtClean="0"/>
              <a:t>єдина</a:t>
            </a:r>
            <a:r>
              <a:rPr lang="ru-RU" dirty="0" smtClean="0"/>
              <a:t> </a:t>
            </a:r>
            <a:r>
              <a:rPr lang="ru-RU" dirty="0" err="1" smtClean="0"/>
              <a:t>депозитарна</a:t>
            </a:r>
            <a:r>
              <a:rPr lang="ru-RU" dirty="0" smtClean="0"/>
              <a:t> система </a:t>
            </a:r>
            <a:r>
              <a:rPr lang="ru-RU" dirty="0" err="1" smtClean="0"/>
              <a:t>органів</a:t>
            </a:r>
            <a:r>
              <a:rPr lang="ru-RU" dirty="0" smtClean="0"/>
              <a:t> державного казначейства, </a:t>
            </a:r>
            <a:r>
              <a:rPr lang="ru-RU" dirty="0" err="1" smtClean="0"/>
              <a:t>інтегрована</a:t>
            </a:r>
            <a:r>
              <a:rPr lang="ru-RU" dirty="0" smtClean="0"/>
              <a:t> з </a:t>
            </a:r>
            <a:r>
              <a:rPr lang="ru-RU" dirty="0" err="1" smtClean="0"/>
              <a:t>фондовим</a:t>
            </a:r>
            <a:r>
              <a:rPr lang="ru-RU" dirty="0" smtClean="0"/>
              <a:t> ринком </a:t>
            </a:r>
            <a:r>
              <a:rPr lang="ru-RU" dirty="0" err="1" smtClean="0"/>
              <a:t>цінних</a:t>
            </a:r>
            <a:r>
              <a:rPr lang="ru-RU" dirty="0" smtClean="0"/>
              <a:t> </a:t>
            </a:r>
            <a:r>
              <a:rPr lang="ru-RU" dirty="0" err="1" smtClean="0"/>
              <a:t>паперів</a:t>
            </a:r>
            <a:r>
              <a:rPr lang="ru-RU" dirty="0" smtClean="0"/>
              <a:t>;</a:t>
            </a:r>
          </a:p>
          <a:p>
            <a:pPr algn="just"/>
            <a:r>
              <a:rPr lang="ru-RU" dirty="0" smtClean="0"/>
              <a:t>-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даних</a:t>
            </a:r>
            <a:r>
              <a:rPr lang="ru-RU" dirty="0" smtClean="0"/>
              <a:t> в </a:t>
            </a:r>
            <a:r>
              <a:rPr lang="ru-RU" dirty="0" err="1" smtClean="0"/>
              <a:t>комплексі</a:t>
            </a:r>
            <a:r>
              <a:rPr lang="ru-RU" dirty="0" smtClean="0"/>
              <a:t> з </a:t>
            </a:r>
            <a:r>
              <a:rPr lang="ru-RU" dirty="0" err="1" smtClean="0"/>
              <a:t>міжбанківською</a:t>
            </a:r>
            <a:r>
              <a:rPr lang="ru-RU" dirty="0" smtClean="0"/>
              <a:t> </a:t>
            </a:r>
            <a:r>
              <a:rPr lang="ru-RU" dirty="0" err="1" smtClean="0"/>
              <a:t>платіжно-розрахунковою</a:t>
            </a:r>
            <a:r>
              <a:rPr lang="ru-RU" dirty="0" smtClean="0"/>
              <a:t> системою;</a:t>
            </a:r>
          </a:p>
          <a:p>
            <a:pPr algn="just"/>
            <a:r>
              <a:rPr lang="ru-RU" dirty="0" smtClean="0"/>
              <a:t>- </a:t>
            </a:r>
            <a:r>
              <a:rPr lang="ru-RU" dirty="0" err="1" smtClean="0"/>
              <a:t>можливість</a:t>
            </a:r>
            <a:r>
              <a:rPr lang="ru-RU" dirty="0" smtClean="0"/>
              <a:t> поточного і оперативного контролю над </a:t>
            </a:r>
            <a:r>
              <a:rPr lang="ru-RU" dirty="0" err="1" smtClean="0"/>
              <a:t>цільовим</a:t>
            </a:r>
            <a:r>
              <a:rPr lang="ru-RU" dirty="0" smtClean="0"/>
              <a:t> </a:t>
            </a:r>
            <a:r>
              <a:rPr lang="ru-RU" dirty="0" err="1" smtClean="0"/>
              <a:t>використанням</a:t>
            </a:r>
            <a:r>
              <a:rPr lang="ru-RU" dirty="0" smtClean="0"/>
              <a:t> </a:t>
            </a:r>
            <a:r>
              <a:rPr lang="ru-RU" dirty="0" err="1" smtClean="0"/>
              <a:t>бюджетних</a:t>
            </a:r>
            <a:r>
              <a:rPr lang="ru-RU" dirty="0" smtClean="0"/>
              <a:t> </a:t>
            </a:r>
            <a:r>
              <a:rPr lang="ru-RU" dirty="0" err="1" smtClean="0"/>
              <a:t>коштів</a:t>
            </a:r>
            <a:r>
              <a:rPr lang="ru-RU" dirty="0" smtClean="0"/>
              <a:t>;</a:t>
            </a:r>
          </a:p>
          <a:p>
            <a:pPr algn="just"/>
            <a:r>
              <a:rPr lang="ru-RU" dirty="0" smtClean="0"/>
              <a:t>- </a:t>
            </a:r>
            <a:r>
              <a:rPr lang="ru-RU" dirty="0" err="1" smtClean="0"/>
              <a:t>функція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 і </a:t>
            </a:r>
            <a:r>
              <a:rPr lang="ru-RU" dirty="0" err="1" smtClean="0"/>
              <a:t>обслуговування</a:t>
            </a:r>
            <a:r>
              <a:rPr lang="ru-RU" dirty="0" smtClean="0"/>
              <a:t> державного </a:t>
            </a:r>
            <a:r>
              <a:rPr lang="ru-RU" dirty="0" err="1" smtClean="0"/>
              <a:t>внутрішнього</a:t>
            </a:r>
            <a:r>
              <a:rPr lang="ru-RU" dirty="0" smtClean="0"/>
              <a:t> боргу;</a:t>
            </a:r>
          </a:p>
          <a:p>
            <a:pPr algn="just"/>
            <a:r>
              <a:rPr lang="ru-RU" dirty="0" smtClean="0"/>
              <a:t>- 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конфіденційності</a:t>
            </a:r>
            <a:r>
              <a:rPr lang="ru-RU" dirty="0" smtClean="0"/>
              <a:t> </a:t>
            </a:r>
            <a:r>
              <a:rPr lang="ru-RU" dirty="0" err="1" smtClean="0"/>
              <a:t>секретної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та </a:t>
            </a:r>
            <a:r>
              <a:rPr lang="ru-RU" dirty="0" err="1" smtClean="0"/>
              <a:t>вимог</a:t>
            </a:r>
            <a:r>
              <a:rPr lang="ru-RU" dirty="0" smtClean="0"/>
              <a:t> </a:t>
            </a:r>
            <a:r>
              <a:rPr lang="ru-RU" dirty="0" err="1" smtClean="0"/>
              <a:t>інформаційної</a:t>
            </a:r>
            <a:r>
              <a:rPr lang="ru-RU" dirty="0" smtClean="0"/>
              <a:t> </a:t>
            </a:r>
            <a:r>
              <a:rPr lang="ru-RU" dirty="0" err="1" smtClean="0"/>
              <a:t>безпеки</a:t>
            </a:r>
            <a:r>
              <a:rPr lang="ru-RU" dirty="0" smtClean="0"/>
              <a:t> 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695269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err="1" smtClean="0"/>
              <a:t>Основне</a:t>
            </a:r>
            <a:r>
              <a:rPr lang="ru-RU" sz="4000" dirty="0" smtClean="0"/>
              <a:t> </a:t>
            </a:r>
            <a:r>
              <a:rPr lang="ru-RU" sz="4000" dirty="0" err="1" smtClean="0"/>
              <a:t>призначення</a:t>
            </a:r>
            <a:r>
              <a:rPr lang="ru-RU" sz="4000" dirty="0" smtClean="0"/>
              <a:t> АІС «Є-Казна» </a:t>
            </a:r>
            <a:r>
              <a:rPr lang="ru-RU" sz="4000" dirty="0" err="1" smtClean="0"/>
              <a:t>полягає</a:t>
            </a:r>
            <a:r>
              <a:rPr lang="ru-RU" sz="4000" dirty="0" smtClean="0"/>
              <a:t> в </a:t>
            </a:r>
            <a:r>
              <a:rPr lang="ru-RU" sz="4000" dirty="0" err="1" smtClean="0"/>
              <a:t>автоматизації</a:t>
            </a:r>
            <a:r>
              <a:rPr lang="ru-RU" sz="4000" dirty="0" smtClean="0"/>
              <a:t> таких </a:t>
            </a:r>
            <a:r>
              <a:rPr lang="ru-RU" sz="4000" dirty="0" err="1" smtClean="0"/>
              <a:t>завдань</a:t>
            </a:r>
            <a:r>
              <a:rPr lang="ru-RU" sz="4000" dirty="0" smtClean="0"/>
              <a:t> </a:t>
            </a:r>
            <a:r>
              <a:rPr lang="ru-RU" sz="4000" dirty="0" err="1" smtClean="0"/>
              <a:t>касового</a:t>
            </a:r>
            <a:r>
              <a:rPr lang="ru-RU" sz="4000" dirty="0" smtClean="0"/>
              <a:t> </a:t>
            </a:r>
            <a:r>
              <a:rPr lang="ru-RU" sz="4000" dirty="0" err="1" smtClean="0"/>
              <a:t>обслуговування</a:t>
            </a:r>
            <a:r>
              <a:rPr lang="ru-RU" sz="4000" dirty="0" smtClean="0"/>
              <a:t> </a:t>
            </a:r>
            <a:r>
              <a:rPr lang="ru-RU" sz="4000" dirty="0" err="1" smtClean="0"/>
              <a:t>виконання</a:t>
            </a:r>
            <a:r>
              <a:rPr lang="ru-RU" sz="4000" dirty="0" smtClean="0"/>
              <a:t> </a:t>
            </a:r>
            <a:r>
              <a:rPr lang="ru-RU" sz="4000" dirty="0" err="1" smtClean="0"/>
              <a:t>бюджетів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256817"/>
            <a:ext cx="10515600" cy="3920146"/>
          </a:xfrm>
        </p:spPr>
        <p:txBody>
          <a:bodyPr/>
          <a:lstStyle/>
          <a:p>
            <a:r>
              <a:rPr lang="ru-RU" dirty="0" err="1" smtClean="0"/>
              <a:t>облік</a:t>
            </a:r>
            <a:r>
              <a:rPr lang="ru-RU" dirty="0" smtClean="0"/>
              <a:t> і </a:t>
            </a:r>
            <a:r>
              <a:rPr lang="ru-RU" dirty="0" err="1" smtClean="0"/>
              <a:t>розподіл</a:t>
            </a:r>
            <a:r>
              <a:rPr lang="ru-RU" dirty="0" smtClean="0"/>
              <a:t> </a:t>
            </a:r>
            <a:r>
              <a:rPr lang="ru-RU" dirty="0" err="1" smtClean="0"/>
              <a:t>надходжень</a:t>
            </a:r>
            <a:r>
              <a:rPr lang="ru-RU" dirty="0" smtClean="0"/>
              <a:t> в </a:t>
            </a:r>
            <a:r>
              <a:rPr lang="ru-RU" dirty="0" err="1" smtClean="0"/>
              <a:t>бюджетну</a:t>
            </a:r>
            <a:r>
              <a:rPr lang="ru-RU" dirty="0" smtClean="0"/>
              <a:t> систему </a:t>
            </a:r>
            <a:r>
              <a:rPr lang="ru-RU" dirty="0" err="1" smtClean="0"/>
              <a:t>України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облік</a:t>
            </a:r>
            <a:r>
              <a:rPr lang="ru-RU" dirty="0" smtClean="0"/>
              <a:t> </a:t>
            </a:r>
            <a:r>
              <a:rPr lang="ru-RU" dirty="0" err="1" smtClean="0"/>
              <a:t>коштів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дохідної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, </a:t>
            </a:r>
            <a:r>
              <a:rPr lang="ru-RU" dirty="0" err="1" smtClean="0"/>
              <a:t>отриманих</a:t>
            </a:r>
            <a:r>
              <a:rPr lang="ru-RU" dirty="0" smtClean="0"/>
              <a:t> </a:t>
            </a:r>
            <a:r>
              <a:rPr lang="ru-RU" dirty="0" err="1" smtClean="0"/>
              <a:t>державними</a:t>
            </a:r>
            <a:r>
              <a:rPr lang="ru-RU" dirty="0" smtClean="0"/>
              <a:t> </a:t>
            </a:r>
            <a:r>
              <a:rPr lang="ru-RU" dirty="0" err="1" smtClean="0"/>
              <a:t>бюджетними</a:t>
            </a:r>
            <a:r>
              <a:rPr lang="ru-RU" dirty="0" smtClean="0"/>
              <a:t> </a:t>
            </a:r>
            <a:r>
              <a:rPr lang="ru-RU" dirty="0" err="1" smtClean="0"/>
              <a:t>установами</a:t>
            </a:r>
            <a:r>
              <a:rPr lang="ru-RU" dirty="0" smtClean="0"/>
              <a:t>, в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  <a:r>
              <a:rPr lang="ru-RU" dirty="0" err="1" smtClean="0"/>
              <a:t>функціонування</a:t>
            </a:r>
            <a:r>
              <a:rPr lang="ru-RU" dirty="0" smtClean="0"/>
              <a:t> </a:t>
            </a:r>
            <a:r>
              <a:rPr lang="ru-RU" dirty="0" err="1" smtClean="0"/>
              <a:t>єдиного</a:t>
            </a:r>
            <a:r>
              <a:rPr lang="ru-RU" dirty="0" smtClean="0"/>
              <a:t> </a:t>
            </a:r>
            <a:r>
              <a:rPr lang="ru-RU" dirty="0" err="1" smtClean="0"/>
              <a:t>казначейського</a:t>
            </a:r>
            <a:r>
              <a:rPr lang="ru-RU" dirty="0" smtClean="0"/>
              <a:t> </a:t>
            </a:r>
            <a:r>
              <a:rPr lang="ru-RU" dirty="0" err="1" smtClean="0"/>
              <a:t>рахунку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облік</a:t>
            </a:r>
            <a:r>
              <a:rPr lang="ru-RU" dirty="0" smtClean="0"/>
              <a:t> </a:t>
            </a:r>
            <a:r>
              <a:rPr lang="ru-RU" dirty="0" err="1" smtClean="0"/>
              <a:t>надходжень</a:t>
            </a:r>
            <a:r>
              <a:rPr lang="ru-RU" dirty="0" smtClean="0"/>
              <a:t> </a:t>
            </a:r>
            <a:r>
              <a:rPr lang="ru-RU" dirty="0" err="1" smtClean="0"/>
              <a:t>митних</a:t>
            </a:r>
            <a:r>
              <a:rPr lang="ru-RU" dirty="0" smtClean="0"/>
              <a:t> та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платежів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учасників</a:t>
            </a:r>
            <a:r>
              <a:rPr lang="ru-RU" dirty="0" smtClean="0"/>
              <a:t> </a:t>
            </a:r>
            <a:r>
              <a:rPr lang="ru-RU" dirty="0" err="1" smtClean="0"/>
              <a:t>зовнішньоекономічної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на </a:t>
            </a:r>
            <a:r>
              <a:rPr lang="ru-RU" dirty="0" err="1" smtClean="0"/>
              <a:t>казначейських</a:t>
            </a:r>
            <a:r>
              <a:rPr lang="ru-RU" dirty="0" smtClean="0"/>
              <a:t> </a:t>
            </a:r>
            <a:r>
              <a:rPr lang="ru-RU" dirty="0" err="1" smtClean="0"/>
              <a:t>рахунках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653181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93632"/>
          </a:xfrm>
        </p:spPr>
        <p:txBody>
          <a:bodyPr>
            <a:normAutofit fontScale="90000"/>
          </a:bodyPr>
          <a:lstStyle/>
          <a:p>
            <a:r>
              <a:rPr lang="ru-RU" sz="2400" dirty="0" err="1" smtClean="0"/>
              <a:t>Завдання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касового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обслуговування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виконання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бюджетів</a:t>
            </a:r>
            <a:r>
              <a:rPr lang="ru-RU" sz="2400" dirty="0" smtClean="0"/>
              <a:t> в АІС «Є-Казна»</a:t>
            </a:r>
            <a:endParaRPr lang="ru-RU" sz="2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16741" y="758758"/>
            <a:ext cx="6214928" cy="224267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6741" y="3001429"/>
            <a:ext cx="6214928" cy="3570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91964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5073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Основними</a:t>
            </a:r>
            <a:r>
              <a:rPr lang="ru-RU" dirty="0"/>
              <a:t> </a:t>
            </a:r>
            <a:r>
              <a:rPr lang="ru-RU" dirty="0" err="1"/>
              <a:t>джерелами</a:t>
            </a:r>
            <a:r>
              <a:rPr lang="ru-RU" dirty="0"/>
              <a:t> </a:t>
            </a:r>
            <a:r>
              <a:rPr lang="ru-RU" dirty="0" err="1"/>
              <a:t>надходжень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в АІАС ДПА </a:t>
            </a:r>
            <a:r>
              <a:rPr lang="ru-RU" dirty="0" err="1"/>
              <a:t>України</a:t>
            </a:r>
            <a:r>
              <a:rPr lang="ru-RU" dirty="0"/>
              <a:t> є: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Платник</a:t>
            </a:r>
            <a:r>
              <a:rPr lang="ru-RU" dirty="0"/>
              <a:t>: </a:t>
            </a:r>
            <a:r>
              <a:rPr lang="ru-RU" dirty="0" err="1"/>
              <a:t>надає</a:t>
            </a:r>
            <a:r>
              <a:rPr lang="ru-RU" dirty="0"/>
              <a:t> </a:t>
            </a:r>
            <a:r>
              <a:rPr lang="ru-RU" dirty="0" err="1"/>
              <a:t>декларацію</a:t>
            </a:r>
            <a:r>
              <a:rPr lang="ru-RU" dirty="0"/>
              <a:t>, </a:t>
            </a:r>
            <a:r>
              <a:rPr lang="ru-RU" dirty="0" err="1"/>
              <a:t>звітність</a:t>
            </a:r>
            <a:r>
              <a:rPr lang="ru-RU" dirty="0"/>
              <a:t> та </a:t>
            </a:r>
            <a:r>
              <a:rPr lang="ru-RU" dirty="0" err="1"/>
              <a:t>копії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 про </a:t>
            </a:r>
            <a:r>
              <a:rPr lang="ru-RU" dirty="0" err="1"/>
              <a:t>виконані</a:t>
            </a:r>
            <a:r>
              <a:rPr lang="ru-RU" dirty="0"/>
              <a:t> </a:t>
            </a:r>
            <a:r>
              <a:rPr lang="ru-RU" dirty="0" err="1"/>
              <a:t>перерахування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;</a:t>
            </a:r>
          </a:p>
          <a:p>
            <a:r>
              <a:rPr lang="ru-RU" dirty="0" smtClean="0"/>
              <a:t>Банк</a:t>
            </a:r>
            <a:r>
              <a:rPr lang="ru-RU" dirty="0"/>
              <a:t>: </a:t>
            </a:r>
            <a:r>
              <a:rPr lang="ru-RU" dirty="0" err="1"/>
              <a:t>надає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 про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закриття</a:t>
            </a:r>
            <a:r>
              <a:rPr lang="ru-RU" dirty="0"/>
              <a:t> </a:t>
            </a:r>
            <a:r>
              <a:rPr lang="ru-RU" dirty="0" err="1"/>
              <a:t>рахунків</a:t>
            </a:r>
            <a:r>
              <a:rPr lang="ru-RU" dirty="0"/>
              <a:t> файлом типу </a:t>
            </a:r>
            <a:r>
              <a:rPr lang="en-US" dirty="0"/>
              <a:t>F, </a:t>
            </a:r>
            <a:r>
              <a:rPr lang="ru-RU" dirty="0"/>
              <a:t>про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платежів</a:t>
            </a:r>
            <a:r>
              <a:rPr lang="ru-RU" dirty="0"/>
              <a:t> до </a:t>
            </a:r>
            <a:r>
              <a:rPr lang="ru-RU" dirty="0" err="1"/>
              <a:t>держбюджету</a:t>
            </a:r>
            <a:r>
              <a:rPr lang="ru-RU" dirty="0"/>
              <a:t> файлом типу В, про обороти на </a:t>
            </a:r>
            <a:r>
              <a:rPr lang="ru-RU" dirty="0" err="1"/>
              <a:t>рахунках</a:t>
            </a:r>
            <a:r>
              <a:rPr lang="ru-RU" dirty="0"/>
              <a:t> </a:t>
            </a:r>
            <a:r>
              <a:rPr lang="ru-RU" dirty="0" err="1"/>
              <a:t>клієнтів</a:t>
            </a:r>
            <a:r>
              <a:rPr lang="ru-RU" dirty="0"/>
              <a:t> файлом типу </a:t>
            </a:r>
            <a:r>
              <a:rPr lang="en-US" dirty="0"/>
              <a:t>D.</a:t>
            </a:r>
          </a:p>
          <a:p>
            <a:r>
              <a:rPr lang="ru-RU" dirty="0" err="1" smtClean="0"/>
              <a:t>Фінвідділ</a:t>
            </a:r>
            <a:r>
              <a:rPr lang="ru-RU" dirty="0"/>
              <a:t>: </a:t>
            </a:r>
            <a:r>
              <a:rPr lang="ru-RU" dirty="0" err="1"/>
              <a:t>надає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 про </a:t>
            </a:r>
            <a:r>
              <a:rPr lang="ru-RU" dirty="0" err="1"/>
              <a:t>розприділення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: бюджетами.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5948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ДПА </a:t>
            </a:r>
            <a:r>
              <a:rPr lang="ru-RU" dirty="0" err="1"/>
              <a:t>надає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 </a:t>
            </a:r>
            <a:r>
              <a:rPr lang="ru-RU" dirty="0" err="1"/>
              <a:t>зовнішнім</a:t>
            </a:r>
            <a:r>
              <a:rPr lang="ru-RU" dirty="0"/>
              <a:t> </a:t>
            </a:r>
            <a:r>
              <a:rPr lang="ru-RU" dirty="0" err="1"/>
              <a:t>користувачам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• </a:t>
            </a:r>
            <a:r>
              <a:rPr lang="ru-RU" dirty="0" err="1"/>
              <a:t>Арбітражному</a:t>
            </a:r>
            <a:r>
              <a:rPr lang="ru-RU" dirty="0"/>
              <a:t> суду;</a:t>
            </a:r>
          </a:p>
          <a:p>
            <a:pPr marL="0" indent="0">
              <a:buNone/>
            </a:pPr>
            <a:r>
              <a:rPr lang="ru-RU" dirty="0"/>
              <a:t>• </a:t>
            </a:r>
            <a:r>
              <a:rPr lang="ru-RU" dirty="0" err="1"/>
              <a:t>Податковій</a:t>
            </a:r>
            <a:r>
              <a:rPr lang="ru-RU" dirty="0"/>
              <a:t> </a:t>
            </a:r>
            <a:r>
              <a:rPr lang="ru-RU" dirty="0" err="1" smtClean="0"/>
              <a:t>поліції</a:t>
            </a:r>
            <a:r>
              <a:rPr lang="ru-RU" dirty="0" smtClean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• </a:t>
            </a:r>
            <a:r>
              <a:rPr lang="ru-RU" dirty="0" err="1"/>
              <a:t>Прокуратурі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• </a:t>
            </a:r>
            <a:r>
              <a:rPr lang="ru-RU" dirty="0" err="1"/>
              <a:t>Держкомстату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• </a:t>
            </a:r>
            <a:r>
              <a:rPr lang="ru-RU" dirty="0" err="1"/>
              <a:t>Державній</a:t>
            </a:r>
            <a:r>
              <a:rPr lang="ru-RU" dirty="0"/>
              <a:t> </a:t>
            </a:r>
            <a:r>
              <a:rPr lang="ru-RU" dirty="0" err="1"/>
              <a:t>митній</a:t>
            </a:r>
            <a:r>
              <a:rPr lang="ru-RU" dirty="0"/>
              <a:t> </a:t>
            </a:r>
            <a:r>
              <a:rPr lang="ru-RU" dirty="0" err="1"/>
              <a:t>службі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969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err="1"/>
              <a:t>Найбільше</a:t>
            </a:r>
            <a:r>
              <a:rPr lang="ru-RU" dirty="0"/>
              <a:t> </a:t>
            </a:r>
            <a:r>
              <a:rPr lang="ru-RU" dirty="0" err="1"/>
              <a:t>інформаційне</a:t>
            </a:r>
            <a:r>
              <a:rPr lang="ru-RU" dirty="0"/>
              <a:t> </a:t>
            </a:r>
            <a:r>
              <a:rPr lang="ru-RU" dirty="0" err="1"/>
              <a:t>навантаження</a:t>
            </a:r>
            <a:r>
              <a:rPr lang="ru-RU" dirty="0"/>
              <a:t> в </a:t>
            </a:r>
            <a:r>
              <a:rPr lang="ru-RU" dirty="0" err="1"/>
              <a:t>роботі</a:t>
            </a:r>
            <a:r>
              <a:rPr lang="ru-RU" dirty="0"/>
              <a:t> </a:t>
            </a:r>
            <a:r>
              <a:rPr lang="ru-RU" dirty="0" err="1"/>
              <a:t>податкових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покладається</a:t>
            </a:r>
            <a:r>
              <a:rPr lang="ru-RU" dirty="0"/>
              <a:t> на </a:t>
            </a:r>
            <a:r>
              <a:rPr lang="ru-RU" dirty="0" err="1"/>
              <a:t>найнижчий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- </a:t>
            </a:r>
            <a:r>
              <a:rPr lang="ru-RU" dirty="0" err="1"/>
              <a:t>місцеві</a:t>
            </a:r>
            <a:r>
              <a:rPr lang="ru-RU" dirty="0"/>
              <a:t>, </a:t>
            </a:r>
            <a:r>
              <a:rPr lang="ru-RU" dirty="0" err="1"/>
              <a:t>районні</a:t>
            </a:r>
            <a:r>
              <a:rPr lang="ru-RU" dirty="0"/>
              <a:t> ДПА. </a:t>
            </a:r>
            <a:r>
              <a:rPr lang="ru-RU" dirty="0" err="1"/>
              <a:t>Саме</a:t>
            </a:r>
            <a:r>
              <a:rPr lang="ru-RU" dirty="0"/>
              <a:t> на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виникає</a:t>
            </a:r>
            <a:r>
              <a:rPr lang="ru-RU" dirty="0"/>
              <a:t> </a:t>
            </a:r>
            <a:r>
              <a:rPr lang="ru-RU" dirty="0" err="1"/>
              <a:t>первинна</a:t>
            </a:r>
            <a:r>
              <a:rPr lang="ru-RU" dirty="0"/>
              <a:t> </a:t>
            </a:r>
            <a:r>
              <a:rPr lang="ru-RU" dirty="0" err="1"/>
              <a:t>інформація</a:t>
            </a:r>
            <a:r>
              <a:rPr lang="ru-RU" dirty="0"/>
              <a:t>, яка </a:t>
            </a:r>
            <a:r>
              <a:rPr lang="ru-RU" dirty="0" err="1"/>
              <a:t>пов'язана</a:t>
            </a:r>
            <a:r>
              <a:rPr lang="ru-RU" dirty="0"/>
              <a:t> з </a:t>
            </a:r>
            <a:r>
              <a:rPr lang="ru-RU" dirty="0" err="1"/>
              <a:t>безпосередньою</a:t>
            </a:r>
            <a:r>
              <a:rPr lang="ru-RU" dirty="0"/>
              <a:t> </a:t>
            </a:r>
            <a:r>
              <a:rPr lang="ru-RU" dirty="0" err="1"/>
              <a:t>роботою</a:t>
            </a:r>
            <a:r>
              <a:rPr lang="ru-RU" dirty="0"/>
              <a:t> з </a:t>
            </a:r>
            <a:r>
              <a:rPr lang="ru-RU" dirty="0" err="1"/>
              <a:t>платниками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 </a:t>
            </a:r>
            <a:r>
              <a:rPr lang="ru-RU" dirty="0" err="1"/>
              <a:t>юридичними</a:t>
            </a:r>
            <a:r>
              <a:rPr lang="ru-RU" dirty="0"/>
              <a:t> та </a:t>
            </a:r>
            <a:r>
              <a:rPr lang="ru-RU" dirty="0" err="1"/>
              <a:t>фізичними</a:t>
            </a:r>
            <a:r>
              <a:rPr lang="ru-RU" dirty="0"/>
              <a:t> особами. </a:t>
            </a:r>
            <a:r>
              <a:rPr lang="ru-RU" dirty="0" err="1"/>
              <a:t>Існує</a:t>
            </a:r>
            <a:r>
              <a:rPr lang="ru-RU" dirty="0"/>
              <a:t> проблема </a:t>
            </a:r>
            <a:r>
              <a:rPr lang="ru-RU" dirty="0" err="1"/>
              <a:t>вертикальних</a:t>
            </a:r>
            <a:r>
              <a:rPr lang="ru-RU" dirty="0"/>
              <a:t> </a:t>
            </a:r>
            <a:r>
              <a:rPr lang="ru-RU" dirty="0" err="1"/>
              <a:t>інформаційних</a:t>
            </a:r>
            <a:r>
              <a:rPr lang="ru-RU" dirty="0"/>
              <a:t> </a:t>
            </a:r>
            <a:r>
              <a:rPr lang="ru-RU" dirty="0" err="1"/>
              <a:t>зв'язків</a:t>
            </a:r>
            <a:r>
              <a:rPr lang="ru-RU" dirty="0"/>
              <a:t> у межах </a:t>
            </a:r>
            <a:r>
              <a:rPr lang="ru-RU" dirty="0" err="1"/>
              <a:t>податкових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зовнішніх</a:t>
            </a:r>
            <a:r>
              <a:rPr lang="ru-RU" dirty="0"/>
              <a:t> </a:t>
            </a:r>
            <a:r>
              <a:rPr lang="ru-RU" dirty="0" err="1"/>
              <a:t>інформаційних</a:t>
            </a:r>
            <a:r>
              <a:rPr lang="ru-RU" dirty="0"/>
              <a:t> </a:t>
            </a:r>
            <a:r>
              <a:rPr lang="ru-RU" dirty="0" err="1"/>
              <a:t>зв'язків</a:t>
            </a:r>
            <a:r>
              <a:rPr lang="ru-RU" dirty="0"/>
              <a:t> з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сучасних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інформаційного</a:t>
            </a:r>
            <a:r>
              <a:rPr lang="ru-RU" dirty="0"/>
              <a:t> </a:t>
            </a:r>
            <a:r>
              <a:rPr lang="ru-RU" dirty="0" err="1"/>
              <a:t>обміну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автоматизованими</a:t>
            </a:r>
            <a:r>
              <a:rPr lang="ru-RU" dirty="0"/>
              <a:t> </a:t>
            </a:r>
            <a:r>
              <a:rPr lang="ru-RU" dirty="0" err="1"/>
              <a:t>банківськими</a:t>
            </a:r>
            <a:r>
              <a:rPr lang="ru-RU" dirty="0"/>
              <a:t> системами, </a:t>
            </a:r>
            <a:r>
              <a:rPr lang="ru-RU" dirty="0" err="1"/>
              <a:t>автоматизованими</a:t>
            </a:r>
            <a:r>
              <a:rPr lang="ru-RU" dirty="0"/>
              <a:t> системами </a:t>
            </a:r>
            <a:r>
              <a:rPr lang="ru-RU" dirty="0" err="1"/>
              <a:t>Держказна-чейства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Міністерства</a:t>
            </a:r>
            <a:r>
              <a:rPr lang="ru-RU" dirty="0"/>
              <a:t> </a:t>
            </a:r>
            <a:r>
              <a:rPr lang="ru-RU" dirty="0" err="1"/>
              <a:t>фінансів</a:t>
            </a:r>
            <a:r>
              <a:rPr lang="ru-RU" dirty="0"/>
              <a:t>, Державного </a:t>
            </a:r>
            <a:r>
              <a:rPr lang="ru-RU" dirty="0" err="1"/>
              <a:t>комітету</a:t>
            </a:r>
            <a:r>
              <a:rPr lang="ru-RU" dirty="0"/>
              <a:t> статис­тики,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митної</a:t>
            </a:r>
            <a:r>
              <a:rPr lang="ru-RU" dirty="0"/>
              <a:t> </a:t>
            </a:r>
            <a:r>
              <a:rPr lang="ru-RU" dirty="0" err="1"/>
              <a:t>служби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18618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Фундаментальною основою </a:t>
            </a:r>
            <a:r>
              <a:rPr lang="ru-RU" dirty="0" err="1"/>
              <a:t>інформатизації</a:t>
            </a:r>
            <a:r>
              <a:rPr lang="ru-RU" dirty="0"/>
              <a:t> є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високоорганізованого</a:t>
            </a:r>
            <a:r>
              <a:rPr lang="ru-RU" dirty="0"/>
              <a:t> </a:t>
            </a:r>
            <a:r>
              <a:rPr lang="ru-RU" dirty="0" err="1"/>
              <a:t>інформаційного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, яке повинно </a:t>
            </a:r>
            <a:r>
              <a:rPr lang="ru-RU" dirty="0" err="1"/>
              <a:t>охоплювати</a:t>
            </a:r>
            <a:r>
              <a:rPr lang="ru-RU" dirty="0"/>
              <a:t> у рамках </a:t>
            </a:r>
            <a:r>
              <a:rPr lang="ru-RU" dirty="0" err="1"/>
              <a:t>усієї</a:t>
            </a:r>
            <a:r>
              <a:rPr lang="ru-RU" dirty="0"/>
              <a:t> </a:t>
            </a:r>
            <a:r>
              <a:rPr lang="ru-RU" dirty="0" err="1"/>
              <a:t>податкової</a:t>
            </a:r>
            <a:r>
              <a:rPr lang="ru-RU" dirty="0"/>
              <a:t> </a:t>
            </a:r>
            <a:r>
              <a:rPr lang="ru-RU" dirty="0" err="1"/>
              <a:t>служби</a:t>
            </a:r>
            <a:r>
              <a:rPr lang="ru-RU" dirty="0"/>
              <a:t> </a:t>
            </a:r>
            <a:r>
              <a:rPr lang="ru-RU" dirty="0" err="1"/>
              <a:t>інформаційне</a:t>
            </a:r>
            <a:r>
              <a:rPr lang="ru-RU" dirty="0"/>
              <a:t>, </a:t>
            </a:r>
            <a:r>
              <a:rPr lang="ru-RU" dirty="0" err="1"/>
              <a:t>телекомунікаційне</a:t>
            </a:r>
            <a:r>
              <a:rPr lang="ru-RU" dirty="0"/>
              <a:t>, </a:t>
            </a:r>
            <a:r>
              <a:rPr lang="ru-RU" dirty="0" err="1"/>
              <a:t>комп’ютерне</a:t>
            </a:r>
            <a:r>
              <a:rPr lang="ru-RU" dirty="0"/>
              <a:t>, </a:t>
            </a:r>
            <a:r>
              <a:rPr lang="ru-RU" dirty="0" err="1"/>
              <a:t>програмне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, </a:t>
            </a:r>
            <a:r>
              <a:rPr lang="ru-RU" dirty="0" err="1"/>
              <a:t>інформаційні</a:t>
            </a:r>
            <a:r>
              <a:rPr lang="ru-RU" dirty="0"/>
              <a:t> </a:t>
            </a:r>
            <a:r>
              <a:rPr lang="ru-RU" dirty="0" err="1"/>
              <a:t>технології</a:t>
            </a:r>
            <a:r>
              <a:rPr lang="ru-RU" dirty="0"/>
              <a:t>, </a:t>
            </a:r>
            <a:r>
              <a:rPr lang="ru-RU" dirty="0" err="1"/>
              <a:t>мережі</a:t>
            </a:r>
            <a:r>
              <a:rPr lang="ru-RU" dirty="0"/>
              <a:t> ПЕОМ, </a:t>
            </a:r>
            <a:r>
              <a:rPr lang="ru-RU" dirty="0" err="1"/>
              <a:t>бази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і </a:t>
            </a:r>
            <a:r>
              <a:rPr lang="ru-RU" dirty="0" err="1"/>
              <a:t>знань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забезпечувати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створення</a:t>
            </a:r>
            <a:r>
              <a:rPr lang="ru-RU" dirty="0"/>
              <a:t> і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ефективного</a:t>
            </a:r>
            <a:r>
              <a:rPr lang="ru-RU" dirty="0"/>
              <a:t> системно-</a:t>
            </a:r>
            <a:r>
              <a:rPr lang="ru-RU" dirty="0" err="1"/>
              <a:t>аналітичного</a:t>
            </a:r>
            <a:r>
              <a:rPr lang="ru-RU" dirty="0"/>
              <a:t> </a:t>
            </a:r>
            <a:r>
              <a:rPr lang="ru-RU" dirty="0" err="1"/>
              <a:t>апарату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дозволить на </a:t>
            </a:r>
            <a:r>
              <a:rPr lang="ru-RU" dirty="0" err="1"/>
              <a:t>необхідному</a:t>
            </a:r>
            <a:r>
              <a:rPr lang="ru-RU" dirty="0"/>
              <a:t> 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інформаційного</a:t>
            </a:r>
            <a:r>
              <a:rPr lang="ru-RU" dirty="0"/>
              <a:t> </a:t>
            </a:r>
            <a:r>
              <a:rPr lang="ru-RU" dirty="0" err="1"/>
              <a:t>обслуговування</a:t>
            </a:r>
            <a:r>
              <a:rPr lang="ru-RU" dirty="0"/>
              <a:t> вести </a:t>
            </a:r>
            <a:r>
              <a:rPr lang="ru-RU" dirty="0" err="1"/>
              <a:t>повсякденну</a:t>
            </a:r>
            <a:r>
              <a:rPr lang="ru-RU" dirty="0"/>
              <a:t> </a:t>
            </a:r>
            <a:r>
              <a:rPr lang="ru-RU" dirty="0" err="1"/>
              <a:t>оперативну</a:t>
            </a:r>
            <a:r>
              <a:rPr lang="ru-RU" dirty="0"/>
              <a:t> роботу,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системний</a:t>
            </a:r>
            <a:r>
              <a:rPr lang="ru-RU" dirty="0"/>
              <a:t> </a:t>
            </a:r>
            <a:r>
              <a:rPr lang="ru-RU" dirty="0" err="1"/>
              <a:t>аналіз</a:t>
            </a:r>
            <a:r>
              <a:rPr lang="ru-RU" dirty="0"/>
              <a:t> стану та перспектив </a:t>
            </a:r>
            <a:r>
              <a:rPr lang="ru-RU" dirty="0" err="1"/>
              <a:t>діяльності</a:t>
            </a:r>
            <a:r>
              <a:rPr lang="ru-RU" dirty="0"/>
              <a:t> ДПС </a:t>
            </a:r>
            <a:r>
              <a:rPr lang="ru-RU" dirty="0" err="1"/>
              <a:t>України</a:t>
            </a:r>
            <a:r>
              <a:rPr lang="ru-RU" dirty="0"/>
              <a:t> у </a:t>
            </a:r>
            <a:r>
              <a:rPr lang="ru-RU" dirty="0" err="1"/>
              <a:t>цілому</a:t>
            </a:r>
            <a:r>
              <a:rPr lang="ru-RU" dirty="0"/>
              <a:t> і </a:t>
            </a:r>
            <a:r>
              <a:rPr lang="ru-RU" dirty="0" err="1"/>
              <a:t>приймати</a:t>
            </a:r>
            <a:r>
              <a:rPr lang="ru-RU" dirty="0"/>
              <a:t> </a:t>
            </a:r>
            <a:r>
              <a:rPr lang="ru-RU" dirty="0" err="1"/>
              <a:t>науково-обґрунтовані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з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податкової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57945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3716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 </a:t>
            </a:r>
            <a:r>
              <a:rPr lang="ru-RU" dirty="0" err="1" smtClean="0"/>
              <a:t>залежності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організаційної</a:t>
            </a:r>
            <a:r>
              <a:rPr lang="ru-RU" dirty="0" smtClean="0"/>
              <a:t> </a:t>
            </a:r>
            <a:r>
              <a:rPr lang="ru-RU" dirty="0" err="1" smtClean="0"/>
              <a:t>трьох</a:t>
            </a:r>
            <a:r>
              <a:rPr lang="ru-RU" dirty="0" smtClean="0"/>
              <a:t> </a:t>
            </a:r>
            <a:r>
              <a:rPr lang="ru-RU" dirty="0" err="1" smtClean="0"/>
              <a:t>рівневої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 ДПА </a:t>
            </a:r>
            <a:r>
              <a:rPr lang="ru-RU" dirty="0" err="1" smtClean="0"/>
              <a:t>України</a:t>
            </a:r>
            <a:r>
              <a:rPr lang="ru-RU" dirty="0" smtClean="0"/>
              <a:t>, АІАС </a:t>
            </a:r>
            <a:r>
              <a:rPr lang="ru-RU" dirty="0" err="1" smtClean="0"/>
              <a:t>розрізняє</a:t>
            </a:r>
            <a:r>
              <a:rPr lang="ru-RU" dirty="0" smtClean="0"/>
              <a:t> </a:t>
            </a:r>
            <a:r>
              <a:rPr lang="ru-RU" dirty="0" err="1" smtClean="0"/>
              <a:t>рівні</a:t>
            </a:r>
            <a:r>
              <a:rPr lang="ru-RU" dirty="0" smtClean="0"/>
              <a:t> </a:t>
            </a:r>
            <a:r>
              <a:rPr lang="ru-RU" dirty="0" err="1" smtClean="0"/>
              <a:t>районні</a:t>
            </a:r>
            <a:r>
              <a:rPr lang="ru-RU" dirty="0" smtClean="0"/>
              <a:t>, </a:t>
            </a:r>
            <a:r>
              <a:rPr lang="ru-RU" dirty="0" err="1" smtClean="0"/>
              <a:t>обласні</a:t>
            </a:r>
            <a:r>
              <a:rPr lang="ru-RU" dirty="0" smtClean="0"/>
              <a:t> (</a:t>
            </a:r>
            <a:r>
              <a:rPr lang="ru-RU" dirty="0" err="1" smtClean="0"/>
              <a:t>регіональні</a:t>
            </a:r>
            <a:r>
              <a:rPr lang="ru-RU" dirty="0" smtClean="0"/>
              <a:t>) та </a:t>
            </a:r>
            <a:r>
              <a:rPr lang="ru-RU" dirty="0" err="1" smtClean="0"/>
              <a:t>головний</a:t>
            </a:r>
            <a:r>
              <a:rPr lang="ru-RU" dirty="0" smtClean="0"/>
              <a:t> (</a:t>
            </a:r>
            <a:r>
              <a:rPr lang="ru-RU" dirty="0" err="1" smtClean="0"/>
              <a:t>центральний</a:t>
            </a:r>
            <a:r>
              <a:rPr lang="ru-RU" dirty="0" smtClean="0"/>
              <a:t>).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10.1. Завдання автоматизації податкової системи з точки зору структури та  інформаційних потоків - Бібліотека BukLib.ne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9388" y="2736761"/>
            <a:ext cx="5771877" cy="3508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6269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Завдання</a:t>
            </a:r>
            <a:r>
              <a:rPr lang="ru-RU" dirty="0" smtClean="0"/>
              <a:t> </a:t>
            </a:r>
            <a:r>
              <a:rPr lang="ru-RU" dirty="0"/>
              <a:t>ДПС </a:t>
            </a:r>
            <a:r>
              <a:rPr lang="ru-RU" dirty="0" err="1" smtClean="0"/>
              <a:t>України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  </a:t>
            </a:r>
            <a:r>
              <a:rPr lang="ru-RU" dirty="0" err="1"/>
              <a:t>апарат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: </a:t>
            </a:r>
            <a:r>
              <a:rPr lang="ru-RU" dirty="0" err="1"/>
              <a:t>функції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в </a:t>
            </a:r>
            <a:r>
              <a:rPr lang="ru-RU" dirty="0" err="1"/>
              <a:t>цілому</a:t>
            </a:r>
            <a:r>
              <a:rPr lang="ru-RU" dirty="0"/>
              <a:t>, </a:t>
            </a:r>
            <a:r>
              <a:rPr lang="ru-RU" dirty="0" err="1"/>
              <a:t>реєстрація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документів</a:t>
            </a:r>
            <a:r>
              <a:rPr lang="ru-RU" dirty="0"/>
              <a:t> </a:t>
            </a:r>
            <a:r>
              <a:rPr lang="ru-RU" dirty="0" err="1"/>
              <a:t>платників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, </a:t>
            </a:r>
            <a:r>
              <a:rPr lang="ru-RU" dirty="0" err="1"/>
              <a:t>вивчення</a:t>
            </a:r>
            <a:r>
              <a:rPr lang="ru-RU" dirty="0"/>
              <a:t> та </a:t>
            </a:r>
            <a:r>
              <a:rPr lang="ru-RU" dirty="0" err="1"/>
              <a:t>організація</a:t>
            </a:r>
            <a:r>
              <a:rPr lang="ru-RU" dirty="0"/>
              <a:t> </a:t>
            </a:r>
            <a:r>
              <a:rPr lang="ru-RU" dirty="0" err="1"/>
              <a:t>впровад</a:t>
            </a:r>
            <a:r>
              <a:rPr lang="ru-RU" dirty="0"/>
              <a:t>­</a:t>
            </a:r>
            <a:br>
              <a:rPr lang="ru-RU" dirty="0"/>
            </a:br>
            <a:r>
              <a:rPr lang="ru-RU" dirty="0" err="1"/>
              <a:t>ження</a:t>
            </a:r>
            <a:r>
              <a:rPr lang="ru-RU" dirty="0"/>
              <a:t> </a:t>
            </a:r>
            <a:r>
              <a:rPr lang="ru-RU" dirty="0" err="1"/>
              <a:t>нормативної</a:t>
            </a:r>
            <a:r>
              <a:rPr lang="ru-RU" dirty="0"/>
              <a:t> </a:t>
            </a:r>
            <a:r>
              <a:rPr lang="ru-RU" dirty="0" err="1"/>
              <a:t>бази</a:t>
            </a:r>
            <a:r>
              <a:rPr lang="ru-RU" dirty="0"/>
              <a:t>, </a:t>
            </a:r>
            <a:r>
              <a:rPr lang="ru-RU" dirty="0" err="1"/>
              <a:t>подання</a:t>
            </a:r>
            <a:r>
              <a:rPr lang="ru-RU" dirty="0"/>
              <a:t> </a:t>
            </a:r>
            <a:r>
              <a:rPr lang="ru-RU" dirty="0" err="1"/>
              <a:t>пропозицій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внесення</a:t>
            </a:r>
            <a:r>
              <a:rPr lang="ru-RU" dirty="0"/>
              <a:t> </a:t>
            </a:r>
            <a:r>
              <a:rPr lang="ru-RU" dirty="0" err="1"/>
              <a:t>змін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в </a:t>
            </a:r>
            <a:r>
              <a:rPr lang="ru-RU" dirty="0" err="1"/>
              <a:t>законодавчу</a:t>
            </a:r>
            <a:r>
              <a:rPr lang="ru-RU" dirty="0"/>
              <a:t> базу;</a:t>
            </a:r>
          </a:p>
          <a:p>
            <a:pPr algn="just"/>
            <a:r>
              <a:rPr lang="ru-RU" dirty="0"/>
              <a:t> 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обслуговування</a:t>
            </a:r>
            <a:r>
              <a:rPr lang="ru-RU" dirty="0"/>
              <a:t> </a:t>
            </a:r>
            <a:r>
              <a:rPr lang="ru-RU" dirty="0" err="1"/>
              <a:t>платників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: </a:t>
            </a:r>
            <a:r>
              <a:rPr lang="ru-RU" dirty="0" err="1"/>
              <a:t>реєстрація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платників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;</a:t>
            </a:r>
          </a:p>
          <a:p>
            <a:pPr algn="just"/>
            <a:r>
              <a:rPr lang="ru-RU" dirty="0"/>
              <a:t> 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: контроль, </a:t>
            </a:r>
            <a:r>
              <a:rPr lang="ru-RU" dirty="0" err="1"/>
              <a:t>облік</a:t>
            </a:r>
            <a:r>
              <a:rPr lang="ru-RU" dirty="0"/>
              <a:t>,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надход</a:t>
            </a:r>
            <a:r>
              <a:rPr lang="ru-RU" dirty="0"/>
              <a:t>­</a:t>
            </a:r>
            <a:br>
              <a:rPr lang="ru-RU" dirty="0"/>
            </a:br>
            <a:r>
              <a:rPr lang="ru-RU" dirty="0" err="1"/>
              <a:t>жень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платників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, </a:t>
            </a:r>
            <a:r>
              <a:rPr lang="ru-RU" dirty="0" err="1"/>
              <a:t>перевірки</a:t>
            </a:r>
            <a:r>
              <a:rPr lang="ru-RU" dirty="0"/>
              <a:t> та </a:t>
            </a:r>
            <a:r>
              <a:rPr lang="ru-RU" dirty="0" err="1"/>
              <a:t>накладання</a:t>
            </a:r>
            <a:r>
              <a:rPr lang="ru-RU" dirty="0"/>
              <a:t> </a:t>
            </a:r>
            <a:r>
              <a:rPr lang="ru-RU" dirty="0" err="1"/>
              <a:t>штрафних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санкцій</a:t>
            </a:r>
            <a:r>
              <a:rPr lang="ru-RU" dirty="0"/>
              <a:t> в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необхідності</a:t>
            </a:r>
            <a:r>
              <a:rPr lang="ru-RU" dirty="0"/>
              <a:t>, </a:t>
            </a:r>
            <a:r>
              <a:rPr lang="ru-RU" dirty="0" err="1"/>
              <a:t>складання</a:t>
            </a:r>
            <a:r>
              <a:rPr lang="ru-RU" dirty="0"/>
              <a:t> та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звітності</a:t>
            </a:r>
            <a:r>
              <a:rPr lang="ru-RU" dirty="0"/>
              <a:t>;</a:t>
            </a:r>
          </a:p>
          <a:p>
            <a:pPr algn="just"/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/>
              <a:t>аудиту: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перевірок</a:t>
            </a:r>
            <a:r>
              <a:rPr lang="ru-RU" dirty="0"/>
              <a:t>;</a:t>
            </a:r>
          </a:p>
          <a:p>
            <a:pPr algn="just"/>
            <a:r>
              <a:rPr lang="ru-RU" dirty="0"/>
              <a:t>  </a:t>
            </a:r>
            <a:r>
              <a:rPr lang="ru-RU" dirty="0" err="1"/>
              <a:t>валютна</a:t>
            </a:r>
            <a:r>
              <a:rPr lang="ru-RU" dirty="0"/>
              <a:t> </a:t>
            </a:r>
            <a:r>
              <a:rPr lang="ru-RU" dirty="0" err="1"/>
              <a:t>інспекція</a:t>
            </a:r>
            <a:r>
              <a:rPr lang="ru-RU" dirty="0"/>
              <a:t>: контроль за </a:t>
            </a:r>
            <a:r>
              <a:rPr lang="ru-RU" dirty="0" err="1"/>
              <a:t>здійсненням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з метою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оподаткування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42507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3098</Words>
  <Application>Microsoft Office PowerPoint</Application>
  <PresentationFormat>Широкоэкранный</PresentationFormat>
  <Paragraphs>202</Paragraphs>
  <Slides>36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41" baseType="lpstr">
      <vt:lpstr>Arial</vt:lpstr>
      <vt:lpstr>Calibri</vt:lpstr>
      <vt:lpstr>Calibri Light</vt:lpstr>
      <vt:lpstr>Times New Roman</vt:lpstr>
      <vt:lpstr>Тема Office</vt:lpstr>
      <vt:lpstr>Автоматизовані інформаційні системи в органах Державної податкової служби</vt:lpstr>
      <vt:lpstr>Серед проблематики інформаційного плану можна виділити наступні:</vt:lpstr>
      <vt:lpstr>Основу інформаційно-довідникового забезпечення системи складають класифікатори та довідники:</vt:lpstr>
      <vt:lpstr>Основними джерелами надходжень інформації в АІАС ДПА України є:</vt:lpstr>
      <vt:lpstr>ДПА надає інформацію зовнішнім користувачам:</vt:lpstr>
      <vt:lpstr>Презентация PowerPoint</vt:lpstr>
      <vt:lpstr>Презентация PowerPoint</vt:lpstr>
      <vt:lpstr>В залежності від організаційної трьох рівневої системи управління ДПА України, АІАС розрізняє рівні районні, обласні (регіональні) та головний (центральний).  </vt:lpstr>
      <vt:lpstr>Завдання ДПС України</vt:lpstr>
      <vt:lpstr>Основні функції на рівні місцевих та районних ДПА є:</vt:lpstr>
      <vt:lpstr>Серед професійних баз даних, що можуть використовуватися в податкових органах можна віднести:</vt:lpstr>
      <vt:lpstr>Презентация PowerPoint</vt:lpstr>
      <vt:lpstr>На сьогодні у ДПС розробляється та функціонує ряд автоматизованих інформаційних систем:</vt:lpstr>
      <vt:lpstr>Функціонально АІАС включає в себе підсистеми, що реалізовані у вигляді АРМів спеціалістів відпо­відних підрозділів: </vt:lpstr>
      <vt:lpstr>Презентация PowerPoint</vt:lpstr>
      <vt:lpstr>Таким чином визначимо основні функції АІАС ДПА України</vt:lpstr>
      <vt:lpstr>Впровадження АІС "Облік податків і платежів", що побудована за єдиною технологічною схемою обробки інформації, забезпечило:</vt:lpstr>
      <vt:lpstr>АІАС ДПА України побудована за принципом децентралізованого збору та обробки інформації, з використанням технології "Клієнт-сервер" і забезпеченням захисту та конфіденційності інформації під час її обробки та використання. Це надає можливість прискорити підготовку доку­ментів, підвищити повноту, достовірність їх та продуктивність праці персоналу. </vt:lpstr>
      <vt:lpstr>З 2000 року в промислову експлуатацію впроваджено автоматизовану інформаційну систему обласного рівня (АІС ОР), розроблену на основі сучасних технологій. АІС ОР забезпечує комплексну автоматизацію функцій роботи підрозділів обласних апаратів ДПА з інформацією баз даних регіону. Функціонально АІС ОР складається з підсистем: </vt:lpstr>
      <vt:lpstr>ІНФОРМАЦІЙНІ ТЕХНОЛОГІЇ В СИСТЕМІ КАЗНАЧЕЙСЬКОЇ СЛУЖБИ</vt:lpstr>
      <vt:lpstr>Державне казначейство, в функції якого входять:</vt:lpstr>
      <vt:lpstr>Головною метою створення інформаційного комплексу органів державного казначейства є суттєве підвищення ефективності державного бюджету. Це дозволяє органам державного казначейства оперативно, точно і ефективного вирішувати обмеженою кількістю персоналу всі задачі, що поставлені перед такою системою:</vt:lpstr>
      <vt:lpstr>Існує дві схеми організації інформаційної технології в казначействі:</vt:lpstr>
      <vt:lpstr>Усі інформаційні потоки ДКСУ поділяються на дві великі групи: </vt:lpstr>
      <vt:lpstr>На інформаційну систему казначейства покладаються наступні вимоги:</vt:lpstr>
      <vt:lpstr>Основним призначенням автоматизованої інформаційної системи казначейства є</vt:lpstr>
      <vt:lpstr>Автоматизована система казначейського виконання бюджету (АС «Казна») складається з двох підсистем: </vt:lpstr>
      <vt:lpstr>У технологічному комплексі АС „Казна-Доходи” реалізовані наступні функції доступні органам Державного казначейства як учасників СЭП НБУ:</vt:lpstr>
      <vt:lpstr>Завдання впровадження сучасних інформаційних технологій у функціонування Державної казначейської служби України:</vt:lpstr>
      <vt:lpstr>Електронний цифровий підпис (ЕЦП)</vt:lpstr>
      <vt:lpstr>До інформаційної системи казначейства на сьогодні встановлено такі вимоги:</vt:lpstr>
      <vt:lpstr>Презентация PowerPoint</vt:lpstr>
      <vt:lpstr>Автоматизована інформаційна система казначейства на Державному рівні забезпечується програмним комплексом АС «Є-Казна», яка розроблена та введена з початку 2014 року для обліку доходів Державного бюджету, адміністрування і розподілу податків між бюджетами різних рівнів. Основними функціональними перевагами даного комплексу є такі характеристики:</vt:lpstr>
      <vt:lpstr>Основне призначення АІС «Є-Казна» полягає в автоматизації таких завдань касового обслуговування виконання бюджетів:</vt:lpstr>
      <vt:lpstr>Завдання касового обслуговування виконання бюджетів в АІС «Є-Казна»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8</cp:revision>
  <dcterms:created xsi:type="dcterms:W3CDTF">2022-10-31T17:54:16Z</dcterms:created>
  <dcterms:modified xsi:type="dcterms:W3CDTF">2022-10-31T18:46:06Z</dcterms:modified>
</cp:coreProperties>
</file>