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68" r:id="rId8"/>
    <p:sldId id="269" r:id="rId9"/>
    <p:sldId id="263" r:id="rId10"/>
    <p:sldId id="266" r:id="rId11"/>
    <p:sldId id="267" r:id="rId12"/>
    <p:sldId id="270" r:id="rId13"/>
    <p:sldId id="271" r:id="rId14"/>
    <p:sldId id="272" r:id="rId15"/>
    <p:sldId id="288" r:id="rId16"/>
    <p:sldId id="273" r:id="rId17"/>
    <p:sldId id="275" r:id="rId18"/>
    <p:sldId id="276" r:id="rId19"/>
    <p:sldId id="277" r:id="rId20"/>
    <p:sldId id="279" r:id="rId21"/>
    <p:sldId id="278" r:id="rId22"/>
    <p:sldId id="280" r:id="rId23"/>
    <p:sldId id="282" r:id="rId24"/>
    <p:sldId id="283" r:id="rId25"/>
    <p:sldId id="284" r:id="rId26"/>
    <p:sldId id="285" r:id="rId27"/>
    <p:sldId id="286" r:id="rId28"/>
    <p:sldId id="287" r:id="rId2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458" autoAdjust="0"/>
    <p:restoredTop sz="94660"/>
  </p:normalViewPr>
  <p:slideViewPr>
    <p:cSldViewPr snapToGrid="0">
      <p:cViewPr varScale="1">
        <p:scale>
          <a:sx n="79" d="100"/>
          <a:sy n="79" d="100"/>
        </p:scale>
        <p:origin x="18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95134A54-006A-4A6B-9765-A930DF41AAC6}" type="datetimeFigureOut">
              <a:rPr lang="ru-RU" smtClean="0"/>
              <a:t>15.01.2023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96B93553-805C-48F9-8C3C-06F2DE122070}" type="slidenum">
              <a:rPr lang="ru-RU" smtClean="0"/>
              <a:t>‹#›</a:t>
            </a:fld>
            <a:endParaRPr lang="ru-RU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134325410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34A54-006A-4A6B-9765-A930DF41AAC6}" type="datetimeFigureOut">
              <a:rPr lang="ru-RU" smtClean="0"/>
              <a:t>15.01.2023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93553-805C-48F9-8C3C-06F2DE12207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314291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34A54-006A-4A6B-9765-A930DF41AAC6}" type="datetimeFigureOut">
              <a:rPr lang="ru-RU" smtClean="0"/>
              <a:t>15.01.2023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93553-805C-48F9-8C3C-06F2DE12207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30071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34A54-006A-4A6B-9765-A930DF41AAC6}" type="datetimeFigureOut">
              <a:rPr lang="ru-RU" smtClean="0"/>
              <a:t>15.01.2023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93553-805C-48F9-8C3C-06F2DE12207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266943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5134A54-006A-4A6B-9765-A930DF41AAC6}" type="datetimeFigureOut">
              <a:rPr lang="ru-RU" smtClean="0"/>
              <a:t>15.01.2023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6B93553-805C-48F9-8C3C-06F2DE12207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337301979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34A54-006A-4A6B-9765-A930DF41AAC6}" type="datetimeFigureOut">
              <a:rPr lang="ru-RU" smtClean="0"/>
              <a:t>15.01.2023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93553-805C-48F9-8C3C-06F2DE12207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963637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34A54-006A-4A6B-9765-A930DF41AAC6}" type="datetimeFigureOut">
              <a:rPr lang="ru-RU" smtClean="0"/>
              <a:t>15.01.2023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93553-805C-48F9-8C3C-06F2DE12207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521228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34A54-006A-4A6B-9765-A930DF41AAC6}" type="datetimeFigureOut">
              <a:rPr lang="ru-RU" smtClean="0"/>
              <a:t>15.01.2023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93553-805C-48F9-8C3C-06F2DE12207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433443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34A54-006A-4A6B-9765-A930DF41AAC6}" type="datetimeFigureOut">
              <a:rPr lang="ru-RU" smtClean="0"/>
              <a:t>15.01.2023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93553-805C-48F9-8C3C-06F2DE12207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984505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5134A54-006A-4A6B-9765-A930DF41AAC6}" type="datetimeFigureOut">
              <a:rPr lang="ru-RU" smtClean="0"/>
              <a:t>15.01.2023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6B93553-805C-48F9-8C3C-06F2DE12207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9238991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5134A54-006A-4A6B-9765-A930DF41AAC6}" type="datetimeFigureOut">
              <a:rPr lang="ru-RU" smtClean="0"/>
              <a:t>15.01.2023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6B93553-805C-48F9-8C3C-06F2DE12207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293128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95134A54-006A-4A6B-9765-A930DF41AAC6}" type="datetimeFigureOut">
              <a:rPr lang="ru-RU" smtClean="0"/>
              <a:t>15.01.2023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96B93553-805C-48F9-8C3C-06F2DE12207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065450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4294967295" orient="horz" pos="1368">
          <p15:clr>
            <a:srgbClr val="F26B43"/>
          </p15:clr>
        </p15:guide>
        <p15:guide id="4294967295" orient="horz" pos="1440">
          <p15:clr>
            <a:srgbClr val="F26B43"/>
          </p15:clr>
        </p15:guide>
        <p15:guide id="4294967295" orient="horz" pos="3696">
          <p15:clr>
            <a:srgbClr val="F26B43"/>
          </p15:clr>
        </p15:guide>
        <p15:guide id="4294967295" orient="horz" pos="432">
          <p15:clr>
            <a:srgbClr val="F26B43"/>
          </p15:clr>
        </p15:guide>
        <p15:guide id="4294967295" orient="horz" pos="1512">
          <p15:clr>
            <a:srgbClr val="F26B43"/>
          </p15:clr>
        </p15:guide>
        <p15:guide id="4294967295" pos="6912">
          <p15:clr>
            <a:srgbClr val="F26B43"/>
          </p15:clr>
        </p15:guide>
        <p15:guide id="4294967295" pos="936">
          <p15:clr>
            <a:srgbClr val="F26B43"/>
          </p15:clr>
        </p15:guide>
        <p15:guide id="4294967295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 smtClean="0"/>
              <a:t>Тема 1. 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ІНФОРМАЦІЙНІ ТЕХНОЛОГІЇ: СУТНІСНО-ПОНЯТІЙНА, СТРУКТУРНА ТА ЕКОНОМІЧНА ХАРАКТЕРИСТИКИ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13247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48145"/>
          </a:xfrm>
        </p:spPr>
        <p:txBody>
          <a:bodyPr>
            <a:normAutofit/>
          </a:bodyPr>
          <a:lstStyle/>
          <a:p>
            <a:pPr algn="ctr"/>
            <a:r>
              <a:rPr lang="ru-RU" dirty="0" err="1" smtClean="0"/>
              <a:t>Класифікація</a:t>
            </a:r>
            <a:r>
              <a:rPr lang="ru-RU" dirty="0" smtClean="0"/>
              <a:t> </a:t>
            </a:r>
            <a:r>
              <a:rPr lang="ru-RU" dirty="0" err="1" smtClean="0"/>
              <a:t>інформаційних</a:t>
            </a:r>
            <a:r>
              <a:rPr lang="ru-RU" dirty="0" smtClean="0"/>
              <a:t> </a:t>
            </a:r>
            <a:r>
              <a:rPr lang="ru-RU" dirty="0" err="1" smtClean="0"/>
              <a:t>технологій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1930213"/>
            <a:ext cx="6440370" cy="4062025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90845" y="1760099"/>
            <a:ext cx="6192466" cy="47789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486708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just"/>
            <a:r>
              <a:rPr lang="ru-RU" sz="2000" b="1" dirty="0"/>
              <a:t>На державному </a:t>
            </a:r>
            <a:r>
              <a:rPr lang="ru-RU" sz="2000" b="1" dirty="0" err="1"/>
              <a:t>рівні</a:t>
            </a:r>
            <a:r>
              <a:rPr lang="ru-RU" sz="2000" b="1" dirty="0"/>
              <a:t> </a:t>
            </a:r>
            <a:r>
              <a:rPr lang="ru-RU" sz="2000" b="1" dirty="0" err="1"/>
              <a:t>прийнято</a:t>
            </a:r>
            <a:r>
              <a:rPr lang="ru-RU" sz="2000" b="1" dirty="0"/>
              <a:t> ряд </a:t>
            </a:r>
            <a:r>
              <a:rPr lang="ru-RU" sz="2000" b="1" dirty="0" err="1"/>
              <a:t>програмних</a:t>
            </a:r>
            <a:r>
              <a:rPr lang="ru-RU" sz="2000" b="1" dirty="0"/>
              <a:t> та </a:t>
            </a:r>
            <a:r>
              <a:rPr lang="ru-RU" sz="2000" b="1" dirty="0" err="1"/>
              <a:t>законодавчо-нормативних</a:t>
            </a:r>
            <a:r>
              <a:rPr lang="ru-RU" sz="2000" b="1" dirty="0"/>
              <a:t> </a:t>
            </a:r>
            <a:r>
              <a:rPr lang="ru-RU" sz="2000" b="1" dirty="0" err="1"/>
              <a:t>документів</a:t>
            </a:r>
            <a:r>
              <a:rPr lang="ru-RU" sz="2000" b="1" dirty="0"/>
              <a:t>, у </a:t>
            </a:r>
            <a:r>
              <a:rPr lang="ru-RU" sz="2000" b="1" dirty="0" err="1"/>
              <a:t>яких</a:t>
            </a:r>
            <a:r>
              <a:rPr lang="ru-RU" sz="2000" b="1" dirty="0"/>
              <a:t> </a:t>
            </a:r>
            <a:r>
              <a:rPr lang="ru-RU" sz="2000" b="1" dirty="0" err="1"/>
              <a:t>інформація</a:t>
            </a:r>
            <a:r>
              <a:rPr lang="ru-RU" sz="2000" b="1" dirty="0"/>
              <a:t> та ІТ </a:t>
            </a:r>
            <a:r>
              <a:rPr lang="ru-RU" sz="2000" b="1" dirty="0" err="1"/>
              <a:t>розглядаються</a:t>
            </a:r>
            <a:r>
              <a:rPr lang="ru-RU" sz="2000" b="1" dirty="0"/>
              <a:t> як </a:t>
            </a:r>
            <a:r>
              <a:rPr lang="ru-RU" sz="2000" b="1" dirty="0" err="1" smtClean="0"/>
              <a:t>стратегічні</a:t>
            </a:r>
            <a:r>
              <a:rPr lang="ru-RU" sz="2000" b="1" dirty="0" smtClean="0"/>
              <a:t> </a:t>
            </a:r>
            <a:r>
              <a:rPr lang="ru-RU" sz="2000" b="1" dirty="0" err="1"/>
              <a:t>ресурси</a:t>
            </a:r>
            <a:r>
              <a:rPr lang="ru-RU" sz="2000" b="1" dirty="0"/>
              <a:t> </a:t>
            </a:r>
            <a:r>
              <a:rPr lang="ru-RU" sz="2000" b="1" dirty="0" err="1"/>
              <a:t>розвитку</a:t>
            </a:r>
            <a:r>
              <a:rPr lang="ru-RU" sz="2000" b="1" dirty="0"/>
              <a:t>, </a:t>
            </a:r>
            <a:r>
              <a:rPr lang="ru-RU" sz="2000" b="1" dirty="0" err="1"/>
              <a:t>приймається</a:t>
            </a:r>
            <a:r>
              <a:rPr lang="ru-RU" sz="2000" b="1" dirty="0"/>
              <a:t> </a:t>
            </a:r>
            <a:r>
              <a:rPr lang="ru-RU" sz="2000" b="1" dirty="0" err="1"/>
              <a:t>необхідність</a:t>
            </a:r>
            <a:r>
              <a:rPr lang="ru-RU" sz="2000" b="1" dirty="0"/>
              <a:t> і </a:t>
            </a:r>
            <a:r>
              <a:rPr lang="ru-RU" sz="2000" b="1" dirty="0" err="1"/>
              <a:t>неминучість</a:t>
            </a:r>
            <a:r>
              <a:rPr lang="ru-RU" sz="2000" b="1" dirty="0"/>
              <a:t> </a:t>
            </a:r>
            <a:r>
              <a:rPr lang="ru-RU" sz="2000" b="1" dirty="0" err="1"/>
              <a:t>перетво-рень</a:t>
            </a:r>
            <a:r>
              <a:rPr lang="ru-RU" sz="2000" b="1" dirty="0"/>
              <a:t> в </a:t>
            </a:r>
            <a:r>
              <a:rPr lang="ru-RU" sz="2000" b="1" dirty="0" err="1"/>
              <a:t>економіці</a:t>
            </a:r>
            <a:r>
              <a:rPr lang="ru-RU" sz="2000" b="1" dirty="0"/>
              <a:t>, </a:t>
            </a:r>
            <a:r>
              <a:rPr lang="ru-RU" sz="2000" b="1" dirty="0" err="1"/>
              <a:t>викликаних</a:t>
            </a:r>
            <a:r>
              <a:rPr lang="ru-RU" sz="2000" b="1" dirty="0"/>
              <a:t> </a:t>
            </a:r>
            <a:r>
              <a:rPr lang="ru-RU" sz="2000" b="1" dirty="0" err="1"/>
              <a:t>революцією</a:t>
            </a:r>
            <a:r>
              <a:rPr lang="ru-RU" sz="2000" b="1" dirty="0"/>
              <a:t> в ІТ, </a:t>
            </a:r>
            <a:r>
              <a:rPr lang="ru-RU" sz="2000" b="1" dirty="0" err="1"/>
              <a:t>прописані</a:t>
            </a:r>
            <a:r>
              <a:rPr lang="ru-RU" sz="2000" b="1" dirty="0"/>
              <a:t> </a:t>
            </a:r>
            <a:r>
              <a:rPr lang="ru-RU" sz="2000" b="1" dirty="0" err="1"/>
              <a:t>норми</a:t>
            </a:r>
            <a:r>
              <a:rPr lang="ru-RU" sz="2000" b="1" dirty="0"/>
              <a:t> та заходи для </a:t>
            </a:r>
            <a:r>
              <a:rPr lang="ru-RU" sz="2000" b="1" dirty="0" err="1"/>
              <a:t>дифузії</a:t>
            </a:r>
            <a:r>
              <a:rPr lang="ru-RU" sz="2000" b="1" dirty="0"/>
              <a:t> </a:t>
            </a:r>
            <a:r>
              <a:rPr lang="ru-RU" sz="2000" b="1" dirty="0" err="1"/>
              <a:t>інформаційних</a:t>
            </a:r>
            <a:r>
              <a:rPr lang="ru-RU" sz="2000" b="1" dirty="0"/>
              <a:t> </a:t>
            </a:r>
            <a:r>
              <a:rPr lang="ru-RU" sz="2000" b="1" dirty="0" err="1"/>
              <a:t>технологій</a:t>
            </a:r>
            <a:r>
              <a:rPr lang="ru-RU" sz="2000" b="1" dirty="0"/>
              <a:t> в </a:t>
            </a:r>
            <a:r>
              <a:rPr lang="ru-RU" sz="2000" b="1" dirty="0" err="1"/>
              <a:t>усі</a:t>
            </a:r>
            <a:r>
              <a:rPr lang="ru-RU" sz="2000" b="1" dirty="0"/>
              <a:t> </a:t>
            </a:r>
            <a:r>
              <a:rPr lang="ru-RU" sz="2000" b="1" dirty="0" err="1"/>
              <a:t>сфери</a:t>
            </a:r>
            <a:r>
              <a:rPr lang="ru-RU" sz="2000" b="1" dirty="0"/>
              <a:t> </a:t>
            </a:r>
            <a:r>
              <a:rPr lang="ru-RU" sz="2000" b="1" dirty="0" err="1"/>
              <a:t>життєдіяльності</a:t>
            </a:r>
            <a:r>
              <a:rPr lang="ru-RU" sz="2000" b="1" dirty="0"/>
              <a:t> </a:t>
            </a:r>
            <a:r>
              <a:rPr lang="ru-RU" sz="2000" b="1" dirty="0" err="1"/>
              <a:t>країни</a:t>
            </a:r>
            <a:r>
              <a:rPr lang="ru-RU" sz="2000" b="1" dirty="0"/>
              <a:t>. </a:t>
            </a:r>
            <a:r>
              <a:rPr lang="ru-RU" sz="2000" b="1" dirty="0" err="1"/>
              <a:t>Крім</a:t>
            </a:r>
            <a:r>
              <a:rPr lang="ru-RU" sz="2000" b="1" dirty="0"/>
              <a:t> того, </a:t>
            </a:r>
            <a:r>
              <a:rPr lang="ru-RU" sz="2000" b="1" dirty="0" err="1"/>
              <a:t>особлива</a:t>
            </a:r>
            <a:r>
              <a:rPr lang="ru-RU" sz="2000" b="1" dirty="0"/>
              <a:t> </a:t>
            </a:r>
            <a:r>
              <a:rPr lang="ru-RU" sz="2000" b="1" dirty="0" err="1"/>
              <a:t>увага</a:t>
            </a:r>
            <a:r>
              <a:rPr lang="ru-RU" sz="2000" b="1" dirty="0"/>
              <a:t> </a:t>
            </a:r>
            <a:r>
              <a:rPr lang="ru-RU" sz="2000" b="1" dirty="0" err="1"/>
              <a:t>акцентується</a:t>
            </a:r>
            <a:r>
              <a:rPr lang="ru-RU" sz="2000" b="1" dirty="0"/>
              <a:t> на:</a:t>
            </a:r>
            <a:br>
              <a:rPr lang="ru-RU" sz="2000" b="1" dirty="0"/>
            </a:br>
            <a:endParaRPr lang="ru-RU" sz="20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71600" y="2285999"/>
            <a:ext cx="10350230" cy="4328809"/>
          </a:xfrm>
        </p:spPr>
        <p:txBody>
          <a:bodyPr>
            <a:normAutofit/>
          </a:bodyPr>
          <a:lstStyle/>
          <a:p>
            <a:pPr algn="just"/>
            <a:r>
              <a:rPr lang="ru-RU" dirty="0" err="1" smtClean="0"/>
              <a:t>регуляторній</a:t>
            </a:r>
            <a:r>
              <a:rPr lang="ru-RU" dirty="0" smtClean="0"/>
              <a:t> </a:t>
            </a:r>
            <a:r>
              <a:rPr lang="ru-RU" dirty="0" err="1" smtClean="0"/>
              <a:t>політиці</a:t>
            </a:r>
            <a:r>
              <a:rPr lang="ru-RU" dirty="0" smtClean="0"/>
              <a:t> </a:t>
            </a:r>
            <a:r>
              <a:rPr lang="ru-RU" dirty="0" err="1" smtClean="0"/>
              <a:t>щодо</a:t>
            </a:r>
            <a:r>
              <a:rPr lang="ru-RU" dirty="0" smtClean="0"/>
              <a:t> </a:t>
            </a:r>
            <a:r>
              <a:rPr lang="ru-RU" dirty="0" err="1" smtClean="0"/>
              <a:t>постачання</a:t>
            </a:r>
            <a:r>
              <a:rPr lang="ru-RU" dirty="0" smtClean="0"/>
              <a:t> і </a:t>
            </a:r>
            <a:r>
              <a:rPr lang="ru-RU" dirty="0" err="1" smtClean="0"/>
              <a:t>використання</a:t>
            </a:r>
            <a:r>
              <a:rPr lang="ru-RU" dirty="0" smtClean="0"/>
              <a:t> ІТ та </a:t>
            </a:r>
            <a:r>
              <a:rPr lang="ru-RU" dirty="0" err="1" smtClean="0"/>
              <a:t>інформаційних</a:t>
            </a:r>
            <a:r>
              <a:rPr lang="ru-RU" dirty="0" smtClean="0"/>
              <a:t> </a:t>
            </a:r>
            <a:r>
              <a:rPr lang="ru-RU" dirty="0" err="1" smtClean="0"/>
              <a:t>послуг</a:t>
            </a:r>
            <a:r>
              <a:rPr lang="ru-RU" dirty="0" smtClean="0"/>
              <a:t>;</a:t>
            </a:r>
          </a:p>
          <a:p>
            <a:pPr algn="just"/>
            <a:r>
              <a:rPr lang="ru-RU" dirty="0" err="1" smtClean="0"/>
              <a:t>пріоритетах</a:t>
            </a:r>
            <a:r>
              <a:rPr lang="ru-RU" dirty="0" smtClean="0"/>
              <a:t> </a:t>
            </a:r>
            <a:r>
              <a:rPr lang="ru-RU" dirty="0" err="1" smtClean="0"/>
              <a:t>розвитку</a:t>
            </a:r>
            <a:r>
              <a:rPr lang="ru-RU" dirty="0" smtClean="0"/>
              <a:t> </a:t>
            </a:r>
            <a:r>
              <a:rPr lang="ru-RU" dirty="0" err="1" smtClean="0"/>
              <a:t>інформаційних</a:t>
            </a:r>
            <a:r>
              <a:rPr lang="ru-RU" dirty="0" smtClean="0"/>
              <a:t> </a:t>
            </a:r>
            <a:r>
              <a:rPr lang="ru-RU" dirty="0" err="1" smtClean="0"/>
              <a:t>ресурсів</a:t>
            </a:r>
            <a:r>
              <a:rPr lang="ru-RU" dirty="0" smtClean="0"/>
              <a:t> та </a:t>
            </a:r>
            <a:r>
              <a:rPr lang="ru-RU" dirty="0" err="1" smtClean="0"/>
              <a:t>інформаційної</a:t>
            </a:r>
            <a:r>
              <a:rPr lang="ru-RU" dirty="0" smtClean="0"/>
              <a:t> </a:t>
            </a:r>
            <a:r>
              <a:rPr lang="ru-RU" dirty="0" err="1" smtClean="0"/>
              <a:t>інфраструктури</a:t>
            </a:r>
            <a:r>
              <a:rPr lang="ru-RU" dirty="0" smtClean="0"/>
              <a:t> </a:t>
            </a:r>
            <a:r>
              <a:rPr lang="ru-RU" dirty="0" smtClean="0"/>
              <a:t>в </a:t>
            </a:r>
            <a:r>
              <a:rPr lang="ru-RU" dirty="0" err="1" smtClean="0"/>
              <a:t>регіонах</a:t>
            </a:r>
            <a:r>
              <a:rPr lang="ru-RU" dirty="0" smtClean="0"/>
              <a:t> та </a:t>
            </a:r>
            <a:r>
              <a:rPr lang="ru-RU" dirty="0" err="1" smtClean="0"/>
              <a:t>країні</a:t>
            </a:r>
            <a:r>
              <a:rPr lang="ru-RU" dirty="0" smtClean="0"/>
              <a:t> </a:t>
            </a:r>
            <a:r>
              <a:rPr lang="ru-RU" dirty="0" err="1" smtClean="0"/>
              <a:t>загалом</a:t>
            </a:r>
            <a:r>
              <a:rPr lang="ru-RU" dirty="0" smtClean="0"/>
              <a:t>;</a:t>
            </a:r>
          </a:p>
          <a:p>
            <a:pPr algn="just"/>
            <a:r>
              <a:rPr lang="ru-RU" dirty="0" err="1" smtClean="0"/>
              <a:t>отримання</a:t>
            </a:r>
            <a:r>
              <a:rPr lang="ru-RU" dirty="0" smtClean="0"/>
              <a:t> </a:t>
            </a:r>
            <a:r>
              <a:rPr lang="ru-RU" dirty="0" err="1" smtClean="0"/>
              <a:t>відповідної</a:t>
            </a:r>
            <a:r>
              <a:rPr lang="ru-RU" dirty="0" smtClean="0"/>
              <a:t> </a:t>
            </a:r>
            <a:r>
              <a:rPr lang="ru-RU" dirty="0" err="1" smtClean="0"/>
              <a:t>освіти</a:t>
            </a:r>
            <a:r>
              <a:rPr lang="ru-RU" dirty="0" smtClean="0"/>
              <a:t> </a:t>
            </a:r>
            <a:r>
              <a:rPr lang="ru-RU" dirty="0" err="1" smtClean="0"/>
              <a:t>населенням</a:t>
            </a:r>
            <a:r>
              <a:rPr lang="ru-RU" dirty="0" smtClean="0"/>
              <a:t>, </a:t>
            </a:r>
            <a:r>
              <a:rPr lang="ru-RU" dirty="0" err="1" smtClean="0"/>
              <a:t>управлінцями</a:t>
            </a:r>
            <a:r>
              <a:rPr lang="ru-RU" dirty="0" smtClean="0"/>
              <a:t>, </a:t>
            </a:r>
            <a:r>
              <a:rPr lang="ru-RU" dirty="0" err="1" smtClean="0"/>
              <a:t>працівниками</a:t>
            </a:r>
            <a:r>
              <a:rPr lang="ru-RU" dirty="0" smtClean="0"/>
              <a:t> </a:t>
            </a:r>
            <a:r>
              <a:rPr lang="ru-RU" dirty="0" err="1" smtClean="0"/>
              <a:t>органів</a:t>
            </a:r>
            <a:r>
              <a:rPr lang="ru-RU" dirty="0" smtClean="0"/>
              <a:t> </a:t>
            </a:r>
            <a:r>
              <a:rPr lang="ru-RU" dirty="0" err="1" smtClean="0"/>
              <a:t>державної</a:t>
            </a:r>
            <a:r>
              <a:rPr lang="ru-RU" dirty="0" smtClean="0"/>
              <a:t> </a:t>
            </a:r>
            <a:r>
              <a:rPr lang="ru-RU" dirty="0" err="1" smtClean="0"/>
              <a:t>влади</a:t>
            </a:r>
            <a:r>
              <a:rPr lang="ru-RU" dirty="0" smtClean="0"/>
              <a:t> й </a:t>
            </a:r>
            <a:r>
              <a:rPr lang="ru-RU" dirty="0" err="1" smtClean="0"/>
              <a:t>місцевого</a:t>
            </a:r>
            <a:r>
              <a:rPr lang="ru-RU" dirty="0" smtClean="0"/>
              <a:t> </a:t>
            </a:r>
            <a:r>
              <a:rPr lang="ru-RU" dirty="0" err="1" smtClean="0"/>
              <a:t>самоврядування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сприятиме</a:t>
            </a:r>
            <a:r>
              <a:rPr lang="ru-RU" dirty="0" smtClean="0"/>
              <a:t> </a:t>
            </a:r>
            <a:r>
              <a:rPr lang="ru-RU" dirty="0" smtClean="0"/>
              <a:t>широкомасштабному </a:t>
            </a:r>
            <a:r>
              <a:rPr lang="ru-RU" dirty="0" err="1" smtClean="0"/>
              <a:t>використанню</a:t>
            </a:r>
            <a:r>
              <a:rPr lang="ru-RU" dirty="0" smtClean="0"/>
              <a:t> </a:t>
            </a:r>
            <a:r>
              <a:rPr lang="ru-RU" dirty="0" err="1" smtClean="0"/>
              <a:t>інформаційних</a:t>
            </a:r>
            <a:r>
              <a:rPr lang="ru-RU" dirty="0" smtClean="0"/>
              <a:t> </a:t>
            </a:r>
            <a:r>
              <a:rPr lang="ru-RU" dirty="0" err="1" smtClean="0"/>
              <a:t>технологій</a:t>
            </a:r>
            <a:r>
              <a:rPr lang="ru-RU" dirty="0" smtClean="0"/>
              <a:t> </a:t>
            </a:r>
            <a:r>
              <a:rPr lang="ru-RU" dirty="0" smtClean="0"/>
              <a:t>у </a:t>
            </a:r>
            <a:r>
              <a:rPr lang="ru-RU" dirty="0" err="1" smtClean="0"/>
              <a:t>повсякденній</a:t>
            </a:r>
            <a:r>
              <a:rPr lang="ru-RU" dirty="0" smtClean="0"/>
              <a:t> і </a:t>
            </a:r>
            <a:r>
              <a:rPr lang="ru-RU" dirty="0" err="1" smtClean="0"/>
              <a:t>професійній</a:t>
            </a:r>
            <a:r>
              <a:rPr lang="ru-RU" dirty="0" smtClean="0"/>
              <a:t> </a:t>
            </a:r>
            <a:r>
              <a:rPr lang="ru-RU" dirty="0" err="1" smtClean="0"/>
              <a:t>діяльності</a:t>
            </a:r>
            <a:r>
              <a:rPr lang="ru-RU" dirty="0" smtClean="0"/>
              <a:t>;</a:t>
            </a:r>
          </a:p>
          <a:p>
            <a:pPr algn="just"/>
            <a:r>
              <a:rPr lang="ru-RU" dirty="0" err="1" smtClean="0"/>
              <a:t>реалізації</a:t>
            </a:r>
            <a:r>
              <a:rPr lang="ru-RU" dirty="0" smtClean="0"/>
              <a:t> </a:t>
            </a:r>
            <a:r>
              <a:rPr lang="ru-RU" dirty="0" err="1" smtClean="0"/>
              <a:t>відповідної</a:t>
            </a:r>
            <a:r>
              <a:rPr lang="ru-RU" dirty="0" smtClean="0"/>
              <a:t> </a:t>
            </a:r>
            <a:r>
              <a:rPr lang="ru-RU" dirty="0" err="1" smtClean="0"/>
              <a:t>державної</a:t>
            </a:r>
            <a:r>
              <a:rPr lang="ru-RU" dirty="0" smtClean="0"/>
              <a:t> </a:t>
            </a:r>
            <a:r>
              <a:rPr lang="ru-RU" dirty="0" err="1" smtClean="0"/>
              <a:t>політики</a:t>
            </a:r>
            <a:r>
              <a:rPr lang="ru-RU" dirty="0" smtClean="0"/>
              <a:t>, метою </a:t>
            </a:r>
            <a:r>
              <a:rPr lang="ru-RU" dirty="0" err="1" smtClean="0"/>
              <a:t>якої</a:t>
            </a:r>
            <a:r>
              <a:rPr lang="ru-RU" dirty="0" smtClean="0"/>
              <a:t> є </a:t>
            </a:r>
            <a:r>
              <a:rPr lang="ru-RU" dirty="0" err="1" smtClean="0"/>
              <a:t>забезпечення</a:t>
            </a:r>
            <a:r>
              <a:rPr lang="ru-RU" dirty="0" smtClean="0"/>
              <a:t> справедливого і легкого доступу </a:t>
            </a:r>
            <a:r>
              <a:rPr lang="ru-RU" dirty="0" err="1" smtClean="0"/>
              <a:t>населення</a:t>
            </a:r>
            <a:r>
              <a:rPr lang="ru-RU" dirty="0" smtClean="0"/>
              <a:t> до </a:t>
            </a:r>
            <a:r>
              <a:rPr lang="ru-RU" dirty="0" err="1" smtClean="0"/>
              <a:t>національних</a:t>
            </a:r>
            <a:r>
              <a:rPr lang="ru-RU" dirty="0" smtClean="0"/>
              <a:t> </a:t>
            </a:r>
            <a:r>
              <a:rPr lang="ru-RU" dirty="0" err="1" smtClean="0"/>
              <a:t>комунікаційних</a:t>
            </a:r>
            <a:r>
              <a:rPr lang="ru-RU" dirty="0" smtClean="0"/>
              <a:t> </a:t>
            </a:r>
            <a:r>
              <a:rPr lang="ru-RU" dirty="0" smtClean="0"/>
              <a:t>та </a:t>
            </a:r>
            <a:r>
              <a:rPr lang="ru-RU" dirty="0" err="1" smtClean="0"/>
              <a:t>інформаційних</a:t>
            </a:r>
            <a:r>
              <a:rPr lang="ru-RU" dirty="0" smtClean="0"/>
              <a:t> </a:t>
            </a:r>
            <a:r>
              <a:rPr lang="ru-RU" dirty="0" err="1" smtClean="0"/>
              <a:t>ресурсів</a:t>
            </a:r>
            <a:r>
              <a:rPr lang="ru-RU" dirty="0" smtClean="0"/>
              <a:t>, </a:t>
            </a:r>
            <a:r>
              <a:rPr lang="ru-RU" dirty="0" err="1" smtClean="0"/>
              <a:t>сприяння</a:t>
            </a:r>
            <a:r>
              <a:rPr lang="ru-RU" dirty="0" smtClean="0"/>
              <a:t> </a:t>
            </a:r>
            <a:r>
              <a:rPr lang="ru-RU" dirty="0" err="1" smtClean="0"/>
              <a:t>розвитку</a:t>
            </a:r>
            <a:r>
              <a:rPr lang="ru-RU" dirty="0" smtClean="0"/>
              <a:t> </a:t>
            </a:r>
            <a:r>
              <a:rPr lang="ru-RU" dirty="0" err="1" smtClean="0"/>
              <a:t>інформацій</a:t>
            </a:r>
            <a:r>
              <a:rPr lang="ru-RU" dirty="0" smtClean="0"/>
              <a:t>-них </a:t>
            </a:r>
            <a:r>
              <a:rPr lang="ru-RU" dirty="0" err="1" smtClean="0"/>
              <a:t>ринків</a:t>
            </a:r>
            <a:r>
              <a:rPr lang="ru-RU" dirty="0" smtClean="0"/>
              <a:t>;</a:t>
            </a:r>
          </a:p>
          <a:p>
            <a:pPr algn="just"/>
            <a:r>
              <a:rPr lang="ru-RU" dirty="0" err="1" smtClean="0"/>
              <a:t>здійсненні</a:t>
            </a:r>
            <a:r>
              <a:rPr lang="ru-RU" dirty="0" smtClean="0"/>
              <a:t> </a:t>
            </a:r>
            <a:r>
              <a:rPr lang="ru-RU" dirty="0" err="1" smtClean="0"/>
              <a:t>державних</a:t>
            </a:r>
            <a:r>
              <a:rPr lang="ru-RU" dirty="0" smtClean="0"/>
              <a:t> </a:t>
            </a:r>
            <a:r>
              <a:rPr lang="ru-RU" dirty="0" err="1" smtClean="0"/>
              <a:t>закупівель</a:t>
            </a:r>
            <a:r>
              <a:rPr lang="ru-RU" dirty="0" smtClean="0"/>
              <a:t> та </a:t>
            </a:r>
            <a:r>
              <a:rPr lang="ru-RU" dirty="0" err="1" smtClean="0"/>
              <a:t>стандартизації</a:t>
            </a:r>
            <a:r>
              <a:rPr lang="ru-RU" dirty="0" smtClean="0"/>
              <a:t> </a:t>
            </a:r>
            <a:r>
              <a:rPr lang="ru-RU" dirty="0" err="1" smtClean="0"/>
              <a:t>інформаційних</a:t>
            </a:r>
            <a:r>
              <a:rPr lang="ru-RU" dirty="0" smtClean="0"/>
              <a:t> </a:t>
            </a:r>
            <a:r>
              <a:rPr lang="ru-RU" dirty="0" err="1" smtClean="0"/>
              <a:t>технологій</a:t>
            </a:r>
            <a:r>
              <a:rPr lang="ru-RU" dirty="0" smtClean="0"/>
              <a:t>;</a:t>
            </a:r>
          </a:p>
          <a:p>
            <a:pPr algn="just"/>
            <a:r>
              <a:rPr lang="ru-RU" dirty="0" err="1" smtClean="0"/>
              <a:t>питаннях</a:t>
            </a:r>
            <a:r>
              <a:rPr lang="ru-RU" dirty="0" smtClean="0"/>
              <a:t> </a:t>
            </a:r>
            <a:r>
              <a:rPr lang="ru-RU" dirty="0" err="1" smtClean="0"/>
              <a:t>інтегрованості</a:t>
            </a:r>
            <a:r>
              <a:rPr lang="ru-RU" dirty="0" smtClean="0"/>
              <a:t> </a:t>
            </a:r>
            <a:r>
              <a:rPr lang="ru-RU" dirty="0" err="1" smtClean="0"/>
              <a:t>України</a:t>
            </a:r>
            <a:r>
              <a:rPr lang="ru-RU" dirty="0" smtClean="0"/>
              <a:t> до </a:t>
            </a:r>
            <a:r>
              <a:rPr lang="ru-RU" dirty="0" err="1" smtClean="0"/>
              <a:t>міжнародного</a:t>
            </a:r>
            <a:r>
              <a:rPr lang="ru-RU" dirty="0" smtClean="0"/>
              <a:t> </a:t>
            </a:r>
            <a:r>
              <a:rPr lang="ru-RU" dirty="0" err="1" smtClean="0"/>
              <a:t>інформаційного</a:t>
            </a:r>
            <a:r>
              <a:rPr lang="ru-RU" dirty="0" smtClean="0"/>
              <a:t> простору та </a:t>
            </a:r>
            <a:r>
              <a:rPr lang="ru-RU" dirty="0" err="1" smtClean="0"/>
              <a:t>протидії</a:t>
            </a:r>
            <a:r>
              <a:rPr lang="ru-RU" dirty="0" smtClean="0"/>
              <a:t> </a:t>
            </a:r>
            <a:r>
              <a:rPr lang="ru-RU" dirty="0" err="1" smtClean="0"/>
              <a:t>правопорушенням</a:t>
            </a:r>
            <a:r>
              <a:rPr lang="ru-RU" dirty="0" smtClean="0"/>
              <a:t> у </a:t>
            </a:r>
            <a:r>
              <a:rPr lang="ru-RU" dirty="0" err="1" smtClean="0"/>
              <a:t>сфері</a:t>
            </a:r>
            <a:r>
              <a:rPr lang="ru-RU" dirty="0" smtClean="0"/>
              <a:t> </a:t>
            </a:r>
            <a:r>
              <a:rPr lang="ru-RU" dirty="0" err="1" smtClean="0"/>
              <a:t>інтелектуальної</a:t>
            </a:r>
            <a:r>
              <a:rPr lang="ru-RU" dirty="0" smtClean="0"/>
              <a:t> </a:t>
            </a:r>
            <a:r>
              <a:rPr lang="ru-RU" dirty="0" err="1" smtClean="0"/>
              <a:t>власності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5099273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471791"/>
          </a:xfrm>
        </p:spPr>
        <p:txBody>
          <a:bodyPr>
            <a:normAutofit/>
          </a:bodyPr>
          <a:lstStyle/>
          <a:p>
            <a:pPr algn="ctr"/>
            <a:r>
              <a:rPr lang="ru-RU" sz="2800" dirty="0" err="1" smtClean="0"/>
              <a:t>Етапи</a:t>
            </a:r>
            <a:r>
              <a:rPr lang="ru-RU" sz="2800" dirty="0" smtClean="0"/>
              <a:t> </a:t>
            </a:r>
            <a:r>
              <a:rPr lang="ru-RU" sz="2800" dirty="0" err="1" smtClean="0"/>
              <a:t>впровадження</a:t>
            </a:r>
            <a:r>
              <a:rPr lang="ru-RU" sz="2800" dirty="0" smtClean="0"/>
              <a:t> та </a:t>
            </a:r>
            <a:r>
              <a:rPr lang="ru-RU" sz="2800" dirty="0" err="1" smtClean="0"/>
              <a:t>використання</a:t>
            </a:r>
            <a:r>
              <a:rPr lang="ru-RU" sz="2800" dirty="0" smtClean="0"/>
              <a:t> ІТ</a:t>
            </a:r>
            <a:endParaRPr lang="ru-RU" sz="2800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708287" y="1157591"/>
            <a:ext cx="5095245" cy="57091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669991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800" dirty="0" err="1" smtClean="0"/>
              <a:t>Емпіричні</a:t>
            </a:r>
            <a:r>
              <a:rPr lang="ru-RU" sz="2800" dirty="0" smtClean="0"/>
              <a:t> </a:t>
            </a:r>
            <a:r>
              <a:rPr lang="ru-RU" sz="2800" dirty="0" err="1" smtClean="0"/>
              <a:t>закони</a:t>
            </a:r>
            <a:r>
              <a:rPr lang="ru-RU" sz="2800" dirty="0" smtClean="0"/>
              <a:t>, </a:t>
            </a:r>
            <a:r>
              <a:rPr lang="ru-RU" sz="2800" dirty="0" err="1" smtClean="0"/>
              <a:t>які</a:t>
            </a:r>
            <a:r>
              <a:rPr lang="ru-RU" sz="2800" dirty="0" smtClean="0"/>
              <a:t> </a:t>
            </a:r>
            <a:r>
              <a:rPr lang="ru-RU" sz="2800" dirty="0" err="1" smtClean="0"/>
              <a:t>характеризують</a:t>
            </a:r>
            <a:r>
              <a:rPr lang="ru-RU" sz="2800" dirty="0" smtClean="0"/>
              <a:t> </a:t>
            </a:r>
            <a:r>
              <a:rPr lang="ru-RU" sz="2800" dirty="0" err="1" smtClean="0"/>
              <a:t>розвиток</a:t>
            </a:r>
            <a:r>
              <a:rPr lang="ru-RU" sz="2800" dirty="0" smtClean="0"/>
              <a:t> </a:t>
            </a:r>
            <a:r>
              <a:rPr lang="ru-RU" sz="2800" dirty="0" err="1" smtClean="0"/>
              <a:t>різних</a:t>
            </a:r>
            <a:r>
              <a:rPr lang="ru-RU" sz="2800" dirty="0" smtClean="0"/>
              <a:t> </a:t>
            </a:r>
            <a:r>
              <a:rPr lang="ru-RU" sz="2800" dirty="0" err="1" smtClean="0"/>
              <a:t>технологій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71600" y="2286000"/>
            <a:ext cx="9601200" cy="4173166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ru-RU" dirty="0" smtClean="0"/>
              <a:t>Закон Гроша (</a:t>
            </a:r>
            <a:r>
              <a:rPr lang="en-US" dirty="0" err="1" smtClean="0"/>
              <a:t>Grosch’s</a:t>
            </a:r>
            <a:r>
              <a:rPr lang="en-US" dirty="0" smtClean="0"/>
              <a:t> Law) − </a:t>
            </a:r>
            <a:r>
              <a:rPr lang="ru-RU" dirty="0" err="1" smtClean="0"/>
              <a:t>продуктивність</a:t>
            </a:r>
            <a:r>
              <a:rPr lang="ru-RU" dirty="0" smtClean="0"/>
              <a:t> </a:t>
            </a:r>
            <a:r>
              <a:rPr lang="ru-RU" dirty="0" err="1" smtClean="0"/>
              <a:t>комп’ютерів</a:t>
            </a:r>
            <a:r>
              <a:rPr lang="ru-RU" dirty="0" smtClean="0"/>
              <a:t> </a:t>
            </a:r>
            <a:r>
              <a:rPr lang="ru-RU" dirty="0" err="1" smtClean="0"/>
              <a:t>збільшується</a:t>
            </a:r>
            <a:r>
              <a:rPr lang="ru-RU" dirty="0" smtClean="0"/>
              <a:t> </a:t>
            </a:r>
            <a:r>
              <a:rPr lang="ru-RU" dirty="0" smtClean="0"/>
              <a:t>як квадрат </a:t>
            </a:r>
            <a:r>
              <a:rPr lang="ru-RU" dirty="0" err="1" smtClean="0"/>
              <a:t>їх</a:t>
            </a:r>
            <a:r>
              <a:rPr lang="ru-RU" dirty="0" smtClean="0"/>
              <a:t> </a:t>
            </a:r>
            <a:r>
              <a:rPr lang="ru-RU" dirty="0" err="1" smtClean="0"/>
              <a:t>вартості</a:t>
            </a:r>
            <a:r>
              <a:rPr lang="ru-RU" dirty="0" smtClean="0"/>
              <a:t>;</a:t>
            </a:r>
          </a:p>
          <a:p>
            <a:pPr algn="just"/>
            <a:r>
              <a:rPr lang="ru-RU" dirty="0" smtClean="0"/>
              <a:t>2. Закон </a:t>
            </a:r>
            <a:r>
              <a:rPr lang="ru-RU" dirty="0" err="1" smtClean="0"/>
              <a:t>Куми</a:t>
            </a:r>
            <a:r>
              <a:rPr lang="ru-RU" dirty="0" smtClean="0"/>
              <a:t> (</a:t>
            </a:r>
            <a:r>
              <a:rPr lang="en-US" dirty="0" err="1" smtClean="0"/>
              <a:t>Koomey’s</a:t>
            </a:r>
            <a:r>
              <a:rPr lang="en-US" dirty="0" smtClean="0"/>
              <a:t> Law) − </a:t>
            </a:r>
            <a:r>
              <a:rPr lang="ru-RU" dirty="0" smtClean="0"/>
              <a:t>фундаментальною </a:t>
            </a:r>
            <a:r>
              <a:rPr lang="ru-RU" dirty="0" err="1" smtClean="0"/>
              <a:t>особливістю</a:t>
            </a:r>
            <a:r>
              <a:rPr lang="ru-RU" dirty="0" smtClean="0"/>
              <a:t> </a:t>
            </a:r>
            <a:r>
              <a:rPr lang="ru-RU" dirty="0" err="1" smtClean="0"/>
              <a:t>розви</a:t>
            </a:r>
            <a:r>
              <a:rPr lang="ru-RU" dirty="0" smtClean="0"/>
              <a:t>-тку </a:t>
            </a:r>
            <a:r>
              <a:rPr lang="ru-RU" dirty="0" err="1" smtClean="0"/>
              <a:t>обчислювальної</a:t>
            </a:r>
            <a:r>
              <a:rPr lang="ru-RU" dirty="0" smtClean="0"/>
              <a:t> </a:t>
            </a:r>
            <a:r>
              <a:rPr lang="ru-RU" dirty="0" err="1" smtClean="0"/>
              <a:t>техніки</a:t>
            </a:r>
            <a:r>
              <a:rPr lang="ru-RU" dirty="0" smtClean="0"/>
              <a:t> є </a:t>
            </a:r>
            <a:r>
              <a:rPr lang="ru-RU" dirty="0" err="1" smtClean="0"/>
              <a:t>зростання</a:t>
            </a:r>
            <a:r>
              <a:rPr lang="ru-RU" dirty="0" smtClean="0"/>
              <a:t> </a:t>
            </a:r>
            <a:r>
              <a:rPr lang="ru-RU" dirty="0" err="1" smtClean="0"/>
              <a:t>енергоефективності</a:t>
            </a:r>
            <a:r>
              <a:rPr lang="ru-RU" dirty="0" smtClean="0"/>
              <a:t> (</a:t>
            </a:r>
            <a:r>
              <a:rPr lang="ru-RU" dirty="0" err="1" smtClean="0"/>
              <a:t>середня</a:t>
            </a:r>
            <a:r>
              <a:rPr lang="ru-RU" dirty="0" smtClean="0"/>
              <a:t> </a:t>
            </a:r>
            <a:r>
              <a:rPr lang="ru-RU" dirty="0" err="1" smtClean="0"/>
              <a:t>кількість</a:t>
            </a:r>
            <a:r>
              <a:rPr lang="ru-RU" dirty="0" smtClean="0"/>
              <a:t> </a:t>
            </a:r>
            <a:r>
              <a:rPr lang="ru-RU" dirty="0" err="1" smtClean="0"/>
              <a:t>обчислень</a:t>
            </a:r>
            <a:r>
              <a:rPr lang="ru-RU" dirty="0" smtClean="0"/>
              <a:t> на </a:t>
            </a:r>
            <a:r>
              <a:rPr lang="ru-RU" dirty="0" err="1" smtClean="0"/>
              <a:t>одиницю</a:t>
            </a:r>
            <a:r>
              <a:rPr lang="ru-RU" dirty="0" smtClean="0"/>
              <a:t> </a:t>
            </a:r>
            <a:r>
              <a:rPr lang="ru-RU" dirty="0" err="1" smtClean="0"/>
              <a:t>електроенергії</a:t>
            </a:r>
            <a:r>
              <a:rPr lang="ru-RU" dirty="0" smtClean="0"/>
              <a:t>) </a:t>
            </a:r>
            <a:r>
              <a:rPr lang="ru-RU" dirty="0" err="1" smtClean="0"/>
              <a:t>приблизно</a:t>
            </a:r>
            <a:r>
              <a:rPr lang="ru-RU" dirty="0" smtClean="0"/>
              <a:t> в два рази </a:t>
            </a:r>
            <a:r>
              <a:rPr lang="ru-RU" dirty="0" err="1" smtClean="0"/>
              <a:t>кожні</a:t>
            </a:r>
            <a:r>
              <a:rPr lang="ru-RU" dirty="0" smtClean="0"/>
              <a:t> </a:t>
            </a:r>
            <a:r>
              <a:rPr lang="ru-RU" dirty="0" err="1" smtClean="0"/>
              <a:t>півтора</a:t>
            </a:r>
            <a:r>
              <a:rPr lang="ru-RU" dirty="0" smtClean="0"/>
              <a:t> року;</a:t>
            </a:r>
          </a:p>
          <a:p>
            <a:pPr algn="just"/>
            <a:r>
              <a:rPr lang="ru-RU" dirty="0" smtClean="0"/>
              <a:t>3. Закон </a:t>
            </a:r>
            <a:r>
              <a:rPr lang="ru-RU" dirty="0" err="1" smtClean="0"/>
              <a:t>Крайдера</a:t>
            </a:r>
            <a:r>
              <a:rPr lang="ru-RU" dirty="0" smtClean="0"/>
              <a:t> (</a:t>
            </a:r>
            <a:r>
              <a:rPr lang="en-US" dirty="0" err="1" smtClean="0"/>
              <a:t>Kryder’s</a:t>
            </a:r>
            <a:r>
              <a:rPr lang="en-US" dirty="0" smtClean="0"/>
              <a:t> Law) − </a:t>
            </a:r>
            <a:r>
              <a:rPr lang="ru-RU" dirty="0" err="1" smtClean="0"/>
              <a:t>щільність</a:t>
            </a:r>
            <a:r>
              <a:rPr lang="ru-RU" dirty="0" smtClean="0"/>
              <a:t> </a:t>
            </a:r>
            <a:r>
              <a:rPr lang="ru-RU" dirty="0" err="1" smtClean="0"/>
              <a:t>запису</a:t>
            </a:r>
            <a:r>
              <a:rPr lang="ru-RU" dirty="0" smtClean="0"/>
              <a:t> на </a:t>
            </a:r>
            <a:r>
              <a:rPr lang="ru-RU" dirty="0" err="1" smtClean="0"/>
              <a:t>магнітні</a:t>
            </a:r>
            <a:r>
              <a:rPr lang="ru-RU" dirty="0" smtClean="0"/>
              <a:t> диски </a:t>
            </a:r>
            <a:r>
              <a:rPr lang="ru-RU" dirty="0" err="1" smtClean="0"/>
              <a:t>подвоюється</a:t>
            </a:r>
            <a:r>
              <a:rPr lang="ru-RU" dirty="0" smtClean="0"/>
              <a:t> </a:t>
            </a:r>
            <a:r>
              <a:rPr lang="ru-RU" dirty="0" err="1" smtClean="0"/>
              <a:t>приблизно</a:t>
            </a:r>
            <a:r>
              <a:rPr lang="ru-RU" dirty="0" smtClean="0"/>
              <a:t> </a:t>
            </a:r>
            <a:r>
              <a:rPr lang="ru-RU" dirty="0" err="1" smtClean="0"/>
              <a:t>кожні</a:t>
            </a:r>
            <a:r>
              <a:rPr lang="ru-RU" dirty="0" smtClean="0"/>
              <a:t> </a:t>
            </a:r>
            <a:r>
              <a:rPr lang="ru-RU" dirty="0" err="1" smtClean="0"/>
              <a:t>вісімнадцять</a:t>
            </a:r>
            <a:r>
              <a:rPr lang="ru-RU" dirty="0" smtClean="0"/>
              <a:t> </a:t>
            </a:r>
            <a:r>
              <a:rPr lang="ru-RU" dirty="0" err="1" smtClean="0"/>
              <a:t>місяців</a:t>
            </a:r>
            <a:r>
              <a:rPr lang="ru-RU" dirty="0" smtClean="0"/>
              <a:t>.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також</a:t>
            </a:r>
            <a:r>
              <a:rPr lang="ru-RU" dirty="0" smtClean="0"/>
              <a:t> </a:t>
            </a:r>
            <a:r>
              <a:rPr lang="ru-RU" dirty="0" err="1" smtClean="0"/>
              <a:t>означає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вартість</a:t>
            </a:r>
            <a:r>
              <a:rPr lang="ru-RU" dirty="0" smtClean="0"/>
              <a:t> </a:t>
            </a:r>
            <a:r>
              <a:rPr lang="ru-RU" dirty="0" err="1" smtClean="0"/>
              <a:t>зберігання</a:t>
            </a:r>
            <a:r>
              <a:rPr lang="ru-RU" dirty="0" smtClean="0"/>
              <a:t> </a:t>
            </a:r>
            <a:r>
              <a:rPr lang="ru-RU" dirty="0" err="1" smtClean="0"/>
              <a:t>інформації</a:t>
            </a:r>
            <a:r>
              <a:rPr lang="ru-RU" dirty="0" smtClean="0"/>
              <a:t> </a:t>
            </a:r>
            <a:r>
              <a:rPr lang="ru-RU" dirty="0" err="1" smtClean="0"/>
              <a:t>знижується</a:t>
            </a:r>
            <a:r>
              <a:rPr lang="ru-RU" dirty="0" smtClean="0"/>
              <a:t> </a:t>
            </a:r>
            <a:r>
              <a:rPr lang="ru-RU" dirty="0" err="1" smtClean="0"/>
              <a:t>вдвічі</a:t>
            </a:r>
            <a:r>
              <a:rPr lang="ru-RU" dirty="0" smtClean="0"/>
              <a:t> </a:t>
            </a:r>
            <a:r>
              <a:rPr lang="ru-RU" dirty="0" err="1" smtClean="0"/>
              <a:t>кожні</a:t>
            </a:r>
            <a:r>
              <a:rPr lang="ru-RU" dirty="0" smtClean="0"/>
              <a:t> </a:t>
            </a:r>
            <a:r>
              <a:rPr lang="ru-RU" dirty="0" err="1" smtClean="0"/>
              <a:t>ві-сімнадцять</a:t>
            </a:r>
            <a:r>
              <a:rPr lang="ru-RU" dirty="0" smtClean="0"/>
              <a:t> </a:t>
            </a:r>
            <a:r>
              <a:rPr lang="ru-RU" dirty="0" err="1" smtClean="0"/>
              <a:t>місяців</a:t>
            </a:r>
            <a:r>
              <a:rPr lang="ru-RU" dirty="0" smtClean="0"/>
              <a:t>;</a:t>
            </a:r>
          </a:p>
          <a:p>
            <a:pPr algn="just"/>
            <a:r>
              <a:rPr lang="ru-RU" dirty="0" smtClean="0"/>
              <a:t>4. Закон </a:t>
            </a:r>
            <a:r>
              <a:rPr lang="ru-RU" dirty="0" err="1" smtClean="0"/>
              <a:t>Буттера</a:t>
            </a:r>
            <a:r>
              <a:rPr lang="ru-RU" dirty="0" smtClean="0"/>
              <a:t> (</a:t>
            </a:r>
            <a:r>
              <a:rPr lang="en-US" dirty="0" smtClean="0"/>
              <a:t>Butter’s Law) − </a:t>
            </a:r>
            <a:r>
              <a:rPr lang="ru-RU" dirty="0" err="1" smtClean="0"/>
              <a:t>кількість</a:t>
            </a:r>
            <a:r>
              <a:rPr lang="ru-RU" dirty="0" smtClean="0"/>
              <a:t> </a:t>
            </a:r>
            <a:r>
              <a:rPr lang="ru-RU" dirty="0" err="1" smtClean="0"/>
              <a:t>даних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передаються</a:t>
            </a:r>
            <a:r>
              <a:rPr lang="ru-RU" dirty="0" smtClean="0"/>
              <a:t> через волоконно-</a:t>
            </a:r>
            <a:r>
              <a:rPr lang="ru-RU" dirty="0" err="1" smtClean="0"/>
              <a:t>оптичні</a:t>
            </a:r>
            <a:r>
              <a:rPr lang="ru-RU" dirty="0" smtClean="0"/>
              <a:t> </a:t>
            </a:r>
            <a:r>
              <a:rPr lang="ru-RU" dirty="0" err="1" smtClean="0"/>
              <a:t>лінії</a:t>
            </a:r>
            <a:r>
              <a:rPr lang="ru-RU" dirty="0" smtClean="0"/>
              <a:t> </a:t>
            </a:r>
            <a:r>
              <a:rPr lang="ru-RU" dirty="0" err="1" smtClean="0"/>
              <a:t>зв’язку</a:t>
            </a:r>
            <a:r>
              <a:rPr lang="ru-RU" dirty="0" smtClean="0"/>
              <a:t>, </a:t>
            </a:r>
            <a:r>
              <a:rPr lang="ru-RU" dirty="0" err="1" smtClean="0"/>
              <a:t>подвоюється</a:t>
            </a:r>
            <a:r>
              <a:rPr lang="ru-RU" dirty="0" smtClean="0"/>
              <a:t> </a:t>
            </a:r>
            <a:r>
              <a:rPr lang="ru-RU" dirty="0" err="1" smtClean="0"/>
              <a:t>кожні</a:t>
            </a:r>
            <a:r>
              <a:rPr lang="ru-RU" dirty="0" smtClean="0"/>
              <a:t> 9 </a:t>
            </a:r>
            <a:r>
              <a:rPr lang="ru-RU" dirty="0" err="1" smtClean="0"/>
              <a:t>місяців</a:t>
            </a:r>
            <a:r>
              <a:rPr lang="ru-RU" dirty="0" smtClean="0"/>
              <a:t>;</a:t>
            </a:r>
          </a:p>
          <a:p>
            <a:pPr algn="just"/>
            <a:r>
              <a:rPr lang="ru-RU" dirty="0" smtClean="0"/>
              <a:t>5. Закон Купера (</a:t>
            </a:r>
            <a:r>
              <a:rPr lang="en-US" dirty="0" smtClean="0"/>
              <a:t>Cooper’s Law) − </a:t>
            </a:r>
            <a:r>
              <a:rPr lang="ru-RU" dirty="0" err="1" smtClean="0"/>
              <a:t>кількість</a:t>
            </a:r>
            <a:r>
              <a:rPr lang="ru-RU" dirty="0" smtClean="0"/>
              <a:t> </a:t>
            </a:r>
            <a:r>
              <a:rPr lang="ru-RU" dirty="0" err="1" smtClean="0"/>
              <a:t>мобільних</a:t>
            </a:r>
            <a:r>
              <a:rPr lang="ru-RU" dirty="0" smtClean="0"/>
              <a:t> </a:t>
            </a:r>
            <a:r>
              <a:rPr lang="ru-RU" dirty="0" err="1" smtClean="0"/>
              <a:t>користувачів</a:t>
            </a:r>
            <a:r>
              <a:rPr lang="ru-RU" dirty="0" smtClean="0"/>
              <a:t> </a:t>
            </a:r>
            <a:r>
              <a:rPr lang="ru-RU" dirty="0" err="1" smtClean="0"/>
              <a:t>подвоюється</a:t>
            </a:r>
            <a:r>
              <a:rPr lang="ru-RU" dirty="0" smtClean="0"/>
              <a:t> </a:t>
            </a:r>
            <a:r>
              <a:rPr lang="ru-RU" dirty="0" err="1" smtClean="0"/>
              <a:t>кожні</a:t>
            </a:r>
            <a:r>
              <a:rPr lang="ru-RU" dirty="0" smtClean="0"/>
              <a:t> 30 </a:t>
            </a:r>
            <a:r>
              <a:rPr lang="ru-RU" dirty="0" err="1" smtClean="0"/>
              <a:t>місяців</a:t>
            </a:r>
            <a:r>
              <a:rPr lang="ru-RU" dirty="0" smtClean="0"/>
              <a:t>;</a:t>
            </a:r>
          </a:p>
          <a:p>
            <a:pPr algn="just"/>
            <a:r>
              <a:rPr lang="ru-RU" dirty="0" smtClean="0"/>
              <a:t>6. Закон Меткалфа (</a:t>
            </a:r>
            <a:r>
              <a:rPr lang="en-US" dirty="0" smtClean="0"/>
              <a:t>Metcalfe’s Law) – </a:t>
            </a:r>
            <a:r>
              <a:rPr lang="ru-RU" dirty="0" err="1" smtClean="0"/>
              <a:t>корисність</a:t>
            </a:r>
            <a:r>
              <a:rPr lang="ru-RU" dirty="0" smtClean="0"/>
              <a:t> </a:t>
            </a:r>
            <a:r>
              <a:rPr lang="ru-RU" dirty="0" err="1" smtClean="0"/>
              <a:t>мережі</a:t>
            </a:r>
            <a:r>
              <a:rPr lang="ru-RU" dirty="0" smtClean="0"/>
              <a:t> </a:t>
            </a:r>
            <a:r>
              <a:rPr lang="ru-RU" dirty="0" err="1" smtClean="0"/>
              <a:t>пропорційна</a:t>
            </a:r>
            <a:r>
              <a:rPr lang="ru-RU" dirty="0" smtClean="0"/>
              <a:t> квадрату </a:t>
            </a:r>
            <a:r>
              <a:rPr lang="ru-RU" dirty="0" err="1" smtClean="0"/>
              <a:t>чисельності</a:t>
            </a:r>
            <a:r>
              <a:rPr lang="ru-RU" dirty="0" smtClean="0"/>
              <a:t> </a:t>
            </a:r>
            <a:r>
              <a:rPr lang="ru-RU" dirty="0" err="1" smtClean="0"/>
              <a:t>користувачів</a:t>
            </a:r>
            <a:r>
              <a:rPr lang="ru-RU" dirty="0" smtClean="0"/>
              <a:t> </a:t>
            </a:r>
            <a:r>
              <a:rPr lang="ru-RU" dirty="0" err="1" smtClean="0"/>
              <a:t>цієї</a:t>
            </a:r>
            <a:r>
              <a:rPr lang="ru-RU" dirty="0" smtClean="0"/>
              <a:t> </a:t>
            </a:r>
            <a:r>
              <a:rPr lang="ru-RU" dirty="0" err="1" smtClean="0"/>
              <a:t>мережі</a:t>
            </a:r>
            <a:r>
              <a:rPr lang="ru-RU" dirty="0" smtClean="0"/>
              <a:t>.</a:t>
            </a:r>
          </a:p>
          <a:p>
            <a:pPr algn="just"/>
            <a:r>
              <a:rPr lang="ru-RU" dirty="0" smtClean="0"/>
              <a:t>7. Закон </a:t>
            </a:r>
            <a:r>
              <a:rPr lang="ru-RU" dirty="0" err="1" smtClean="0"/>
              <a:t>Нільсена</a:t>
            </a:r>
            <a:r>
              <a:rPr lang="ru-RU" dirty="0" smtClean="0"/>
              <a:t> (</a:t>
            </a:r>
            <a:r>
              <a:rPr lang="en-US" dirty="0" smtClean="0"/>
              <a:t>Nielsen’s Law) – </a:t>
            </a:r>
            <a:r>
              <a:rPr lang="ru-RU" dirty="0" err="1" smtClean="0"/>
              <a:t>пропускна</a:t>
            </a:r>
            <a:r>
              <a:rPr lang="ru-RU" dirty="0" smtClean="0"/>
              <a:t> </a:t>
            </a:r>
            <a:r>
              <a:rPr lang="ru-RU" dirty="0" err="1" smtClean="0"/>
              <a:t>здатність</a:t>
            </a:r>
            <a:r>
              <a:rPr lang="ru-RU" dirty="0" smtClean="0"/>
              <a:t>, доступна </a:t>
            </a:r>
            <a:r>
              <a:rPr lang="ru-RU" dirty="0" err="1" smtClean="0"/>
              <a:t>користувачам</a:t>
            </a:r>
            <a:r>
              <a:rPr lang="ru-RU" dirty="0" smtClean="0"/>
              <a:t> </a:t>
            </a:r>
            <a:r>
              <a:rPr lang="ru-RU" dirty="0" err="1" smtClean="0"/>
              <a:t>Інтернету</a:t>
            </a:r>
            <a:r>
              <a:rPr lang="ru-RU" dirty="0" smtClean="0"/>
              <a:t> росте на 50% </a:t>
            </a:r>
            <a:r>
              <a:rPr lang="ru-RU" dirty="0" err="1" smtClean="0"/>
              <a:t>щорічно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подвоюється</a:t>
            </a:r>
            <a:r>
              <a:rPr lang="ru-RU" dirty="0" smtClean="0"/>
              <a:t> </a:t>
            </a:r>
            <a:r>
              <a:rPr lang="ru-RU" dirty="0" err="1" smtClean="0"/>
              <a:t>кожен</a:t>
            </a:r>
            <a:r>
              <a:rPr lang="ru-RU" dirty="0" smtClean="0"/>
              <a:t> 21 </a:t>
            </a:r>
            <a:r>
              <a:rPr lang="ru-RU" dirty="0" err="1" smtClean="0"/>
              <a:t>місяць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436323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err="1"/>
              <a:t>Вплив</a:t>
            </a:r>
            <a:r>
              <a:rPr lang="ru-RU" dirty="0"/>
              <a:t> ІТ на </a:t>
            </a:r>
            <a:r>
              <a:rPr lang="ru-RU" dirty="0" err="1"/>
              <a:t>розвиток</a:t>
            </a:r>
            <a:r>
              <a:rPr lang="ru-RU" dirty="0"/>
              <a:t> </a:t>
            </a:r>
            <a:r>
              <a:rPr lang="ru-RU" dirty="0" err="1"/>
              <a:t>економіки</a:t>
            </a:r>
            <a:r>
              <a:rPr lang="ru-RU" dirty="0"/>
              <a:t> та </a:t>
            </a:r>
            <a:r>
              <a:rPr lang="ru-RU" dirty="0" err="1"/>
              <a:t>бізнесу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ru-RU" dirty="0" err="1"/>
              <a:t>Встановлено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розвиток</a:t>
            </a:r>
            <a:r>
              <a:rPr lang="ru-RU" dirty="0"/>
              <a:t> </a:t>
            </a:r>
            <a:r>
              <a:rPr lang="ru-RU" dirty="0" err="1"/>
              <a:t>інформаційного</a:t>
            </a:r>
            <a:r>
              <a:rPr lang="ru-RU" dirty="0"/>
              <a:t> </a:t>
            </a:r>
            <a:r>
              <a:rPr lang="ru-RU" dirty="0" err="1"/>
              <a:t>суспільства</a:t>
            </a:r>
            <a:r>
              <a:rPr lang="ru-RU" dirty="0"/>
              <a:t> та </a:t>
            </a:r>
            <a:r>
              <a:rPr lang="ru-RU" dirty="0" err="1"/>
              <a:t>масштабне</a:t>
            </a:r>
            <a:r>
              <a:rPr lang="ru-RU" dirty="0"/>
              <a:t> </a:t>
            </a:r>
            <a:r>
              <a:rPr lang="ru-RU" dirty="0" err="1"/>
              <a:t>впровадження</a:t>
            </a:r>
            <a:r>
              <a:rPr lang="ru-RU" dirty="0"/>
              <a:t> </a:t>
            </a:r>
            <a:r>
              <a:rPr lang="ru-RU" dirty="0" err="1"/>
              <a:t>інформаційних</a:t>
            </a:r>
            <a:r>
              <a:rPr lang="ru-RU" dirty="0"/>
              <a:t> </a:t>
            </a:r>
            <a:r>
              <a:rPr lang="ru-RU" dirty="0" err="1"/>
              <a:t>технологій</a:t>
            </a:r>
            <a:r>
              <a:rPr lang="ru-RU" dirty="0"/>
              <a:t> </a:t>
            </a:r>
            <a:r>
              <a:rPr lang="ru-RU" dirty="0" err="1"/>
              <a:t>безперечно</a:t>
            </a:r>
            <a:r>
              <a:rPr lang="ru-RU" dirty="0"/>
              <a:t> </a:t>
            </a:r>
            <a:r>
              <a:rPr lang="ru-RU" dirty="0" err="1"/>
              <a:t>спричиняють</a:t>
            </a:r>
            <a:r>
              <a:rPr lang="ru-RU" dirty="0"/>
              <a:t> </a:t>
            </a:r>
            <a:r>
              <a:rPr lang="ru-RU" dirty="0" err="1"/>
              <a:t>якісні</a:t>
            </a:r>
            <a:r>
              <a:rPr lang="ru-RU" dirty="0"/>
              <a:t> </a:t>
            </a:r>
            <a:r>
              <a:rPr lang="ru-RU" dirty="0" err="1"/>
              <a:t>перетворення</a:t>
            </a:r>
            <a:r>
              <a:rPr lang="ru-RU" dirty="0"/>
              <a:t> в </a:t>
            </a:r>
            <a:r>
              <a:rPr lang="ru-RU" dirty="0" err="1"/>
              <a:t>соціально-економічній</a:t>
            </a:r>
            <a:r>
              <a:rPr lang="ru-RU" dirty="0"/>
              <a:t> </a:t>
            </a:r>
            <a:r>
              <a:rPr lang="ru-RU" dirty="0" err="1"/>
              <a:t>системі</a:t>
            </a:r>
            <a:r>
              <a:rPr lang="ru-RU" dirty="0"/>
              <a:t> </a:t>
            </a:r>
            <a:r>
              <a:rPr lang="ru-RU" dirty="0" err="1"/>
              <a:t>держави</a:t>
            </a:r>
            <a:r>
              <a:rPr lang="ru-RU" dirty="0"/>
              <a:t> та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регіонів</a:t>
            </a:r>
            <a:r>
              <a:rPr lang="ru-RU" dirty="0"/>
              <a:t>. </a:t>
            </a:r>
            <a:r>
              <a:rPr lang="ru-RU" dirty="0" err="1" smtClean="0"/>
              <a:t>Різноманітність</a:t>
            </a:r>
            <a:r>
              <a:rPr lang="ru-RU" dirty="0" smtClean="0"/>
              <a:t> </a:t>
            </a:r>
            <a:r>
              <a:rPr lang="ru-RU" dirty="0"/>
              <a:t>сфер і форм </a:t>
            </a:r>
            <a:r>
              <a:rPr lang="ru-RU" dirty="0" err="1"/>
              <a:t>застосування</a:t>
            </a:r>
            <a:r>
              <a:rPr lang="ru-RU" dirty="0"/>
              <a:t> </a:t>
            </a:r>
            <a:r>
              <a:rPr lang="ru-RU" dirty="0" err="1"/>
              <a:t>сучасних</a:t>
            </a:r>
            <a:r>
              <a:rPr lang="ru-RU" dirty="0"/>
              <a:t> ІТ </a:t>
            </a:r>
            <a:r>
              <a:rPr lang="ru-RU" dirty="0" err="1"/>
              <a:t>приводять</a:t>
            </a:r>
            <a:r>
              <a:rPr lang="ru-RU" dirty="0"/>
              <a:t> до </a:t>
            </a:r>
            <a:r>
              <a:rPr lang="ru-RU" dirty="0" err="1"/>
              <a:t>змін</a:t>
            </a:r>
            <a:r>
              <a:rPr lang="ru-RU" dirty="0"/>
              <a:t> структур, форм і </a:t>
            </a:r>
            <a:r>
              <a:rPr lang="ru-RU" dirty="0" err="1"/>
              <a:t>способів</a:t>
            </a:r>
            <a:r>
              <a:rPr lang="ru-RU" dirty="0"/>
              <a:t> та </a:t>
            </a:r>
            <a:r>
              <a:rPr lang="ru-RU" dirty="0" err="1"/>
              <a:t>цільової</a:t>
            </a:r>
            <a:r>
              <a:rPr lang="ru-RU" dirty="0"/>
              <a:t> </a:t>
            </a:r>
            <a:r>
              <a:rPr lang="ru-RU" dirty="0" err="1"/>
              <a:t>спрямованості</a:t>
            </a:r>
            <a:r>
              <a:rPr lang="ru-RU" dirty="0"/>
              <a:t> </a:t>
            </a:r>
            <a:r>
              <a:rPr lang="ru-RU" dirty="0" err="1"/>
              <a:t>економічної</a:t>
            </a:r>
            <a:r>
              <a:rPr lang="ru-RU" dirty="0"/>
              <a:t> </a:t>
            </a:r>
            <a:r>
              <a:rPr lang="ru-RU" dirty="0" err="1"/>
              <a:t>діяльності</a:t>
            </a:r>
            <a:r>
              <a:rPr lang="ru-RU" dirty="0"/>
              <a:t>.</a:t>
            </a:r>
          </a:p>
          <a:p>
            <a:pPr marL="0" indent="0" algn="just">
              <a:buNone/>
            </a:pPr>
            <a:r>
              <a:rPr lang="ru-RU" dirty="0"/>
              <a:t>У </a:t>
            </a:r>
            <a:r>
              <a:rPr lang="ru-RU" dirty="0" err="1"/>
              <a:t>зв’язку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цим</a:t>
            </a:r>
            <a:r>
              <a:rPr lang="ru-RU" dirty="0"/>
              <a:t>, </a:t>
            </a:r>
            <a:r>
              <a:rPr lang="ru-RU" dirty="0" err="1"/>
              <a:t>можна</a:t>
            </a:r>
            <a:r>
              <a:rPr lang="ru-RU" dirty="0"/>
              <a:t> </a:t>
            </a:r>
            <a:r>
              <a:rPr lang="ru-RU" dirty="0" err="1"/>
              <a:t>виділити</a:t>
            </a:r>
            <a:r>
              <a:rPr lang="ru-RU" dirty="0"/>
              <a:t> </a:t>
            </a:r>
            <a:r>
              <a:rPr lang="ru-RU" dirty="0" err="1"/>
              <a:t>декілька</a:t>
            </a:r>
            <a:r>
              <a:rPr lang="ru-RU" dirty="0"/>
              <a:t> </a:t>
            </a:r>
            <a:r>
              <a:rPr lang="ru-RU" dirty="0" err="1"/>
              <a:t>трансформацій</a:t>
            </a:r>
            <a:r>
              <a:rPr lang="ru-RU" dirty="0"/>
              <a:t> за </a:t>
            </a:r>
            <a:r>
              <a:rPr lang="ru-RU" dirty="0" err="1" smtClean="0"/>
              <a:t>розмахом</a:t>
            </a:r>
            <a:r>
              <a:rPr lang="ru-RU" dirty="0" smtClean="0"/>
              <a:t> </a:t>
            </a:r>
            <a:r>
              <a:rPr lang="ru-RU" dirty="0"/>
              <a:t>і </a:t>
            </a:r>
            <a:r>
              <a:rPr lang="ru-RU" dirty="0" err="1"/>
              <a:t>значенням</a:t>
            </a:r>
            <a:r>
              <a:rPr lang="ru-RU" dirty="0"/>
              <a:t> для </a:t>
            </a:r>
            <a:r>
              <a:rPr lang="ru-RU" dirty="0" err="1"/>
              <a:t>розвитку</a:t>
            </a:r>
            <a:r>
              <a:rPr lang="ru-RU" dirty="0"/>
              <a:t> </a:t>
            </a:r>
            <a:r>
              <a:rPr lang="ru-RU" dirty="0" err="1"/>
              <a:t>економіки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28262880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Перша </a:t>
            </a:r>
            <a:r>
              <a:rPr lang="ru-RU" dirty="0" err="1"/>
              <a:t>трансформація</a:t>
            </a:r>
            <a:r>
              <a:rPr lang="ru-RU" dirty="0"/>
              <a:t>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71600" y="1498060"/>
            <a:ext cx="10642060" cy="434826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2400" dirty="0" err="1" smtClean="0"/>
              <a:t>пов’язана</a:t>
            </a:r>
            <a:r>
              <a:rPr lang="ru-RU" sz="2400" dirty="0" smtClean="0"/>
              <a:t> </a:t>
            </a:r>
            <a:r>
              <a:rPr lang="ru-RU" sz="2400" dirty="0" err="1"/>
              <a:t>із</a:t>
            </a:r>
            <a:r>
              <a:rPr lang="ru-RU" sz="2400" dirty="0"/>
              <a:t> переходом </a:t>
            </a:r>
            <a:r>
              <a:rPr lang="ru-RU" sz="2400" dirty="0" err="1"/>
              <a:t>економіки</a:t>
            </a:r>
            <a:r>
              <a:rPr lang="ru-RU" sz="2400" dirty="0"/>
              <a:t> на </a:t>
            </a:r>
            <a:r>
              <a:rPr lang="ru-RU" sz="2400" dirty="0" err="1"/>
              <a:t>нові</a:t>
            </a:r>
            <a:r>
              <a:rPr lang="ru-RU" sz="2400" dirty="0"/>
              <a:t> </a:t>
            </a:r>
            <a:r>
              <a:rPr lang="ru-RU" sz="2400" dirty="0" smtClean="0"/>
              <a:t>засади </a:t>
            </a:r>
            <a:r>
              <a:rPr lang="ru-RU" sz="2400" dirty="0" err="1"/>
              <a:t>господарювання</a:t>
            </a:r>
            <a:r>
              <a:rPr lang="ru-RU" sz="2400" dirty="0"/>
              <a:t>, в </a:t>
            </a:r>
            <a:r>
              <a:rPr lang="ru-RU" sz="2400" dirty="0" err="1"/>
              <a:t>яких</a:t>
            </a:r>
            <a:r>
              <a:rPr lang="ru-RU" sz="2400" dirty="0"/>
              <a:t> </a:t>
            </a:r>
            <a:r>
              <a:rPr lang="ru-RU" sz="2400" dirty="0" err="1"/>
              <a:t>пріоритетне</a:t>
            </a:r>
            <a:r>
              <a:rPr lang="ru-RU" sz="2400" dirty="0"/>
              <a:t> </a:t>
            </a:r>
            <a:r>
              <a:rPr lang="ru-RU" sz="2400" dirty="0" err="1"/>
              <a:t>значення</a:t>
            </a:r>
            <a:r>
              <a:rPr lang="ru-RU" sz="2400" dirty="0"/>
              <a:t> </a:t>
            </a:r>
            <a:r>
              <a:rPr lang="ru-RU" sz="2400" dirty="0" err="1"/>
              <a:t>має</a:t>
            </a:r>
            <a:r>
              <a:rPr lang="ru-RU" sz="2400" dirty="0"/>
              <a:t> </a:t>
            </a:r>
            <a:r>
              <a:rPr lang="ru-RU" sz="2400" dirty="0" err="1"/>
              <a:t>інформація</a:t>
            </a:r>
            <a:r>
              <a:rPr lang="ru-RU" sz="2400" dirty="0"/>
              <a:t>, яка </a:t>
            </a:r>
            <a:r>
              <a:rPr lang="ru-RU" sz="2400" dirty="0" err="1"/>
              <a:t>ро-зглядається</a:t>
            </a:r>
            <a:r>
              <a:rPr lang="ru-RU" sz="2400" dirty="0"/>
              <a:t> як товар, як </a:t>
            </a:r>
            <a:r>
              <a:rPr lang="ru-RU" sz="2400" dirty="0" err="1"/>
              <a:t>джерело</a:t>
            </a:r>
            <a:r>
              <a:rPr lang="ru-RU" sz="2400" dirty="0"/>
              <a:t> </a:t>
            </a:r>
            <a:r>
              <a:rPr lang="ru-RU" sz="2400" dirty="0" err="1"/>
              <a:t>знань</a:t>
            </a:r>
            <a:r>
              <a:rPr lang="ru-RU" sz="2400" dirty="0"/>
              <a:t> про </a:t>
            </a:r>
            <a:r>
              <a:rPr lang="ru-RU" sz="2400" dirty="0" err="1"/>
              <a:t>виробничу</a:t>
            </a:r>
            <a:r>
              <a:rPr lang="ru-RU" sz="2400" dirty="0"/>
              <a:t> </a:t>
            </a:r>
            <a:r>
              <a:rPr lang="ru-RU" sz="2400" dirty="0" err="1"/>
              <a:t>діяльність</a:t>
            </a:r>
            <a:r>
              <a:rPr lang="ru-RU" sz="2400" dirty="0"/>
              <a:t>, як ресурс </a:t>
            </a:r>
            <a:r>
              <a:rPr lang="ru-RU" sz="2400" dirty="0" err="1"/>
              <a:t>управління</a:t>
            </a:r>
            <a:r>
              <a:rPr lang="ru-RU" sz="2400" dirty="0"/>
              <a:t> </a:t>
            </a:r>
            <a:r>
              <a:rPr lang="ru-RU" sz="2400" dirty="0" err="1"/>
              <a:t>тощо</a:t>
            </a:r>
            <a:r>
              <a:rPr lang="ru-RU" sz="2400" dirty="0"/>
              <a:t>. </a:t>
            </a:r>
            <a:r>
              <a:rPr lang="ru-RU" sz="2400" dirty="0" err="1"/>
              <a:t>Отже</a:t>
            </a:r>
            <a:r>
              <a:rPr lang="ru-RU" sz="2400" dirty="0"/>
              <a:t>, </a:t>
            </a:r>
            <a:r>
              <a:rPr lang="ru-RU" sz="2400" dirty="0" err="1"/>
              <a:t>наслідки</a:t>
            </a:r>
            <a:r>
              <a:rPr lang="ru-RU" sz="2400" dirty="0"/>
              <a:t> </a:t>
            </a:r>
            <a:r>
              <a:rPr lang="ru-RU" sz="2400" dirty="0" err="1"/>
              <a:t>сучасних</a:t>
            </a:r>
            <a:r>
              <a:rPr lang="ru-RU" sz="2400" dirty="0"/>
              <a:t> </a:t>
            </a:r>
            <a:r>
              <a:rPr lang="ru-RU" sz="2400" dirty="0" err="1"/>
              <a:t>інформаційних</a:t>
            </a:r>
            <a:r>
              <a:rPr lang="ru-RU" sz="2400" dirty="0"/>
              <a:t> </a:t>
            </a:r>
            <a:r>
              <a:rPr lang="ru-RU" sz="2400" dirty="0" err="1"/>
              <a:t>процесів</a:t>
            </a:r>
            <a:r>
              <a:rPr lang="ru-RU" sz="2400" dirty="0"/>
              <a:t> </a:t>
            </a:r>
            <a:r>
              <a:rPr lang="ru-RU" sz="2400" dirty="0" err="1"/>
              <a:t>засвід-чують</a:t>
            </a:r>
            <a:r>
              <a:rPr lang="ru-RU" sz="2400" dirty="0"/>
              <a:t> про </a:t>
            </a:r>
            <a:r>
              <a:rPr lang="ru-RU" sz="2400" dirty="0" err="1"/>
              <a:t>принципово</a:t>
            </a:r>
            <a:r>
              <a:rPr lang="ru-RU" sz="2400" dirty="0"/>
              <a:t> </a:t>
            </a:r>
            <a:r>
              <a:rPr lang="ru-RU" sz="2400" dirty="0" err="1"/>
              <a:t>новий</a:t>
            </a:r>
            <a:r>
              <a:rPr lang="ru-RU" sz="2400" dirty="0"/>
              <a:t> </a:t>
            </a:r>
            <a:r>
              <a:rPr lang="ru-RU" sz="2400" dirty="0" err="1"/>
              <a:t>етап</a:t>
            </a:r>
            <a:r>
              <a:rPr lang="ru-RU" sz="2400" dirty="0"/>
              <a:t> </a:t>
            </a:r>
            <a:r>
              <a:rPr lang="ru-RU" sz="2400" dirty="0" err="1"/>
              <a:t>розвитку</a:t>
            </a:r>
            <a:r>
              <a:rPr lang="ru-RU" sz="2400" dirty="0"/>
              <a:t> </a:t>
            </a:r>
            <a:r>
              <a:rPr lang="ru-RU" sz="2400" dirty="0" err="1"/>
              <a:t>суспільства</a:t>
            </a:r>
            <a:r>
              <a:rPr lang="ru-RU" sz="2400" dirty="0"/>
              <a:t>, в </a:t>
            </a:r>
            <a:r>
              <a:rPr lang="ru-RU" sz="2400" dirty="0" err="1"/>
              <a:t>якому</a:t>
            </a:r>
            <a:r>
              <a:rPr lang="ru-RU" sz="2400" dirty="0"/>
              <a:t> </a:t>
            </a:r>
            <a:r>
              <a:rPr lang="ru-RU" sz="2400" dirty="0" err="1" smtClean="0"/>
              <a:t>виробництво</a:t>
            </a:r>
            <a:r>
              <a:rPr lang="ru-RU" sz="2400" dirty="0" smtClean="0"/>
              <a:t> </a:t>
            </a:r>
            <a:r>
              <a:rPr lang="ru-RU" sz="2400" dirty="0" err="1"/>
              <a:t>інформаційного</a:t>
            </a:r>
            <a:r>
              <a:rPr lang="ru-RU" sz="2400" dirty="0"/>
              <a:t> продукту </a:t>
            </a:r>
            <a:r>
              <a:rPr lang="ru-RU" sz="2400" dirty="0" err="1"/>
              <a:t>стає</a:t>
            </a:r>
            <a:r>
              <a:rPr lang="ru-RU" sz="2400" dirty="0"/>
              <a:t> </a:t>
            </a:r>
            <a:r>
              <a:rPr lang="ru-RU" sz="2400" dirty="0" err="1"/>
              <a:t>пріоритетнішим</a:t>
            </a:r>
            <a:r>
              <a:rPr lang="ru-RU" sz="2400" dirty="0"/>
              <a:t> за </a:t>
            </a:r>
            <a:r>
              <a:rPr lang="ru-RU" sz="2400" dirty="0" err="1"/>
              <a:t>виробництво</a:t>
            </a:r>
            <a:r>
              <a:rPr lang="ru-RU" sz="2400" dirty="0"/>
              <a:t> </a:t>
            </a:r>
            <a:r>
              <a:rPr lang="ru-RU" sz="2400" dirty="0" err="1" smtClean="0"/>
              <a:t>матеріальних</a:t>
            </a:r>
            <a:r>
              <a:rPr lang="ru-RU" sz="2400" dirty="0" smtClean="0"/>
              <a:t> </a:t>
            </a:r>
            <a:r>
              <a:rPr lang="ru-RU" sz="2400" dirty="0" err="1"/>
              <a:t>цінностей</a:t>
            </a:r>
            <a:r>
              <a:rPr lang="ru-RU" sz="2400" dirty="0"/>
              <a:t>. </a:t>
            </a:r>
            <a:r>
              <a:rPr lang="ru-RU" sz="2400" dirty="0" err="1"/>
              <a:t>Інформаційні</a:t>
            </a:r>
            <a:r>
              <a:rPr lang="ru-RU" sz="2400" dirty="0"/>
              <a:t> </a:t>
            </a:r>
            <a:r>
              <a:rPr lang="ru-RU" sz="2400" dirty="0" err="1"/>
              <a:t>технології</a:t>
            </a:r>
            <a:r>
              <a:rPr lang="ru-RU" sz="2400" dirty="0"/>
              <a:t> </a:t>
            </a:r>
            <a:r>
              <a:rPr lang="ru-RU" sz="2400" dirty="0" err="1"/>
              <a:t>продовжують</a:t>
            </a:r>
            <a:r>
              <a:rPr lang="ru-RU" sz="2400" dirty="0"/>
              <a:t> </a:t>
            </a:r>
            <a:r>
              <a:rPr lang="ru-RU" sz="2400" dirty="0" err="1"/>
              <a:t>розвиватись</a:t>
            </a:r>
            <a:r>
              <a:rPr lang="ru-RU" sz="2400" dirty="0"/>
              <a:t> і </a:t>
            </a:r>
            <a:r>
              <a:rPr lang="ru-RU" sz="2400" dirty="0" err="1"/>
              <a:t>їхній</a:t>
            </a:r>
            <a:r>
              <a:rPr lang="ru-RU" sz="2400" dirty="0"/>
              <a:t> </a:t>
            </a:r>
            <a:r>
              <a:rPr lang="ru-RU" sz="2400" dirty="0" err="1"/>
              <a:t>вплив</a:t>
            </a:r>
            <a:r>
              <a:rPr lang="ru-RU" sz="2400" dirty="0"/>
              <a:t> на </a:t>
            </a:r>
            <a:r>
              <a:rPr lang="ru-RU" sz="2400" dirty="0" err="1"/>
              <a:t>різні</a:t>
            </a:r>
            <a:r>
              <a:rPr lang="ru-RU" sz="2400" dirty="0"/>
              <a:t> </a:t>
            </a:r>
            <a:r>
              <a:rPr lang="ru-RU" sz="2400" dirty="0" err="1"/>
              <a:t>сторони</a:t>
            </a:r>
            <a:r>
              <a:rPr lang="ru-RU" sz="2400" dirty="0"/>
              <a:t> </a:t>
            </a:r>
            <a:r>
              <a:rPr lang="ru-RU" sz="2400" dirty="0" err="1"/>
              <a:t>життя</a:t>
            </a:r>
            <a:r>
              <a:rPr lang="ru-RU" sz="2400" dirty="0"/>
              <a:t> </a:t>
            </a:r>
            <a:r>
              <a:rPr lang="ru-RU" sz="2400" dirty="0" err="1"/>
              <a:t>суспільства</a:t>
            </a:r>
            <a:r>
              <a:rPr lang="ru-RU" sz="2400" dirty="0"/>
              <a:t> </a:t>
            </a:r>
            <a:r>
              <a:rPr lang="ru-RU" sz="2400" dirty="0" err="1"/>
              <a:t>стає</a:t>
            </a:r>
            <a:r>
              <a:rPr lang="ru-RU" sz="2400" dirty="0"/>
              <a:t> все </a:t>
            </a:r>
            <a:r>
              <a:rPr lang="ru-RU" sz="2400" dirty="0" err="1"/>
              <a:t>більш</a:t>
            </a:r>
            <a:r>
              <a:rPr lang="ru-RU" sz="2400" dirty="0"/>
              <a:t> і </a:t>
            </a:r>
            <a:r>
              <a:rPr lang="ru-RU" sz="2400" dirty="0" err="1"/>
              <a:t>більш</a:t>
            </a:r>
            <a:r>
              <a:rPr lang="ru-RU" sz="2400" dirty="0"/>
              <a:t> </a:t>
            </a:r>
            <a:r>
              <a:rPr lang="ru-RU" sz="2400" dirty="0" err="1" smtClean="0"/>
              <a:t>істотним</a:t>
            </a:r>
            <a:r>
              <a:rPr lang="ru-RU" sz="2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65218229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Друга </a:t>
            </a:r>
            <a:r>
              <a:rPr lang="ru-RU" dirty="0" err="1"/>
              <a:t>трансформація</a:t>
            </a:r>
            <a:r>
              <a:rPr lang="ru-RU" dirty="0"/>
              <a:t>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dirty="0" smtClean="0"/>
              <a:t>– </a:t>
            </a:r>
            <a:r>
              <a:rPr lang="ru-RU" dirty="0" err="1"/>
              <a:t>цифрова</a:t>
            </a:r>
            <a:r>
              <a:rPr lang="ru-RU" dirty="0"/>
              <a:t> </a:t>
            </a:r>
            <a:r>
              <a:rPr lang="ru-RU" dirty="0" err="1"/>
              <a:t>трансформація</a:t>
            </a:r>
            <a:r>
              <a:rPr lang="ru-RU" dirty="0"/>
              <a:t> </a:t>
            </a:r>
            <a:r>
              <a:rPr lang="ru-RU" dirty="0" err="1"/>
              <a:t>економіки</a:t>
            </a:r>
            <a:r>
              <a:rPr lang="ru-RU" dirty="0"/>
              <a:t>, </a:t>
            </a:r>
            <a:r>
              <a:rPr lang="ru-RU" dirty="0" smtClean="0"/>
              <a:t>яка </a:t>
            </a:r>
            <a:r>
              <a:rPr lang="ru-RU" dirty="0" err="1" smtClean="0"/>
              <a:t>передбачає</a:t>
            </a:r>
            <a:r>
              <a:rPr lang="ru-RU" dirty="0" smtClean="0"/>
              <a:t> </a:t>
            </a:r>
            <a:r>
              <a:rPr lang="ru-RU" dirty="0" err="1"/>
              <a:t>впровадження</a:t>
            </a:r>
            <a:r>
              <a:rPr lang="ru-RU" dirty="0"/>
              <a:t> у </a:t>
            </a:r>
            <a:r>
              <a:rPr lang="ru-RU" dirty="0" err="1"/>
              <a:t>всі</a:t>
            </a:r>
            <a:r>
              <a:rPr lang="ru-RU" dirty="0"/>
              <a:t> </a:t>
            </a:r>
            <a:r>
              <a:rPr lang="ru-RU" dirty="0" err="1"/>
              <a:t>галузі</a:t>
            </a:r>
            <a:r>
              <a:rPr lang="ru-RU" dirty="0"/>
              <a:t> </a:t>
            </a:r>
            <a:r>
              <a:rPr lang="ru-RU" dirty="0" err="1"/>
              <a:t>економіки</a:t>
            </a:r>
            <a:r>
              <a:rPr lang="ru-RU" dirty="0"/>
              <a:t> </a:t>
            </a:r>
            <a:r>
              <a:rPr lang="ru-RU" dirty="0" err="1" smtClean="0"/>
              <a:t>інформаційно-комунікаційних</a:t>
            </a:r>
            <a:r>
              <a:rPr lang="ru-RU" dirty="0" smtClean="0"/>
              <a:t> </a:t>
            </a:r>
            <a:r>
              <a:rPr lang="ru-RU" dirty="0" err="1"/>
              <a:t>технологій</a:t>
            </a:r>
            <a:r>
              <a:rPr lang="ru-RU" dirty="0"/>
              <a:t> з метою </a:t>
            </a:r>
            <a:r>
              <a:rPr lang="ru-RU" dirty="0" err="1"/>
              <a:t>підвищення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ефективності</a:t>
            </a:r>
            <a:r>
              <a:rPr lang="ru-RU" dirty="0"/>
              <a:t> та </a:t>
            </a:r>
            <a:r>
              <a:rPr lang="ru-RU" dirty="0" err="1"/>
              <a:t>конкуренто-спроможності</a:t>
            </a:r>
            <a:r>
              <a:rPr lang="ru-RU" dirty="0"/>
              <a:t>.</a:t>
            </a:r>
          </a:p>
          <a:p>
            <a:pPr marL="0" indent="0" algn="just">
              <a:buNone/>
            </a:pPr>
            <a:r>
              <a:rPr lang="ru-RU" dirty="0" err="1"/>
              <a:t>Цифрову</a:t>
            </a:r>
            <a:r>
              <a:rPr lang="ru-RU" dirty="0"/>
              <a:t> </a:t>
            </a:r>
            <a:r>
              <a:rPr lang="ru-RU" dirty="0" err="1"/>
              <a:t>трансформацію</a:t>
            </a:r>
            <a:r>
              <a:rPr lang="ru-RU" dirty="0"/>
              <a:t> </a:t>
            </a:r>
            <a:r>
              <a:rPr lang="ru-RU" dirty="0" err="1"/>
              <a:t>забезпечують</a:t>
            </a:r>
            <a:r>
              <a:rPr lang="ru-RU" dirty="0"/>
              <a:t>: </a:t>
            </a:r>
            <a:r>
              <a:rPr lang="ru-RU" dirty="0" err="1"/>
              <a:t>персональні</a:t>
            </a:r>
            <a:r>
              <a:rPr lang="ru-RU" dirty="0"/>
              <a:t> </a:t>
            </a:r>
            <a:r>
              <a:rPr lang="ru-RU" dirty="0" err="1"/>
              <a:t>комп’ютери</a:t>
            </a:r>
            <a:r>
              <a:rPr lang="ru-RU" dirty="0"/>
              <a:t>, </a:t>
            </a:r>
            <a:r>
              <a:rPr lang="ru-RU" dirty="0" err="1"/>
              <a:t>мобільні</a:t>
            </a:r>
            <a:r>
              <a:rPr lang="ru-RU" dirty="0"/>
              <a:t> </a:t>
            </a:r>
            <a:r>
              <a:rPr lang="ru-RU" dirty="0" err="1"/>
              <a:t>телефони</a:t>
            </a:r>
            <a:r>
              <a:rPr lang="ru-RU" dirty="0"/>
              <a:t>, </a:t>
            </a:r>
            <a:r>
              <a:rPr lang="ru-RU" dirty="0" err="1"/>
              <a:t>Інтернет</a:t>
            </a:r>
            <a:r>
              <a:rPr lang="ru-RU" dirty="0"/>
              <a:t>, </a:t>
            </a:r>
            <a:r>
              <a:rPr lang="ru-RU" dirty="0" err="1"/>
              <a:t>соціальні</a:t>
            </a:r>
            <a:r>
              <a:rPr lang="ru-RU" dirty="0"/>
              <a:t> </a:t>
            </a:r>
            <a:r>
              <a:rPr lang="ru-RU" dirty="0" err="1"/>
              <a:t>мережі</a:t>
            </a:r>
            <a:r>
              <a:rPr lang="ru-RU" dirty="0"/>
              <a:t>, </a:t>
            </a:r>
            <a:r>
              <a:rPr lang="ru-RU" dirty="0" err="1"/>
              <a:t>роботизація</a:t>
            </a:r>
            <a:r>
              <a:rPr lang="ru-RU" dirty="0"/>
              <a:t>, </a:t>
            </a:r>
            <a:r>
              <a:rPr lang="ru-RU" dirty="0" err="1"/>
              <a:t>штучний</a:t>
            </a:r>
            <a:r>
              <a:rPr lang="ru-RU" dirty="0"/>
              <a:t> </a:t>
            </a:r>
            <a:r>
              <a:rPr lang="ru-RU" dirty="0" err="1" smtClean="0"/>
              <a:t>інтелект</a:t>
            </a:r>
            <a:r>
              <a:rPr lang="ru-RU" dirty="0"/>
              <a:t>, </a:t>
            </a:r>
            <a:r>
              <a:rPr lang="ru-RU" dirty="0" err="1"/>
              <a:t>проривні</a:t>
            </a:r>
            <a:r>
              <a:rPr lang="ru-RU" dirty="0"/>
              <a:t> </a:t>
            </a:r>
            <a:r>
              <a:rPr lang="ru-RU" dirty="0" err="1"/>
              <a:t>технології</a:t>
            </a:r>
            <a:r>
              <a:rPr lang="ru-RU" dirty="0"/>
              <a:t> (3</a:t>
            </a:r>
            <a:r>
              <a:rPr lang="en-US" dirty="0"/>
              <a:t>D-</a:t>
            </a:r>
            <a:r>
              <a:rPr lang="ru-RU" dirty="0" err="1"/>
              <a:t>друк</a:t>
            </a:r>
            <a:r>
              <a:rPr lang="ru-RU" dirty="0"/>
              <a:t>, </a:t>
            </a:r>
            <a:r>
              <a:rPr lang="ru-RU" dirty="0" err="1"/>
              <a:t>блокчейн</a:t>
            </a:r>
            <a:r>
              <a:rPr lang="ru-RU" dirty="0"/>
              <a:t>, </a:t>
            </a:r>
            <a:r>
              <a:rPr lang="en-US" dirty="0"/>
              <a:t>Big Data, </a:t>
            </a:r>
            <a:r>
              <a:rPr lang="ru-RU" dirty="0" err="1"/>
              <a:t>віртуальна</a:t>
            </a:r>
            <a:r>
              <a:rPr lang="ru-RU" dirty="0"/>
              <a:t> </a:t>
            </a:r>
            <a:r>
              <a:rPr lang="ru-RU" dirty="0" err="1"/>
              <a:t>реаль-ність</a:t>
            </a:r>
            <a:r>
              <a:rPr lang="ru-RU" dirty="0"/>
              <a:t>, </a:t>
            </a:r>
            <a:r>
              <a:rPr lang="ru-RU" dirty="0" err="1"/>
              <a:t>розмовні</a:t>
            </a:r>
            <a:r>
              <a:rPr lang="ru-RU" dirty="0"/>
              <a:t> </a:t>
            </a:r>
            <a:r>
              <a:rPr lang="ru-RU" dirty="0" err="1"/>
              <a:t>інтерфейси</a:t>
            </a:r>
            <a:r>
              <a:rPr lang="ru-RU" dirty="0"/>
              <a:t>, </a:t>
            </a:r>
            <a:r>
              <a:rPr lang="ru-RU" dirty="0" err="1"/>
              <a:t>розумне</a:t>
            </a:r>
            <a:r>
              <a:rPr lang="ru-RU" dirty="0"/>
              <a:t> </a:t>
            </a:r>
            <a:r>
              <a:rPr lang="ru-RU" dirty="0" err="1"/>
              <a:t>місто</a:t>
            </a:r>
            <a:r>
              <a:rPr lang="ru-RU" dirty="0"/>
              <a:t>, </a:t>
            </a:r>
            <a:r>
              <a:rPr lang="ru-RU" dirty="0" err="1"/>
              <a:t>ботнет</a:t>
            </a:r>
            <a:r>
              <a:rPr lang="ru-RU" dirty="0"/>
              <a:t> речей та </a:t>
            </a:r>
            <a:r>
              <a:rPr lang="ru-RU" dirty="0" err="1"/>
              <a:t>ін</a:t>
            </a:r>
            <a:r>
              <a:rPr lang="ru-RU" dirty="0" smtClean="0"/>
              <a:t>.).</a:t>
            </a:r>
          </a:p>
        </p:txBody>
      </p:sp>
    </p:spTree>
    <p:extLst>
      <p:ext uri="{BB962C8B-B14F-4D97-AF65-F5344CB8AC3E}">
        <p14:creationId xmlns:p14="http://schemas.microsoft.com/office/powerpoint/2010/main" val="221629800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/>
              <a:t>Третя</a:t>
            </a:r>
            <a:r>
              <a:rPr lang="ru-RU" dirty="0"/>
              <a:t> </a:t>
            </a:r>
            <a:r>
              <a:rPr lang="ru-RU" dirty="0" err="1"/>
              <a:t>трансформація</a:t>
            </a:r>
            <a:r>
              <a:rPr lang="ru-RU" dirty="0"/>
              <a:t>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71600" y="1410511"/>
            <a:ext cx="9601200" cy="5282119"/>
          </a:xfrm>
        </p:spPr>
        <p:txBody>
          <a:bodyPr>
            <a:normAutofit fontScale="70000" lnSpcReduction="20000"/>
          </a:bodyPr>
          <a:lstStyle/>
          <a:p>
            <a:pPr marL="0" indent="0" algn="just">
              <a:buNone/>
            </a:pPr>
            <a:r>
              <a:rPr lang="ru-RU" dirty="0" smtClean="0"/>
              <a:t>– </a:t>
            </a:r>
            <a:r>
              <a:rPr lang="ru-RU" dirty="0" err="1"/>
              <a:t>цифрова</a:t>
            </a:r>
            <a:r>
              <a:rPr lang="ru-RU" dirty="0"/>
              <a:t> </a:t>
            </a:r>
            <a:r>
              <a:rPr lang="ru-RU" dirty="0" err="1"/>
              <a:t>трансформація</a:t>
            </a:r>
            <a:r>
              <a:rPr lang="ru-RU" dirty="0"/>
              <a:t> </a:t>
            </a:r>
            <a:r>
              <a:rPr lang="ru-RU" dirty="0" err="1"/>
              <a:t>бізнес-процесів</a:t>
            </a:r>
            <a:r>
              <a:rPr lang="ru-RU" dirty="0"/>
              <a:t>.</a:t>
            </a:r>
          </a:p>
          <a:p>
            <a:pPr marL="0" indent="0" algn="just">
              <a:buNone/>
            </a:pPr>
            <a:r>
              <a:rPr lang="ru-RU" dirty="0" err="1"/>
              <a:t>Прибутковість</a:t>
            </a:r>
            <a:r>
              <a:rPr lang="ru-RU" dirty="0"/>
              <a:t> і </a:t>
            </a:r>
            <a:r>
              <a:rPr lang="ru-RU" dirty="0" err="1"/>
              <a:t>розвиток</a:t>
            </a:r>
            <a:r>
              <a:rPr lang="ru-RU" dirty="0"/>
              <a:t> </a:t>
            </a:r>
            <a:r>
              <a:rPr lang="ru-RU" dirty="0" err="1"/>
              <a:t>бізнесу</a:t>
            </a:r>
            <a:r>
              <a:rPr lang="ru-RU" dirty="0"/>
              <a:t> все </a:t>
            </a:r>
            <a:r>
              <a:rPr lang="ru-RU" dirty="0" err="1"/>
              <a:t>частіше</a:t>
            </a:r>
            <a:r>
              <a:rPr lang="ru-RU" dirty="0"/>
              <a:t> і </a:t>
            </a:r>
            <a:r>
              <a:rPr lang="ru-RU" dirty="0" err="1"/>
              <a:t>частіше</a:t>
            </a:r>
            <a:r>
              <a:rPr lang="ru-RU" dirty="0"/>
              <a:t> </a:t>
            </a:r>
            <a:r>
              <a:rPr lang="ru-RU" dirty="0" err="1"/>
              <a:t>починає</a:t>
            </a:r>
            <a:r>
              <a:rPr lang="ru-RU" dirty="0"/>
              <a:t> зале-</a:t>
            </a:r>
            <a:r>
              <a:rPr lang="ru-RU" dirty="0" err="1"/>
              <a:t>жати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швидкості</a:t>
            </a:r>
            <a:r>
              <a:rPr lang="ru-RU" dirty="0"/>
              <a:t> </a:t>
            </a:r>
            <a:r>
              <a:rPr lang="ru-RU" dirty="0" err="1"/>
              <a:t>реагування</a:t>
            </a:r>
            <a:r>
              <a:rPr lang="ru-RU" dirty="0"/>
              <a:t> на </a:t>
            </a:r>
            <a:r>
              <a:rPr lang="ru-RU" dirty="0" err="1"/>
              <a:t>цифровізацію</a:t>
            </a:r>
            <a:r>
              <a:rPr lang="ru-RU" dirty="0"/>
              <a:t> </a:t>
            </a:r>
            <a:r>
              <a:rPr lang="ru-RU" dirty="0" err="1"/>
              <a:t>економіки</a:t>
            </a:r>
            <a:r>
              <a:rPr lang="ru-RU" dirty="0"/>
              <a:t>, </a:t>
            </a:r>
            <a:r>
              <a:rPr lang="ru-RU" dirty="0" err="1"/>
              <a:t>адаптування</a:t>
            </a:r>
            <a:r>
              <a:rPr lang="ru-RU" dirty="0"/>
              <a:t> до </a:t>
            </a:r>
            <a:r>
              <a:rPr lang="ru-RU" dirty="0" err="1"/>
              <a:t>змін</a:t>
            </a:r>
            <a:r>
              <a:rPr lang="ru-RU" dirty="0"/>
              <a:t> </a:t>
            </a:r>
            <a:r>
              <a:rPr lang="ru-RU" dirty="0" err="1"/>
              <a:t>суспільства</a:t>
            </a:r>
            <a:r>
              <a:rPr lang="ru-RU" dirty="0"/>
              <a:t>, </a:t>
            </a:r>
            <a:r>
              <a:rPr lang="ru-RU" dirty="0" err="1"/>
              <a:t>прийняття</a:t>
            </a:r>
            <a:r>
              <a:rPr lang="ru-RU" dirty="0"/>
              <a:t> </a:t>
            </a:r>
            <a:r>
              <a:rPr lang="ru-RU" dirty="0" err="1"/>
              <a:t>управлінських</a:t>
            </a:r>
            <a:r>
              <a:rPr lang="ru-RU" dirty="0"/>
              <a:t> </a:t>
            </a:r>
            <a:r>
              <a:rPr lang="ru-RU" dirty="0" err="1"/>
              <a:t>рішень</a:t>
            </a:r>
            <a:r>
              <a:rPr lang="ru-RU" dirty="0"/>
              <a:t>. </a:t>
            </a:r>
            <a:r>
              <a:rPr lang="ru-RU" dirty="0" err="1"/>
              <a:t>Інформаційні</a:t>
            </a:r>
            <a:r>
              <a:rPr lang="ru-RU" dirty="0"/>
              <a:t> </a:t>
            </a:r>
            <a:r>
              <a:rPr lang="ru-RU" dirty="0" err="1" smtClean="0"/>
              <a:t>технології</a:t>
            </a:r>
            <a:r>
              <a:rPr lang="ru-RU" dirty="0" smtClean="0"/>
              <a:t> </a:t>
            </a:r>
            <a:r>
              <a:rPr lang="ru-RU" dirty="0" err="1"/>
              <a:t>стають</a:t>
            </a:r>
            <a:r>
              <a:rPr lang="ru-RU" dirty="0"/>
              <a:t> головною конкурентною </a:t>
            </a:r>
            <a:r>
              <a:rPr lang="ru-RU" dirty="0" err="1"/>
              <a:t>перевагою</a:t>
            </a:r>
            <a:r>
              <a:rPr lang="ru-RU" dirty="0"/>
              <a:t> </a:t>
            </a:r>
            <a:r>
              <a:rPr lang="ru-RU" dirty="0" err="1"/>
              <a:t>компаній</a:t>
            </a:r>
            <a:r>
              <a:rPr lang="ru-RU" dirty="0"/>
              <a:t> та </a:t>
            </a:r>
            <a:r>
              <a:rPr lang="ru-RU" dirty="0" err="1"/>
              <a:t>організацій</a:t>
            </a:r>
            <a:r>
              <a:rPr lang="ru-RU" dirty="0"/>
              <a:t>, </a:t>
            </a:r>
            <a:r>
              <a:rPr lang="ru-RU" dirty="0" err="1"/>
              <a:t>джерелом</a:t>
            </a:r>
            <a:r>
              <a:rPr lang="ru-RU" dirty="0"/>
              <a:t> </a:t>
            </a:r>
            <a:r>
              <a:rPr lang="ru-RU" dirty="0" err="1"/>
              <a:t>отримання</a:t>
            </a:r>
            <a:r>
              <a:rPr lang="ru-RU" dirty="0"/>
              <a:t> </a:t>
            </a:r>
            <a:r>
              <a:rPr lang="ru-RU" dirty="0" err="1"/>
              <a:t>економічної</a:t>
            </a:r>
            <a:r>
              <a:rPr lang="ru-RU" dirty="0"/>
              <a:t> </a:t>
            </a:r>
            <a:r>
              <a:rPr lang="ru-RU" dirty="0" err="1"/>
              <a:t>вигоди</a:t>
            </a:r>
            <a:r>
              <a:rPr lang="ru-RU" dirty="0"/>
              <a:t>, </a:t>
            </a:r>
            <a:r>
              <a:rPr lang="ru-RU" dirty="0" err="1"/>
              <a:t>оскільки</a:t>
            </a:r>
            <a:r>
              <a:rPr lang="ru-RU" dirty="0"/>
              <a:t> </a:t>
            </a:r>
            <a:r>
              <a:rPr lang="ru-RU" dirty="0" err="1"/>
              <a:t>сприяють</a:t>
            </a:r>
            <a:r>
              <a:rPr lang="ru-RU" dirty="0"/>
              <a:t> </a:t>
            </a:r>
            <a:r>
              <a:rPr lang="ru-RU" dirty="0" err="1"/>
              <a:t>зниженню</a:t>
            </a:r>
            <a:r>
              <a:rPr lang="ru-RU" dirty="0"/>
              <a:t> затрат, </a:t>
            </a:r>
            <a:r>
              <a:rPr lang="ru-RU" dirty="0" err="1"/>
              <a:t>забезпечують</a:t>
            </a:r>
            <a:r>
              <a:rPr lang="ru-RU" dirty="0"/>
              <a:t> </a:t>
            </a:r>
            <a:r>
              <a:rPr lang="ru-RU" dirty="0" err="1"/>
              <a:t>високу</a:t>
            </a:r>
            <a:r>
              <a:rPr lang="ru-RU" dirty="0"/>
              <a:t> </a:t>
            </a:r>
            <a:r>
              <a:rPr lang="ru-RU" dirty="0" err="1"/>
              <a:t>контрольованість</a:t>
            </a:r>
            <a:r>
              <a:rPr lang="ru-RU" dirty="0"/>
              <a:t> </a:t>
            </a:r>
            <a:r>
              <a:rPr lang="ru-RU" dirty="0" err="1"/>
              <a:t>комерційних</a:t>
            </a:r>
            <a:r>
              <a:rPr lang="ru-RU" dirty="0"/>
              <a:t> </a:t>
            </a:r>
            <a:r>
              <a:rPr lang="ru-RU" dirty="0" err="1"/>
              <a:t>операцій</a:t>
            </a:r>
            <a:r>
              <a:rPr lang="ru-RU" dirty="0"/>
              <a:t>, </a:t>
            </a:r>
            <a:r>
              <a:rPr lang="ru-RU" dirty="0" err="1" smtClean="0"/>
              <a:t>дають</a:t>
            </a:r>
            <a:r>
              <a:rPr lang="ru-RU" dirty="0" smtClean="0"/>
              <a:t> </a:t>
            </a:r>
            <a:r>
              <a:rPr lang="ru-RU" dirty="0" err="1"/>
              <a:t>можливість</a:t>
            </a:r>
            <a:r>
              <a:rPr lang="ru-RU" dirty="0"/>
              <a:t> </a:t>
            </a:r>
            <a:r>
              <a:rPr lang="ru-RU" dirty="0" err="1"/>
              <a:t>створення</a:t>
            </a:r>
            <a:r>
              <a:rPr lang="ru-RU" dirty="0"/>
              <a:t> </a:t>
            </a:r>
            <a:r>
              <a:rPr lang="ru-RU" dirty="0" err="1"/>
              <a:t>принципово</a:t>
            </a:r>
            <a:r>
              <a:rPr lang="ru-RU" dirty="0"/>
              <a:t> </a:t>
            </a:r>
            <a:r>
              <a:rPr lang="ru-RU" dirty="0" err="1"/>
              <a:t>нових</a:t>
            </a:r>
            <a:r>
              <a:rPr lang="ru-RU" dirty="0"/>
              <a:t> </a:t>
            </a:r>
            <a:r>
              <a:rPr lang="ru-RU" dirty="0" err="1"/>
              <a:t>продуктів</a:t>
            </a:r>
            <a:r>
              <a:rPr lang="ru-RU" dirty="0"/>
              <a:t> і </a:t>
            </a:r>
            <a:r>
              <a:rPr lang="ru-RU" dirty="0" err="1"/>
              <a:t>послуг</a:t>
            </a:r>
            <a:r>
              <a:rPr lang="ru-RU" dirty="0"/>
              <a:t>, і як </a:t>
            </a:r>
            <a:r>
              <a:rPr lang="ru-RU" dirty="0" err="1" smtClean="0"/>
              <a:t>наслідок</a:t>
            </a:r>
            <a:r>
              <a:rPr lang="ru-RU" dirty="0"/>
              <a:t>, кардинально </a:t>
            </a:r>
            <a:r>
              <a:rPr lang="ru-RU" dirty="0" err="1"/>
              <a:t>підвищують</a:t>
            </a:r>
            <a:r>
              <a:rPr lang="ru-RU" dirty="0"/>
              <a:t> </a:t>
            </a:r>
            <a:r>
              <a:rPr lang="ru-RU" dirty="0" err="1"/>
              <a:t>ефективність</a:t>
            </a:r>
            <a:r>
              <a:rPr lang="ru-RU" dirty="0"/>
              <a:t> </a:t>
            </a:r>
            <a:r>
              <a:rPr lang="ru-RU" dirty="0" err="1"/>
              <a:t>ведення</a:t>
            </a:r>
            <a:r>
              <a:rPr lang="ru-RU" dirty="0"/>
              <a:t> </a:t>
            </a:r>
            <a:r>
              <a:rPr lang="ru-RU" dirty="0" err="1"/>
              <a:t>бізнесу</a:t>
            </a:r>
            <a:r>
              <a:rPr lang="ru-RU" dirty="0"/>
              <a:t>.</a:t>
            </a:r>
          </a:p>
          <a:p>
            <a:pPr marL="0" indent="0" algn="just">
              <a:buNone/>
            </a:pPr>
            <a:r>
              <a:rPr lang="ru-RU" dirty="0" err="1"/>
              <a:t>Загалом</a:t>
            </a:r>
            <a:r>
              <a:rPr lang="ru-RU" dirty="0"/>
              <a:t> </a:t>
            </a:r>
            <a:r>
              <a:rPr lang="ru-RU" dirty="0" err="1"/>
              <a:t>виділяють</a:t>
            </a:r>
            <a:r>
              <a:rPr lang="ru-RU" dirty="0"/>
              <a:t> три </a:t>
            </a:r>
            <a:r>
              <a:rPr lang="ru-RU" dirty="0" err="1"/>
              <a:t>етапи</a:t>
            </a:r>
            <a:r>
              <a:rPr lang="ru-RU" dirty="0"/>
              <a:t> у </a:t>
            </a:r>
            <a:r>
              <a:rPr lang="ru-RU" dirty="0" err="1"/>
              <a:t>цифровій</a:t>
            </a:r>
            <a:r>
              <a:rPr lang="ru-RU" dirty="0"/>
              <a:t> </a:t>
            </a:r>
            <a:r>
              <a:rPr lang="ru-RU" dirty="0" err="1"/>
              <a:t>трансформації</a:t>
            </a:r>
            <a:r>
              <a:rPr lang="ru-RU" dirty="0"/>
              <a:t> </a:t>
            </a:r>
            <a:r>
              <a:rPr lang="ru-RU" dirty="0" err="1"/>
              <a:t>бізнесу</a:t>
            </a:r>
            <a:r>
              <a:rPr lang="ru-RU" dirty="0"/>
              <a:t>. Перший </a:t>
            </a:r>
            <a:r>
              <a:rPr lang="ru-RU" dirty="0" err="1"/>
              <a:t>етап</a:t>
            </a:r>
            <a:r>
              <a:rPr lang="ru-RU" dirty="0"/>
              <a:t> </a:t>
            </a:r>
            <a:r>
              <a:rPr lang="ru-RU" dirty="0" err="1"/>
              <a:t>стосується</a:t>
            </a:r>
            <a:r>
              <a:rPr lang="ru-RU" dirty="0"/>
              <a:t> </a:t>
            </a:r>
            <a:r>
              <a:rPr lang="ru-RU" dirty="0" err="1"/>
              <a:t>дослідження</a:t>
            </a:r>
            <a:r>
              <a:rPr lang="ru-RU" dirty="0"/>
              <a:t> і </a:t>
            </a:r>
            <a:r>
              <a:rPr lang="ru-RU" dirty="0" err="1"/>
              <a:t>управління</a:t>
            </a:r>
            <a:r>
              <a:rPr lang="ru-RU" dirty="0"/>
              <a:t> </a:t>
            </a:r>
            <a:r>
              <a:rPr lang="ru-RU" dirty="0" err="1"/>
              <a:t>клієнтським</a:t>
            </a:r>
            <a:r>
              <a:rPr lang="ru-RU" dirty="0"/>
              <a:t> </a:t>
            </a:r>
            <a:r>
              <a:rPr lang="ru-RU" dirty="0" err="1"/>
              <a:t>досвідом</a:t>
            </a:r>
            <a:r>
              <a:rPr lang="ru-RU" dirty="0"/>
              <a:t> шляхом </a:t>
            </a:r>
            <a:r>
              <a:rPr lang="ru-RU" dirty="0" err="1"/>
              <a:t>покращення</a:t>
            </a:r>
            <a:r>
              <a:rPr lang="ru-RU" dirty="0"/>
              <a:t> </a:t>
            </a:r>
            <a:r>
              <a:rPr lang="ru-RU" dirty="0" err="1"/>
              <a:t>розуміння</a:t>
            </a:r>
            <a:r>
              <a:rPr lang="ru-RU" dirty="0"/>
              <a:t> потреб </a:t>
            </a:r>
            <a:r>
              <a:rPr lang="ru-RU" dirty="0" err="1"/>
              <a:t>клієнтів</a:t>
            </a:r>
            <a:r>
              <a:rPr lang="ru-RU" dirty="0"/>
              <a:t> за </a:t>
            </a:r>
            <a:r>
              <a:rPr lang="ru-RU" dirty="0" err="1"/>
              <a:t>допомогою</a:t>
            </a:r>
            <a:r>
              <a:rPr lang="ru-RU" dirty="0"/>
              <a:t> </a:t>
            </a:r>
            <a:r>
              <a:rPr lang="ru-RU" dirty="0" err="1" smtClean="0"/>
              <a:t>бізнес-аналітики</a:t>
            </a:r>
            <a:r>
              <a:rPr lang="ru-RU" dirty="0"/>
              <a:t>, </a:t>
            </a:r>
            <a:r>
              <a:rPr lang="ru-RU" dirty="0" err="1"/>
              <a:t>використання</a:t>
            </a:r>
            <a:r>
              <a:rPr lang="ru-RU" dirty="0"/>
              <a:t> </a:t>
            </a:r>
            <a:r>
              <a:rPr lang="ru-RU" dirty="0" err="1"/>
              <a:t>інтелектуального</a:t>
            </a:r>
            <a:r>
              <a:rPr lang="ru-RU" dirty="0"/>
              <a:t> маркетингу в </a:t>
            </a:r>
            <a:r>
              <a:rPr lang="ru-RU" dirty="0" err="1"/>
              <a:t>режимі</a:t>
            </a:r>
            <a:r>
              <a:rPr lang="ru-RU" dirty="0"/>
              <a:t> реального часу і </a:t>
            </a:r>
            <a:r>
              <a:rPr lang="ru-RU" dirty="0" err="1"/>
              <a:t>цифровізації</a:t>
            </a:r>
            <a:r>
              <a:rPr lang="ru-RU" dirty="0"/>
              <a:t> </a:t>
            </a:r>
            <a:r>
              <a:rPr lang="ru-RU" dirty="0" err="1"/>
              <a:t>відносин</a:t>
            </a:r>
            <a:r>
              <a:rPr lang="ru-RU" dirty="0"/>
              <a:t> з </a:t>
            </a:r>
            <a:r>
              <a:rPr lang="ru-RU" dirty="0" err="1"/>
              <a:t>клієнтами</a:t>
            </a:r>
            <a:r>
              <a:rPr lang="ru-RU" dirty="0"/>
              <a:t>. </a:t>
            </a:r>
            <a:r>
              <a:rPr lang="ru-RU" dirty="0" err="1"/>
              <a:t>Наприклад</a:t>
            </a:r>
            <a:r>
              <a:rPr lang="ru-RU" dirty="0"/>
              <a:t>, </a:t>
            </a:r>
            <a:r>
              <a:rPr lang="ru-RU" dirty="0" err="1"/>
              <a:t>використання</a:t>
            </a:r>
            <a:r>
              <a:rPr lang="ru-RU" dirty="0"/>
              <a:t> </a:t>
            </a:r>
            <a:r>
              <a:rPr lang="ru-RU" dirty="0" err="1"/>
              <a:t>соціа-льних</a:t>
            </a:r>
            <a:r>
              <a:rPr lang="ru-RU" dirty="0"/>
              <a:t> мереж для </a:t>
            </a:r>
            <a:r>
              <a:rPr lang="ru-RU" dirty="0" err="1"/>
              <a:t>зворотного</a:t>
            </a:r>
            <a:r>
              <a:rPr lang="ru-RU" dirty="0"/>
              <a:t> </a:t>
            </a:r>
            <a:r>
              <a:rPr lang="ru-RU" dirty="0" err="1"/>
              <a:t>зв’язку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впровадження</a:t>
            </a:r>
            <a:r>
              <a:rPr lang="ru-RU" dirty="0"/>
              <a:t> </a:t>
            </a:r>
            <a:r>
              <a:rPr lang="ru-RU" dirty="0" err="1"/>
              <a:t>додатків</a:t>
            </a:r>
            <a:r>
              <a:rPr lang="ru-RU" dirty="0"/>
              <a:t> для </a:t>
            </a:r>
            <a:r>
              <a:rPr lang="ru-RU" dirty="0" err="1" smtClean="0"/>
              <a:t>реалізації</a:t>
            </a:r>
            <a:r>
              <a:rPr lang="ru-RU" dirty="0" smtClean="0"/>
              <a:t> </a:t>
            </a:r>
            <a:r>
              <a:rPr lang="ru-RU" dirty="0" err="1"/>
              <a:t>можливостей</a:t>
            </a:r>
            <a:r>
              <a:rPr lang="ru-RU" dirty="0"/>
              <a:t> </a:t>
            </a:r>
            <a:r>
              <a:rPr lang="ru-RU" dirty="0" err="1"/>
              <a:t>самообслуговування</a:t>
            </a:r>
            <a:r>
              <a:rPr lang="ru-RU" dirty="0"/>
              <a:t>.</a:t>
            </a:r>
          </a:p>
          <a:p>
            <a:pPr marL="0" indent="0" algn="just">
              <a:buNone/>
            </a:pPr>
            <a:r>
              <a:rPr lang="ru-RU" dirty="0"/>
              <a:t>На </a:t>
            </a:r>
            <a:r>
              <a:rPr lang="ru-RU" dirty="0" err="1"/>
              <a:t>другий</a:t>
            </a:r>
            <a:r>
              <a:rPr lang="ru-RU" dirty="0"/>
              <a:t> </a:t>
            </a:r>
            <a:r>
              <a:rPr lang="ru-RU" dirty="0" err="1"/>
              <a:t>етап</a:t>
            </a:r>
            <a:r>
              <a:rPr lang="ru-RU" dirty="0"/>
              <a:t> </a:t>
            </a:r>
            <a:r>
              <a:rPr lang="ru-RU" dirty="0" err="1"/>
              <a:t>припадає</a:t>
            </a:r>
            <a:r>
              <a:rPr lang="ru-RU" dirty="0"/>
              <a:t> </a:t>
            </a:r>
            <a:r>
              <a:rPr lang="ru-RU" dirty="0" err="1"/>
              <a:t>перетворення</a:t>
            </a:r>
            <a:r>
              <a:rPr lang="ru-RU" dirty="0"/>
              <a:t> </a:t>
            </a:r>
            <a:r>
              <a:rPr lang="ru-RU" dirty="0" err="1"/>
              <a:t>операційних</a:t>
            </a:r>
            <a:r>
              <a:rPr lang="ru-RU" dirty="0"/>
              <a:t> </a:t>
            </a:r>
            <a:r>
              <a:rPr lang="ru-RU" dirty="0" err="1"/>
              <a:t>процесів</a:t>
            </a:r>
            <a:r>
              <a:rPr lang="ru-RU" dirty="0"/>
              <a:t>. В </a:t>
            </a:r>
            <a:r>
              <a:rPr lang="ru-RU" dirty="0" smtClean="0"/>
              <a:t>першу </a:t>
            </a:r>
            <a:r>
              <a:rPr lang="ru-RU" dirty="0" err="1"/>
              <a:t>чергу</a:t>
            </a:r>
            <a:r>
              <a:rPr lang="ru-RU" dirty="0"/>
              <a:t>,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автоматизація</a:t>
            </a:r>
            <a:r>
              <a:rPr lang="ru-RU" dirty="0"/>
              <a:t> </a:t>
            </a:r>
            <a:r>
              <a:rPr lang="ru-RU" dirty="0" err="1"/>
              <a:t>виробництва</a:t>
            </a:r>
            <a:r>
              <a:rPr lang="ru-RU" dirty="0"/>
              <a:t>, </a:t>
            </a:r>
            <a:r>
              <a:rPr lang="ru-RU" dirty="0" err="1"/>
              <a:t>використання</a:t>
            </a:r>
            <a:r>
              <a:rPr lang="ru-RU" dirty="0"/>
              <a:t> </a:t>
            </a:r>
            <a:r>
              <a:rPr lang="ru-RU" dirty="0" err="1"/>
              <a:t>рішень</a:t>
            </a:r>
            <a:r>
              <a:rPr lang="ru-RU" dirty="0"/>
              <a:t> на </a:t>
            </a:r>
            <a:r>
              <a:rPr lang="ru-RU" dirty="0" err="1"/>
              <a:t>базі</a:t>
            </a:r>
            <a:r>
              <a:rPr lang="ru-RU" dirty="0"/>
              <a:t> но-</a:t>
            </a:r>
            <a:r>
              <a:rPr lang="ru-RU" dirty="0" err="1"/>
              <a:t>вітніх</a:t>
            </a:r>
            <a:r>
              <a:rPr lang="ru-RU" dirty="0"/>
              <a:t> </a:t>
            </a:r>
            <a:r>
              <a:rPr lang="ru-RU" dirty="0" err="1"/>
              <a:t>технологій</a:t>
            </a:r>
            <a:r>
              <a:rPr lang="ru-RU" dirty="0"/>
              <a:t> для </a:t>
            </a:r>
            <a:r>
              <a:rPr lang="ru-RU" dirty="0" err="1"/>
              <a:t>підвищення</a:t>
            </a:r>
            <a:r>
              <a:rPr lang="ru-RU" dirty="0"/>
              <a:t> </a:t>
            </a:r>
            <a:r>
              <a:rPr lang="ru-RU" dirty="0" err="1"/>
              <a:t>ефективності</a:t>
            </a:r>
            <a:r>
              <a:rPr lang="ru-RU" dirty="0"/>
              <a:t> </a:t>
            </a:r>
            <a:r>
              <a:rPr lang="ru-RU" dirty="0" err="1"/>
              <a:t>роботи</a:t>
            </a:r>
            <a:r>
              <a:rPr lang="ru-RU" dirty="0"/>
              <a:t> </a:t>
            </a:r>
            <a:r>
              <a:rPr lang="ru-RU" dirty="0" err="1"/>
              <a:t>компанії</a:t>
            </a:r>
            <a:r>
              <a:rPr lang="ru-RU" dirty="0"/>
              <a:t>, </a:t>
            </a:r>
            <a:r>
              <a:rPr lang="ru-RU" dirty="0" err="1"/>
              <a:t>створення</a:t>
            </a:r>
            <a:r>
              <a:rPr lang="ru-RU" dirty="0"/>
              <a:t> </a:t>
            </a:r>
            <a:r>
              <a:rPr lang="ru-RU" dirty="0" err="1"/>
              <a:t>віртуальної</a:t>
            </a:r>
            <a:r>
              <a:rPr lang="ru-RU" dirty="0"/>
              <a:t> </a:t>
            </a:r>
            <a:r>
              <a:rPr lang="ru-RU" dirty="0" err="1"/>
              <a:t>інфраструктури</a:t>
            </a:r>
            <a:r>
              <a:rPr lang="ru-RU" dirty="0"/>
              <a:t> для </a:t>
            </a:r>
            <a:r>
              <a:rPr lang="ru-RU" dirty="0" err="1"/>
              <a:t>можливості</a:t>
            </a:r>
            <a:r>
              <a:rPr lang="ru-RU" dirty="0"/>
              <a:t> </a:t>
            </a:r>
            <a:r>
              <a:rPr lang="ru-RU" dirty="0" err="1"/>
              <a:t>віддаленої</a:t>
            </a:r>
            <a:r>
              <a:rPr lang="ru-RU" dirty="0"/>
              <a:t> </a:t>
            </a:r>
            <a:r>
              <a:rPr lang="ru-RU" dirty="0" err="1"/>
              <a:t>роботи</a:t>
            </a:r>
            <a:r>
              <a:rPr lang="ru-RU" dirty="0"/>
              <a:t> </a:t>
            </a:r>
            <a:r>
              <a:rPr lang="ru-RU" dirty="0" err="1"/>
              <a:t>співробіт-ників</a:t>
            </a:r>
            <a:r>
              <a:rPr lang="ru-RU" dirty="0"/>
              <a:t> і </a:t>
            </a:r>
            <a:r>
              <a:rPr lang="ru-RU" dirty="0" err="1"/>
              <a:t>прийняття</a:t>
            </a:r>
            <a:r>
              <a:rPr lang="ru-RU" dirty="0"/>
              <a:t> </a:t>
            </a:r>
            <a:r>
              <a:rPr lang="ru-RU" dirty="0" err="1"/>
              <a:t>управлінських</a:t>
            </a:r>
            <a:r>
              <a:rPr lang="ru-RU" dirty="0"/>
              <a:t> </a:t>
            </a:r>
            <a:r>
              <a:rPr lang="ru-RU" dirty="0" err="1"/>
              <a:t>рішень</a:t>
            </a:r>
            <a:r>
              <a:rPr lang="ru-RU" dirty="0"/>
              <a:t> на </a:t>
            </a:r>
            <a:r>
              <a:rPr lang="ru-RU" dirty="0" err="1"/>
              <a:t>основі</a:t>
            </a:r>
            <a:r>
              <a:rPr lang="ru-RU" dirty="0"/>
              <a:t> </a:t>
            </a:r>
            <a:r>
              <a:rPr lang="ru-RU" dirty="0" err="1"/>
              <a:t>поглиблених</a:t>
            </a:r>
            <a:r>
              <a:rPr lang="ru-RU" dirty="0"/>
              <a:t> </a:t>
            </a:r>
            <a:r>
              <a:rPr lang="ru-RU" dirty="0" err="1"/>
              <a:t>знань</a:t>
            </a:r>
            <a:r>
              <a:rPr lang="ru-RU" dirty="0"/>
              <a:t> про </a:t>
            </a:r>
            <a:r>
              <a:rPr lang="ru-RU" dirty="0" err="1"/>
              <a:t>клієнтів</a:t>
            </a:r>
            <a:r>
              <a:rPr lang="ru-RU" dirty="0"/>
              <a:t>, </a:t>
            </a:r>
            <a:r>
              <a:rPr lang="ru-RU" dirty="0" err="1"/>
              <a:t>регіони</a:t>
            </a:r>
            <a:r>
              <a:rPr lang="ru-RU" dirty="0"/>
              <a:t>, </a:t>
            </a:r>
            <a:r>
              <a:rPr lang="ru-RU" dirty="0" err="1"/>
              <a:t>продукти</a:t>
            </a:r>
            <a:r>
              <a:rPr lang="ru-RU" dirty="0"/>
              <a:t> і т.п.</a:t>
            </a:r>
          </a:p>
          <a:p>
            <a:pPr marL="0" indent="0" algn="just">
              <a:buNone/>
            </a:pPr>
            <a:r>
              <a:rPr lang="ru-RU" dirty="0" err="1"/>
              <a:t>Третій</a:t>
            </a:r>
            <a:r>
              <a:rPr lang="ru-RU" dirty="0"/>
              <a:t> </a:t>
            </a:r>
            <a:r>
              <a:rPr lang="ru-RU" dirty="0" err="1"/>
              <a:t>етап</a:t>
            </a:r>
            <a:r>
              <a:rPr lang="ru-RU" dirty="0"/>
              <a:t> </a:t>
            </a:r>
            <a:r>
              <a:rPr lang="ru-RU" dirty="0" err="1"/>
              <a:t>полягає</a:t>
            </a:r>
            <a:r>
              <a:rPr lang="ru-RU" dirty="0"/>
              <a:t> у </a:t>
            </a:r>
            <a:r>
              <a:rPr lang="ru-RU" dirty="0" err="1"/>
              <a:t>масштабній</a:t>
            </a:r>
            <a:r>
              <a:rPr lang="ru-RU" dirty="0"/>
              <a:t> </a:t>
            </a:r>
            <a:r>
              <a:rPr lang="ru-RU" dirty="0" err="1"/>
              <a:t>трансформації</a:t>
            </a:r>
            <a:r>
              <a:rPr lang="ru-RU" dirty="0"/>
              <a:t> </a:t>
            </a:r>
            <a:r>
              <a:rPr lang="ru-RU" dirty="0" err="1"/>
              <a:t>бізнес-моделі</a:t>
            </a:r>
            <a:r>
              <a:rPr lang="ru-RU" dirty="0"/>
              <a:t> у </a:t>
            </a:r>
            <a:r>
              <a:rPr lang="ru-RU" dirty="0" err="1"/>
              <a:t>всіх</a:t>
            </a:r>
            <a:r>
              <a:rPr lang="ru-RU" dirty="0"/>
              <a:t> </a:t>
            </a:r>
            <a:r>
              <a:rPr lang="ru-RU" dirty="0" err="1"/>
              <a:t>філіях</a:t>
            </a:r>
            <a:r>
              <a:rPr lang="ru-RU" dirty="0"/>
              <a:t> </a:t>
            </a:r>
            <a:r>
              <a:rPr lang="ru-RU" dirty="0" err="1"/>
              <a:t>компанії</a:t>
            </a:r>
            <a:r>
              <a:rPr lang="ru-RU" dirty="0"/>
              <a:t>, а </a:t>
            </a:r>
            <a:r>
              <a:rPr lang="ru-RU" dirty="0" err="1"/>
              <a:t>також</a:t>
            </a:r>
            <a:r>
              <a:rPr lang="ru-RU" dirty="0"/>
              <a:t> в </a:t>
            </a:r>
            <a:r>
              <a:rPr lang="ru-RU" dirty="0" err="1"/>
              <a:t>трансформації</a:t>
            </a:r>
            <a:r>
              <a:rPr lang="ru-RU" dirty="0"/>
              <a:t> </a:t>
            </a:r>
            <a:r>
              <a:rPr lang="ru-RU" dirty="0" err="1"/>
              <a:t>бізнес</a:t>
            </a:r>
            <a:r>
              <a:rPr lang="ru-RU" dirty="0"/>
              <a:t>-моделей </a:t>
            </a:r>
            <a:r>
              <a:rPr lang="ru-RU" dirty="0" err="1" smtClean="0"/>
              <a:t>компаній-партнерів</a:t>
            </a:r>
            <a:r>
              <a:rPr lang="ru-RU" dirty="0"/>
              <a:t>. </a:t>
            </a:r>
            <a:r>
              <a:rPr lang="ru-RU" dirty="0" err="1"/>
              <a:t>Завдяки</a:t>
            </a:r>
            <a:r>
              <a:rPr lang="ru-RU" dirty="0"/>
              <a:t> </a:t>
            </a:r>
            <a:r>
              <a:rPr lang="ru-RU" dirty="0" err="1"/>
              <a:t>співпраці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аналогічними</a:t>
            </a:r>
            <a:r>
              <a:rPr lang="ru-RU" dirty="0"/>
              <a:t> </a:t>
            </a:r>
            <a:r>
              <a:rPr lang="ru-RU" dirty="0" err="1"/>
              <a:t>цифровими</a:t>
            </a:r>
            <a:r>
              <a:rPr lang="ru-RU" dirty="0"/>
              <a:t> </a:t>
            </a:r>
            <a:r>
              <a:rPr lang="ru-RU" dirty="0" err="1"/>
              <a:t>організаціями</a:t>
            </a:r>
            <a:r>
              <a:rPr lang="ru-RU" dirty="0"/>
              <a:t> </a:t>
            </a:r>
            <a:r>
              <a:rPr lang="ru-RU" dirty="0" err="1"/>
              <a:t>стає</a:t>
            </a:r>
            <a:r>
              <a:rPr lang="ru-RU" dirty="0"/>
              <a:t> </a:t>
            </a:r>
            <a:r>
              <a:rPr lang="ru-RU" dirty="0" err="1"/>
              <a:t>мож-ливим</a:t>
            </a:r>
            <a:r>
              <a:rPr lang="ru-RU" dirty="0"/>
              <a:t> </a:t>
            </a:r>
            <a:r>
              <a:rPr lang="ru-RU" dirty="0" err="1"/>
              <a:t>створення</a:t>
            </a:r>
            <a:r>
              <a:rPr lang="ru-RU" dirty="0"/>
              <a:t> </a:t>
            </a:r>
            <a:r>
              <a:rPr lang="ru-RU" dirty="0" err="1"/>
              <a:t>нових</a:t>
            </a:r>
            <a:r>
              <a:rPr lang="ru-RU" dirty="0"/>
              <a:t> систем </a:t>
            </a:r>
            <a:r>
              <a:rPr lang="ru-RU" dirty="0" err="1"/>
              <a:t>виробництва</a:t>
            </a:r>
            <a:r>
              <a:rPr lang="ru-RU" dirty="0"/>
              <a:t> і </a:t>
            </a:r>
            <a:r>
              <a:rPr lang="ru-RU" dirty="0" err="1"/>
              <a:t>розповсюдження</a:t>
            </a:r>
            <a:r>
              <a:rPr lang="ru-RU" dirty="0"/>
              <a:t> </a:t>
            </a:r>
            <a:r>
              <a:rPr lang="ru-RU" dirty="0" err="1"/>
              <a:t>продуктів</a:t>
            </a:r>
            <a:r>
              <a:rPr lang="ru-RU" dirty="0"/>
              <a:t>.</a:t>
            </a:r>
          </a:p>
          <a:p>
            <a:pPr marL="0" indent="0" algn="just">
              <a:buNone/>
            </a:pPr>
            <a:r>
              <a:rPr lang="ru-RU" b="1" dirty="0"/>
              <a:t>У </a:t>
            </a:r>
            <a:r>
              <a:rPr lang="ru-RU" b="1" dirty="0" err="1"/>
              <a:t>зв’язку</a:t>
            </a:r>
            <a:r>
              <a:rPr lang="ru-RU" b="1" dirty="0"/>
              <a:t> </a:t>
            </a:r>
            <a:r>
              <a:rPr lang="ru-RU" b="1" dirty="0" err="1"/>
              <a:t>із</a:t>
            </a:r>
            <a:r>
              <a:rPr lang="ru-RU" b="1" dirty="0"/>
              <a:t> </a:t>
            </a:r>
            <a:r>
              <a:rPr lang="ru-RU" b="1" dirty="0" err="1"/>
              <a:t>цим</a:t>
            </a:r>
            <a:r>
              <a:rPr lang="ru-RU" b="1" dirty="0"/>
              <a:t>, у </a:t>
            </a:r>
            <a:r>
              <a:rPr lang="ru-RU" b="1" dirty="0" err="1"/>
              <a:t>бізнесі</a:t>
            </a:r>
            <a:r>
              <a:rPr lang="ru-RU" b="1" dirty="0"/>
              <a:t> </a:t>
            </a:r>
            <a:r>
              <a:rPr lang="ru-RU" b="1" dirty="0" err="1"/>
              <a:t>змінюються</a:t>
            </a:r>
            <a:r>
              <a:rPr lang="ru-RU" b="1" dirty="0"/>
              <a:t> </a:t>
            </a:r>
            <a:r>
              <a:rPr lang="ru-RU" b="1" dirty="0" err="1"/>
              <a:t>фундаментальні</a:t>
            </a:r>
            <a:r>
              <a:rPr lang="ru-RU" b="1" dirty="0"/>
              <a:t> </a:t>
            </a:r>
            <a:r>
              <a:rPr lang="ru-RU" b="1" dirty="0" err="1"/>
              <a:t>основи</a:t>
            </a:r>
            <a:r>
              <a:rPr lang="ru-RU" b="1" dirty="0"/>
              <a:t> </a:t>
            </a:r>
            <a:r>
              <a:rPr lang="ru-RU" b="1" dirty="0" err="1"/>
              <a:t>його</a:t>
            </a:r>
            <a:r>
              <a:rPr lang="ru-RU" b="1" dirty="0"/>
              <a:t> </a:t>
            </a:r>
            <a:r>
              <a:rPr lang="ru-RU" b="1" dirty="0" err="1"/>
              <a:t>ведення</a:t>
            </a:r>
            <a:r>
              <a:rPr lang="ru-RU" b="1" dirty="0"/>
              <a:t>, </a:t>
            </a:r>
            <a:r>
              <a:rPr lang="ru-RU" b="1" dirty="0" err="1"/>
              <a:t>зокрема</a:t>
            </a:r>
            <a:r>
              <a:rPr lang="ru-RU" b="1" dirty="0" smtClean="0"/>
              <a:t>:</a:t>
            </a:r>
          </a:p>
          <a:p>
            <a:pPr marL="0" indent="0" algn="just">
              <a:buNone/>
            </a:pPr>
            <a:r>
              <a:rPr lang="ru-RU" dirty="0" smtClean="0"/>
              <a:t>1)</a:t>
            </a:r>
            <a:r>
              <a:rPr lang="ru-RU" dirty="0" err="1" smtClean="0"/>
              <a:t>змінюється</a:t>
            </a:r>
            <a:r>
              <a:rPr lang="ru-RU" dirty="0" smtClean="0"/>
              <a:t> </a:t>
            </a:r>
            <a:r>
              <a:rPr lang="ru-RU" dirty="0" err="1"/>
              <a:t>підхід</a:t>
            </a:r>
            <a:r>
              <a:rPr lang="ru-RU" dirty="0"/>
              <a:t> до </a:t>
            </a:r>
            <a:r>
              <a:rPr lang="ru-RU" dirty="0" err="1"/>
              <a:t>ведення</a:t>
            </a:r>
            <a:r>
              <a:rPr lang="ru-RU" dirty="0"/>
              <a:t> </a:t>
            </a:r>
            <a:r>
              <a:rPr lang="ru-RU" dirty="0" err="1"/>
              <a:t>діяльності</a:t>
            </a:r>
            <a:r>
              <a:rPr lang="ru-RU" dirty="0"/>
              <a:t> − </a:t>
            </a:r>
            <a:r>
              <a:rPr lang="ru-RU" dirty="0" err="1"/>
              <a:t>компанії</a:t>
            </a:r>
            <a:r>
              <a:rPr lang="ru-RU" dirty="0"/>
              <a:t> </a:t>
            </a:r>
            <a:r>
              <a:rPr lang="ru-RU" dirty="0" err="1"/>
              <a:t>переходять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проектованої</a:t>
            </a:r>
            <a:r>
              <a:rPr lang="ru-RU" dirty="0"/>
              <a:t> </a:t>
            </a:r>
            <a:r>
              <a:rPr lang="ru-RU" dirty="0" err="1"/>
              <a:t>маркетингової</a:t>
            </a:r>
            <a:r>
              <a:rPr lang="ru-RU" dirty="0"/>
              <a:t> </a:t>
            </a:r>
            <a:r>
              <a:rPr lang="ru-RU" dirty="0" err="1"/>
              <a:t>моделі</a:t>
            </a:r>
            <a:r>
              <a:rPr lang="ru-RU" dirty="0"/>
              <a:t> до </a:t>
            </a:r>
            <a:r>
              <a:rPr lang="ru-RU" dirty="0" err="1"/>
              <a:t>клієнтоцентричної</a:t>
            </a:r>
            <a:r>
              <a:rPr lang="ru-RU" dirty="0"/>
              <a:t>;</a:t>
            </a:r>
          </a:p>
          <a:p>
            <a:pPr marL="0" indent="0" algn="just">
              <a:buNone/>
            </a:pPr>
            <a:r>
              <a:rPr lang="ru-RU" dirty="0"/>
              <a:t>2) </a:t>
            </a:r>
            <a:r>
              <a:rPr lang="ru-RU" dirty="0" err="1"/>
              <a:t>з’являється</a:t>
            </a:r>
            <a:r>
              <a:rPr lang="ru-RU" dirty="0"/>
              <a:t> </a:t>
            </a:r>
            <a:r>
              <a:rPr lang="ru-RU" dirty="0" err="1"/>
              <a:t>необхідність</a:t>
            </a:r>
            <a:r>
              <a:rPr lang="ru-RU" dirty="0"/>
              <a:t> </a:t>
            </a:r>
            <a:r>
              <a:rPr lang="ru-RU" dirty="0" err="1"/>
              <a:t>безперервного</a:t>
            </a:r>
            <a:r>
              <a:rPr lang="ru-RU" dirty="0"/>
              <a:t> </a:t>
            </a:r>
            <a:r>
              <a:rPr lang="ru-RU" dirty="0" err="1"/>
              <a:t>розвитку</a:t>
            </a:r>
            <a:r>
              <a:rPr lang="ru-RU" dirty="0"/>
              <a:t>, </a:t>
            </a:r>
            <a:r>
              <a:rPr lang="ru-RU" dirty="0" err="1"/>
              <a:t>навчання</a:t>
            </a:r>
            <a:r>
              <a:rPr lang="ru-RU" dirty="0"/>
              <a:t> і </a:t>
            </a:r>
            <a:r>
              <a:rPr lang="ru-RU" dirty="0" err="1"/>
              <a:t>підви-щення</a:t>
            </a:r>
            <a:r>
              <a:rPr lang="ru-RU" dirty="0"/>
              <a:t> </a:t>
            </a:r>
            <a:r>
              <a:rPr lang="ru-RU" dirty="0" err="1"/>
              <a:t>кваліфікації</a:t>
            </a:r>
            <a:r>
              <a:rPr lang="ru-RU" dirty="0"/>
              <a:t> </a:t>
            </a:r>
            <a:r>
              <a:rPr lang="ru-RU" dirty="0" err="1"/>
              <a:t>співробітників</a:t>
            </a:r>
            <a:r>
              <a:rPr lang="ru-RU" dirty="0"/>
              <a:t>;</a:t>
            </a:r>
          </a:p>
          <a:p>
            <a:pPr marL="0" indent="0" algn="just">
              <a:buNone/>
            </a:pPr>
            <a:r>
              <a:rPr lang="ru-RU" dirty="0"/>
              <a:t>3) </a:t>
            </a:r>
            <a:r>
              <a:rPr lang="ru-RU" dirty="0" err="1"/>
              <a:t>з’являються</a:t>
            </a:r>
            <a:r>
              <a:rPr lang="ru-RU" dirty="0"/>
              <a:t> </a:t>
            </a:r>
            <a:r>
              <a:rPr lang="ru-RU" dirty="0" err="1"/>
              <a:t>нові</a:t>
            </a:r>
            <a:r>
              <a:rPr lang="ru-RU" dirty="0"/>
              <a:t> посади − </a:t>
            </a:r>
            <a:r>
              <a:rPr lang="ru-RU" dirty="0" err="1"/>
              <a:t>такі</a:t>
            </a:r>
            <a:r>
              <a:rPr lang="ru-RU" dirty="0"/>
              <a:t> як </a:t>
            </a:r>
            <a:r>
              <a:rPr lang="en-US" dirty="0"/>
              <a:t>Chief Digital Officer (</a:t>
            </a:r>
            <a:r>
              <a:rPr lang="ru-RU" dirty="0"/>
              <a:t>директор з </a:t>
            </a:r>
            <a:r>
              <a:rPr lang="ru-RU" dirty="0" err="1"/>
              <a:t>цифрових</a:t>
            </a:r>
            <a:r>
              <a:rPr lang="ru-RU" dirty="0"/>
              <a:t> </a:t>
            </a:r>
            <a:r>
              <a:rPr lang="ru-RU" dirty="0" err="1"/>
              <a:t>технологій</a:t>
            </a:r>
            <a:r>
              <a:rPr lang="ru-RU" dirty="0"/>
              <a:t>), </a:t>
            </a:r>
            <a:r>
              <a:rPr lang="en-US" dirty="0"/>
              <a:t>Data Scientist (</a:t>
            </a:r>
            <a:r>
              <a:rPr lang="ru-RU" dirty="0" err="1"/>
              <a:t>спеціаліст</a:t>
            </a:r>
            <a:r>
              <a:rPr lang="ru-RU" dirty="0"/>
              <a:t> по </a:t>
            </a:r>
            <a:r>
              <a:rPr lang="ru-RU" dirty="0" err="1"/>
              <a:t>аналізу</a:t>
            </a:r>
            <a:r>
              <a:rPr lang="ru-RU" dirty="0"/>
              <a:t> </a:t>
            </a:r>
            <a:r>
              <a:rPr lang="ru-RU" dirty="0" err="1"/>
              <a:t>даних</a:t>
            </a:r>
            <a:r>
              <a:rPr lang="ru-RU" dirty="0"/>
              <a:t>), директор по </a:t>
            </a:r>
            <a:r>
              <a:rPr lang="ru-RU" dirty="0" err="1"/>
              <a:t>трансформації</a:t>
            </a:r>
            <a:r>
              <a:rPr lang="ru-RU" dirty="0"/>
              <a:t> та </a:t>
            </a:r>
            <a:r>
              <a:rPr lang="ru-RU" dirty="0" err="1"/>
              <a:t>ін</a:t>
            </a:r>
            <a:r>
              <a:rPr lang="ru-RU" dirty="0"/>
              <a:t>;</a:t>
            </a:r>
          </a:p>
          <a:p>
            <a:pPr marL="0" indent="0" algn="just">
              <a:buNone/>
            </a:pPr>
            <a:r>
              <a:rPr lang="ru-RU" dirty="0"/>
              <a:t>4) </a:t>
            </a:r>
            <a:r>
              <a:rPr lang="ru-RU" dirty="0" err="1"/>
              <a:t>змінюється</a:t>
            </a:r>
            <a:r>
              <a:rPr lang="ru-RU" dirty="0"/>
              <a:t> </a:t>
            </a:r>
            <a:r>
              <a:rPr lang="ru-RU" dirty="0" err="1"/>
              <a:t>організаційна</a:t>
            </a:r>
            <a:r>
              <a:rPr lang="ru-RU" dirty="0"/>
              <a:t> структура в </a:t>
            </a:r>
            <a:r>
              <a:rPr lang="ru-RU" dirty="0" err="1"/>
              <a:t>компаніях</a:t>
            </a:r>
            <a:r>
              <a:rPr lang="ru-RU" dirty="0"/>
              <a:t> − </a:t>
            </a:r>
            <a:r>
              <a:rPr lang="ru-RU" dirty="0" err="1"/>
              <a:t>з’являються</a:t>
            </a:r>
            <a:r>
              <a:rPr lang="ru-RU" dirty="0"/>
              <a:t> </a:t>
            </a:r>
            <a:r>
              <a:rPr lang="ru-RU" dirty="0" err="1"/>
              <a:t>нові</a:t>
            </a:r>
            <a:r>
              <a:rPr lang="ru-RU" dirty="0"/>
              <a:t> </a:t>
            </a:r>
            <a:r>
              <a:rPr lang="ru-RU" dirty="0" err="1"/>
              <a:t>підрозділи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8459933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71600" y="1040859"/>
            <a:ext cx="9601200" cy="5573949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ru-RU" b="1" dirty="0" err="1"/>
              <a:t>Четверта</a:t>
            </a:r>
            <a:r>
              <a:rPr lang="ru-RU" b="1" dirty="0"/>
              <a:t> </a:t>
            </a:r>
            <a:r>
              <a:rPr lang="ru-RU" b="1" dirty="0" err="1"/>
              <a:t>трансформація</a:t>
            </a:r>
            <a:r>
              <a:rPr lang="ru-RU" b="1" dirty="0"/>
              <a:t> </a:t>
            </a:r>
            <a:r>
              <a:rPr lang="ru-RU" dirty="0"/>
              <a:t>– </a:t>
            </a:r>
            <a:r>
              <a:rPr lang="ru-RU" dirty="0" err="1"/>
              <a:t>масштабування</a:t>
            </a:r>
            <a:r>
              <a:rPr lang="ru-RU" dirty="0"/>
              <a:t> </a:t>
            </a:r>
            <a:r>
              <a:rPr lang="ru-RU" dirty="0" err="1"/>
              <a:t>бізнесу</a:t>
            </a:r>
            <a:r>
              <a:rPr lang="ru-RU" dirty="0"/>
              <a:t>.</a:t>
            </a:r>
          </a:p>
          <a:p>
            <a:pPr marL="0" indent="0" algn="just">
              <a:buNone/>
            </a:pPr>
            <a:r>
              <a:rPr lang="ru-RU" dirty="0" err="1"/>
              <a:t>Розвиток</a:t>
            </a:r>
            <a:r>
              <a:rPr lang="ru-RU" dirty="0"/>
              <a:t> </a:t>
            </a:r>
            <a:r>
              <a:rPr lang="ru-RU" dirty="0" err="1"/>
              <a:t>інформаційних</a:t>
            </a:r>
            <a:r>
              <a:rPr lang="ru-RU" dirty="0"/>
              <a:t> </a:t>
            </a:r>
            <a:r>
              <a:rPr lang="ru-RU" dirty="0" err="1"/>
              <a:t>технологій</a:t>
            </a:r>
            <a:r>
              <a:rPr lang="ru-RU" dirty="0"/>
              <a:t> та </a:t>
            </a:r>
            <a:r>
              <a:rPr lang="ru-RU" dirty="0" err="1"/>
              <a:t>цифрова</a:t>
            </a:r>
            <a:r>
              <a:rPr lang="ru-RU" dirty="0"/>
              <a:t> </a:t>
            </a:r>
            <a:r>
              <a:rPr lang="ru-RU" dirty="0" err="1"/>
              <a:t>трансформація</a:t>
            </a:r>
            <a:r>
              <a:rPr lang="ru-RU" dirty="0"/>
              <a:t> </a:t>
            </a:r>
            <a:r>
              <a:rPr lang="ru-RU" dirty="0" err="1" smtClean="0"/>
              <a:t>стають</a:t>
            </a:r>
            <a:r>
              <a:rPr lang="ru-RU" dirty="0" smtClean="0"/>
              <a:t> </a:t>
            </a:r>
            <a:r>
              <a:rPr lang="ru-RU" dirty="0"/>
              <a:t>одним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факторів</a:t>
            </a:r>
            <a:r>
              <a:rPr lang="ru-RU" dirty="0"/>
              <a:t> </a:t>
            </a:r>
            <a:r>
              <a:rPr lang="ru-RU" dirty="0" err="1"/>
              <a:t>масштабування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дозволяє</a:t>
            </a:r>
            <a:r>
              <a:rPr lang="ru-RU" dirty="0"/>
              <a:t> </a:t>
            </a:r>
            <a:r>
              <a:rPr lang="ru-RU" dirty="0" err="1"/>
              <a:t>компаніям</a:t>
            </a:r>
            <a:r>
              <a:rPr lang="ru-RU" dirty="0"/>
              <a:t> </a:t>
            </a:r>
            <a:r>
              <a:rPr lang="ru-RU" dirty="0" err="1"/>
              <a:t>незалежно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географії</a:t>
            </a:r>
            <a:r>
              <a:rPr lang="ru-RU" dirty="0"/>
              <a:t> </a:t>
            </a:r>
            <a:r>
              <a:rPr lang="ru-RU" dirty="0" err="1"/>
              <a:t>присутності</a:t>
            </a:r>
            <a:r>
              <a:rPr lang="ru-RU" dirty="0"/>
              <a:t> вести </a:t>
            </a:r>
            <a:r>
              <a:rPr lang="ru-RU" dirty="0" err="1"/>
              <a:t>бізнес</a:t>
            </a:r>
            <a:r>
              <a:rPr lang="ru-RU" dirty="0"/>
              <a:t> в будь-</a:t>
            </a:r>
            <a:r>
              <a:rPr lang="ru-RU" dirty="0" err="1"/>
              <a:t>якій</a:t>
            </a:r>
            <a:r>
              <a:rPr lang="ru-RU" dirty="0"/>
              <a:t> </a:t>
            </a:r>
            <a:r>
              <a:rPr lang="ru-RU" dirty="0" err="1"/>
              <a:t>точці</a:t>
            </a:r>
            <a:r>
              <a:rPr lang="ru-RU" dirty="0"/>
              <a:t> </a:t>
            </a:r>
            <a:r>
              <a:rPr lang="ru-RU" dirty="0" err="1"/>
              <a:t>планети</a:t>
            </a:r>
            <a:r>
              <a:rPr lang="ru-RU" dirty="0"/>
              <a:t>. </a:t>
            </a:r>
            <a:r>
              <a:rPr lang="ru-RU" dirty="0" err="1" smtClean="0"/>
              <a:t>Наприклад</a:t>
            </a:r>
            <a:r>
              <a:rPr lang="ru-RU" dirty="0"/>
              <a:t>, </a:t>
            </a:r>
            <a:r>
              <a:rPr lang="ru-RU" dirty="0" err="1"/>
              <a:t>впровадження</a:t>
            </a:r>
            <a:r>
              <a:rPr lang="ru-RU" dirty="0"/>
              <a:t> штучного </a:t>
            </a:r>
            <a:r>
              <a:rPr lang="ru-RU" dirty="0" err="1"/>
              <a:t>інтелекту</a:t>
            </a:r>
            <a:r>
              <a:rPr lang="ru-RU" dirty="0"/>
              <a:t> і </a:t>
            </a:r>
            <a:r>
              <a:rPr lang="ru-RU" dirty="0" err="1"/>
              <a:t>нейромереж</a:t>
            </a:r>
            <a:r>
              <a:rPr lang="ru-RU" dirty="0"/>
              <a:t> у </a:t>
            </a:r>
            <a:r>
              <a:rPr lang="ru-RU" dirty="0" err="1"/>
              <a:t>страхуванні</a:t>
            </a:r>
            <a:r>
              <a:rPr lang="ru-RU" dirty="0"/>
              <a:t> </a:t>
            </a:r>
            <a:r>
              <a:rPr lang="ru-RU" dirty="0" err="1" smtClean="0"/>
              <a:t>забезпечує</a:t>
            </a:r>
            <a:r>
              <a:rPr lang="ru-RU" dirty="0" smtClean="0"/>
              <a:t> </a:t>
            </a:r>
            <a:r>
              <a:rPr lang="ru-RU" dirty="0" err="1"/>
              <a:t>можливість</a:t>
            </a:r>
            <a:r>
              <a:rPr lang="ru-RU" dirty="0"/>
              <a:t> </a:t>
            </a:r>
            <a:r>
              <a:rPr lang="ru-RU" dirty="0" err="1"/>
              <a:t>здійснення</a:t>
            </a:r>
            <a:r>
              <a:rPr lang="ru-RU" dirty="0"/>
              <a:t> </a:t>
            </a:r>
            <a:r>
              <a:rPr lang="ru-RU" dirty="0" err="1"/>
              <a:t>оцінки</a:t>
            </a:r>
            <a:r>
              <a:rPr lang="ru-RU" dirty="0"/>
              <a:t> </a:t>
            </a:r>
            <a:r>
              <a:rPr lang="ru-RU" dirty="0" err="1"/>
              <a:t>збитків</a:t>
            </a:r>
            <a:r>
              <a:rPr lang="ru-RU" dirty="0"/>
              <a:t> </a:t>
            </a:r>
            <a:r>
              <a:rPr lang="ru-RU" dirty="0" err="1"/>
              <a:t>дистанційно</a:t>
            </a:r>
            <a:r>
              <a:rPr lang="ru-RU" dirty="0"/>
              <a:t>, а </a:t>
            </a:r>
            <a:r>
              <a:rPr lang="ru-RU" dirty="0" err="1"/>
              <a:t>це</a:t>
            </a:r>
            <a:r>
              <a:rPr lang="ru-RU" dirty="0"/>
              <a:t>, в свою </a:t>
            </a:r>
            <a:r>
              <a:rPr lang="ru-RU" dirty="0" err="1"/>
              <a:t>чергу</a:t>
            </a:r>
            <a:r>
              <a:rPr lang="ru-RU" dirty="0"/>
              <a:t>, </a:t>
            </a:r>
            <a:r>
              <a:rPr lang="ru-RU" dirty="0" err="1"/>
              <a:t>дозволяє</a:t>
            </a:r>
            <a:r>
              <a:rPr lang="ru-RU" dirty="0"/>
              <a:t> великим </a:t>
            </a:r>
            <a:r>
              <a:rPr lang="ru-RU" dirty="0" err="1"/>
              <a:t>гравцям</a:t>
            </a:r>
            <a:r>
              <a:rPr lang="ru-RU" dirty="0"/>
              <a:t> </a:t>
            </a:r>
            <a:r>
              <a:rPr lang="ru-RU" dirty="0" err="1"/>
              <a:t>консолідувати</a:t>
            </a:r>
            <a:r>
              <a:rPr lang="ru-RU" dirty="0"/>
              <a:t> </a:t>
            </a:r>
            <a:r>
              <a:rPr lang="ru-RU" dirty="0" err="1"/>
              <a:t>регіональні</a:t>
            </a:r>
            <a:r>
              <a:rPr lang="ru-RU" dirty="0"/>
              <a:t> ринки на </a:t>
            </a:r>
            <a:r>
              <a:rPr lang="ru-RU" dirty="0" err="1"/>
              <a:t>базі</a:t>
            </a:r>
            <a:r>
              <a:rPr lang="ru-RU" dirty="0"/>
              <a:t> </a:t>
            </a:r>
            <a:r>
              <a:rPr lang="ru-RU" dirty="0" err="1"/>
              <a:t>єдиної</a:t>
            </a:r>
            <a:r>
              <a:rPr lang="ru-RU" dirty="0"/>
              <a:t> </a:t>
            </a:r>
            <a:r>
              <a:rPr lang="ru-RU" dirty="0" err="1"/>
              <a:t>системи</a:t>
            </a:r>
            <a:r>
              <a:rPr lang="ru-RU" dirty="0"/>
              <a:t> </a:t>
            </a:r>
            <a:r>
              <a:rPr lang="ru-RU" dirty="0" err="1"/>
              <a:t>обслуговування</a:t>
            </a:r>
            <a:r>
              <a:rPr lang="ru-RU" dirty="0"/>
              <a:t> без </a:t>
            </a:r>
            <a:r>
              <a:rPr lang="ru-RU" dirty="0" err="1"/>
              <a:t>кордонів</a:t>
            </a:r>
            <a:r>
              <a:rPr lang="ru-RU" dirty="0"/>
              <a:t> і </a:t>
            </a:r>
            <a:r>
              <a:rPr lang="ru-RU" dirty="0" err="1"/>
              <a:t>необхідності</a:t>
            </a:r>
            <a:r>
              <a:rPr lang="ru-RU" dirty="0"/>
              <a:t> </a:t>
            </a:r>
            <a:r>
              <a:rPr lang="ru-RU" dirty="0" err="1"/>
              <a:t>відвідування</a:t>
            </a:r>
            <a:r>
              <a:rPr lang="ru-RU" dirty="0"/>
              <a:t> </a:t>
            </a:r>
            <a:r>
              <a:rPr lang="ru-RU" dirty="0" err="1"/>
              <a:t>офісу</a:t>
            </a:r>
            <a:r>
              <a:rPr lang="ru-RU" dirty="0"/>
              <a:t>. У </a:t>
            </a:r>
            <a:r>
              <a:rPr lang="ru-RU" dirty="0" err="1"/>
              <a:t>такий</a:t>
            </a:r>
            <a:r>
              <a:rPr lang="ru-RU" dirty="0"/>
              <a:t> </a:t>
            </a:r>
            <a:r>
              <a:rPr lang="ru-RU" dirty="0" err="1"/>
              <a:t>спосіб</a:t>
            </a:r>
            <a:r>
              <a:rPr lang="ru-RU" dirty="0"/>
              <a:t> </a:t>
            </a:r>
            <a:r>
              <a:rPr lang="ru-RU" dirty="0" err="1"/>
              <a:t>стираються</a:t>
            </a:r>
            <a:r>
              <a:rPr lang="ru-RU" dirty="0"/>
              <a:t> </a:t>
            </a:r>
            <a:r>
              <a:rPr lang="ru-RU" dirty="0" err="1"/>
              <a:t>межі</a:t>
            </a:r>
            <a:r>
              <a:rPr lang="ru-RU" dirty="0"/>
              <a:t> </a:t>
            </a:r>
            <a:r>
              <a:rPr lang="ru-RU" dirty="0" err="1"/>
              <a:t>між</a:t>
            </a:r>
            <a:r>
              <a:rPr lang="ru-RU" dirty="0"/>
              <a:t> </a:t>
            </a:r>
            <a:r>
              <a:rPr lang="ru-RU" dirty="0" err="1"/>
              <a:t>регіональними</a:t>
            </a:r>
            <a:r>
              <a:rPr lang="ru-RU" dirty="0"/>
              <a:t> ринками.</a:t>
            </a:r>
          </a:p>
          <a:p>
            <a:pPr algn="just"/>
            <a:r>
              <a:rPr lang="ru-RU" b="1" dirty="0" err="1"/>
              <a:t>П’ята</a:t>
            </a:r>
            <a:r>
              <a:rPr lang="ru-RU" b="1" dirty="0"/>
              <a:t> </a:t>
            </a:r>
            <a:r>
              <a:rPr lang="ru-RU" b="1" dirty="0" err="1"/>
              <a:t>трансформація</a:t>
            </a:r>
            <a:r>
              <a:rPr lang="ru-RU" b="1" dirty="0"/>
              <a:t> </a:t>
            </a:r>
            <a:r>
              <a:rPr lang="ru-RU" dirty="0"/>
              <a:t>– </a:t>
            </a:r>
            <a:r>
              <a:rPr lang="ru-RU" dirty="0" err="1"/>
              <a:t>трансформація</a:t>
            </a:r>
            <a:r>
              <a:rPr lang="ru-RU" dirty="0"/>
              <a:t> </a:t>
            </a:r>
            <a:r>
              <a:rPr lang="ru-RU" dirty="0" err="1"/>
              <a:t>цінності</a:t>
            </a:r>
            <a:r>
              <a:rPr lang="ru-RU" dirty="0"/>
              <a:t> продукту та </a:t>
            </a:r>
            <a:r>
              <a:rPr lang="ru-RU" dirty="0" err="1"/>
              <a:t>послуг</a:t>
            </a:r>
            <a:r>
              <a:rPr lang="ru-RU" dirty="0"/>
              <a:t> для </a:t>
            </a:r>
            <a:r>
              <a:rPr lang="ru-RU" dirty="0" err="1"/>
              <a:t>клієнта</a:t>
            </a:r>
            <a:r>
              <a:rPr lang="ru-RU" dirty="0"/>
              <a:t>.</a:t>
            </a:r>
          </a:p>
          <a:p>
            <a:pPr marL="0" indent="0" algn="just">
              <a:buNone/>
            </a:pPr>
            <a:r>
              <a:rPr lang="ru-RU" dirty="0" err="1"/>
              <a:t>Сучасному</a:t>
            </a:r>
            <a:r>
              <a:rPr lang="ru-RU" dirty="0"/>
              <a:t> </a:t>
            </a:r>
            <a:r>
              <a:rPr lang="ru-RU" dirty="0" err="1"/>
              <a:t>клієнту</a:t>
            </a:r>
            <a:r>
              <a:rPr lang="ru-RU" dirty="0"/>
              <a:t> </a:t>
            </a:r>
            <a:r>
              <a:rPr lang="ru-RU" dirty="0" err="1"/>
              <a:t>стає</a:t>
            </a:r>
            <a:r>
              <a:rPr lang="ru-RU" dirty="0"/>
              <a:t> </a:t>
            </a:r>
            <a:r>
              <a:rPr lang="ru-RU" dirty="0" err="1"/>
              <a:t>принципово</a:t>
            </a:r>
            <a:r>
              <a:rPr lang="ru-RU" dirty="0"/>
              <a:t> </a:t>
            </a:r>
            <a:r>
              <a:rPr lang="ru-RU" dirty="0" err="1"/>
              <a:t>важливо</a:t>
            </a:r>
            <a:r>
              <a:rPr lang="ru-RU" dirty="0"/>
              <a:t> </a:t>
            </a:r>
            <a:r>
              <a:rPr lang="ru-RU" dirty="0" err="1"/>
              <a:t>купувати</a:t>
            </a:r>
            <a:r>
              <a:rPr lang="ru-RU" dirty="0"/>
              <a:t> </a:t>
            </a:r>
            <a:r>
              <a:rPr lang="ru-RU" dirty="0" err="1"/>
              <a:t>продукти</a:t>
            </a:r>
            <a:r>
              <a:rPr lang="ru-RU" dirty="0"/>
              <a:t> і </a:t>
            </a:r>
            <a:r>
              <a:rPr lang="ru-RU" dirty="0" err="1"/>
              <a:t>послуги</a:t>
            </a:r>
            <a:r>
              <a:rPr lang="ru-RU" dirty="0"/>
              <a:t> </a:t>
            </a:r>
            <a:r>
              <a:rPr lang="ru-RU" dirty="0" err="1"/>
              <a:t>повноцінно</a:t>
            </a:r>
            <a:r>
              <a:rPr lang="ru-RU" dirty="0"/>
              <a:t> і </a:t>
            </a:r>
            <a:r>
              <a:rPr lang="ru-RU" dirty="0" err="1"/>
              <a:t>дистанційно</a:t>
            </a:r>
            <a:r>
              <a:rPr lang="ru-RU" dirty="0"/>
              <a:t>, при </a:t>
            </a:r>
            <a:r>
              <a:rPr lang="ru-RU" dirty="0" err="1"/>
              <a:t>цьому</a:t>
            </a:r>
            <a:r>
              <a:rPr lang="ru-RU" dirty="0"/>
              <a:t> </a:t>
            </a:r>
            <a:r>
              <a:rPr lang="ru-RU" dirty="0" err="1"/>
              <a:t>отримуючи</a:t>
            </a:r>
            <a:r>
              <a:rPr lang="ru-RU" dirty="0"/>
              <a:t> </a:t>
            </a:r>
            <a:r>
              <a:rPr lang="ru-RU" dirty="0" err="1"/>
              <a:t>оперативну</a:t>
            </a:r>
            <a:r>
              <a:rPr lang="ru-RU" dirty="0"/>
              <a:t> </a:t>
            </a:r>
            <a:r>
              <a:rPr lang="ru-RU" dirty="0" err="1" smtClean="0"/>
              <a:t>підтримку</a:t>
            </a:r>
            <a:r>
              <a:rPr lang="ru-RU" dirty="0" smtClean="0"/>
              <a:t> </a:t>
            </a:r>
            <a:r>
              <a:rPr lang="ru-RU" dirty="0" err="1"/>
              <a:t>цілодобово</a:t>
            </a:r>
            <a:r>
              <a:rPr lang="ru-RU" dirty="0"/>
              <a:t> і без </a:t>
            </a:r>
            <a:r>
              <a:rPr lang="ru-RU" dirty="0" err="1"/>
              <a:t>відвідування</a:t>
            </a:r>
            <a:r>
              <a:rPr lang="ru-RU" dirty="0"/>
              <a:t> </a:t>
            </a:r>
            <a:r>
              <a:rPr lang="ru-RU" dirty="0" err="1"/>
              <a:t>офісів</a:t>
            </a:r>
            <a:r>
              <a:rPr lang="ru-RU" dirty="0"/>
              <a:t>. </a:t>
            </a:r>
            <a:r>
              <a:rPr lang="ru-RU" dirty="0" err="1"/>
              <a:t>Крім</a:t>
            </a:r>
            <a:r>
              <a:rPr lang="ru-RU" dirty="0"/>
              <a:t> того, </a:t>
            </a:r>
            <a:r>
              <a:rPr lang="ru-RU" dirty="0" err="1"/>
              <a:t>він</a:t>
            </a:r>
            <a:r>
              <a:rPr lang="ru-RU" dirty="0"/>
              <a:t> </a:t>
            </a:r>
            <a:r>
              <a:rPr lang="ru-RU" dirty="0" err="1"/>
              <a:t>отримує</a:t>
            </a:r>
            <a:r>
              <a:rPr lang="ru-RU" dirty="0"/>
              <a:t> </a:t>
            </a:r>
            <a:r>
              <a:rPr lang="ru-RU" dirty="0" err="1" smtClean="0"/>
              <a:t>можливість</a:t>
            </a:r>
            <a:r>
              <a:rPr lang="ru-RU" dirty="0" smtClean="0"/>
              <a:t> </a:t>
            </a:r>
            <a:r>
              <a:rPr lang="ru-RU" dirty="0" err="1"/>
              <a:t>більшого</a:t>
            </a:r>
            <a:r>
              <a:rPr lang="ru-RU" dirty="0"/>
              <a:t> </a:t>
            </a:r>
            <a:r>
              <a:rPr lang="ru-RU" dirty="0" err="1"/>
              <a:t>вибору</a:t>
            </a:r>
            <a:r>
              <a:rPr lang="ru-RU" dirty="0"/>
              <a:t>, контролю, </a:t>
            </a:r>
            <a:r>
              <a:rPr lang="ru-RU" dirty="0" err="1"/>
              <a:t>зручного</a:t>
            </a:r>
            <a:r>
              <a:rPr lang="ru-RU" dirty="0"/>
              <a:t> та </a:t>
            </a:r>
            <a:r>
              <a:rPr lang="ru-RU" dirty="0" err="1"/>
              <a:t>індивідуального</a:t>
            </a:r>
            <a:r>
              <a:rPr lang="ru-RU" dirty="0"/>
              <a:t> </a:t>
            </a:r>
            <a:r>
              <a:rPr lang="ru-RU" dirty="0" err="1"/>
              <a:t>підходу</a:t>
            </a:r>
            <a:r>
              <a:rPr lang="ru-RU" dirty="0"/>
              <a:t>.</a:t>
            </a:r>
          </a:p>
          <a:p>
            <a:pPr algn="just"/>
            <a:r>
              <a:rPr lang="ru-RU" b="1" dirty="0" err="1"/>
              <a:t>Шоста</a:t>
            </a:r>
            <a:r>
              <a:rPr lang="ru-RU" b="1" dirty="0"/>
              <a:t> </a:t>
            </a:r>
            <a:r>
              <a:rPr lang="ru-RU" b="1" dirty="0" err="1"/>
              <a:t>трансформація</a:t>
            </a:r>
            <a:r>
              <a:rPr lang="ru-RU" b="1" dirty="0"/>
              <a:t> </a:t>
            </a:r>
            <a:r>
              <a:rPr lang="ru-RU" dirty="0"/>
              <a:t>– </a:t>
            </a:r>
            <a:r>
              <a:rPr lang="ru-RU" dirty="0" err="1"/>
              <a:t>соціально-економічна</a:t>
            </a:r>
            <a:r>
              <a:rPr lang="ru-RU" dirty="0"/>
              <a:t> </a:t>
            </a:r>
            <a:r>
              <a:rPr lang="ru-RU" dirty="0" err="1"/>
              <a:t>трансформація</a:t>
            </a:r>
            <a:r>
              <a:rPr lang="ru-RU" dirty="0"/>
              <a:t> </a:t>
            </a:r>
            <a:r>
              <a:rPr lang="ru-RU" dirty="0" smtClean="0"/>
              <a:t>ринку </a:t>
            </a:r>
            <a:r>
              <a:rPr lang="ru-RU" dirty="0" err="1"/>
              <a:t>праці</a:t>
            </a:r>
            <a:r>
              <a:rPr lang="ru-RU" dirty="0"/>
              <a:t>.</a:t>
            </a:r>
          </a:p>
          <a:p>
            <a:pPr marL="0" indent="0" algn="just">
              <a:buNone/>
            </a:pPr>
            <a:r>
              <a:rPr lang="ru-RU" dirty="0"/>
              <a:t>Одним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ключових</a:t>
            </a:r>
            <a:r>
              <a:rPr lang="ru-RU" dirty="0"/>
              <a:t> </a:t>
            </a:r>
            <a:r>
              <a:rPr lang="ru-RU" dirty="0" err="1"/>
              <a:t>трендів</a:t>
            </a:r>
            <a:r>
              <a:rPr lang="ru-RU" dirty="0"/>
              <a:t> </a:t>
            </a:r>
            <a:r>
              <a:rPr lang="ru-RU" dirty="0" err="1"/>
              <a:t>інформатизації</a:t>
            </a:r>
            <a:r>
              <a:rPr lang="ru-RU" dirty="0"/>
              <a:t> </a:t>
            </a:r>
            <a:r>
              <a:rPr lang="ru-RU" dirty="0" err="1"/>
              <a:t>суспільства</a:t>
            </a:r>
            <a:r>
              <a:rPr lang="ru-RU" dirty="0"/>
              <a:t> є те,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 smtClean="0"/>
              <a:t>всюди</a:t>
            </a:r>
            <a:r>
              <a:rPr lang="ru-RU" dirty="0"/>
              <a:t>, де </a:t>
            </a:r>
            <a:r>
              <a:rPr lang="ru-RU" dirty="0" err="1"/>
              <a:t>людину</a:t>
            </a:r>
            <a:r>
              <a:rPr lang="ru-RU" dirty="0"/>
              <a:t> </a:t>
            </a:r>
            <a:r>
              <a:rPr lang="ru-RU" dirty="0" err="1"/>
              <a:t>можна</a:t>
            </a:r>
            <a:r>
              <a:rPr lang="ru-RU" dirty="0"/>
              <a:t> </a:t>
            </a:r>
            <a:r>
              <a:rPr lang="ru-RU" dirty="0" err="1"/>
              <a:t>замінити</a:t>
            </a:r>
            <a:r>
              <a:rPr lang="ru-RU" dirty="0"/>
              <a:t> </a:t>
            </a:r>
            <a:r>
              <a:rPr lang="ru-RU" dirty="0" err="1"/>
              <a:t>технологією</a:t>
            </a:r>
            <a:r>
              <a:rPr lang="ru-RU" dirty="0"/>
              <a:t>, </a:t>
            </a:r>
            <a:r>
              <a:rPr lang="ru-RU" dirty="0" err="1"/>
              <a:t>потрібно</a:t>
            </a:r>
            <a:r>
              <a:rPr lang="ru-RU" dirty="0"/>
              <a:t>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зробити</a:t>
            </a:r>
            <a:r>
              <a:rPr lang="ru-RU" dirty="0"/>
              <a:t> </a:t>
            </a:r>
            <a:r>
              <a:rPr lang="ru-RU" dirty="0" err="1"/>
              <a:t>чим</a:t>
            </a:r>
            <a:r>
              <a:rPr lang="ru-RU" dirty="0"/>
              <a:t> по </a:t>
            </a:r>
            <a:r>
              <a:rPr lang="ru-RU" dirty="0" err="1"/>
              <a:t>швидше</a:t>
            </a:r>
            <a:r>
              <a:rPr lang="ru-RU" dirty="0"/>
              <a:t>.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тягне</a:t>
            </a:r>
            <a:r>
              <a:rPr lang="ru-RU" dirty="0"/>
              <a:t> за собою </a:t>
            </a:r>
            <a:r>
              <a:rPr lang="ru-RU" dirty="0" err="1"/>
              <a:t>цілу</a:t>
            </a:r>
            <a:r>
              <a:rPr lang="ru-RU" dirty="0"/>
              <a:t> низку </a:t>
            </a:r>
            <a:r>
              <a:rPr lang="ru-RU" dirty="0" err="1"/>
              <a:t>соціальних</a:t>
            </a:r>
            <a:r>
              <a:rPr lang="ru-RU" dirty="0"/>
              <a:t> </a:t>
            </a:r>
            <a:r>
              <a:rPr lang="ru-RU" dirty="0" err="1"/>
              <a:t>наслідків</a:t>
            </a:r>
            <a:r>
              <a:rPr lang="ru-RU" dirty="0"/>
              <a:t>. </a:t>
            </a:r>
            <a:r>
              <a:rPr lang="ru-RU" dirty="0" err="1"/>
              <a:t>Завдяки</a:t>
            </a:r>
            <a:r>
              <a:rPr lang="ru-RU" dirty="0"/>
              <a:t> </a:t>
            </a:r>
            <a:r>
              <a:rPr lang="ru-RU" dirty="0" err="1"/>
              <a:t>впро-вадженню</a:t>
            </a:r>
            <a:r>
              <a:rPr lang="ru-RU" dirty="0"/>
              <a:t> </a:t>
            </a:r>
            <a:r>
              <a:rPr lang="ru-RU" dirty="0" err="1"/>
              <a:t>інформаційних</a:t>
            </a:r>
            <a:r>
              <a:rPr lang="ru-RU" dirty="0"/>
              <a:t> </a:t>
            </a:r>
            <a:r>
              <a:rPr lang="ru-RU" dirty="0" err="1"/>
              <a:t>технологій</a:t>
            </a:r>
            <a:r>
              <a:rPr lang="ru-RU" dirty="0"/>
              <a:t> та </a:t>
            </a:r>
            <a:r>
              <a:rPr lang="ru-RU" dirty="0" err="1"/>
              <a:t>сервісів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заміщають</a:t>
            </a:r>
            <a:r>
              <a:rPr lang="ru-RU" dirty="0"/>
              <a:t> </a:t>
            </a:r>
            <a:r>
              <a:rPr lang="ru-RU" dirty="0" err="1" smtClean="0"/>
              <a:t>людську</a:t>
            </a:r>
            <a:r>
              <a:rPr lang="ru-RU" dirty="0" smtClean="0"/>
              <a:t> </a:t>
            </a:r>
            <a:r>
              <a:rPr lang="ru-RU" dirty="0" err="1" smtClean="0"/>
              <a:t>працю</a:t>
            </a:r>
            <a:r>
              <a:rPr lang="ru-RU" dirty="0"/>
              <a:t>, велика </a:t>
            </a:r>
            <a:r>
              <a:rPr lang="ru-RU" dirty="0" err="1"/>
              <a:t>частина</a:t>
            </a:r>
            <a:r>
              <a:rPr lang="ru-RU" dirty="0"/>
              <a:t> людей буде </a:t>
            </a:r>
            <a:r>
              <a:rPr lang="ru-RU" dirty="0" err="1"/>
              <a:t>виведена</a:t>
            </a:r>
            <a:r>
              <a:rPr lang="ru-RU" dirty="0"/>
              <a:t> </a:t>
            </a:r>
            <a:r>
              <a:rPr lang="ru-RU" dirty="0" err="1"/>
              <a:t>зі</a:t>
            </a:r>
            <a:r>
              <a:rPr lang="ru-RU" dirty="0"/>
              <a:t> </a:t>
            </a:r>
            <a:r>
              <a:rPr lang="ru-RU" dirty="0" err="1"/>
              <a:t>сфери</a:t>
            </a:r>
            <a:r>
              <a:rPr lang="ru-RU" dirty="0"/>
              <a:t> </a:t>
            </a:r>
            <a:r>
              <a:rPr lang="ru-RU" dirty="0" err="1"/>
              <a:t>сервісу</a:t>
            </a:r>
            <a:r>
              <a:rPr lang="ru-RU" dirty="0" smtClean="0"/>
              <a:t>.</a:t>
            </a:r>
            <a:endParaRPr lang="ru-RU" dirty="0"/>
          </a:p>
          <a:p>
            <a:pPr algn="just"/>
            <a:r>
              <a:rPr lang="ru-RU" b="1" dirty="0" err="1"/>
              <a:t>Сьома</a:t>
            </a:r>
            <a:r>
              <a:rPr lang="ru-RU" b="1" dirty="0"/>
              <a:t> </a:t>
            </a:r>
            <a:r>
              <a:rPr lang="ru-RU" b="1" dirty="0" err="1"/>
              <a:t>трансформація</a:t>
            </a:r>
            <a:r>
              <a:rPr lang="ru-RU" b="1" dirty="0"/>
              <a:t> </a:t>
            </a:r>
            <a:r>
              <a:rPr lang="ru-RU" dirty="0"/>
              <a:t>– </a:t>
            </a:r>
            <a:r>
              <a:rPr lang="ru-RU" dirty="0" err="1"/>
              <a:t>пов’язана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змінами</a:t>
            </a:r>
            <a:r>
              <a:rPr lang="ru-RU" dirty="0"/>
              <a:t> у </a:t>
            </a:r>
            <a:r>
              <a:rPr lang="ru-RU" dirty="0" err="1"/>
              <a:t>галузевій</a:t>
            </a:r>
            <a:r>
              <a:rPr lang="ru-RU" dirty="0"/>
              <a:t> </a:t>
            </a:r>
            <a:r>
              <a:rPr lang="ru-RU" dirty="0" err="1"/>
              <a:t>структурі</a:t>
            </a:r>
            <a:r>
              <a:rPr lang="ru-RU" dirty="0"/>
              <a:t> </a:t>
            </a:r>
            <a:r>
              <a:rPr lang="ru-RU" dirty="0" err="1"/>
              <a:t>господарства</a:t>
            </a:r>
            <a:r>
              <a:rPr lang="ru-RU" dirty="0"/>
              <a:t> </a:t>
            </a:r>
            <a:r>
              <a:rPr lang="ru-RU" dirty="0" err="1"/>
              <a:t>регіонів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17451400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 err="1"/>
              <a:t>Використання</a:t>
            </a:r>
            <a:r>
              <a:rPr lang="ru-RU" sz="2800" dirty="0"/>
              <a:t> </a:t>
            </a:r>
            <a:r>
              <a:rPr lang="ru-RU" sz="2800" dirty="0" err="1"/>
              <a:t>інформаційних</a:t>
            </a:r>
            <a:r>
              <a:rPr lang="ru-RU" sz="2800" dirty="0"/>
              <a:t> </a:t>
            </a:r>
            <a:r>
              <a:rPr lang="ru-RU" sz="2800" dirty="0" err="1"/>
              <a:t>технологій</a:t>
            </a:r>
            <a:r>
              <a:rPr lang="ru-RU" sz="2800" dirty="0"/>
              <a:t> </a:t>
            </a:r>
            <a:r>
              <a:rPr lang="ru-RU" sz="2800" dirty="0" err="1"/>
              <a:t>може</a:t>
            </a:r>
            <a:r>
              <a:rPr lang="ru-RU" sz="2800" dirty="0"/>
              <a:t> </a:t>
            </a:r>
            <a:r>
              <a:rPr lang="ru-RU" sz="2800" dirty="0" err="1"/>
              <a:t>породжувати</a:t>
            </a:r>
            <a:r>
              <a:rPr lang="ru-RU" sz="2800" dirty="0"/>
              <a:t> </a:t>
            </a:r>
            <a:r>
              <a:rPr lang="ru-RU" sz="2800" dirty="0" err="1"/>
              <a:t>загрози</a:t>
            </a:r>
            <a:r>
              <a:rPr lang="ru-RU" sz="2800" dirty="0"/>
              <a:t> </a:t>
            </a:r>
            <a:r>
              <a:rPr lang="ru-RU" sz="2800" dirty="0" err="1"/>
              <a:t>економічній</a:t>
            </a:r>
            <a:r>
              <a:rPr lang="ru-RU" sz="2800" dirty="0"/>
              <a:t> </a:t>
            </a:r>
            <a:r>
              <a:rPr lang="ru-RU" sz="2800" dirty="0" err="1"/>
              <a:t>безпеці</a:t>
            </a:r>
            <a:r>
              <a:rPr lang="ru-RU" sz="2800" dirty="0"/>
              <a:t>, </a:t>
            </a:r>
            <a:r>
              <a:rPr lang="ru-RU" sz="2800" dirty="0" err="1"/>
              <a:t>які</a:t>
            </a:r>
            <a:r>
              <a:rPr lang="ru-RU" sz="2800" dirty="0"/>
              <a:t> </a:t>
            </a:r>
            <a:r>
              <a:rPr lang="ru-RU" sz="2800" dirty="0" err="1"/>
              <a:t>виникають</a:t>
            </a:r>
            <a:r>
              <a:rPr lang="ru-RU" sz="2800" dirty="0"/>
              <a:t> через:</a:t>
            </a:r>
            <a:br>
              <a:rPr lang="ru-RU" sz="2800" dirty="0"/>
            </a:b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1</a:t>
            </a:r>
            <a:r>
              <a:rPr lang="ru-RU" dirty="0"/>
              <a:t>. </a:t>
            </a:r>
            <a:r>
              <a:rPr lang="ru-RU" dirty="0" err="1"/>
              <a:t>Використання</a:t>
            </a:r>
            <a:r>
              <a:rPr lang="ru-RU" dirty="0"/>
              <a:t> </a:t>
            </a:r>
            <a:r>
              <a:rPr lang="ru-RU" dirty="0" err="1"/>
              <a:t>піратського</a:t>
            </a:r>
            <a:r>
              <a:rPr lang="ru-RU" dirty="0"/>
              <a:t> </a:t>
            </a:r>
            <a:r>
              <a:rPr lang="ru-RU" dirty="0" err="1"/>
              <a:t>програмного</a:t>
            </a:r>
            <a:r>
              <a:rPr lang="ru-RU" dirty="0"/>
              <a:t> </a:t>
            </a:r>
            <a:r>
              <a:rPr lang="ru-RU" dirty="0" err="1"/>
              <a:t>забезпечення</a:t>
            </a:r>
            <a:r>
              <a:rPr lang="ru-RU" dirty="0" smtClean="0"/>
              <a:t>.</a:t>
            </a:r>
          </a:p>
          <a:p>
            <a:r>
              <a:rPr lang="ru-RU" dirty="0" smtClean="0"/>
              <a:t>2. </a:t>
            </a:r>
            <a:r>
              <a:rPr lang="ru-RU" dirty="0" err="1" smtClean="0"/>
              <a:t>Цільові</a:t>
            </a:r>
            <a:r>
              <a:rPr lang="ru-RU" dirty="0" smtClean="0"/>
              <a:t> </a:t>
            </a:r>
            <a:r>
              <a:rPr lang="ru-RU" dirty="0" err="1"/>
              <a:t>вірусні</a:t>
            </a:r>
            <a:r>
              <a:rPr lang="ru-RU" dirty="0"/>
              <a:t> атаки. </a:t>
            </a:r>
            <a:endParaRPr lang="ru-RU" dirty="0" smtClean="0"/>
          </a:p>
          <a:p>
            <a:r>
              <a:rPr lang="ru-RU" dirty="0" smtClean="0"/>
              <a:t>3</a:t>
            </a:r>
            <a:r>
              <a:rPr lang="ru-RU" dirty="0"/>
              <a:t>. </a:t>
            </a:r>
            <a:r>
              <a:rPr lang="ru-RU" dirty="0" err="1" smtClean="0"/>
              <a:t>Програми-шпигуни</a:t>
            </a:r>
            <a:r>
              <a:rPr lang="ru-RU" dirty="0" smtClean="0"/>
              <a:t>.</a:t>
            </a:r>
          </a:p>
          <a:p>
            <a:pPr algn="just"/>
            <a:r>
              <a:rPr lang="ru-RU" dirty="0" smtClean="0"/>
              <a:t> </a:t>
            </a:r>
            <a:r>
              <a:rPr lang="ru-RU" dirty="0"/>
              <a:t>4. </a:t>
            </a:r>
            <a:r>
              <a:rPr lang="ru-RU" dirty="0" err="1"/>
              <a:t>Розвиток</a:t>
            </a:r>
            <a:r>
              <a:rPr lang="ru-RU" dirty="0"/>
              <a:t> </a:t>
            </a:r>
            <a:r>
              <a:rPr lang="ru-RU" dirty="0" err="1"/>
              <a:t>електронного</a:t>
            </a:r>
            <a:r>
              <a:rPr lang="ru-RU" dirty="0"/>
              <a:t> </a:t>
            </a:r>
            <a:r>
              <a:rPr lang="ru-RU" dirty="0" err="1"/>
              <a:t>бізнесу</a:t>
            </a:r>
            <a:r>
              <a:rPr lang="ru-RU" dirty="0"/>
              <a:t> та </a:t>
            </a:r>
            <a:r>
              <a:rPr lang="ru-RU" dirty="0" err="1"/>
              <a:t>розширення</a:t>
            </a:r>
            <a:r>
              <a:rPr lang="ru-RU" dirty="0"/>
              <a:t> </a:t>
            </a:r>
            <a:r>
              <a:rPr lang="ru-RU" dirty="0" err="1"/>
              <a:t>територіальних</a:t>
            </a:r>
            <a:r>
              <a:rPr lang="ru-RU" dirty="0"/>
              <a:t> </a:t>
            </a:r>
            <a:r>
              <a:rPr lang="ru-RU" dirty="0" smtClean="0"/>
              <a:t>меж  </a:t>
            </a:r>
            <a:r>
              <a:rPr lang="ru-RU" dirty="0" err="1"/>
              <a:t>регіональних</a:t>
            </a:r>
            <a:r>
              <a:rPr lang="ru-RU" dirty="0"/>
              <a:t> </a:t>
            </a:r>
            <a:r>
              <a:rPr lang="ru-RU" dirty="0" err="1"/>
              <a:t>ринків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219914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just"/>
            <a:r>
              <a:rPr lang="ru-RU" sz="2400" b="1" dirty="0" err="1" smtClean="0"/>
              <a:t>Основні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принципи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нової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інформаційної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технології</a:t>
            </a:r>
            <a:r>
              <a:rPr lang="ru-RU" sz="2400" b="1" dirty="0" smtClean="0"/>
              <a:t> (НІТ) − </a:t>
            </a:r>
            <a:r>
              <a:rPr lang="ru-RU" sz="2400" b="1" dirty="0" err="1" smtClean="0"/>
              <a:t>це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інтегрованість</a:t>
            </a:r>
            <a:r>
              <a:rPr lang="ru-RU" sz="2400" b="1" dirty="0" smtClean="0"/>
              <a:t>, </a:t>
            </a:r>
            <a:r>
              <a:rPr lang="ru-RU" sz="2400" b="1" dirty="0" err="1" smtClean="0"/>
              <a:t>гнучкість</a:t>
            </a:r>
            <a:r>
              <a:rPr lang="ru-RU" sz="2400" b="1" dirty="0" smtClean="0"/>
              <a:t> та </a:t>
            </a:r>
            <a:r>
              <a:rPr lang="ru-RU" sz="2400" b="1" dirty="0" err="1" smtClean="0"/>
              <a:t>інформативність</a:t>
            </a:r>
            <a:r>
              <a:rPr lang="ru-RU" sz="2400" b="1" dirty="0" smtClean="0"/>
              <a:t>. Для </a:t>
            </a:r>
            <a:r>
              <a:rPr lang="ru-RU" sz="2400" b="1" dirty="0" err="1" smtClean="0"/>
              <a:t>неї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характерні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такі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особливості</a:t>
            </a:r>
            <a:r>
              <a:rPr lang="ru-RU" sz="2400" b="1" dirty="0" smtClean="0"/>
              <a:t>:</a:t>
            </a:r>
            <a:endParaRPr lang="ru-RU" sz="24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ru-RU" dirty="0" smtClean="0"/>
              <a:t>робота </a:t>
            </a:r>
            <a:r>
              <a:rPr lang="ru-RU" dirty="0" err="1" smtClean="0"/>
              <a:t>користувача</a:t>
            </a:r>
            <a:r>
              <a:rPr lang="ru-RU" dirty="0" smtClean="0"/>
              <a:t> в </a:t>
            </a:r>
            <a:r>
              <a:rPr lang="ru-RU" dirty="0" err="1" smtClean="0"/>
              <a:t>режимі</a:t>
            </a:r>
            <a:r>
              <a:rPr lang="ru-RU" dirty="0" smtClean="0"/>
              <a:t> </a:t>
            </a:r>
            <a:r>
              <a:rPr lang="ru-RU" dirty="0" err="1" smtClean="0"/>
              <a:t>маніпулювання</a:t>
            </a:r>
            <a:r>
              <a:rPr lang="ru-RU" dirty="0" smtClean="0"/>
              <a:t> </a:t>
            </a:r>
            <a:r>
              <a:rPr lang="ru-RU" dirty="0" err="1" smtClean="0"/>
              <a:t>даними</a:t>
            </a:r>
            <a:r>
              <a:rPr lang="ru-RU" dirty="0" smtClean="0"/>
              <a:t> (а не </a:t>
            </a:r>
            <a:r>
              <a:rPr lang="ru-RU" dirty="0" err="1" smtClean="0"/>
              <a:t>програмування</a:t>
            </a:r>
            <a:r>
              <a:rPr lang="ru-RU" dirty="0" smtClean="0"/>
              <a:t>);</a:t>
            </a:r>
          </a:p>
          <a:p>
            <a:pPr algn="just"/>
            <a:r>
              <a:rPr lang="ru-RU" dirty="0" err="1" smtClean="0"/>
              <a:t>цілковита</a:t>
            </a:r>
            <a:r>
              <a:rPr lang="ru-RU" dirty="0" smtClean="0"/>
              <a:t> </a:t>
            </a:r>
            <a:r>
              <a:rPr lang="ru-RU" dirty="0" err="1" smtClean="0"/>
              <a:t>інформаційна</a:t>
            </a:r>
            <a:r>
              <a:rPr lang="ru-RU" dirty="0" smtClean="0"/>
              <a:t> </a:t>
            </a:r>
            <a:r>
              <a:rPr lang="ru-RU" dirty="0" err="1" smtClean="0"/>
              <a:t>підтримка</a:t>
            </a:r>
            <a:r>
              <a:rPr lang="ru-RU" dirty="0" smtClean="0"/>
              <a:t> на </a:t>
            </a:r>
            <a:r>
              <a:rPr lang="ru-RU" dirty="0" err="1" smtClean="0"/>
              <a:t>всіх</a:t>
            </a:r>
            <a:r>
              <a:rPr lang="ru-RU" dirty="0" smtClean="0"/>
              <a:t> </a:t>
            </a:r>
            <a:r>
              <a:rPr lang="ru-RU" dirty="0" err="1" smtClean="0"/>
              <a:t>етапах</a:t>
            </a:r>
            <a:r>
              <a:rPr lang="ru-RU" dirty="0" smtClean="0"/>
              <a:t> </a:t>
            </a:r>
            <a:r>
              <a:rPr lang="ru-RU" dirty="0" err="1" smtClean="0"/>
              <a:t>проходження</a:t>
            </a:r>
            <a:r>
              <a:rPr lang="ru-RU" dirty="0" smtClean="0"/>
              <a:t> </a:t>
            </a:r>
            <a:r>
              <a:rPr lang="ru-RU" dirty="0" err="1" smtClean="0"/>
              <a:t>інформації</a:t>
            </a:r>
            <a:r>
              <a:rPr lang="ru-RU" dirty="0" smtClean="0"/>
              <a:t> на </a:t>
            </a:r>
            <a:r>
              <a:rPr lang="ru-RU" dirty="0" err="1" smtClean="0"/>
              <a:t>основі</a:t>
            </a:r>
            <a:r>
              <a:rPr lang="ru-RU" dirty="0" smtClean="0"/>
              <a:t> </a:t>
            </a:r>
            <a:r>
              <a:rPr lang="ru-RU" dirty="0" err="1" smtClean="0"/>
              <a:t>інтегрованої</a:t>
            </a:r>
            <a:r>
              <a:rPr lang="ru-RU" dirty="0" smtClean="0"/>
              <a:t> </a:t>
            </a:r>
            <a:r>
              <a:rPr lang="ru-RU" dirty="0" err="1" smtClean="0"/>
              <a:t>бази</a:t>
            </a:r>
            <a:r>
              <a:rPr lang="ru-RU" dirty="0" smtClean="0"/>
              <a:t> </a:t>
            </a:r>
            <a:r>
              <a:rPr lang="ru-RU" dirty="0" err="1" smtClean="0"/>
              <a:t>даних</a:t>
            </a:r>
            <a:r>
              <a:rPr lang="ru-RU" dirty="0" smtClean="0"/>
              <a:t>, яка </a:t>
            </a:r>
            <a:r>
              <a:rPr lang="ru-RU" dirty="0" err="1" smtClean="0"/>
              <a:t>передбачає</a:t>
            </a:r>
            <a:r>
              <a:rPr lang="ru-RU" dirty="0" smtClean="0"/>
              <a:t> одну </a:t>
            </a:r>
            <a:r>
              <a:rPr lang="ru-RU" dirty="0" err="1" smtClean="0"/>
              <a:t>уніфіковану</a:t>
            </a:r>
            <a:r>
              <a:rPr lang="ru-RU" dirty="0" smtClean="0"/>
              <a:t> форму </a:t>
            </a:r>
            <a:r>
              <a:rPr lang="ru-RU" dirty="0" err="1" smtClean="0"/>
              <a:t>подання</a:t>
            </a:r>
            <a:r>
              <a:rPr lang="ru-RU" dirty="0" smtClean="0"/>
              <a:t>, </a:t>
            </a:r>
            <a:r>
              <a:rPr lang="ru-RU" dirty="0" err="1" smtClean="0"/>
              <a:t>зберігання</a:t>
            </a:r>
            <a:r>
              <a:rPr lang="ru-RU" dirty="0" smtClean="0"/>
              <a:t>, </a:t>
            </a:r>
            <a:r>
              <a:rPr lang="ru-RU" dirty="0" err="1" smtClean="0"/>
              <a:t>пошуку</a:t>
            </a:r>
            <a:r>
              <a:rPr lang="ru-RU" dirty="0" smtClean="0"/>
              <a:t>, </a:t>
            </a:r>
            <a:r>
              <a:rPr lang="ru-RU" dirty="0" err="1" smtClean="0"/>
              <a:t>відображення</a:t>
            </a:r>
            <a:r>
              <a:rPr lang="ru-RU" dirty="0" smtClean="0"/>
              <a:t>, </a:t>
            </a:r>
            <a:r>
              <a:rPr lang="ru-RU" dirty="0" err="1" smtClean="0"/>
              <a:t>віднов-лення</a:t>
            </a:r>
            <a:r>
              <a:rPr lang="ru-RU" dirty="0" smtClean="0"/>
              <a:t> та </a:t>
            </a:r>
            <a:r>
              <a:rPr lang="ru-RU" dirty="0" err="1" smtClean="0"/>
              <a:t>захисту</a:t>
            </a:r>
            <a:r>
              <a:rPr lang="ru-RU" dirty="0" smtClean="0"/>
              <a:t> </a:t>
            </a:r>
            <a:r>
              <a:rPr lang="ru-RU" dirty="0" err="1" smtClean="0"/>
              <a:t>даних</a:t>
            </a:r>
            <a:r>
              <a:rPr lang="ru-RU" dirty="0" smtClean="0"/>
              <a:t>;</a:t>
            </a:r>
          </a:p>
          <a:p>
            <a:pPr algn="just"/>
            <a:r>
              <a:rPr lang="ru-RU" dirty="0" err="1" smtClean="0"/>
              <a:t>безпаперовий</a:t>
            </a:r>
            <a:r>
              <a:rPr lang="ru-RU" dirty="0" smtClean="0"/>
              <a:t> </a:t>
            </a:r>
            <a:r>
              <a:rPr lang="ru-RU" dirty="0" err="1" smtClean="0"/>
              <a:t>процес</a:t>
            </a:r>
            <a:r>
              <a:rPr lang="ru-RU" dirty="0" smtClean="0"/>
              <a:t> </a:t>
            </a:r>
            <a:r>
              <a:rPr lang="ru-RU" dirty="0" err="1" smtClean="0"/>
              <a:t>опрацювання</a:t>
            </a:r>
            <a:r>
              <a:rPr lang="ru-RU" dirty="0" smtClean="0"/>
              <a:t> документа, коли на </a:t>
            </a:r>
            <a:r>
              <a:rPr lang="ru-RU" dirty="0" err="1" smtClean="0"/>
              <a:t>папері</a:t>
            </a:r>
            <a:r>
              <a:rPr lang="ru-RU" dirty="0" smtClean="0"/>
              <a:t> </a:t>
            </a:r>
            <a:r>
              <a:rPr lang="ru-RU" dirty="0" err="1" smtClean="0"/>
              <a:t>фіксується</a:t>
            </a:r>
            <a:r>
              <a:rPr lang="ru-RU" dirty="0" smtClean="0"/>
              <a:t> </a:t>
            </a:r>
            <a:r>
              <a:rPr lang="ru-RU" dirty="0" err="1" smtClean="0"/>
              <a:t>лише</a:t>
            </a:r>
            <a:r>
              <a:rPr lang="ru-RU" dirty="0" smtClean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остаточний</a:t>
            </a:r>
            <a:r>
              <a:rPr lang="ru-RU" dirty="0" smtClean="0"/>
              <a:t> </a:t>
            </a:r>
            <a:r>
              <a:rPr lang="ru-RU" dirty="0" err="1" smtClean="0"/>
              <a:t>варіант</a:t>
            </a:r>
            <a:r>
              <a:rPr lang="ru-RU" dirty="0" smtClean="0"/>
              <a:t>, а </a:t>
            </a:r>
            <a:r>
              <a:rPr lang="ru-RU" dirty="0" err="1" smtClean="0"/>
              <a:t>проміжні</a:t>
            </a:r>
            <a:r>
              <a:rPr lang="ru-RU" dirty="0" smtClean="0"/>
              <a:t> </a:t>
            </a:r>
            <a:r>
              <a:rPr lang="ru-RU" dirty="0" err="1" smtClean="0"/>
              <a:t>версії</a:t>
            </a:r>
            <a:r>
              <a:rPr lang="ru-RU" dirty="0" smtClean="0"/>
              <a:t> та </a:t>
            </a:r>
            <a:r>
              <a:rPr lang="ru-RU" dirty="0" err="1" smtClean="0"/>
              <a:t>необхідні</a:t>
            </a:r>
            <a:r>
              <a:rPr lang="ru-RU" dirty="0" smtClean="0"/>
              <a:t> </a:t>
            </a:r>
            <a:r>
              <a:rPr lang="ru-RU" dirty="0" err="1" smtClean="0"/>
              <a:t>дані</a:t>
            </a:r>
            <a:r>
              <a:rPr lang="ru-RU" dirty="0" smtClean="0"/>
              <a:t>, </a:t>
            </a:r>
            <a:r>
              <a:rPr lang="ru-RU" dirty="0" err="1" smtClean="0"/>
              <a:t>записані</a:t>
            </a:r>
            <a:r>
              <a:rPr lang="ru-RU" dirty="0" smtClean="0"/>
              <a:t> на машинному </a:t>
            </a:r>
            <a:r>
              <a:rPr lang="ru-RU" dirty="0" err="1" smtClean="0"/>
              <a:t>носії</a:t>
            </a:r>
            <a:r>
              <a:rPr lang="ru-RU" dirty="0" smtClean="0"/>
              <a:t>, </a:t>
            </a:r>
            <a:r>
              <a:rPr lang="ru-RU" dirty="0" err="1" smtClean="0"/>
              <a:t>доводяться</a:t>
            </a:r>
            <a:r>
              <a:rPr lang="ru-RU" dirty="0" smtClean="0"/>
              <a:t> до </a:t>
            </a:r>
            <a:r>
              <a:rPr lang="ru-RU" dirty="0" err="1" smtClean="0"/>
              <a:t>користувача</a:t>
            </a:r>
            <a:r>
              <a:rPr lang="ru-RU" dirty="0" smtClean="0"/>
              <a:t> через </a:t>
            </a:r>
            <a:r>
              <a:rPr lang="ru-RU" dirty="0" err="1" smtClean="0"/>
              <a:t>екран</a:t>
            </a:r>
            <a:r>
              <a:rPr lang="ru-RU" dirty="0" smtClean="0"/>
              <a:t> дисплея </a:t>
            </a:r>
            <a:r>
              <a:rPr lang="ru-RU" dirty="0" err="1" smtClean="0"/>
              <a:t>комп’ютера</a:t>
            </a:r>
            <a:r>
              <a:rPr lang="ru-RU" dirty="0" smtClean="0"/>
              <a:t>;</a:t>
            </a:r>
          </a:p>
          <a:p>
            <a:pPr algn="just"/>
            <a:r>
              <a:rPr lang="ru-RU" dirty="0" err="1" smtClean="0"/>
              <a:t>інтерактивний</a:t>
            </a:r>
            <a:r>
              <a:rPr lang="ru-RU" dirty="0" smtClean="0"/>
              <a:t> (</a:t>
            </a:r>
            <a:r>
              <a:rPr lang="ru-RU" dirty="0" err="1" smtClean="0"/>
              <a:t>діалоговий</a:t>
            </a:r>
            <a:r>
              <a:rPr lang="ru-RU" dirty="0" smtClean="0"/>
              <a:t>) режим </a:t>
            </a:r>
            <a:r>
              <a:rPr lang="ru-RU" dirty="0" err="1" smtClean="0"/>
              <a:t>розв’язування</a:t>
            </a:r>
            <a:r>
              <a:rPr lang="ru-RU" dirty="0" smtClean="0"/>
              <a:t> задач,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дає</a:t>
            </a:r>
            <a:r>
              <a:rPr lang="ru-RU" dirty="0" smtClean="0"/>
              <a:t> </a:t>
            </a:r>
            <a:r>
              <a:rPr lang="ru-RU" dirty="0" err="1" smtClean="0"/>
              <a:t>змогу</a:t>
            </a:r>
            <a:r>
              <a:rPr lang="ru-RU" dirty="0" smtClean="0"/>
              <a:t> </a:t>
            </a:r>
            <a:r>
              <a:rPr lang="ru-RU" dirty="0" err="1" smtClean="0"/>
              <a:t>користувачам</a:t>
            </a:r>
            <a:r>
              <a:rPr lang="ru-RU" dirty="0" smtClean="0"/>
              <a:t> активно </a:t>
            </a:r>
            <a:r>
              <a:rPr lang="ru-RU" dirty="0" err="1" smtClean="0"/>
              <a:t>впливати</a:t>
            </a:r>
            <a:r>
              <a:rPr lang="ru-RU" dirty="0" smtClean="0"/>
              <a:t> на </a:t>
            </a:r>
            <a:r>
              <a:rPr lang="ru-RU" dirty="0" err="1" smtClean="0"/>
              <a:t>цей</a:t>
            </a:r>
            <a:r>
              <a:rPr lang="ru-RU" dirty="0" smtClean="0"/>
              <a:t> </a:t>
            </a:r>
            <a:r>
              <a:rPr lang="ru-RU" dirty="0" err="1" smtClean="0"/>
              <a:t>процес</a:t>
            </a:r>
            <a:r>
              <a:rPr lang="ru-RU" dirty="0" smtClean="0"/>
              <a:t>;</a:t>
            </a:r>
          </a:p>
          <a:p>
            <a:pPr algn="just"/>
            <a:r>
              <a:rPr lang="ru-RU" dirty="0" err="1" smtClean="0"/>
              <a:t>уможливлення</a:t>
            </a:r>
            <a:r>
              <a:rPr lang="ru-RU" dirty="0" smtClean="0"/>
              <a:t> </a:t>
            </a:r>
            <a:r>
              <a:rPr lang="ru-RU" dirty="0" err="1" smtClean="0"/>
              <a:t>колективної</a:t>
            </a:r>
            <a:r>
              <a:rPr lang="ru-RU" dirty="0" smtClean="0"/>
              <a:t> (</a:t>
            </a:r>
            <a:r>
              <a:rPr lang="ru-RU" dirty="0" err="1" smtClean="0"/>
              <a:t>групової</a:t>
            </a:r>
            <a:r>
              <a:rPr lang="ru-RU" dirty="0" smtClean="0"/>
              <a:t>) </a:t>
            </a:r>
            <a:r>
              <a:rPr lang="ru-RU" dirty="0" err="1" smtClean="0"/>
              <a:t>співпраці</a:t>
            </a:r>
            <a:r>
              <a:rPr lang="ru-RU" dirty="0" smtClean="0"/>
              <a:t> для </a:t>
            </a:r>
            <a:r>
              <a:rPr lang="ru-RU" dirty="0" err="1" smtClean="0"/>
              <a:t>підготовки</a:t>
            </a:r>
            <a:r>
              <a:rPr lang="ru-RU" dirty="0" smtClean="0"/>
              <a:t> </a:t>
            </a:r>
            <a:r>
              <a:rPr lang="ru-RU" dirty="0" err="1" smtClean="0"/>
              <a:t>документів</a:t>
            </a:r>
            <a:r>
              <a:rPr lang="ru-RU" dirty="0" smtClean="0"/>
              <a:t> і </a:t>
            </a:r>
            <a:r>
              <a:rPr lang="ru-RU" dirty="0" err="1" smtClean="0"/>
              <a:t>виконання</a:t>
            </a:r>
            <a:r>
              <a:rPr lang="ru-RU" dirty="0" smtClean="0"/>
              <a:t> </a:t>
            </a:r>
            <a:r>
              <a:rPr lang="ru-RU" dirty="0" err="1" smtClean="0"/>
              <a:t>завдань</a:t>
            </a:r>
            <a:r>
              <a:rPr lang="ru-RU" dirty="0" smtClean="0"/>
              <a:t> на </a:t>
            </a:r>
            <a:r>
              <a:rPr lang="ru-RU" dirty="0" err="1" smtClean="0"/>
              <a:t>базі</a:t>
            </a:r>
            <a:r>
              <a:rPr lang="ru-RU" dirty="0" smtClean="0"/>
              <a:t> </a:t>
            </a:r>
            <a:r>
              <a:rPr lang="ru-RU" dirty="0" err="1" smtClean="0"/>
              <a:t>кількох</a:t>
            </a:r>
            <a:r>
              <a:rPr lang="ru-RU" dirty="0" smtClean="0"/>
              <a:t> </a:t>
            </a:r>
            <a:r>
              <a:rPr lang="ru-RU" dirty="0" err="1" smtClean="0"/>
              <a:t>персональних</a:t>
            </a:r>
            <a:r>
              <a:rPr lang="ru-RU" dirty="0" smtClean="0"/>
              <a:t> </a:t>
            </a:r>
            <a:r>
              <a:rPr lang="ru-RU" dirty="0" err="1" smtClean="0"/>
              <a:t>комп’ютерів</a:t>
            </a:r>
            <a:r>
              <a:rPr lang="ru-RU" dirty="0" smtClean="0"/>
              <a:t>, </a:t>
            </a:r>
            <a:r>
              <a:rPr lang="ru-RU" dirty="0" err="1" smtClean="0"/>
              <a:t>об’єднаних</a:t>
            </a:r>
            <a:r>
              <a:rPr lang="ru-RU" dirty="0" smtClean="0"/>
              <a:t> </a:t>
            </a:r>
            <a:r>
              <a:rPr lang="ru-RU" dirty="0" err="1" smtClean="0"/>
              <a:t>засобами</a:t>
            </a:r>
            <a:r>
              <a:rPr lang="ru-RU" dirty="0" smtClean="0"/>
              <a:t> </a:t>
            </a:r>
            <a:r>
              <a:rPr lang="ru-RU" dirty="0" err="1" smtClean="0"/>
              <a:t>комунікацій</a:t>
            </a:r>
            <a:r>
              <a:rPr lang="ru-RU" dirty="0" smtClean="0"/>
              <a:t>;</a:t>
            </a:r>
          </a:p>
          <a:p>
            <a:pPr algn="just"/>
            <a:r>
              <a:rPr lang="ru-RU" dirty="0" err="1" smtClean="0"/>
              <a:t>можливість</a:t>
            </a:r>
            <a:r>
              <a:rPr lang="ru-RU" dirty="0" smtClean="0"/>
              <a:t> </a:t>
            </a:r>
            <a:r>
              <a:rPr lang="ru-RU" dirty="0" err="1" smtClean="0"/>
              <a:t>адаптивної</a:t>
            </a:r>
            <a:r>
              <a:rPr lang="ru-RU" dirty="0" smtClean="0"/>
              <a:t> </a:t>
            </a:r>
            <a:r>
              <a:rPr lang="ru-RU" dirty="0" err="1" smtClean="0"/>
              <a:t>перебудови</a:t>
            </a:r>
            <a:r>
              <a:rPr lang="ru-RU" dirty="0" smtClean="0"/>
              <a:t> форм і </a:t>
            </a:r>
            <a:r>
              <a:rPr lang="ru-RU" dirty="0" err="1" smtClean="0"/>
              <a:t>способів</a:t>
            </a:r>
            <a:r>
              <a:rPr lang="ru-RU" dirty="0" smtClean="0"/>
              <a:t> </a:t>
            </a:r>
            <a:r>
              <a:rPr lang="ru-RU" dirty="0" err="1" smtClean="0"/>
              <a:t>подання</a:t>
            </a:r>
            <a:r>
              <a:rPr lang="ru-RU" dirty="0" smtClean="0"/>
              <a:t> </a:t>
            </a:r>
            <a:r>
              <a:rPr lang="ru-RU" dirty="0" err="1" smtClean="0"/>
              <a:t>інформації</a:t>
            </a:r>
            <a:r>
              <a:rPr lang="ru-RU" dirty="0" smtClean="0"/>
              <a:t> у </a:t>
            </a:r>
            <a:r>
              <a:rPr lang="ru-RU" dirty="0" err="1" smtClean="0"/>
              <a:t>процесі</a:t>
            </a:r>
            <a:r>
              <a:rPr lang="ru-RU" dirty="0" smtClean="0"/>
              <a:t> </a:t>
            </a:r>
            <a:r>
              <a:rPr lang="ru-RU" dirty="0" err="1" smtClean="0"/>
              <a:t>розв’язування</a:t>
            </a:r>
            <a:r>
              <a:rPr lang="ru-RU" dirty="0" smtClean="0"/>
              <a:t> </a:t>
            </a:r>
            <a:r>
              <a:rPr lang="ru-RU" dirty="0" err="1" smtClean="0"/>
              <a:t>задачі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8991827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400" dirty="0" err="1" smtClean="0"/>
              <a:t>Взаємозв’язок</a:t>
            </a:r>
            <a:r>
              <a:rPr lang="ru-RU" sz="2400" dirty="0" smtClean="0"/>
              <a:t> </a:t>
            </a:r>
            <a:r>
              <a:rPr lang="ru-RU" sz="2400" dirty="0" err="1"/>
              <a:t>різних</a:t>
            </a:r>
            <a:r>
              <a:rPr lang="ru-RU" sz="2400" dirty="0"/>
              <a:t> </a:t>
            </a:r>
            <a:r>
              <a:rPr lang="ru-RU" sz="2400" dirty="0" err="1"/>
              <a:t>рівнів</a:t>
            </a:r>
            <a:r>
              <a:rPr lang="ru-RU" sz="2400" dirty="0"/>
              <a:t> </a:t>
            </a:r>
            <a:r>
              <a:rPr lang="ru-RU" sz="2400" dirty="0" err="1"/>
              <a:t>економічної</a:t>
            </a:r>
            <a:r>
              <a:rPr lang="ru-RU" sz="2400" dirty="0"/>
              <a:t> </a:t>
            </a:r>
            <a:r>
              <a:rPr lang="ru-RU" sz="2400" dirty="0" err="1"/>
              <a:t>безпеки</a:t>
            </a:r>
            <a:r>
              <a:rPr lang="ru-RU" sz="2400" dirty="0"/>
              <a:t> і </a:t>
            </a:r>
            <a:r>
              <a:rPr lang="ru-RU" sz="2400" dirty="0" err="1"/>
              <a:t>загроз</a:t>
            </a:r>
            <a:r>
              <a:rPr lang="ru-RU" sz="2400" dirty="0"/>
              <a:t>,</a:t>
            </a:r>
            <a:br>
              <a:rPr lang="ru-RU" sz="2400" dirty="0"/>
            </a:br>
            <a:r>
              <a:rPr lang="ru-RU" sz="2400" dirty="0" err="1"/>
              <a:t>що</a:t>
            </a:r>
            <a:r>
              <a:rPr lang="ru-RU" sz="2400" dirty="0"/>
              <a:t> </a:t>
            </a:r>
            <a:r>
              <a:rPr lang="ru-RU" sz="2400" dirty="0" err="1"/>
              <a:t>виникають</a:t>
            </a:r>
            <a:r>
              <a:rPr lang="ru-RU" sz="2400" dirty="0"/>
              <a:t> у </a:t>
            </a:r>
            <a:r>
              <a:rPr lang="ru-RU" sz="2400" dirty="0" err="1"/>
              <a:t>процесі</a:t>
            </a:r>
            <a:r>
              <a:rPr lang="ru-RU" sz="2400" dirty="0"/>
              <a:t> </a:t>
            </a:r>
            <a:r>
              <a:rPr lang="ru-RU" sz="2400" dirty="0" err="1"/>
              <a:t>розвитку</a:t>
            </a:r>
            <a:r>
              <a:rPr lang="ru-RU" sz="2400" dirty="0"/>
              <a:t> ІТ-</a:t>
            </a:r>
            <a:r>
              <a:rPr lang="ru-RU" sz="2400" dirty="0" err="1"/>
              <a:t>сфери</a:t>
            </a:r>
            <a:r>
              <a:rPr lang="ru-RU" sz="2400" dirty="0"/>
              <a:t> та </a:t>
            </a:r>
            <a:r>
              <a:rPr lang="ru-RU" sz="2400" dirty="0" err="1"/>
              <a:t>застосування</a:t>
            </a:r>
            <a:r>
              <a:rPr lang="ru-RU" sz="2400" dirty="0"/>
              <a:t> ІТ</a:t>
            </a: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441948" y="1632322"/>
            <a:ext cx="6275983" cy="50011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214459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just"/>
            <a:r>
              <a:rPr lang="ru-RU" sz="2800" dirty="0" err="1"/>
              <a:t>Загрози</a:t>
            </a:r>
            <a:r>
              <a:rPr lang="ru-RU" sz="2800" dirty="0"/>
              <a:t> для </a:t>
            </a:r>
            <a:r>
              <a:rPr lang="ru-RU" sz="2800" dirty="0" err="1"/>
              <a:t>економічної</a:t>
            </a:r>
            <a:r>
              <a:rPr lang="ru-RU" sz="2800" dirty="0"/>
              <a:t> </a:t>
            </a:r>
            <a:r>
              <a:rPr lang="ru-RU" sz="2800" dirty="0" err="1"/>
              <a:t>безпеки</a:t>
            </a:r>
            <a:r>
              <a:rPr lang="ru-RU" sz="2800" dirty="0"/>
              <a:t> </a:t>
            </a:r>
            <a:r>
              <a:rPr lang="ru-RU" sz="2800" dirty="0" err="1"/>
              <a:t>можуть</a:t>
            </a:r>
            <a:r>
              <a:rPr lang="ru-RU" sz="2800" dirty="0"/>
              <a:t> бути </a:t>
            </a:r>
            <a:r>
              <a:rPr lang="ru-RU" sz="2800" dirty="0" err="1"/>
              <a:t>пов’язані</a:t>
            </a:r>
            <a:r>
              <a:rPr lang="ru-RU" sz="2800" dirty="0"/>
              <a:t> </a:t>
            </a:r>
            <a:r>
              <a:rPr lang="ru-RU" sz="2800" dirty="0" err="1" smtClean="0"/>
              <a:t>безпосередньо</a:t>
            </a:r>
            <a:r>
              <a:rPr lang="ru-RU" sz="2800" dirty="0" smtClean="0"/>
              <a:t> </a:t>
            </a:r>
            <a:r>
              <a:rPr lang="ru-RU" sz="2800" dirty="0" err="1"/>
              <a:t>із</a:t>
            </a:r>
            <a:r>
              <a:rPr lang="ru-RU" sz="2800" dirty="0"/>
              <a:t> </a:t>
            </a:r>
            <a:r>
              <a:rPr lang="ru-RU" sz="2800" dirty="0" err="1"/>
              <a:t>функціонуванням</a:t>
            </a:r>
            <a:r>
              <a:rPr lang="ru-RU" sz="2800" dirty="0"/>
              <a:t> ІТ-сектору та </a:t>
            </a:r>
            <a:r>
              <a:rPr lang="ru-RU" sz="2800" dirty="0" err="1"/>
              <a:t>регулюванням</a:t>
            </a:r>
            <a:r>
              <a:rPr lang="ru-RU" sz="2800" dirty="0"/>
              <a:t> </a:t>
            </a:r>
            <a:r>
              <a:rPr lang="ru-RU" sz="2800" dirty="0" err="1"/>
              <a:t>його</a:t>
            </a:r>
            <a:r>
              <a:rPr lang="ru-RU" sz="2800" dirty="0"/>
              <a:t> </a:t>
            </a:r>
            <a:r>
              <a:rPr lang="ru-RU" sz="2800" dirty="0" err="1"/>
              <a:t>діяльності</a:t>
            </a:r>
            <a:r>
              <a:rPr lang="ru-RU" sz="2800" dirty="0"/>
              <a:t>.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71600" y="2285999"/>
            <a:ext cx="9601200" cy="436771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 err="1" smtClean="0"/>
              <a:t>Розвиток</a:t>
            </a:r>
            <a:r>
              <a:rPr lang="ru-RU" dirty="0" smtClean="0"/>
              <a:t> </a:t>
            </a:r>
            <a:r>
              <a:rPr lang="ru-RU" dirty="0"/>
              <a:t>ІТ-</a:t>
            </a:r>
            <a:r>
              <a:rPr lang="ru-RU" dirty="0" err="1"/>
              <a:t>сфери</a:t>
            </a:r>
            <a:r>
              <a:rPr lang="ru-RU" dirty="0"/>
              <a:t> </a:t>
            </a:r>
            <a:r>
              <a:rPr lang="ru-RU" dirty="0" err="1"/>
              <a:t>може</a:t>
            </a:r>
            <a:r>
              <a:rPr lang="ru-RU" dirty="0"/>
              <a:t> </a:t>
            </a:r>
            <a:r>
              <a:rPr lang="ru-RU" dirty="0" err="1"/>
              <a:t>спровокувати</a:t>
            </a:r>
            <a:r>
              <a:rPr lang="ru-RU" dirty="0"/>
              <a:t> </a:t>
            </a:r>
            <a:r>
              <a:rPr lang="ru-RU" dirty="0" err="1"/>
              <a:t>виникнення</a:t>
            </a:r>
            <a:r>
              <a:rPr lang="ru-RU" dirty="0"/>
              <a:t> </a:t>
            </a:r>
            <a:r>
              <a:rPr lang="ru-RU" dirty="0" err="1"/>
              <a:t>ризиків</a:t>
            </a:r>
            <a:r>
              <a:rPr lang="ru-RU" dirty="0"/>
              <a:t> у таких </a:t>
            </a:r>
            <a:r>
              <a:rPr lang="ru-RU" dirty="0" err="1"/>
              <a:t>площинах</a:t>
            </a:r>
            <a:r>
              <a:rPr lang="ru-RU" dirty="0" smtClean="0"/>
              <a:t>:</a:t>
            </a:r>
          </a:p>
          <a:p>
            <a:pPr marL="0" indent="0">
              <a:buNone/>
            </a:pPr>
            <a:r>
              <a:rPr lang="ru-RU" dirty="0"/>
              <a:t>1. </a:t>
            </a:r>
            <a:r>
              <a:rPr lang="ru-RU" dirty="0" err="1"/>
              <a:t>Спрощена</a:t>
            </a:r>
            <a:r>
              <a:rPr lang="ru-RU" dirty="0"/>
              <a:t> система </a:t>
            </a:r>
            <a:r>
              <a:rPr lang="ru-RU" dirty="0" err="1"/>
              <a:t>оподаткування</a:t>
            </a:r>
            <a:r>
              <a:rPr lang="ru-RU" dirty="0"/>
              <a:t>. </a:t>
            </a:r>
            <a:r>
              <a:rPr lang="ru-RU" dirty="0" err="1"/>
              <a:t>кращих</a:t>
            </a:r>
            <a:r>
              <a:rPr lang="ru-RU" dirty="0"/>
              <a:t> умов </a:t>
            </a:r>
            <a:r>
              <a:rPr lang="ru-RU" dirty="0" err="1"/>
              <a:t>праці</a:t>
            </a:r>
            <a:r>
              <a:rPr lang="ru-RU" dirty="0"/>
              <a:t>.</a:t>
            </a:r>
          </a:p>
          <a:p>
            <a:pPr marL="0" indent="0">
              <a:buNone/>
            </a:pPr>
            <a:r>
              <a:rPr lang="ru-RU" dirty="0"/>
              <a:t>2. </a:t>
            </a:r>
            <a:r>
              <a:rPr lang="ru-RU" dirty="0" err="1"/>
              <a:t>Нарощення</a:t>
            </a:r>
            <a:r>
              <a:rPr lang="ru-RU" dirty="0"/>
              <a:t> </a:t>
            </a:r>
            <a:r>
              <a:rPr lang="ru-RU" dirty="0" err="1"/>
              <a:t>тінізації</a:t>
            </a:r>
            <a:r>
              <a:rPr lang="ru-RU" dirty="0"/>
              <a:t> </a:t>
            </a:r>
            <a:r>
              <a:rPr lang="ru-RU" dirty="0" err="1"/>
              <a:t>економіки</a:t>
            </a:r>
            <a:r>
              <a:rPr lang="ru-RU" dirty="0"/>
              <a:t>. 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3</a:t>
            </a:r>
            <a:r>
              <a:rPr lang="ru-RU" dirty="0"/>
              <a:t>. </a:t>
            </a:r>
            <a:r>
              <a:rPr lang="ru-RU" dirty="0" err="1"/>
              <a:t>Соціальна</a:t>
            </a:r>
            <a:r>
              <a:rPr lang="ru-RU" dirty="0"/>
              <a:t> </a:t>
            </a:r>
            <a:r>
              <a:rPr lang="ru-RU" dirty="0" err="1"/>
              <a:t>диференціація</a:t>
            </a:r>
            <a:r>
              <a:rPr lang="ru-RU" dirty="0"/>
              <a:t> </a:t>
            </a:r>
            <a:r>
              <a:rPr lang="ru-RU" dirty="0" err="1"/>
              <a:t>суспільства</a:t>
            </a:r>
            <a:r>
              <a:rPr lang="ru-RU" dirty="0"/>
              <a:t>. 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4</a:t>
            </a:r>
            <a:r>
              <a:rPr lang="ru-RU" dirty="0"/>
              <a:t>. </a:t>
            </a:r>
            <a:r>
              <a:rPr lang="ru-RU" dirty="0" err="1"/>
              <a:t>Низький</a:t>
            </a:r>
            <a:r>
              <a:rPr lang="ru-RU" dirty="0"/>
              <a:t> попит на ІТ-</a:t>
            </a:r>
            <a:r>
              <a:rPr lang="ru-RU" dirty="0" err="1"/>
              <a:t>продукцію</a:t>
            </a:r>
            <a:r>
              <a:rPr lang="ru-RU" dirty="0"/>
              <a:t> на </a:t>
            </a:r>
            <a:r>
              <a:rPr lang="ru-RU" dirty="0" err="1"/>
              <a:t>внутрішньому</a:t>
            </a:r>
            <a:r>
              <a:rPr lang="ru-RU" dirty="0"/>
              <a:t> ринку. 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5</a:t>
            </a:r>
            <a:r>
              <a:rPr lang="ru-RU" dirty="0"/>
              <a:t>. </a:t>
            </a:r>
            <a:r>
              <a:rPr lang="ru-RU" dirty="0" err="1"/>
              <a:t>Людський</a:t>
            </a:r>
            <a:r>
              <a:rPr lang="ru-RU" dirty="0"/>
              <a:t> </a:t>
            </a:r>
            <a:r>
              <a:rPr lang="ru-RU" dirty="0" err="1"/>
              <a:t>капітал</a:t>
            </a:r>
            <a:r>
              <a:rPr lang="ru-RU" dirty="0"/>
              <a:t> та </a:t>
            </a:r>
            <a:r>
              <a:rPr lang="ru-RU" dirty="0" err="1"/>
              <a:t>освіта</a:t>
            </a:r>
            <a:r>
              <a:rPr lang="ru-RU" dirty="0"/>
              <a:t>. 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6</a:t>
            </a:r>
            <a:r>
              <a:rPr lang="ru-RU" dirty="0"/>
              <a:t>. </a:t>
            </a:r>
            <a:r>
              <a:rPr lang="ru-RU" dirty="0" err="1"/>
              <a:t>Інтелектуальна</a:t>
            </a:r>
            <a:r>
              <a:rPr lang="ru-RU" dirty="0"/>
              <a:t> </a:t>
            </a:r>
            <a:r>
              <a:rPr lang="ru-RU" dirty="0" err="1"/>
              <a:t>міграція</a:t>
            </a:r>
            <a:r>
              <a:rPr lang="ru-RU" dirty="0"/>
              <a:t>. 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7</a:t>
            </a:r>
            <a:r>
              <a:rPr lang="ru-RU" dirty="0"/>
              <a:t>. </a:t>
            </a:r>
            <a:r>
              <a:rPr lang="ru-RU" dirty="0" err="1"/>
              <a:t>Левова</a:t>
            </a:r>
            <a:r>
              <a:rPr lang="ru-RU" dirty="0"/>
              <a:t> </a:t>
            </a:r>
            <a:r>
              <a:rPr lang="ru-RU" dirty="0" err="1"/>
              <a:t>частка</a:t>
            </a:r>
            <a:r>
              <a:rPr lang="ru-RU" dirty="0"/>
              <a:t> </a:t>
            </a:r>
            <a:r>
              <a:rPr lang="ru-RU" dirty="0" err="1"/>
              <a:t>прямих</a:t>
            </a:r>
            <a:r>
              <a:rPr lang="ru-RU" dirty="0"/>
              <a:t> </a:t>
            </a:r>
            <a:r>
              <a:rPr lang="ru-RU" dirty="0" err="1"/>
              <a:t>іноземних</a:t>
            </a:r>
            <a:r>
              <a:rPr lang="ru-RU" dirty="0"/>
              <a:t> </a:t>
            </a:r>
            <a:r>
              <a:rPr lang="ru-RU" dirty="0" err="1"/>
              <a:t>інвестицій</a:t>
            </a:r>
            <a:r>
              <a:rPr lang="ru-RU" dirty="0"/>
              <a:t> у </a:t>
            </a:r>
            <a:r>
              <a:rPr lang="ru-RU" dirty="0" err="1"/>
              <a:t>загальному</a:t>
            </a:r>
            <a:r>
              <a:rPr lang="ru-RU" dirty="0"/>
              <a:t> </a:t>
            </a:r>
            <a:r>
              <a:rPr lang="ru-RU" dirty="0" err="1"/>
              <a:t>обся-зі</a:t>
            </a:r>
            <a:r>
              <a:rPr lang="ru-RU" dirty="0"/>
              <a:t> </a:t>
            </a:r>
            <a:r>
              <a:rPr lang="ru-RU" dirty="0" err="1"/>
              <a:t>інвестицій</a:t>
            </a:r>
            <a:r>
              <a:rPr lang="ru-RU" dirty="0"/>
              <a:t> в ІТ-сферу. 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8</a:t>
            </a:r>
            <a:r>
              <a:rPr lang="ru-RU" dirty="0"/>
              <a:t>. </a:t>
            </a:r>
            <a:r>
              <a:rPr lang="ru-RU" dirty="0" err="1"/>
              <a:t>Зовнішньоекономічна</a:t>
            </a:r>
            <a:r>
              <a:rPr lang="ru-RU" dirty="0"/>
              <a:t> </a:t>
            </a:r>
            <a:r>
              <a:rPr lang="ru-RU" dirty="0" err="1"/>
              <a:t>діяльність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21229041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821987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err="1"/>
              <a:t>Віртуалізація</a:t>
            </a:r>
            <a:r>
              <a:rPr lang="ru-RU" dirty="0"/>
              <a:t>: </a:t>
            </a:r>
            <a:r>
              <a:rPr lang="ru-RU" dirty="0" err="1"/>
              <a:t>задачі</a:t>
            </a:r>
            <a:r>
              <a:rPr lang="ru-RU" dirty="0"/>
              <a:t>, </a:t>
            </a:r>
            <a:r>
              <a:rPr lang="ru-RU" dirty="0" err="1"/>
              <a:t>проблеми</a:t>
            </a:r>
            <a:r>
              <a:rPr lang="ru-RU" dirty="0"/>
              <a:t>, </a:t>
            </a:r>
            <a:r>
              <a:rPr lang="ru-RU" dirty="0" err="1"/>
              <a:t>технології</a:t>
            </a:r>
            <a:r>
              <a:rPr lang="ru-RU" dirty="0"/>
              <a:t> та </a:t>
            </a:r>
            <a:r>
              <a:rPr lang="ru-RU" dirty="0" err="1"/>
              <a:t>бізнес-вигоди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68876" y="1809344"/>
            <a:ext cx="10622604" cy="457200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1800" dirty="0" err="1"/>
              <a:t>Віртуалізація</a:t>
            </a:r>
            <a:r>
              <a:rPr lang="ru-RU" sz="1800" dirty="0"/>
              <a:t> </a:t>
            </a:r>
            <a:r>
              <a:rPr lang="ru-RU" sz="1800" dirty="0" err="1"/>
              <a:t>застосовується</a:t>
            </a:r>
            <a:r>
              <a:rPr lang="ru-RU" sz="1800" dirty="0"/>
              <a:t> до </a:t>
            </a:r>
            <a:r>
              <a:rPr lang="ru-RU" sz="1800" dirty="0" err="1"/>
              <a:t>різних</a:t>
            </a:r>
            <a:r>
              <a:rPr lang="ru-RU" sz="1800" dirty="0"/>
              <a:t> сфер </a:t>
            </a:r>
            <a:r>
              <a:rPr lang="ru-RU" sz="1800" dirty="0" err="1"/>
              <a:t>інформаційних</a:t>
            </a:r>
            <a:r>
              <a:rPr lang="ru-RU" sz="1800" dirty="0"/>
              <a:t> </a:t>
            </a:r>
            <a:r>
              <a:rPr lang="ru-RU" sz="1800" dirty="0" err="1" smtClean="0"/>
              <a:t>технологій</a:t>
            </a:r>
            <a:r>
              <a:rPr lang="ru-RU" sz="1800" dirty="0" smtClean="0"/>
              <a:t> </a:t>
            </a:r>
            <a:r>
              <a:rPr lang="ru-RU" sz="1800" dirty="0"/>
              <a:t>(</a:t>
            </a:r>
            <a:r>
              <a:rPr lang="ru-RU" sz="1800" dirty="0" err="1"/>
              <a:t>комп’ютерні</a:t>
            </a:r>
            <a:r>
              <a:rPr lang="ru-RU" sz="1800" dirty="0"/>
              <a:t> </a:t>
            </a:r>
            <a:r>
              <a:rPr lang="ru-RU" sz="1800" dirty="0" err="1"/>
              <a:t>мережі</a:t>
            </a:r>
            <a:r>
              <a:rPr lang="ru-RU" sz="1800" dirty="0"/>
              <a:t>, </a:t>
            </a:r>
            <a:r>
              <a:rPr lang="ru-RU" sz="1800" dirty="0" err="1"/>
              <a:t>хмарні</a:t>
            </a:r>
            <a:r>
              <a:rPr lang="ru-RU" sz="1800" dirty="0"/>
              <a:t> </a:t>
            </a:r>
            <a:r>
              <a:rPr lang="ru-RU" sz="1800" dirty="0" err="1"/>
              <a:t>обчислення</a:t>
            </a:r>
            <a:r>
              <a:rPr lang="ru-RU" sz="1800" dirty="0"/>
              <a:t>, </a:t>
            </a:r>
            <a:r>
              <a:rPr lang="ru-RU" sz="1800" dirty="0" err="1"/>
              <a:t>кластеризація</a:t>
            </a:r>
            <a:r>
              <a:rPr lang="ru-RU" sz="1800" dirty="0"/>
              <a:t> </a:t>
            </a:r>
            <a:r>
              <a:rPr lang="ru-RU" sz="1800" dirty="0" err="1"/>
              <a:t>тощо</a:t>
            </a:r>
            <a:r>
              <a:rPr lang="ru-RU" sz="1800" dirty="0" smtClean="0"/>
              <a:t>).</a:t>
            </a:r>
          </a:p>
          <a:p>
            <a:pPr marL="0" indent="0" algn="just">
              <a:buNone/>
            </a:pPr>
            <a:r>
              <a:rPr lang="ru-RU" sz="1800" dirty="0" err="1"/>
              <a:t>Поняття</a:t>
            </a:r>
            <a:r>
              <a:rPr lang="ru-RU" sz="1800" dirty="0"/>
              <a:t> </a:t>
            </a:r>
            <a:r>
              <a:rPr lang="ru-RU" sz="1800" dirty="0" err="1"/>
              <a:t>віртуалізації</a:t>
            </a:r>
            <a:r>
              <a:rPr lang="ru-RU" sz="1800" dirty="0"/>
              <a:t> </a:t>
            </a:r>
            <a:r>
              <a:rPr lang="ru-RU" sz="1800" dirty="0" err="1"/>
              <a:t>умовно</a:t>
            </a:r>
            <a:r>
              <a:rPr lang="ru-RU" sz="1800" dirty="0"/>
              <a:t> </a:t>
            </a:r>
            <a:r>
              <a:rPr lang="ru-RU" sz="1800" dirty="0" err="1"/>
              <a:t>можна</a:t>
            </a:r>
            <a:r>
              <a:rPr lang="ru-RU" sz="1800" dirty="0"/>
              <a:t> </a:t>
            </a:r>
            <a:r>
              <a:rPr lang="ru-RU" sz="1800" dirty="0" err="1"/>
              <a:t>розділити</a:t>
            </a:r>
            <a:r>
              <a:rPr lang="ru-RU" sz="1800" dirty="0"/>
              <a:t> на </a:t>
            </a:r>
            <a:r>
              <a:rPr lang="ru-RU" sz="1800" dirty="0" err="1"/>
              <a:t>дві</a:t>
            </a:r>
            <a:r>
              <a:rPr lang="ru-RU" sz="1800" dirty="0"/>
              <a:t> </a:t>
            </a:r>
            <a:r>
              <a:rPr lang="ru-RU" sz="1800" dirty="0" smtClean="0"/>
              <a:t>фундаментально </a:t>
            </a:r>
            <a:r>
              <a:rPr lang="ru-RU" sz="1800" dirty="0" err="1"/>
              <a:t>різні</a:t>
            </a:r>
            <a:r>
              <a:rPr lang="ru-RU" sz="1800" dirty="0"/>
              <a:t> </a:t>
            </a:r>
            <a:r>
              <a:rPr lang="ru-RU" sz="1800" dirty="0" err="1"/>
              <a:t>категорії</a:t>
            </a:r>
            <a:r>
              <a:rPr lang="ru-RU" sz="1800" dirty="0"/>
              <a:t> </a:t>
            </a:r>
            <a:endParaRPr lang="ru-RU" sz="1800" dirty="0" smtClean="0"/>
          </a:p>
          <a:p>
            <a:pPr algn="just"/>
            <a:r>
              <a:rPr lang="ru-RU" sz="1800" dirty="0" err="1" smtClean="0"/>
              <a:t>віртуалізація</a:t>
            </a:r>
            <a:r>
              <a:rPr lang="ru-RU" sz="1800" dirty="0" smtClean="0"/>
              <a:t> </a:t>
            </a:r>
            <a:r>
              <a:rPr lang="ru-RU" sz="1800" dirty="0"/>
              <a:t>платформ − запуск </a:t>
            </a:r>
            <a:r>
              <a:rPr lang="ru-RU" sz="1800" dirty="0" err="1"/>
              <a:t>віртуальних</a:t>
            </a:r>
            <a:r>
              <a:rPr lang="ru-RU" sz="1800" dirty="0"/>
              <a:t> машин (</a:t>
            </a:r>
            <a:r>
              <a:rPr lang="ru-RU" sz="1800" dirty="0" err="1"/>
              <a:t>програмних</a:t>
            </a:r>
            <a:r>
              <a:rPr lang="ru-RU" sz="1800" dirty="0"/>
              <a:t> </a:t>
            </a:r>
            <a:r>
              <a:rPr lang="ru-RU" sz="1800" dirty="0" err="1"/>
              <a:t>абстракцій</a:t>
            </a:r>
            <a:r>
              <a:rPr lang="ru-RU" sz="1800" dirty="0"/>
              <a:t>) на </a:t>
            </a:r>
            <a:r>
              <a:rPr lang="ru-RU" sz="1800" dirty="0" err="1"/>
              <a:t>платформі</a:t>
            </a:r>
            <a:r>
              <a:rPr lang="ru-RU" sz="1800" dirty="0"/>
              <a:t> </a:t>
            </a:r>
            <a:r>
              <a:rPr lang="ru-RU" sz="1800" dirty="0" err="1"/>
              <a:t>реальних</a:t>
            </a:r>
            <a:r>
              <a:rPr lang="ru-RU" sz="1800" dirty="0"/>
              <a:t> </a:t>
            </a:r>
            <a:r>
              <a:rPr lang="ru-RU" sz="1800" dirty="0" err="1"/>
              <a:t>апаратно-програмних</a:t>
            </a:r>
            <a:r>
              <a:rPr lang="ru-RU" sz="1800" dirty="0"/>
              <a:t> систем;</a:t>
            </a:r>
          </a:p>
          <a:p>
            <a:pPr algn="just"/>
            <a:r>
              <a:rPr lang="ru-RU" sz="1800" dirty="0" err="1" smtClean="0"/>
              <a:t>віртуалізація</a:t>
            </a:r>
            <a:r>
              <a:rPr lang="ru-RU" sz="1800" dirty="0" smtClean="0"/>
              <a:t> </a:t>
            </a:r>
            <a:r>
              <a:rPr lang="ru-RU" sz="1800" dirty="0" err="1"/>
              <a:t>ресурсів</a:t>
            </a:r>
            <a:r>
              <a:rPr lang="ru-RU" sz="1800" dirty="0"/>
              <a:t> − </a:t>
            </a:r>
            <a:r>
              <a:rPr lang="ru-RU" sz="1800" dirty="0" err="1"/>
              <a:t>комбінування</a:t>
            </a:r>
            <a:r>
              <a:rPr lang="ru-RU" sz="1800" dirty="0"/>
              <a:t> </a:t>
            </a:r>
            <a:r>
              <a:rPr lang="ru-RU" sz="1800" dirty="0" err="1"/>
              <a:t>або</a:t>
            </a:r>
            <a:r>
              <a:rPr lang="ru-RU" sz="1800" dirty="0"/>
              <a:t> </a:t>
            </a:r>
            <a:r>
              <a:rPr lang="ru-RU" sz="1800" dirty="0" err="1"/>
              <a:t>спрощення</a:t>
            </a:r>
            <a:r>
              <a:rPr lang="ru-RU" sz="1800" dirty="0"/>
              <a:t> </a:t>
            </a:r>
            <a:r>
              <a:rPr lang="ru-RU" sz="1800" dirty="0" err="1"/>
              <a:t>подання</a:t>
            </a:r>
            <a:r>
              <a:rPr lang="ru-RU" sz="1800" dirty="0"/>
              <a:t> </a:t>
            </a:r>
            <a:r>
              <a:rPr lang="ru-RU" sz="1800" dirty="0" err="1" smtClean="0"/>
              <a:t>апаратних</a:t>
            </a:r>
            <a:r>
              <a:rPr lang="ru-RU" sz="1800" dirty="0" smtClean="0"/>
              <a:t> </a:t>
            </a:r>
            <a:r>
              <a:rPr lang="ru-RU" sz="1800" dirty="0" err="1"/>
              <a:t>ресурсів</a:t>
            </a:r>
            <a:r>
              <a:rPr lang="ru-RU" sz="1800" dirty="0"/>
              <a:t> для </a:t>
            </a:r>
            <a:r>
              <a:rPr lang="ru-RU" sz="1800" dirty="0" err="1"/>
              <a:t>користувача</a:t>
            </a:r>
            <a:r>
              <a:rPr lang="ru-RU" sz="1800" dirty="0"/>
              <a:t> і </a:t>
            </a:r>
            <a:r>
              <a:rPr lang="ru-RU" sz="1800" dirty="0" err="1"/>
              <a:t>отримання</a:t>
            </a:r>
            <a:r>
              <a:rPr lang="ru-RU" sz="1800" dirty="0"/>
              <a:t> </a:t>
            </a:r>
            <a:r>
              <a:rPr lang="ru-RU" sz="1800" dirty="0" err="1"/>
              <a:t>деяких</a:t>
            </a:r>
            <a:r>
              <a:rPr lang="ru-RU" sz="1800" dirty="0"/>
              <a:t> </a:t>
            </a:r>
            <a:r>
              <a:rPr lang="ru-RU" sz="1800" dirty="0" err="1" smtClean="0"/>
              <a:t>користувальницьких</a:t>
            </a:r>
            <a:r>
              <a:rPr lang="ru-RU" sz="1800" dirty="0" smtClean="0"/>
              <a:t> </a:t>
            </a:r>
            <a:r>
              <a:rPr lang="ru-RU" sz="1800" dirty="0" err="1"/>
              <a:t>абстракцій</a:t>
            </a:r>
            <a:r>
              <a:rPr lang="ru-RU" sz="1800" dirty="0"/>
              <a:t> </a:t>
            </a:r>
            <a:r>
              <a:rPr lang="ru-RU" sz="1800" dirty="0" err="1"/>
              <a:t>обладнання</a:t>
            </a:r>
            <a:r>
              <a:rPr lang="ru-RU" sz="1800" dirty="0"/>
              <a:t>, </a:t>
            </a:r>
            <a:r>
              <a:rPr lang="ru-RU" sz="1800" dirty="0" err="1"/>
              <a:t>просторів</a:t>
            </a:r>
            <a:r>
              <a:rPr lang="ru-RU" sz="1800" dirty="0"/>
              <a:t> </a:t>
            </a:r>
            <a:r>
              <a:rPr lang="ru-RU" sz="1800" dirty="0" err="1"/>
              <a:t>імен</a:t>
            </a:r>
            <a:r>
              <a:rPr lang="ru-RU" sz="1800" dirty="0"/>
              <a:t>, мереж.</a:t>
            </a:r>
          </a:p>
        </p:txBody>
      </p:sp>
      <p:pic>
        <p:nvPicPr>
          <p:cNvPr id="4" name="Объект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90671" y="4302344"/>
            <a:ext cx="4638675" cy="2238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537180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836579"/>
            <a:ext cx="10515600" cy="6147880"/>
          </a:xfrm>
        </p:spPr>
        <p:txBody>
          <a:bodyPr>
            <a:normAutofit fontScale="55000" lnSpcReduction="20000"/>
          </a:bodyPr>
          <a:lstStyle/>
          <a:p>
            <a:pPr algn="just"/>
            <a:r>
              <a:rPr lang="ru-RU" dirty="0" err="1"/>
              <a:t>Виділяють</a:t>
            </a:r>
            <a:r>
              <a:rPr lang="ru-RU" dirty="0"/>
              <a:t> </a:t>
            </a:r>
            <a:r>
              <a:rPr lang="ru-RU" dirty="0" err="1"/>
              <a:t>декілька</a:t>
            </a:r>
            <a:r>
              <a:rPr lang="ru-RU" dirty="0"/>
              <a:t> </a:t>
            </a:r>
            <a:r>
              <a:rPr lang="ru-RU" dirty="0" err="1"/>
              <a:t>видів</a:t>
            </a:r>
            <a:r>
              <a:rPr lang="ru-RU" dirty="0"/>
              <a:t> </a:t>
            </a:r>
            <a:r>
              <a:rPr lang="ru-RU" dirty="0" err="1"/>
              <a:t>віртуалізації</a:t>
            </a:r>
            <a:r>
              <a:rPr lang="ru-RU" dirty="0"/>
              <a:t> платформ </a:t>
            </a:r>
            <a:r>
              <a:rPr lang="ru-RU" dirty="0" err="1"/>
              <a:t>залежно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того, </a:t>
            </a:r>
            <a:r>
              <a:rPr lang="ru-RU" dirty="0" err="1"/>
              <a:t>наскільки</a:t>
            </a:r>
            <a:r>
              <a:rPr lang="ru-RU" dirty="0"/>
              <a:t> </a:t>
            </a:r>
            <a:r>
              <a:rPr lang="ru-RU" dirty="0" err="1"/>
              <a:t>повно</a:t>
            </a:r>
            <a:r>
              <a:rPr lang="ru-RU" dirty="0"/>
              <a:t> </a:t>
            </a:r>
            <a:r>
              <a:rPr lang="ru-RU" dirty="0" err="1"/>
              <a:t>здійснюється</a:t>
            </a:r>
            <a:r>
              <a:rPr lang="ru-RU" dirty="0"/>
              <a:t> </a:t>
            </a:r>
            <a:r>
              <a:rPr lang="ru-RU" dirty="0" err="1"/>
              <a:t>симуляція</a:t>
            </a:r>
            <a:r>
              <a:rPr lang="ru-RU" dirty="0"/>
              <a:t> </a:t>
            </a:r>
            <a:r>
              <a:rPr lang="ru-RU" dirty="0" err="1"/>
              <a:t>апаратного</a:t>
            </a:r>
            <a:r>
              <a:rPr lang="ru-RU" dirty="0"/>
              <a:t> </a:t>
            </a:r>
            <a:r>
              <a:rPr lang="ru-RU" dirty="0" err="1"/>
              <a:t>забезпечення</a:t>
            </a:r>
            <a:r>
              <a:rPr lang="ru-RU" dirty="0"/>
              <a:t>:</a:t>
            </a:r>
          </a:p>
          <a:p>
            <a:pPr algn="just"/>
            <a:r>
              <a:rPr lang="ru-RU" dirty="0"/>
              <a:t>1) </a:t>
            </a:r>
            <a:r>
              <a:rPr lang="ru-RU" dirty="0" err="1"/>
              <a:t>Повна</a:t>
            </a:r>
            <a:r>
              <a:rPr lang="ru-RU" dirty="0"/>
              <a:t> </a:t>
            </a:r>
            <a:r>
              <a:rPr lang="ru-RU" dirty="0" err="1"/>
              <a:t>емуляція</a:t>
            </a:r>
            <a:r>
              <a:rPr lang="ru-RU" dirty="0"/>
              <a:t> (</a:t>
            </a:r>
            <a:r>
              <a:rPr lang="ru-RU" dirty="0" err="1"/>
              <a:t>симуляція</a:t>
            </a:r>
            <a:r>
              <a:rPr lang="ru-RU" dirty="0"/>
              <a:t>) − </a:t>
            </a:r>
            <a:r>
              <a:rPr lang="ru-RU" dirty="0" err="1"/>
              <a:t>віртуалізація</a:t>
            </a:r>
            <a:r>
              <a:rPr lang="ru-RU" dirty="0"/>
              <a:t> при </a:t>
            </a:r>
            <a:r>
              <a:rPr lang="ru-RU" dirty="0" err="1"/>
              <a:t>якій</a:t>
            </a:r>
            <a:r>
              <a:rPr lang="ru-RU" dirty="0"/>
              <a:t> </a:t>
            </a:r>
            <a:r>
              <a:rPr lang="ru-RU" dirty="0" err="1"/>
              <a:t>віртуальна</a:t>
            </a:r>
            <a:r>
              <a:rPr lang="ru-RU" dirty="0"/>
              <a:t> машина </a:t>
            </a:r>
            <a:r>
              <a:rPr lang="ru-RU" dirty="0" err="1"/>
              <a:t>повністю</a:t>
            </a:r>
            <a:r>
              <a:rPr lang="ru-RU" dirty="0"/>
              <a:t> </a:t>
            </a:r>
            <a:r>
              <a:rPr lang="ru-RU" dirty="0" err="1"/>
              <a:t>віртуалізує</a:t>
            </a:r>
            <a:r>
              <a:rPr lang="ru-RU" dirty="0"/>
              <a:t> все </a:t>
            </a:r>
            <a:r>
              <a:rPr lang="ru-RU" dirty="0" err="1"/>
              <a:t>апаратне</a:t>
            </a:r>
            <a:r>
              <a:rPr lang="ru-RU" dirty="0"/>
              <a:t> </a:t>
            </a:r>
            <a:r>
              <a:rPr lang="ru-RU" dirty="0" err="1"/>
              <a:t>забезпечення</a:t>
            </a:r>
            <a:r>
              <a:rPr lang="ru-RU" dirty="0"/>
              <a:t> </a:t>
            </a:r>
            <a:r>
              <a:rPr lang="ru-RU" dirty="0" err="1"/>
              <a:t>зі</a:t>
            </a:r>
            <a:r>
              <a:rPr lang="ru-RU" dirty="0"/>
              <a:t> </a:t>
            </a:r>
            <a:r>
              <a:rPr lang="ru-RU" dirty="0" err="1"/>
              <a:t>збереженням</a:t>
            </a:r>
            <a:r>
              <a:rPr lang="ru-RU" dirty="0"/>
              <a:t> </a:t>
            </a:r>
            <a:r>
              <a:rPr lang="ru-RU" dirty="0" err="1"/>
              <a:t>гостьової</a:t>
            </a:r>
            <a:r>
              <a:rPr lang="ru-RU" dirty="0"/>
              <a:t> </a:t>
            </a:r>
            <a:r>
              <a:rPr lang="ru-RU" dirty="0" err="1"/>
              <a:t>операційної</a:t>
            </a:r>
            <a:r>
              <a:rPr lang="ru-RU" dirty="0"/>
              <a:t> </a:t>
            </a:r>
            <a:r>
              <a:rPr lang="ru-RU" dirty="0" err="1"/>
              <a:t>системи</a:t>
            </a:r>
            <a:r>
              <a:rPr lang="ru-RU" dirty="0"/>
              <a:t> в </a:t>
            </a:r>
            <a:r>
              <a:rPr lang="ru-RU" dirty="0" err="1"/>
              <a:t>незмінному</a:t>
            </a:r>
            <a:r>
              <a:rPr lang="ru-RU" dirty="0"/>
              <a:t> </a:t>
            </a:r>
            <a:r>
              <a:rPr lang="ru-RU" dirty="0" err="1"/>
              <a:t>вигляді</a:t>
            </a:r>
            <a:r>
              <a:rPr lang="ru-RU" dirty="0"/>
              <a:t>. </a:t>
            </a:r>
            <a:r>
              <a:rPr lang="ru-RU" dirty="0" err="1"/>
              <a:t>Такий</a:t>
            </a:r>
            <a:r>
              <a:rPr lang="ru-RU" dirty="0"/>
              <a:t> </a:t>
            </a:r>
            <a:r>
              <a:rPr lang="ru-RU" dirty="0" err="1"/>
              <a:t>підхід</a:t>
            </a:r>
            <a:r>
              <a:rPr lang="ru-RU" dirty="0"/>
              <a:t> </a:t>
            </a:r>
            <a:r>
              <a:rPr lang="ru-RU" dirty="0" err="1"/>
              <a:t>дозво-ляє</a:t>
            </a:r>
            <a:r>
              <a:rPr lang="ru-RU" dirty="0"/>
              <a:t> </a:t>
            </a:r>
            <a:r>
              <a:rPr lang="ru-RU" dirty="0" err="1"/>
              <a:t>емулювати</a:t>
            </a:r>
            <a:r>
              <a:rPr lang="ru-RU" dirty="0"/>
              <a:t> </a:t>
            </a:r>
            <a:r>
              <a:rPr lang="ru-RU" dirty="0" err="1"/>
              <a:t>різні</a:t>
            </a:r>
            <a:r>
              <a:rPr lang="ru-RU" dirty="0"/>
              <a:t> </a:t>
            </a:r>
            <a:r>
              <a:rPr lang="ru-RU" dirty="0" err="1"/>
              <a:t>апаратні</a:t>
            </a:r>
            <a:r>
              <a:rPr lang="ru-RU" dirty="0"/>
              <a:t> </a:t>
            </a:r>
            <a:r>
              <a:rPr lang="ru-RU" dirty="0" err="1"/>
              <a:t>архітектури</a:t>
            </a:r>
            <a:r>
              <a:rPr lang="ru-RU" dirty="0"/>
              <a:t>. </a:t>
            </a:r>
            <a:r>
              <a:rPr lang="ru-RU" dirty="0" err="1"/>
              <a:t>Наприклад</a:t>
            </a:r>
            <a:r>
              <a:rPr lang="ru-RU" dirty="0"/>
              <a:t>, </a:t>
            </a:r>
            <a:r>
              <a:rPr lang="ru-RU" dirty="0" err="1"/>
              <a:t>довший</a:t>
            </a:r>
            <a:r>
              <a:rPr lang="ru-RU" dirty="0"/>
              <a:t> час вона </a:t>
            </a:r>
            <a:r>
              <a:rPr lang="ru-RU" dirty="0" err="1"/>
              <a:t>ви-користовувалася</a:t>
            </a:r>
            <a:r>
              <a:rPr lang="ru-RU" dirty="0"/>
              <a:t> при </a:t>
            </a:r>
            <a:r>
              <a:rPr lang="ru-RU" dirty="0" err="1"/>
              <a:t>розробці</a:t>
            </a:r>
            <a:r>
              <a:rPr lang="ru-RU" dirty="0"/>
              <a:t> </a:t>
            </a:r>
            <a:r>
              <a:rPr lang="ru-RU" dirty="0" err="1"/>
              <a:t>програмного</a:t>
            </a:r>
            <a:r>
              <a:rPr lang="ru-RU" dirty="0"/>
              <a:t> </a:t>
            </a:r>
            <a:r>
              <a:rPr lang="ru-RU" dirty="0" err="1"/>
              <a:t>забезпечення</a:t>
            </a:r>
            <a:r>
              <a:rPr lang="ru-RU" dirty="0"/>
              <a:t> для </a:t>
            </a:r>
            <a:r>
              <a:rPr lang="ru-RU" dirty="0" err="1"/>
              <a:t>нових</a:t>
            </a:r>
            <a:r>
              <a:rPr lang="ru-RU" dirty="0"/>
              <a:t> </a:t>
            </a:r>
            <a:r>
              <a:rPr lang="ru-RU" dirty="0" err="1"/>
              <a:t>проце-сорів</a:t>
            </a:r>
            <a:r>
              <a:rPr lang="ru-RU" dirty="0"/>
              <a:t> </a:t>
            </a:r>
            <a:r>
              <a:rPr lang="ru-RU" dirty="0" err="1"/>
              <a:t>ще</a:t>
            </a:r>
            <a:r>
              <a:rPr lang="ru-RU" dirty="0"/>
              <a:t> до того, як вони </a:t>
            </a:r>
            <a:r>
              <a:rPr lang="ru-RU" dirty="0" err="1"/>
              <a:t>були</a:t>
            </a:r>
            <a:r>
              <a:rPr lang="ru-RU" dirty="0"/>
              <a:t> </a:t>
            </a:r>
            <a:r>
              <a:rPr lang="ru-RU" dirty="0" err="1"/>
              <a:t>фізично</a:t>
            </a:r>
            <a:r>
              <a:rPr lang="ru-RU" dirty="0"/>
              <a:t> </a:t>
            </a:r>
            <a:r>
              <a:rPr lang="ru-RU" dirty="0" err="1"/>
              <a:t>доступними</a:t>
            </a:r>
            <a:r>
              <a:rPr lang="ru-RU" dirty="0"/>
              <a:t>. </a:t>
            </a:r>
            <a:r>
              <a:rPr lang="ru-RU" dirty="0" err="1"/>
              <a:t>Емулятори</a:t>
            </a:r>
            <a:r>
              <a:rPr lang="ru-RU" dirty="0"/>
              <a:t> </a:t>
            </a:r>
            <a:r>
              <a:rPr lang="ru-RU" dirty="0" err="1"/>
              <a:t>також</a:t>
            </a:r>
            <a:r>
              <a:rPr lang="ru-RU" dirty="0"/>
              <a:t> за-</a:t>
            </a:r>
            <a:r>
              <a:rPr lang="ru-RU" dirty="0" err="1"/>
              <a:t>стосовують</a:t>
            </a:r>
            <a:r>
              <a:rPr lang="ru-RU" dirty="0"/>
              <a:t> для </a:t>
            </a:r>
            <a:r>
              <a:rPr lang="ru-RU" dirty="0" err="1"/>
              <a:t>низькорівневого</a:t>
            </a:r>
            <a:r>
              <a:rPr lang="ru-RU" dirty="0"/>
              <a:t> </a:t>
            </a:r>
            <a:r>
              <a:rPr lang="ru-RU" dirty="0" err="1"/>
              <a:t>налагодження</a:t>
            </a:r>
            <a:r>
              <a:rPr lang="ru-RU" dirty="0"/>
              <a:t> ОС. Через </a:t>
            </a:r>
            <a:r>
              <a:rPr lang="ru-RU" dirty="0" err="1"/>
              <a:t>сповільнення</a:t>
            </a:r>
            <a:r>
              <a:rPr lang="ru-RU" dirty="0"/>
              <a:t> </a:t>
            </a:r>
            <a:r>
              <a:rPr lang="ru-RU" dirty="0" err="1"/>
              <a:t>емульованим</a:t>
            </a:r>
            <a:r>
              <a:rPr lang="ru-RU" dirty="0"/>
              <a:t> </a:t>
            </a:r>
            <a:r>
              <a:rPr lang="ru-RU" dirty="0" err="1"/>
              <a:t>апаратним</a:t>
            </a:r>
            <a:r>
              <a:rPr lang="ru-RU" dirty="0"/>
              <a:t> </a:t>
            </a:r>
            <a:r>
              <a:rPr lang="ru-RU" dirty="0" err="1"/>
              <a:t>забезпеченням</a:t>
            </a:r>
            <a:r>
              <a:rPr lang="ru-RU" dirty="0"/>
              <a:t> </a:t>
            </a:r>
            <a:r>
              <a:rPr lang="ru-RU" dirty="0" err="1"/>
              <a:t>швидкодії</a:t>
            </a:r>
            <a:r>
              <a:rPr lang="ru-RU" dirty="0"/>
              <a:t> </a:t>
            </a:r>
            <a:r>
              <a:rPr lang="ru-RU" dirty="0" err="1"/>
              <a:t>гостьової</a:t>
            </a:r>
            <a:r>
              <a:rPr lang="ru-RU" dirty="0"/>
              <a:t> </a:t>
            </a:r>
            <a:r>
              <a:rPr lang="ru-RU" dirty="0" err="1"/>
              <a:t>системи</a:t>
            </a:r>
            <a:r>
              <a:rPr lang="ru-RU" dirty="0"/>
              <a:t> </a:t>
            </a:r>
            <a:r>
              <a:rPr lang="ru-RU" dirty="0" err="1"/>
              <a:t>воно</a:t>
            </a:r>
            <a:r>
              <a:rPr lang="ru-RU" dirty="0"/>
              <a:t> </a:t>
            </a:r>
            <a:r>
              <a:rPr lang="ru-RU" dirty="0" err="1"/>
              <a:t>використовується</a:t>
            </a:r>
            <a:r>
              <a:rPr lang="ru-RU" dirty="0"/>
              <a:t> </a:t>
            </a:r>
            <a:r>
              <a:rPr lang="ru-RU" dirty="0" err="1"/>
              <a:t>лише</a:t>
            </a:r>
            <a:r>
              <a:rPr lang="ru-RU" dirty="0"/>
              <a:t> для </a:t>
            </a:r>
            <a:r>
              <a:rPr lang="ru-RU" dirty="0" err="1"/>
              <a:t>розробки</a:t>
            </a:r>
            <a:r>
              <a:rPr lang="ru-RU" dirty="0"/>
              <a:t> системного </a:t>
            </a:r>
            <a:r>
              <a:rPr lang="ru-RU" dirty="0" err="1"/>
              <a:t>програмного</a:t>
            </a:r>
            <a:r>
              <a:rPr lang="ru-RU" dirty="0"/>
              <a:t> </a:t>
            </a:r>
            <a:r>
              <a:rPr lang="ru-RU" dirty="0" err="1"/>
              <a:t>забезпечен-ня</a:t>
            </a:r>
            <a:r>
              <a:rPr lang="ru-RU" dirty="0"/>
              <a:t> та в </a:t>
            </a:r>
            <a:r>
              <a:rPr lang="ru-RU" dirty="0" err="1"/>
              <a:t>освітніх</a:t>
            </a:r>
            <a:r>
              <a:rPr lang="ru-RU" dirty="0"/>
              <a:t> </a:t>
            </a:r>
            <a:r>
              <a:rPr lang="ru-RU" dirty="0" err="1"/>
              <a:t>цілях</a:t>
            </a:r>
            <a:r>
              <a:rPr lang="ru-RU" dirty="0"/>
              <a:t>. </a:t>
            </a:r>
            <a:r>
              <a:rPr lang="ru-RU" dirty="0" err="1"/>
              <a:t>Серед</a:t>
            </a:r>
            <a:r>
              <a:rPr lang="ru-RU" dirty="0"/>
              <a:t> </a:t>
            </a:r>
            <a:r>
              <a:rPr lang="ru-RU" dirty="0" err="1"/>
              <a:t>продуктів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найчастіше</a:t>
            </a:r>
            <a:r>
              <a:rPr lang="ru-RU" dirty="0"/>
              <a:t> </a:t>
            </a:r>
            <a:r>
              <a:rPr lang="ru-RU" dirty="0" err="1"/>
              <a:t>використовуються</a:t>
            </a:r>
            <a:r>
              <a:rPr lang="ru-RU" dirty="0"/>
              <a:t> для </a:t>
            </a:r>
            <a:r>
              <a:rPr lang="ru-RU" dirty="0" err="1"/>
              <a:t>створення</a:t>
            </a:r>
            <a:r>
              <a:rPr lang="ru-RU" dirty="0"/>
              <a:t> </a:t>
            </a:r>
            <a:r>
              <a:rPr lang="ru-RU" dirty="0" err="1"/>
              <a:t>емуляторів</a:t>
            </a:r>
            <a:r>
              <a:rPr lang="ru-RU" dirty="0"/>
              <a:t> </a:t>
            </a:r>
            <a:r>
              <a:rPr lang="ru-RU" dirty="0" err="1"/>
              <a:t>можна</a:t>
            </a:r>
            <a:r>
              <a:rPr lang="ru-RU" dirty="0"/>
              <a:t> </a:t>
            </a:r>
            <a:r>
              <a:rPr lang="ru-RU" dirty="0" err="1"/>
              <a:t>виділити</a:t>
            </a:r>
            <a:r>
              <a:rPr lang="ru-RU" dirty="0"/>
              <a:t>: </a:t>
            </a:r>
            <a:r>
              <a:rPr lang="en-US" dirty="0" err="1"/>
              <a:t>Bochs</a:t>
            </a:r>
            <a:r>
              <a:rPr lang="en-US" dirty="0"/>
              <a:t>, </a:t>
            </a:r>
            <a:r>
              <a:rPr lang="en-US" dirty="0" err="1"/>
              <a:t>PearPC</a:t>
            </a:r>
            <a:r>
              <a:rPr lang="en-US" dirty="0"/>
              <a:t>, QEMU (</a:t>
            </a:r>
            <a:r>
              <a:rPr lang="ru-RU" dirty="0"/>
              <a:t>без при-</a:t>
            </a:r>
            <a:r>
              <a:rPr lang="ru-RU" dirty="0" err="1"/>
              <a:t>скорення</a:t>
            </a:r>
            <a:r>
              <a:rPr lang="ru-RU" dirty="0"/>
              <a:t>), </a:t>
            </a:r>
            <a:r>
              <a:rPr lang="en-US" dirty="0"/>
              <a:t>Hercules Emulator.</a:t>
            </a:r>
          </a:p>
          <a:p>
            <a:pPr algn="just"/>
            <a:r>
              <a:rPr lang="en-US" dirty="0"/>
              <a:t>2) </a:t>
            </a:r>
            <a:r>
              <a:rPr lang="ru-RU" dirty="0" err="1"/>
              <a:t>Часткова</a:t>
            </a:r>
            <a:r>
              <a:rPr lang="ru-RU" dirty="0"/>
              <a:t> </a:t>
            </a:r>
            <a:r>
              <a:rPr lang="ru-RU" dirty="0" err="1"/>
              <a:t>емуляція</a:t>
            </a:r>
            <a:r>
              <a:rPr lang="ru-RU" dirty="0"/>
              <a:t> (</a:t>
            </a:r>
            <a:r>
              <a:rPr lang="ru-RU" dirty="0" err="1"/>
              <a:t>нативна</a:t>
            </a:r>
            <a:r>
              <a:rPr lang="ru-RU" dirty="0"/>
              <a:t> </a:t>
            </a:r>
            <a:r>
              <a:rPr lang="ru-RU" dirty="0" err="1"/>
              <a:t>віртуалізація</a:t>
            </a:r>
            <a:r>
              <a:rPr lang="ru-RU" dirty="0"/>
              <a:t>) − </a:t>
            </a:r>
            <a:r>
              <a:rPr lang="ru-RU" dirty="0" err="1"/>
              <a:t>віртуальна</a:t>
            </a:r>
            <a:r>
              <a:rPr lang="ru-RU" dirty="0"/>
              <a:t> маши-на </a:t>
            </a:r>
            <a:r>
              <a:rPr lang="ru-RU" dirty="0" err="1"/>
              <a:t>віртуалізує</a:t>
            </a:r>
            <a:r>
              <a:rPr lang="ru-RU" dirty="0"/>
              <a:t> </a:t>
            </a:r>
            <a:r>
              <a:rPr lang="ru-RU" dirty="0" err="1"/>
              <a:t>лише</a:t>
            </a:r>
            <a:r>
              <a:rPr lang="ru-RU" dirty="0"/>
              <a:t> </a:t>
            </a:r>
            <a:r>
              <a:rPr lang="ru-RU" dirty="0" err="1"/>
              <a:t>необхідну</a:t>
            </a:r>
            <a:r>
              <a:rPr lang="ru-RU" dirty="0"/>
              <a:t> </a:t>
            </a:r>
            <a:r>
              <a:rPr lang="ru-RU" dirty="0" err="1"/>
              <a:t>кількість</a:t>
            </a:r>
            <a:r>
              <a:rPr lang="ru-RU" dirty="0"/>
              <a:t> </a:t>
            </a:r>
            <a:r>
              <a:rPr lang="ru-RU" dirty="0" err="1"/>
              <a:t>апаратного</a:t>
            </a:r>
            <a:r>
              <a:rPr lang="ru-RU" dirty="0"/>
              <a:t> </a:t>
            </a:r>
            <a:r>
              <a:rPr lang="ru-RU" dirty="0" err="1"/>
              <a:t>забезпечення</a:t>
            </a:r>
            <a:r>
              <a:rPr lang="ru-RU" dirty="0"/>
              <a:t>, </a:t>
            </a:r>
            <a:r>
              <a:rPr lang="ru-RU" dirty="0" err="1"/>
              <a:t>щоб</a:t>
            </a:r>
            <a:r>
              <a:rPr lang="ru-RU" dirty="0"/>
              <a:t> во-на могла бути запущена </a:t>
            </a:r>
            <a:r>
              <a:rPr lang="ru-RU" dirty="0" err="1"/>
              <a:t>ізольовано</a:t>
            </a:r>
            <a:r>
              <a:rPr lang="ru-RU" dirty="0"/>
              <a:t>. </a:t>
            </a:r>
            <a:r>
              <a:rPr lang="ru-RU" dirty="0" err="1"/>
              <a:t>Такий</a:t>
            </a:r>
            <a:r>
              <a:rPr lang="ru-RU" dirty="0"/>
              <a:t> </a:t>
            </a:r>
            <a:r>
              <a:rPr lang="ru-RU" dirty="0" err="1"/>
              <a:t>підхід</a:t>
            </a:r>
            <a:r>
              <a:rPr lang="ru-RU" dirty="0"/>
              <a:t> </a:t>
            </a:r>
            <a:r>
              <a:rPr lang="ru-RU" dirty="0" err="1"/>
              <a:t>дозволяє</a:t>
            </a:r>
            <a:r>
              <a:rPr lang="ru-RU" dirty="0"/>
              <a:t> </a:t>
            </a:r>
            <a:r>
              <a:rPr lang="ru-RU" dirty="0" err="1"/>
              <a:t>запускати</a:t>
            </a:r>
            <a:r>
              <a:rPr lang="ru-RU" dirty="0"/>
              <a:t> одно-</a:t>
            </a:r>
            <a:r>
              <a:rPr lang="ru-RU" dirty="0" err="1"/>
              <a:t>часно</a:t>
            </a:r>
            <a:r>
              <a:rPr lang="ru-RU" dirty="0"/>
              <a:t> </a:t>
            </a:r>
            <a:r>
              <a:rPr lang="ru-RU" dirty="0" err="1"/>
              <a:t>декілька</a:t>
            </a:r>
            <a:r>
              <a:rPr lang="ru-RU" dirty="0"/>
              <a:t> </a:t>
            </a:r>
            <a:r>
              <a:rPr lang="ru-RU" dirty="0" err="1"/>
              <a:t>гостьових</a:t>
            </a:r>
            <a:r>
              <a:rPr lang="ru-RU" dirty="0"/>
              <a:t> </a:t>
            </a:r>
            <a:r>
              <a:rPr lang="ru-RU" dirty="0" err="1"/>
              <a:t>операційних</a:t>
            </a:r>
            <a:r>
              <a:rPr lang="ru-RU" dirty="0"/>
              <a:t> систем, </a:t>
            </a:r>
            <a:r>
              <a:rPr lang="ru-RU" dirty="0" err="1"/>
              <a:t>розроблених</a:t>
            </a:r>
            <a:r>
              <a:rPr lang="ru-RU" dirty="0"/>
              <a:t> для </a:t>
            </a:r>
            <a:r>
              <a:rPr lang="ru-RU" dirty="0" err="1"/>
              <a:t>тої</a:t>
            </a:r>
            <a:r>
              <a:rPr lang="ru-RU" dirty="0"/>
              <a:t> ж </a:t>
            </a:r>
            <a:r>
              <a:rPr lang="ru-RU" dirty="0" err="1"/>
              <a:t>самої</a:t>
            </a:r>
            <a:r>
              <a:rPr lang="ru-RU" dirty="0"/>
              <a:t> </a:t>
            </a:r>
            <a:r>
              <a:rPr lang="ru-RU" dirty="0" err="1"/>
              <a:t>архітектури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і в хоста.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швидкодія</a:t>
            </a:r>
            <a:r>
              <a:rPr lang="ru-RU" dirty="0"/>
              <a:t> є на порядок </a:t>
            </a:r>
            <a:r>
              <a:rPr lang="ru-RU" dirty="0" err="1"/>
              <a:t>вищою</a:t>
            </a:r>
            <a:r>
              <a:rPr lang="ru-RU" dirty="0"/>
              <a:t>, </a:t>
            </a:r>
            <a:r>
              <a:rPr lang="ru-RU" dirty="0" err="1"/>
              <a:t>ніж</a:t>
            </a:r>
            <a:r>
              <a:rPr lang="ru-RU" dirty="0"/>
              <a:t> при </a:t>
            </a:r>
            <a:r>
              <a:rPr lang="ru-RU" dirty="0" err="1"/>
              <a:t>пов-ній</a:t>
            </a:r>
            <a:r>
              <a:rPr lang="ru-RU" dirty="0"/>
              <a:t> </a:t>
            </a:r>
            <a:r>
              <a:rPr lang="ru-RU" dirty="0" err="1"/>
              <a:t>емуляції</a:t>
            </a:r>
            <a:r>
              <a:rPr lang="ru-RU" dirty="0"/>
              <a:t>. </a:t>
            </a:r>
            <a:r>
              <a:rPr lang="ru-RU" dirty="0" err="1"/>
              <a:t>Крім</a:t>
            </a:r>
            <a:r>
              <a:rPr lang="ru-RU" dirty="0"/>
              <a:t> того, для </a:t>
            </a:r>
            <a:r>
              <a:rPr lang="ru-RU" dirty="0" err="1"/>
              <a:t>підвищення</a:t>
            </a:r>
            <a:r>
              <a:rPr lang="ru-RU" dirty="0"/>
              <a:t> </a:t>
            </a:r>
            <a:r>
              <a:rPr lang="ru-RU" dirty="0" err="1"/>
              <a:t>швидкодії</a:t>
            </a:r>
            <a:r>
              <a:rPr lang="ru-RU" dirty="0"/>
              <a:t> в таких платформах </a:t>
            </a:r>
            <a:r>
              <a:rPr lang="ru-RU" dirty="0" err="1"/>
              <a:t>ві-ртуалізації</a:t>
            </a:r>
            <a:r>
              <a:rPr lang="ru-RU" dirty="0"/>
              <a:t> </a:t>
            </a:r>
            <a:r>
              <a:rPr lang="ru-RU" dirty="0" err="1"/>
              <a:t>застосовується</a:t>
            </a:r>
            <a:r>
              <a:rPr lang="ru-RU" dirty="0"/>
              <a:t> </a:t>
            </a:r>
            <a:r>
              <a:rPr lang="ru-RU" dirty="0" err="1"/>
              <a:t>ще</a:t>
            </a:r>
            <a:r>
              <a:rPr lang="ru-RU" dirty="0"/>
              <a:t> </a:t>
            </a:r>
            <a:r>
              <a:rPr lang="ru-RU" dirty="0" err="1"/>
              <a:t>спеціальний</a:t>
            </a:r>
            <a:r>
              <a:rPr lang="ru-RU" dirty="0"/>
              <a:t> «</a:t>
            </a:r>
            <a:r>
              <a:rPr lang="ru-RU" dirty="0" err="1"/>
              <a:t>прошарок</a:t>
            </a:r>
            <a:r>
              <a:rPr lang="ru-RU" dirty="0"/>
              <a:t>» </a:t>
            </a:r>
            <a:r>
              <a:rPr lang="ru-RU" dirty="0" err="1"/>
              <a:t>між</a:t>
            </a:r>
            <a:r>
              <a:rPr lang="ru-RU" dirty="0"/>
              <a:t> </a:t>
            </a:r>
            <a:r>
              <a:rPr lang="ru-RU" dirty="0" err="1"/>
              <a:t>гостьовою</a:t>
            </a:r>
            <a:r>
              <a:rPr lang="ru-RU" dirty="0"/>
              <a:t> ОС і </a:t>
            </a:r>
            <a:r>
              <a:rPr lang="ru-RU" dirty="0" err="1"/>
              <a:t>устаткуванням</a:t>
            </a:r>
            <a:r>
              <a:rPr lang="ru-RU" dirty="0"/>
              <a:t>, </a:t>
            </a:r>
            <a:r>
              <a:rPr lang="ru-RU" dirty="0" err="1"/>
              <a:t>який</a:t>
            </a:r>
            <a:r>
              <a:rPr lang="ru-RU" dirty="0"/>
              <a:t> </a:t>
            </a:r>
            <a:r>
              <a:rPr lang="ru-RU" dirty="0" err="1"/>
              <a:t>дозволяє</a:t>
            </a:r>
            <a:r>
              <a:rPr lang="ru-RU" dirty="0"/>
              <a:t> </a:t>
            </a:r>
            <a:r>
              <a:rPr lang="ru-RU" dirty="0" err="1"/>
              <a:t>гостьовій</a:t>
            </a:r>
            <a:r>
              <a:rPr lang="ru-RU" dirty="0"/>
              <a:t> </a:t>
            </a:r>
            <a:r>
              <a:rPr lang="ru-RU" dirty="0" err="1"/>
              <a:t>системі</a:t>
            </a:r>
            <a:r>
              <a:rPr lang="ru-RU" dirty="0"/>
              <a:t> </a:t>
            </a:r>
            <a:r>
              <a:rPr lang="ru-RU" dirty="0" err="1"/>
              <a:t>безпосередньо</a:t>
            </a:r>
            <a:r>
              <a:rPr lang="ru-RU" dirty="0"/>
              <a:t> </a:t>
            </a:r>
            <a:r>
              <a:rPr lang="ru-RU" dirty="0" err="1"/>
              <a:t>звертатися</a:t>
            </a:r>
            <a:r>
              <a:rPr lang="ru-RU" dirty="0"/>
              <a:t> до </a:t>
            </a:r>
            <a:r>
              <a:rPr lang="ru-RU" dirty="0" err="1"/>
              <a:t>ресурсів</a:t>
            </a:r>
            <a:r>
              <a:rPr lang="ru-RU" dirty="0"/>
              <a:t> </a:t>
            </a:r>
            <a:r>
              <a:rPr lang="ru-RU" dirty="0" err="1"/>
              <a:t>апаратного</a:t>
            </a:r>
            <a:r>
              <a:rPr lang="ru-RU" dirty="0"/>
              <a:t> </a:t>
            </a:r>
            <a:r>
              <a:rPr lang="ru-RU" dirty="0" err="1"/>
              <a:t>забезпечення</a:t>
            </a:r>
            <a:r>
              <a:rPr lang="ru-RU" dirty="0"/>
              <a:t>.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гіпервізор</a:t>
            </a:r>
            <a:r>
              <a:rPr lang="ru-RU" dirty="0"/>
              <a:t>, </a:t>
            </a:r>
            <a:r>
              <a:rPr lang="ru-RU" dirty="0" err="1"/>
              <a:t>або</a:t>
            </a:r>
            <a:r>
              <a:rPr lang="ru-RU" dirty="0"/>
              <a:t> «</a:t>
            </a:r>
            <a:r>
              <a:rPr lang="ru-RU" dirty="0" err="1"/>
              <a:t>Монітор</a:t>
            </a:r>
            <a:r>
              <a:rPr lang="ru-RU" dirty="0"/>
              <a:t> </a:t>
            </a:r>
            <a:r>
              <a:rPr lang="ru-RU" dirty="0" err="1"/>
              <a:t>віртуа-льних</a:t>
            </a:r>
            <a:r>
              <a:rPr lang="ru-RU" dirty="0"/>
              <a:t> машин» (</a:t>
            </a:r>
            <a:r>
              <a:rPr lang="en-US" dirty="0"/>
              <a:t>Virtual Machine Monitor). </a:t>
            </a:r>
            <a:r>
              <a:rPr lang="ru-RU" dirty="0"/>
              <a:t>До </a:t>
            </a:r>
            <a:r>
              <a:rPr lang="ru-RU" dirty="0" err="1"/>
              <a:t>мінусів</a:t>
            </a:r>
            <a:r>
              <a:rPr lang="ru-RU" dirty="0"/>
              <a:t> </a:t>
            </a:r>
            <a:r>
              <a:rPr lang="ru-RU" dirty="0" err="1"/>
              <a:t>даного</a:t>
            </a:r>
            <a:r>
              <a:rPr lang="ru-RU" dirty="0"/>
              <a:t> виду </a:t>
            </a:r>
            <a:r>
              <a:rPr lang="ru-RU" dirty="0" err="1"/>
              <a:t>віртуалі-зації</a:t>
            </a:r>
            <a:r>
              <a:rPr lang="ru-RU" dirty="0"/>
              <a:t> </a:t>
            </a:r>
            <a:r>
              <a:rPr lang="ru-RU" dirty="0" err="1"/>
              <a:t>відносять</a:t>
            </a:r>
            <a:r>
              <a:rPr lang="ru-RU" dirty="0"/>
              <a:t> </a:t>
            </a:r>
            <a:r>
              <a:rPr lang="ru-RU" dirty="0" err="1"/>
              <a:t>залежність</a:t>
            </a:r>
            <a:r>
              <a:rPr lang="ru-RU" dirty="0"/>
              <a:t> </a:t>
            </a:r>
            <a:r>
              <a:rPr lang="ru-RU" dirty="0" err="1"/>
              <a:t>віртуальних</a:t>
            </a:r>
            <a:r>
              <a:rPr lang="ru-RU" dirty="0"/>
              <a:t> машин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архітектури</a:t>
            </a:r>
            <a:r>
              <a:rPr lang="ru-RU" dirty="0"/>
              <a:t> </a:t>
            </a:r>
            <a:r>
              <a:rPr lang="ru-RU" dirty="0" err="1"/>
              <a:t>апаратної</a:t>
            </a:r>
            <a:r>
              <a:rPr lang="ru-RU" dirty="0"/>
              <a:t> </a:t>
            </a:r>
            <a:r>
              <a:rPr lang="ru-RU" dirty="0" err="1"/>
              <a:t>платформи</a:t>
            </a:r>
            <a:r>
              <a:rPr lang="ru-RU" dirty="0"/>
              <a:t>. Для </a:t>
            </a:r>
            <a:r>
              <a:rPr lang="ru-RU" dirty="0" err="1"/>
              <a:t>реалізації</a:t>
            </a:r>
            <a:r>
              <a:rPr lang="ru-RU" dirty="0"/>
              <a:t> </a:t>
            </a:r>
            <a:r>
              <a:rPr lang="ru-RU" dirty="0" err="1"/>
              <a:t>нативної</a:t>
            </a:r>
            <a:r>
              <a:rPr lang="ru-RU" dirty="0"/>
              <a:t> </a:t>
            </a:r>
            <a:r>
              <a:rPr lang="ru-RU" dirty="0" err="1"/>
              <a:t>віртуалізації</a:t>
            </a:r>
            <a:r>
              <a:rPr lang="ru-RU" dirty="0"/>
              <a:t> </a:t>
            </a:r>
            <a:r>
              <a:rPr lang="ru-RU" dirty="0" err="1"/>
              <a:t>використовують</a:t>
            </a:r>
            <a:r>
              <a:rPr lang="ru-RU" dirty="0"/>
              <a:t> </a:t>
            </a:r>
            <a:r>
              <a:rPr lang="ru-RU" dirty="0" err="1"/>
              <a:t>наступні</a:t>
            </a:r>
            <a:r>
              <a:rPr lang="ru-RU" dirty="0"/>
              <a:t> </a:t>
            </a:r>
            <a:r>
              <a:rPr lang="ru-RU" dirty="0" err="1"/>
              <a:t>програмні</a:t>
            </a:r>
            <a:r>
              <a:rPr lang="ru-RU" dirty="0"/>
              <a:t> </a:t>
            </a:r>
            <a:r>
              <a:rPr lang="ru-RU" dirty="0" err="1"/>
              <a:t>продукти</a:t>
            </a:r>
            <a:r>
              <a:rPr lang="ru-RU" dirty="0"/>
              <a:t>: </a:t>
            </a:r>
            <a:r>
              <a:rPr lang="en-US" dirty="0"/>
              <a:t>VMware Workstation, VMware Server, VMware ESX Server, Virtual Iron, Virtual PC, </a:t>
            </a:r>
            <a:r>
              <a:rPr lang="en-US" dirty="0" err="1"/>
              <a:t>VirtualBox</a:t>
            </a:r>
            <a:r>
              <a:rPr lang="en-US" dirty="0"/>
              <a:t>, Parallels Desktop </a:t>
            </a:r>
            <a:r>
              <a:rPr lang="ru-RU" dirty="0"/>
              <a:t>і </a:t>
            </a:r>
            <a:r>
              <a:rPr lang="ru-RU" dirty="0" err="1"/>
              <a:t>інші</a:t>
            </a:r>
            <a:r>
              <a:rPr lang="ru-RU" dirty="0"/>
              <a:t>.</a:t>
            </a:r>
          </a:p>
          <a:p>
            <a:pPr algn="just"/>
            <a:r>
              <a:rPr lang="ru-RU" dirty="0"/>
              <a:t>3) </a:t>
            </a:r>
            <a:r>
              <a:rPr lang="ru-RU" dirty="0" err="1"/>
              <a:t>Часткова</a:t>
            </a:r>
            <a:r>
              <a:rPr lang="ru-RU" dirty="0"/>
              <a:t> </a:t>
            </a:r>
            <a:r>
              <a:rPr lang="ru-RU" dirty="0" err="1"/>
              <a:t>віртуалізація</a:t>
            </a:r>
            <a:r>
              <a:rPr lang="ru-RU" dirty="0"/>
              <a:t>, </a:t>
            </a:r>
            <a:r>
              <a:rPr lang="ru-RU" dirty="0" err="1"/>
              <a:t>або</a:t>
            </a:r>
            <a:r>
              <a:rPr lang="ru-RU" dirty="0"/>
              <a:t> «</a:t>
            </a:r>
            <a:r>
              <a:rPr lang="ru-RU" dirty="0" err="1"/>
              <a:t>віртуалізація</a:t>
            </a:r>
            <a:r>
              <a:rPr lang="ru-RU" dirty="0"/>
              <a:t> адресного просто-</a:t>
            </a:r>
            <a:r>
              <a:rPr lang="ru-RU" dirty="0" err="1"/>
              <a:t>ру</a:t>
            </a:r>
            <a:r>
              <a:rPr lang="ru-RU" dirty="0"/>
              <a:t>» («</a:t>
            </a:r>
            <a:r>
              <a:rPr lang="en-US" dirty="0"/>
              <a:t>address space virtualization») − </a:t>
            </a:r>
            <a:r>
              <a:rPr lang="ru-RU" dirty="0" err="1"/>
              <a:t>віртуальна</a:t>
            </a:r>
            <a:r>
              <a:rPr lang="ru-RU" dirty="0"/>
              <a:t> машина </a:t>
            </a:r>
            <a:r>
              <a:rPr lang="ru-RU" dirty="0" err="1"/>
              <a:t>симулює</a:t>
            </a:r>
            <a:r>
              <a:rPr lang="ru-RU" dirty="0"/>
              <a:t> </a:t>
            </a:r>
            <a:r>
              <a:rPr lang="ru-RU" dirty="0" err="1" smtClean="0"/>
              <a:t>кілька</a:t>
            </a:r>
            <a:r>
              <a:rPr lang="ru-RU" dirty="0" smtClean="0"/>
              <a:t> </a:t>
            </a:r>
            <a:r>
              <a:rPr lang="ru-RU" dirty="0" err="1" smtClean="0"/>
              <a:t>примірників</a:t>
            </a:r>
            <a:r>
              <a:rPr lang="ru-RU" dirty="0" smtClean="0"/>
              <a:t> </a:t>
            </a:r>
            <a:r>
              <a:rPr lang="ru-RU" dirty="0" err="1"/>
              <a:t>апаратного</a:t>
            </a:r>
            <a:r>
              <a:rPr lang="ru-RU" dirty="0"/>
              <a:t> </a:t>
            </a:r>
            <a:r>
              <a:rPr lang="ru-RU" dirty="0" err="1"/>
              <a:t>оточення</a:t>
            </a:r>
            <a:r>
              <a:rPr lang="ru-RU" dirty="0"/>
              <a:t> (але не все), </a:t>
            </a:r>
            <a:r>
              <a:rPr lang="ru-RU" dirty="0" err="1"/>
              <a:t>зокрема</a:t>
            </a:r>
            <a:r>
              <a:rPr lang="ru-RU" dirty="0"/>
              <a:t>, </a:t>
            </a:r>
            <a:r>
              <a:rPr lang="ru-RU" dirty="0" err="1"/>
              <a:t>простори</a:t>
            </a:r>
            <a:r>
              <a:rPr lang="ru-RU" dirty="0"/>
              <a:t> адрес. </a:t>
            </a:r>
            <a:r>
              <a:rPr lang="ru-RU" dirty="0" err="1"/>
              <a:t>Такий</a:t>
            </a:r>
            <a:r>
              <a:rPr lang="ru-RU" dirty="0"/>
              <a:t> вид </a:t>
            </a:r>
            <a:r>
              <a:rPr lang="ru-RU" dirty="0" err="1"/>
              <a:t>віртуалізації</a:t>
            </a:r>
            <a:r>
              <a:rPr lang="ru-RU" dirty="0"/>
              <a:t> </a:t>
            </a:r>
            <a:r>
              <a:rPr lang="ru-RU" dirty="0" err="1"/>
              <a:t>дозволяє</a:t>
            </a:r>
            <a:r>
              <a:rPr lang="ru-RU" dirty="0"/>
              <a:t> </a:t>
            </a:r>
            <a:r>
              <a:rPr lang="ru-RU" dirty="0" err="1"/>
              <a:t>спільно</a:t>
            </a:r>
            <a:r>
              <a:rPr lang="ru-RU" dirty="0"/>
              <a:t> </a:t>
            </a:r>
            <a:r>
              <a:rPr lang="ru-RU" dirty="0" err="1"/>
              <a:t>використовувати</a:t>
            </a:r>
            <a:r>
              <a:rPr lang="ru-RU" dirty="0"/>
              <a:t> </a:t>
            </a:r>
            <a:r>
              <a:rPr lang="ru-RU" dirty="0" err="1"/>
              <a:t>ресурси</a:t>
            </a:r>
            <a:r>
              <a:rPr lang="ru-RU" dirty="0"/>
              <a:t> і </a:t>
            </a:r>
            <a:r>
              <a:rPr lang="ru-RU" dirty="0" err="1"/>
              <a:t>ізолю-вати</a:t>
            </a:r>
            <a:r>
              <a:rPr lang="ru-RU" dirty="0"/>
              <a:t> </a:t>
            </a:r>
            <a:r>
              <a:rPr lang="ru-RU" dirty="0" err="1"/>
              <a:t>процеси</a:t>
            </a:r>
            <a:r>
              <a:rPr lang="ru-RU" dirty="0"/>
              <a:t>, але не </a:t>
            </a:r>
            <a:r>
              <a:rPr lang="ru-RU" dirty="0" err="1"/>
              <a:t>дозволяє</a:t>
            </a:r>
            <a:r>
              <a:rPr lang="ru-RU" dirty="0"/>
              <a:t> </a:t>
            </a:r>
            <a:r>
              <a:rPr lang="ru-RU" dirty="0" err="1"/>
              <a:t>розділяти</a:t>
            </a:r>
            <a:r>
              <a:rPr lang="ru-RU" dirty="0"/>
              <a:t> </a:t>
            </a:r>
            <a:r>
              <a:rPr lang="ru-RU" dirty="0" err="1"/>
              <a:t>екземпляри</a:t>
            </a:r>
            <a:r>
              <a:rPr lang="ru-RU" dirty="0"/>
              <a:t> </a:t>
            </a:r>
            <a:r>
              <a:rPr lang="ru-RU" dirty="0" err="1"/>
              <a:t>гостьових</a:t>
            </a:r>
            <a:r>
              <a:rPr lang="ru-RU" dirty="0"/>
              <a:t> </a:t>
            </a:r>
            <a:r>
              <a:rPr lang="ru-RU" dirty="0" err="1"/>
              <a:t>операційних</a:t>
            </a:r>
            <a:r>
              <a:rPr lang="ru-RU" dirty="0"/>
              <a:t> систем. При такому </a:t>
            </a:r>
            <a:r>
              <a:rPr lang="ru-RU" dirty="0" err="1"/>
              <a:t>підході</a:t>
            </a:r>
            <a:r>
              <a:rPr lang="ru-RU" dirty="0"/>
              <a:t> </a:t>
            </a:r>
            <a:r>
              <a:rPr lang="ru-RU" dirty="0" err="1"/>
              <a:t>користувачем</a:t>
            </a:r>
            <a:r>
              <a:rPr lang="ru-RU" dirty="0"/>
              <a:t> не </a:t>
            </a:r>
            <a:r>
              <a:rPr lang="ru-RU" dirty="0" err="1"/>
              <a:t>створюються</a:t>
            </a:r>
            <a:r>
              <a:rPr lang="ru-RU" dirty="0"/>
              <a:t> </a:t>
            </a:r>
            <a:r>
              <a:rPr lang="ru-RU" dirty="0" err="1"/>
              <a:t>віртуальні</a:t>
            </a:r>
            <a:r>
              <a:rPr lang="ru-RU" dirty="0"/>
              <a:t> </a:t>
            </a:r>
            <a:r>
              <a:rPr lang="ru-RU" dirty="0" err="1" smtClean="0"/>
              <a:t>машини</a:t>
            </a:r>
            <a:r>
              <a:rPr lang="ru-RU" dirty="0"/>
              <a:t>, а </a:t>
            </a:r>
            <a:r>
              <a:rPr lang="ru-RU" dirty="0" err="1"/>
              <a:t>відбувається</a:t>
            </a:r>
            <a:r>
              <a:rPr lang="ru-RU" dirty="0"/>
              <a:t> </a:t>
            </a:r>
            <a:r>
              <a:rPr lang="ru-RU" dirty="0" err="1"/>
              <a:t>ізоляція</a:t>
            </a:r>
            <a:r>
              <a:rPr lang="ru-RU" dirty="0"/>
              <a:t> будь-</a:t>
            </a:r>
            <a:r>
              <a:rPr lang="ru-RU" dirty="0" err="1"/>
              <a:t>яких</a:t>
            </a:r>
            <a:r>
              <a:rPr lang="ru-RU" dirty="0"/>
              <a:t> </a:t>
            </a:r>
            <a:r>
              <a:rPr lang="ru-RU" dirty="0" err="1"/>
              <a:t>процесів</a:t>
            </a:r>
            <a:r>
              <a:rPr lang="ru-RU" dirty="0"/>
              <a:t> на </a:t>
            </a:r>
            <a:r>
              <a:rPr lang="ru-RU" dirty="0" err="1"/>
              <a:t>рівні</a:t>
            </a:r>
            <a:r>
              <a:rPr lang="ru-RU" dirty="0"/>
              <a:t> </a:t>
            </a:r>
            <a:r>
              <a:rPr lang="ru-RU" dirty="0" err="1"/>
              <a:t>операційної</a:t>
            </a:r>
            <a:r>
              <a:rPr lang="ru-RU" dirty="0"/>
              <a:t> </a:t>
            </a:r>
            <a:r>
              <a:rPr lang="ru-RU" dirty="0" err="1"/>
              <a:t>системи</a:t>
            </a:r>
            <a:r>
              <a:rPr lang="ru-RU" dirty="0"/>
              <a:t>.</a:t>
            </a:r>
          </a:p>
          <a:p>
            <a:pPr algn="just"/>
            <a:r>
              <a:rPr lang="ru-RU" dirty="0"/>
              <a:t>4) </a:t>
            </a:r>
            <a:r>
              <a:rPr lang="ru-RU" dirty="0" err="1"/>
              <a:t>Паравіртуалізація</a:t>
            </a:r>
            <a:r>
              <a:rPr lang="ru-RU" dirty="0"/>
              <a:t>. За такого </a:t>
            </a:r>
            <a:r>
              <a:rPr lang="ru-RU" dirty="0" err="1"/>
              <a:t>підходу</a:t>
            </a:r>
            <a:r>
              <a:rPr lang="ru-RU" dirty="0"/>
              <a:t> до </a:t>
            </a:r>
            <a:r>
              <a:rPr lang="ru-RU" dirty="0" err="1"/>
              <a:t>віртуалізації</a:t>
            </a:r>
            <a:r>
              <a:rPr lang="ru-RU" dirty="0"/>
              <a:t> не </a:t>
            </a:r>
            <a:r>
              <a:rPr lang="ru-RU" dirty="0" err="1"/>
              <a:t>здійс-нюється</a:t>
            </a:r>
            <a:r>
              <a:rPr lang="ru-RU" dirty="0"/>
              <a:t> </a:t>
            </a:r>
            <a:r>
              <a:rPr lang="ru-RU" dirty="0" err="1"/>
              <a:t>симуляція</a:t>
            </a:r>
            <a:r>
              <a:rPr lang="ru-RU" dirty="0"/>
              <a:t> </a:t>
            </a:r>
            <a:r>
              <a:rPr lang="ru-RU" dirty="0" err="1"/>
              <a:t>апаратного</a:t>
            </a:r>
            <a:r>
              <a:rPr lang="ru-RU" dirty="0"/>
              <a:t> </a:t>
            </a:r>
            <a:r>
              <a:rPr lang="ru-RU" dirty="0" err="1"/>
              <a:t>забезпечення</a:t>
            </a:r>
            <a:r>
              <a:rPr lang="ru-RU" dirty="0"/>
              <a:t>, а </a:t>
            </a:r>
            <a:r>
              <a:rPr lang="ru-RU" dirty="0" err="1"/>
              <a:t>використовується</a:t>
            </a:r>
            <a:r>
              <a:rPr lang="ru-RU" dirty="0"/>
              <a:t> </a:t>
            </a:r>
            <a:r>
              <a:rPr lang="ru-RU" dirty="0" err="1"/>
              <a:t>спеціаль-ний</a:t>
            </a:r>
            <a:r>
              <a:rPr lang="ru-RU" dirty="0"/>
              <a:t> </a:t>
            </a:r>
            <a:r>
              <a:rPr lang="ru-RU" dirty="0" err="1"/>
              <a:t>програмний</a:t>
            </a:r>
            <a:r>
              <a:rPr lang="ru-RU" dirty="0"/>
              <a:t> </a:t>
            </a:r>
            <a:r>
              <a:rPr lang="ru-RU" dirty="0" err="1"/>
              <a:t>інтерфейс</a:t>
            </a:r>
            <a:r>
              <a:rPr lang="ru-RU" dirty="0"/>
              <a:t> (</a:t>
            </a:r>
            <a:r>
              <a:rPr lang="en-US" dirty="0"/>
              <a:t>API) </a:t>
            </a:r>
            <a:r>
              <a:rPr lang="ru-RU" dirty="0"/>
              <a:t>для </a:t>
            </a:r>
            <a:r>
              <a:rPr lang="ru-RU" dirty="0" err="1"/>
              <a:t>взаємодії</a:t>
            </a:r>
            <a:r>
              <a:rPr lang="ru-RU" dirty="0"/>
              <a:t> з </a:t>
            </a:r>
            <a:r>
              <a:rPr lang="ru-RU" dirty="0" err="1"/>
              <a:t>гостьовою</a:t>
            </a:r>
            <a:r>
              <a:rPr lang="ru-RU" dirty="0"/>
              <a:t> </a:t>
            </a:r>
            <a:r>
              <a:rPr lang="ru-RU" dirty="0" err="1"/>
              <a:t>операційною</a:t>
            </a:r>
            <a:r>
              <a:rPr lang="ru-RU" dirty="0"/>
              <a:t> системою. </a:t>
            </a:r>
            <a:r>
              <a:rPr lang="en-US" dirty="0"/>
              <a:t>API-</a:t>
            </a:r>
            <a:r>
              <a:rPr lang="ru-RU" dirty="0" err="1"/>
              <a:t>виклики</a:t>
            </a:r>
            <a:r>
              <a:rPr lang="ru-RU" dirty="0"/>
              <a:t> до </a:t>
            </a:r>
            <a:r>
              <a:rPr lang="ru-RU" dirty="0" err="1"/>
              <a:t>гостьової</a:t>
            </a:r>
            <a:r>
              <a:rPr lang="ru-RU" dirty="0"/>
              <a:t> </a:t>
            </a:r>
            <a:r>
              <a:rPr lang="ru-RU" dirty="0" err="1"/>
              <a:t>системі</a:t>
            </a:r>
            <a:r>
              <a:rPr lang="ru-RU" dirty="0"/>
              <a:t> </a:t>
            </a:r>
            <a:r>
              <a:rPr lang="ru-RU" dirty="0" err="1"/>
              <a:t>називаються</a:t>
            </a:r>
            <a:r>
              <a:rPr lang="ru-RU" dirty="0"/>
              <a:t> «</a:t>
            </a:r>
            <a:r>
              <a:rPr lang="en-US" dirty="0" err="1"/>
              <a:t>hypercalls</a:t>
            </a:r>
            <a:r>
              <a:rPr lang="en-US" dirty="0"/>
              <a:t>» (</a:t>
            </a:r>
            <a:r>
              <a:rPr lang="ru-RU" dirty="0" err="1"/>
              <a:t>гі-первиклики</a:t>
            </a:r>
            <a:r>
              <a:rPr lang="ru-RU" dirty="0"/>
              <a:t>). </a:t>
            </a:r>
            <a:r>
              <a:rPr lang="ru-RU" dirty="0" err="1"/>
              <a:t>Системи</a:t>
            </a:r>
            <a:r>
              <a:rPr lang="ru-RU" dirty="0"/>
              <a:t> для </a:t>
            </a:r>
            <a:r>
              <a:rPr lang="ru-RU" dirty="0" err="1"/>
              <a:t>паравіртуалізації</a:t>
            </a:r>
            <a:r>
              <a:rPr lang="ru-RU" dirty="0"/>
              <a:t>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мають</a:t>
            </a:r>
            <a:r>
              <a:rPr lang="ru-RU" dirty="0"/>
              <a:t> </a:t>
            </a:r>
            <a:r>
              <a:rPr lang="ru-RU" dirty="0" err="1"/>
              <a:t>свій</a:t>
            </a:r>
            <a:r>
              <a:rPr lang="ru-RU" dirty="0"/>
              <a:t> </a:t>
            </a:r>
            <a:r>
              <a:rPr lang="ru-RU" dirty="0" err="1"/>
              <a:t>гіпервізор</a:t>
            </a:r>
            <a:r>
              <a:rPr lang="ru-RU" dirty="0"/>
              <a:t>. Провайдерами </a:t>
            </a:r>
            <a:r>
              <a:rPr lang="ru-RU" dirty="0" err="1"/>
              <a:t>паравіртуалізації</a:t>
            </a:r>
            <a:r>
              <a:rPr lang="ru-RU" dirty="0"/>
              <a:t> є </a:t>
            </a:r>
            <a:r>
              <a:rPr lang="ru-RU" dirty="0" err="1"/>
              <a:t>компанії</a:t>
            </a:r>
            <a:r>
              <a:rPr lang="ru-RU" dirty="0"/>
              <a:t> </a:t>
            </a:r>
            <a:r>
              <a:rPr lang="en-US" dirty="0" err="1"/>
              <a:t>XenSource</a:t>
            </a:r>
            <a:r>
              <a:rPr lang="en-US" dirty="0"/>
              <a:t> </a:t>
            </a:r>
            <a:r>
              <a:rPr lang="ru-RU" dirty="0"/>
              <a:t>і </a:t>
            </a:r>
            <a:r>
              <a:rPr lang="en-US" dirty="0"/>
              <a:t>Virtual Iron.</a:t>
            </a:r>
          </a:p>
          <a:p>
            <a:pPr algn="just"/>
            <a:r>
              <a:rPr lang="en-US" dirty="0"/>
              <a:t>5) </a:t>
            </a:r>
            <a:r>
              <a:rPr lang="ru-RU" dirty="0" err="1"/>
              <a:t>Віртуалізація</a:t>
            </a:r>
            <a:r>
              <a:rPr lang="ru-RU" dirty="0"/>
              <a:t> </a:t>
            </a:r>
            <a:r>
              <a:rPr lang="ru-RU" dirty="0" err="1"/>
              <a:t>рівня</a:t>
            </a:r>
            <a:r>
              <a:rPr lang="ru-RU" dirty="0"/>
              <a:t> </a:t>
            </a:r>
            <a:r>
              <a:rPr lang="ru-RU" dirty="0" err="1"/>
              <a:t>операційної</a:t>
            </a:r>
            <a:r>
              <a:rPr lang="ru-RU" dirty="0"/>
              <a:t> </a:t>
            </a:r>
            <a:r>
              <a:rPr lang="ru-RU" dirty="0" err="1"/>
              <a:t>системи</a:t>
            </a:r>
            <a:r>
              <a:rPr lang="ru-RU" dirty="0"/>
              <a:t> − </a:t>
            </a:r>
            <a:r>
              <a:rPr lang="ru-RU" dirty="0" err="1"/>
              <a:t>віртуалізація</a:t>
            </a:r>
            <a:r>
              <a:rPr lang="ru-RU" dirty="0"/>
              <a:t> </a:t>
            </a:r>
            <a:r>
              <a:rPr lang="ru-RU" dirty="0" err="1"/>
              <a:t>фізич-ного</a:t>
            </a:r>
            <a:r>
              <a:rPr lang="ru-RU" dirty="0"/>
              <a:t> сервера на </a:t>
            </a:r>
            <a:r>
              <a:rPr lang="ru-RU" dirty="0" err="1"/>
              <a:t>рівні</a:t>
            </a:r>
            <a:r>
              <a:rPr lang="ru-RU" dirty="0"/>
              <a:t> </a:t>
            </a:r>
            <a:r>
              <a:rPr lang="ru-RU" dirty="0" err="1"/>
              <a:t>операційної</a:t>
            </a:r>
            <a:r>
              <a:rPr lang="ru-RU" dirty="0"/>
              <a:t> </a:t>
            </a:r>
            <a:r>
              <a:rPr lang="ru-RU" dirty="0" err="1"/>
              <a:t>системи</a:t>
            </a:r>
            <a:r>
              <a:rPr lang="ru-RU" dirty="0"/>
              <a:t> з метою </a:t>
            </a:r>
            <a:r>
              <a:rPr lang="ru-RU" dirty="0" err="1"/>
              <a:t>створення</a:t>
            </a:r>
            <a:r>
              <a:rPr lang="ru-RU" dirty="0"/>
              <a:t> </a:t>
            </a:r>
            <a:r>
              <a:rPr lang="ru-RU" dirty="0" err="1"/>
              <a:t>декількох</a:t>
            </a:r>
            <a:r>
              <a:rPr lang="ru-RU" dirty="0"/>
              <a:t> </a:t>
            </a:r>
            <a:r>
              <a:rPr lang="ru-RU" dirty="0" err="1"/>
              <a:t>захищених</a:t>
            </a:r>
            <a:r>
              <a:rPr lang="ru-RU" dirty="0"/>
              <a:t> </a:t>
            </a:r>
            <a:r>
              <a:rPr lang="ru-RU" dirty="0" err="1"/>
              <a:t>віртуалізованих</a:t>
            </a:r>
            <a:r>
              <a:rPr lang="ru-RU" dirty="0"/>
              <a:t> </a:t>
            </a:r>
            <a:r>
              <a:rPr lang="ru-RU" dirty="0" err="1"/>
              <a:t>серверів</a:t>
            </a:r>
            <a:r>
              <a:rPr lang="ru-RU" dirty="0"/>
              <a:t> на одному </a:t>
            </a:r>
            <a:r>
              <a:rPr lang="ru-RU" dirty="0" err="1"/>
              <a:t>фізичному</a:t>
            </a:r>
            <a:r>
              <a:rPr lang="ru-RU" dirty="0"/>
              <a:t>. </a:t>
            </a:r>
            <a:r>
              <a:rPr lang="ru-RU" dirty="0" err="1"/>
              <a:t>Гостьова</a:t>
            </a:r>
            <a:r>
              <a:rPr lang="ru-RU" dirty="0"/>
              <a:t> </a:t>
            </a:r>
            <a:r>
              <a:rPr lang="ru-RU" dirty="0" err="1"/>
              <a:t>сис</a:t>
            </a:r>
            <a:r>
              <a:rPr lang="ru-RU" dirty="0"/>
              <a:t>-тема, в </a:t>
            </a:r>
            <a:r>
              <a:rPr lang="ru-RU" dirty="0" err="1"/>
              <a:t>даному</a:t>
            </a:r>
            <a:r>
              <a:rPr lang="ru-RU" dirty="0"/>
              <a:t> </a:t>
            </a:r>
            <a:r>
              <a:rPr lang="ru-RU" dirty="0" err="1"/>
              <a:t>випадку</a:t>
            </a:r>
            <a:r>
              <a:rPr lang="ru-RU" dirty="0"/>
              <a:t>, </a:t>
            </a:r>
            <a:r>
              <a:rPr lang="ru-RU" dirty="0" err="1"/>
              <a:t>розділяє</a:t>
            </a:r>
            <a:r>
              <a:rPr lang="ru-RU" dirty="0"/>
              <a:t> </a:t>
            </a:r>
            <a:r>
              <a:rPr lang="ru-RU" dirty="0" err="1"/>
              <a:t>використання</a:t>
            </a:r>
            <a:r>
              <a:rPr lang="ru-RU" dirty="0"/>
              <a:t> одного ядра </a:t>
            </a:r>
            <a:r>
              <a:rPr lang="ru-RU" dirty="0" err="1"/>
              <a:t>хостової</a:t>
            </a:r>
            <a:r>
              <a:rPr lang="ru-RU" dirty="0"/>
              <a:t> </a:t>
            </a:r>
            <a:r>
              <a:rPr lang="ru-RU" dirty="0" err="1"/>
              <a:t>опе-раційної</a:t>
            </a:r>
            <a:r>
              <a:rPr lang="ru-RU" dirty="0"/>
              <a:t> </a:t>
            </a:r>
            <a:r>
              <a:rPr lang="ru-RU" dirty="0" err="1"/>
              <a:t>системи</a:t>
            </a:r>
            <a:r>
              <a:rPr lang="ru-RU" dirty="0"/>
              <a:t> з </a:t>
            </a:r>
            <a:r>
              <a:rPr lang="ru-RU" dirty="0" err="1"/>
              <a:t>іншими</a:t>
            </a:r>
            <a:r>
              <a:rPr lang="ru-RU" dirty="0"/>
              <a:t> </a:t>
            </a:r>
            <a:r>
              <a:rPr lang="ru-RU" dirty="0" err="1"/>
              <a:t>гостьовими</a:t>
            </a:r>
            <a:r>
              <a:rPr lang="ru-RU" dirty="0"/>
              <a:t> системами. </a:t>
            </a:r>
            <a:r>
              <a:rPr lang="ru-RU" dirty="0" err="1"/>
              <a:t>Віртуальна</a:t>
            </a:r>
            <a:r>
              <a:rPr lang="ru-RU" dirty="0"/>
              <a:t> машина є </a:t>
            </a:r>
            <a:r>
              <a:rPr lang="ru-RU" dirty="0" err="1"/>
              <a:t>оточенням</a:t>
            </a:r>
            <a:r>
              <a:rPr lang="ru-RU" dirty="0"/>
              <a:t> для </a:t>
            </a:r>
            <a:r>
              <a:rPr lang="ru-RU" dirty="0" err="1"/>
              <a:t>додатків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запускаються</a:t>
            </a:r>
            <a:r>
              <a:rPr lang="ru-RU" dirty="0"/>
              <a:t> </a:t>
            </a:r>
            <a:r>
              <a:rPr lang="ru-RU" dirty="0" err="1"/>
              <a:t>ізольовано</a:t>
            </a:r>
            <a:r>
              <a:rPr lang="ru-RU" dirty="0"/>
              <a:t>. Даний тип </a:t>
            </a:r>
            <a:r>
              <a:rPr lang="ru-RU" dirty="0" err="1"/>
              <a:t>віртуаліза-ції</a:t>
            </a:r>
            <a:r>
              <a:rPr lang="ru-RU" dirty="0"/>
              <a:t> </a:t>
            </a:r>
            <a:r>
              <a:rPr lang="ru-RU" dirty="0" err="1"/>
              <a:t>застосовується</a:t>
            </a:r>
            <a:r>
              <a:rPr lang="ru-RU" dirty="0"/>
              <a:t> при </a:t>
            </a:r>
            <a:r>
              <a:rPr lang="ru-RU" dirty="0" err="1"/>
              <a:t>організації</a:t>
            </a:r>
            <a:r>
              <a:rPr lang="ru-RU" dirty="0"/>
              <a:t> систем хостингу, коли в рамках одного ядра </a:t>
            </a:r>
            <a:r>
              <a:rPr lang="ru-RU" dirty="0" err="1"/>
              <a:t>потрібно</a:t>
            </a:r>
            <a:r>
              <a:rPr lang="ru-RU" dirty="0"/>
              <a:t> </a:t>
            </a:r>
            <a:r>
              <a:rPr lang="ru-RU" dirty="0" err="1"/>
              <a:t>підтримувати</a:t>
            </a:r>
            <a:r>
              <a:rPr lang="ru-RU" dirty="0"/>
              <a:t> </a:t>
            </a:r>
            <a:r>
              <a:rPr lang="ru-RU" dirty="0" err="1"/>
              <a:t>кілька</a:t>
            </a:r>
            <a:r>
              <a:rPr lang="ru-RU" dirty="0"/>
              <a:t> </a:t>
            </a:r>
            <a:r>
              <a:rPr lang="ru-RU" dirty="0" err="1"/>
              <a:t>віртуальних</a:t>
            </a:r>
            <a:r>
              <a:rPr lang="ru-RU" dirty="0"/>
              <a:t> </a:t>
            </a:r>
            <a:r>
              <a:rPr lang="ru-RU" dirty="0" err="1"/>
              <a:t>серверів</a:t>
            </a:r>
            <a:r>
              <a:rPr lang="ru-RU" dirty="0"/>
              <a:t> </a:t>
            </a:r>
            <a:r>
              <a:rPr lang="ru-RU" dirty="0" err="1"/>
              <a:t>клієнтів</a:t>
            </a:r>
            <a:r>
              <a:rPr lang="ru-RU" dirty="0"/>
              <a:t>. </a:t>
            </a:r>
            <a:r>
              <a:rPr lang="ru-RU" dirty="0" err="1"/>
              <a:t>Прикладивіртуалізації</a:t>
            </a:r>
            <a:r>
              <a:rPr lang="ru-RU" dirty="0"/>
              <a:t> </a:t>
            </a:r>
            <a:r>
              <a:rPr lang="ru-RU" dirty="0" err="1"/>
              <a:t>рівня</a:t>
            </a:r>
            <a:r>
              <a:rPr lang="ru-RU" dirty="0"/>
              <a:t> ОС: </a:t>
            </a:r>
            <a:r>
              <a:rPr lang="en-US" dirty="0"/>
              <a:t>Linux-</a:t>
            </a:r>
            <a:r>
              <a:rPr lang="en-US" dirty="0" err="1"/>
              <a:t>VServer</a:t>
            </a:r>
            <a:r>
              <a:rPr lang="en-US" dirty="0"/>
              <a:t>, </a:t>
            </a:r>
            <a:r>
              <a:rPr lang="en-US" dirty="0" err="1"/>
              <a:t>Virtuozzo</a:t>
            </a:r>
            <a:r>
              <a:rPr lang="en-US" dirty="0"/>
              <a:t>, </a:t>
            </a:r>
            <a:r>
              <a:rPr lang="en-US" dirty="0" err="1"/>
              <a:t>OpenVZ</a:t>
            </a:r>
            <a:r>
              <a:rPr lang="en-US" dirty="0"/>
              <a:t>, Solaris Containers </a:t>
            </a:r>
            <a:r>
              <a:rPr lang="ru-RU" dirty="0"/>
              <a:t>і </a:t>
            </a:r>
            <a:r>
              <a:rPr lang="en-US" dirty="0"/>
              <a:t>FreeBSD Jails.</a:t>
            </a:r>
          </a:p>
          <a:p>
            <a:pPr algn="just"/>
            <a:r>
              <a:rPr lang="en-US" dirty="0"/>
              <a:t>6) </a:t>
            </a:r>
            <a:r>
              <a:rPr lang="ru-RU" dirty="0" err="1"/>
              <a:t>Віртуалізація</a:t>
            </a:r>
            <a:r>
              <a:rPr lang="ru-RU" dirty="0"/>
              <a:t> </a:t>
            </a:r>
            <a:r>
              <a:rPr lang="ru-RU" dirty="0" err="1"/>
              <a:t>рівня</a:t>
            </a:r>
            <a:r>
              <a:rPr lang="ru-RU" dirty="0"/>
              <a:t> </a:t>
            </a:r>
            <a:r>
              <a:rPr lang="ru-RU" dirty="0" err="1"/>
              <a:t>додатків</a:t>
            </a:r>
            <a:r>
              <a:rPr lang="ru-RU" dirty="0"/>
              <a:t>. </a:t>
            </a:r>
            <a:r>
              <a:rPr lang="ru-RU" dirty="0" err="1"/>
              <a:t>Відмінність</a:t>
            </a:r>
            <a:r>
              <a:rPr lang="ru-RU" dirty="0"/>
              <a:t> </a:t>
            </a:r>
            <a:r>
              <a:rPr lang="ru-RU" dirty="0" err="1"/>
              <a:t>даного</a:t>
            </a:r>
            <a:r>
              <a:rPr lang="ru-RU" dirty="0"/>
              <a:t> виду </a:t>
            </a:r>
            <a:r>
              <a:rPr lang="ru-RU" dirty="0" err="1"/>
              <a:t>віртуа-лізації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попередніх</a:t>
            </a:r>
            <a:r>
              <a:rPr lang="ru-RU" dirty="0"/>
              <a:t> </a:t>
            </a:r>
            <a:r>
              <a:rPr lang="ru-RU" dirty="0" err="1"/>
              <a:t>полягає</a:t>
            </a:r>
            <a:r>
              <a:rPr lang="ru-RU" dirty="0"/>
              <a:t> в тому,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якщо</a:t>
            </a:r>
            <a:r>
              <a:rPr lang="ru-RU" dirty="0"/>
              <a:t> в </a:t>
            </a:r>
            <a:r>
              <a:rPr lang="ru-RU" dirty="0" err="1"/>
              <a:t>попередніх</a:t>
            </a:r>
            <a:r>
              <a:rPr lang="ru-RU" dirty="0"/>
              <a:t> </a:t>
            </a:r>
            <a:r>
              <a:rPr lang="ru-RU" dirty="0" err="1"/>
              <a:t>випадках</a:t>
            </a:r>
            <a:r>
              <a:rPr lang="ru-RU" dirty="0"/>
              <a:t> </a:t>
            </a:r>
            <a:r>
              <a:rPr lang="ru-RU" dirty="0" err="1"/>
              <a:t>створюються</a:t>
            </a:r>
            <a:r>
              <a:rPr lang="ru-RU" dirty="0"/>
              <a:t> </a:t>
            </a:r>
            <a:r>
              <a:rPr lang="ru-RU" dirty="0" err="1"/>
              <a:t>віртуальні</a:t>
            </a:r>
            <a:r>
              <a:rPr lang="ru-RU" dirty="0"/>
              <a:t> </a:t>
            </a:r>
            <a:r>
              <a:rPr lang="ru-RU" dirty="0" err="1"/>
              <a:t>середовища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віртуальні</a:t>
            </a:r>
            <a:r>
              <a:rPr lang="ru-RU" dirty="0"/>
              <a:t> </a:t>
            </a:r>
            <a:r>
              <a:rPr lang="ru-RU" dirty="0" err="1"/>
              <a:t>машини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викорис-товуються</a:t>
            </a:r>
            <a:r>
              <a:rPr lang="ru-RU" dirty="0"/>
              <a:t> для </a:t>
            </a:r>
            <a:r>
              <a:rPr lang="ru-RU" dirty="0" err="1"/>
              <a:t>ізоляції</a:t>
            </a:r>
            <a:r>
              <a:rPr lang="ru-RU" dirty="0"/>
              <a:t> </a:t>
            </a:r>
            <a:r>
              <a:rPr lang="ru-RU" dirty="0" err="1"/>
              <a:t>додатків</a:t>
            </a:r>
            <a:r>
              <a:rPr lang="ru-RU" dirty="0"/>
              <a:t>, то тут сам </a:t>
            </a:r>
            <a:r>
              <a:rPr lang="ru-RU" dirty="0" err="1"/>
              <a:t>додаток</a:t>
            </a:r>
            <a:r>
              <a:rPr lang="ru-RU" dirty="0"/>
              <a:t> </a:t>
            </a:r>
            <a:r>
              <a:rPr lang="ru-RU" dirty="0" err="1"/>
              <a:t>поміщається</a:t>
            </a:r>
            <a:r>
              <a:rPr lang="ru-RU" dirty="0"/>
              <a:t> в </a:t>
            </a:r>
            <a:r>
              <a:rPr lang="ru-RU" dirty="0" err="1"/>
              <a:t>контей-нер</a:t>
            </a:r>
            <a:r>
              <a:rPr lang="ru-RU" dirty="0"/>
              <a:t> з </a:t>
            </a:r>
            <a:r>
              <a:rPr lang="ru-RU" dirty="0" err="1"/>
              <a:t>необхідними</a:t>
            </a:r>
            <a:r>
              <a:rPr lang="ru-RU" dirty="0"/>
              <a:t> </a:t>
            </a:r>
            <a:r>
              <a:rPr lang="ru-RU" dirty="0" err="1"/>
              <a:t>елементами</a:t>
            </a:r>
            <a:r>
              <a:rPr lang="ru-RU" dirty="0"/>
              <a:t> для </a:t>
            </a:r>
            <a:r>
              <a:rPr lang="ru-RU" dirty="0" err="1"/>
              <a:t>своєї</a:t>
            </a:r>
            <a:r>
              <a:rPr lang="ru-RU" dirty="0"/>
              <a:t> </a:t>
            </a:r>
            <a:r>
              <a:rPr lang="ru-RU" dirty="0" err="1"/>
              <a:t>роботи</a:t>
            </a:r>
            <a:r>
              <a:rPr lang="ru-RU" dirty="0"/>
              <a:t> (файлами </a:t>
            </a:r>
            <a:r>
              <a:rPr lang="ru-RU" dirty="0" err="1"/>
              <a:t>реєстру</a:t>
            </a:r>
            <a:r>
              <a:rPr lang="ru-RU" dirty="0"/>
              <a:t>, файла-ми, </a:t>
            </a:r>
            <a:r>
              <a:rPr lang="ru-RU" dirty="0" err="1"/>
              <a:t>призначеними</a:t>
            </a:r>
            <a:r>
              <a:rPr lang="ru-RU" dirty="0"/>
              <a:t> для </a:t>
            </a:r>
            <a:r>
              <a:rPr lang="ru-RU" dirty="0" err="1"/>
              <a:t>користувача</a:t>
            </a:r>
            <a:r>
              <a:rPr lang="ru-RU" dirty="0"/>
              <a:t> і </a:t>
            </a:r>
            <a:r>
              <a:rPr lang="ru-RU" dirty="0" err="1"/>
              <a:t>системними</a:t>
            </a:r>
            <a:r>
              <a:rPr lang="ru-RU" dirty="0"/>
              <a:t> </a:t>
            </a:r>
            <a:r>
              <a:rPr lang="ru-RU" dirty="0" err="1"/>
              <a:t>об’єктами</a:t>
            </a:r>
            <a:r>
              <a:rPr lang="ru-RU" dirty="0"/>
              <a:t>). </a:t>
            </a:r>
            <a:r>
              <a:rPr lang="ru-RU" dirty="0" err="1"/>
              <a:t>Такий</a:t>
            </a:r>
            <a:r>
              <a:rPr lang="ru-RU" dirty="0"/>
              <a:t> </a:t>
            </a:r>
            <a:r>
              <a:rPr lang="ru-RU" dirty="0" err="1" smtClean="0"/>
              <a:t>додаток</a:t>
            </a:r>
            <a:r>
              <a:rPr lang="ru-RU" dirty="0" smtClean="0"/>
              <a:t> </a:t>
            </a:r>
            <a:r>
              <a:rPr lang="ru-RU" dirty="0"/>
              <a:t>не </a:t>
            </a:r>
            <a:r>
              <a:rPr lang="ru-RU" dirty="0" err="1"/>
              <a:t>потребує</a:t>
            </a:r>
            <a:r>
              <a:rPr lang="ru-RU" dirty="0"/>
              <a:t> установки на </a:t>
            </a:r>
            <a:r>
              <a:rPr lang="ru-RU" dirty="0" err="1"/>
              <a:t>аналогічній</a:t>
            </a:r>
            <a:r>
              <a:rPr lang="ru-RU" dirty="0"/>
              <a:t> </a:t>
            </a:r>
            <a:r>
              <a:rPr lang="ru-RU" dirty="0" err="1"/>
              <a:t>платформі</a:t>
            </a:r>
            <a:r>
              <a:rPr lang="ru-RU" dirty="0"/>
              <a:t>. При </a:t>
            </a:r>
            <a:r>
              <a:rPr lang="ru-RU" dirty="0" err="1"/>
              <a:t>перенесенні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на </a:t>
            </a:r>
            <a:r>
              <a:rPr lang="ru-RU" dirty="0" err="1"/>
              <a:t>іншу</a:t>
            </a:r>
            <a:r>
              <a:rPr lang="ru-RU" dirty="0"/>
              <a:t> машину та запуску, </a:t>
            </a:r>
            <a:r>
              <a:rPr lang="ru-RU" dirty="0" err="1"/>
              <a:t>віртуальне</a:t>
            </a:r>
            <a:r>
              <a:rPr lang="ru-RU" dirty="0"/>
              <a:t> </a:t>
            </a:r>
            <a:r>
              <a:rPr lang="ru-RU" dirty="0" err="1"/>
              <a:t>оточення</a:t>
            </a:r>
            <a:r>
              <a:rPr lang="ru-RU" dirty="0"/>
              <a:t>, </a:t>
            </a:r>
            <a:r>
              <a:rPr lang="ru-RU" dirty="0" err="1"/>
              <a:t>створене</a:t>
            </a:r>
            <a:r>
              <a:rPr lang="ru-RU" dirty="0"/>
              <a:t> для </a:t>
            </a:r>
            <a:r>
              <a:rPr lang="ru-RU" dirty="0" err="1"/>
              <a:t>програми</a:t>
            </a:r>
            <a:r>
              <a:rPr lang="ru-RU" dirty="0"/>
              <a:t>, </a:t>
            </a:r>
            <a:r>
              <a:rPr lang="ru-RU" dirty="0" err="1"/>
              <a:t>вирішує</a:t>
            </a:r>
            <a:r>
              <a:rPr lang="ru-RU" dirty="0"/>
              <a:t> </a:t>
            </a:r>
            <a:r>
              <a:rPr lang="ru-RU" dirty="0" err="1"/>
              <a:t>конфлікти</a:t>
            </a:r>
            <a:r>
              <a:rPr lang="ru-RU" dirty="0"/>
              <a:t> </a:t>
            </a:r>
            <a:r>
              <a:rPr lang="ru-RU" dirty="0" err="1"/>
              <a:t>між</a:t>
            </a:r>
            <a:r>
              <a:rPr lang="ru-RU" dirty="0"/>
              <a:t> нею і </a:t>
            </a:r>
            <a:r>
              <a:rPr lang="ru-RU" dirty="0" err="1"/>
              <a:t>операційною</a:t>
            </a:r>
            <a:r>
              <a:rPr lang="ru-RU" dirty="0"/>
              <a:t> системою, а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іншими</a:t>
            </a:r>
            <a:r>
              <a:rPr lang="ru-RU" dirty="0"/>
              <a:t> до-</a:t>
            </a:r>
            <a:r>
              <a:rPr lang="ru-RU" dirty="0" err="1"/>
              <a:t>датками</a:t>
            </a:r>
            <a:r>
              <a:rPr lang="ru-RU" dirty="0"/>
              <a:t>. </a:t>
            </a:r>
            <a:r>
              <a:rPr lang="ru-RU" dirty="0" err="1"/>
              <a:t>Аналогічним</a:t>
            </a:r>
            <a:r>
              <a:rPr lang="ru-RU" dirty="0"/>
              <a:t> чином </a:t>
            </a:r>
            <a:r>
              <a:rPr lang="ru-RU" dirty="0" err="1"/>
              <a:t>відбувається</a:t>
            </a:r>
            <a:r>
              <a:rPr lang="ru-RU" dirty="0"/>
              <a:t> </a:t>
            </a:r>
            <a:r>
              <a:rPr lang="ru-RU" dirty="0" err="1"/>
              <a:t>поведінка</a:t>
            </a:r>
            <a:r>
              <a:rPr lang="ru-RU" dirty="0"/>
              <a:t> </a:t>
            </a:r>
            <a:r>
              <a:rPr lang="ru-RU" dirty="0" err="1"/>
              <a:t>інтерпретаторів</a:t>
            </a:r>
            <a:r>
              <a:rPr lang="ru-RU" dirty="0"/>
              <a:t> </a:t>
            </a:r>
            <a:r>
              <a:rPr lang="ru-RU" dirty="0" err="1"/>
              <a:t>різ</a:t>
            </a:r>
            <a:r>
              <a:rPr lang="ru-RU" dirty="0"/>
              <a:t>-них </a:t>
            </a:r>
            <a:r>
              <a:rPr lang="ru-RU" dirty="0" err="1"/>
              <a:t>мов</a:t>
            </a:r>
            <a:r>
              <a:rPr lang="ru-RU" dirty="0"/>
              <a:t> </a:t>
            </a:r>
            <a:r>
              <a:rPr lang="ru-RU" dirty="0" err="1"/>
              <a:t>програмування</a:t>
            </a:r>
            <a:r>
              <a:rPr lang="ru-RU" dirty="0"/>
              <a:t> (</a:t>
            </a:r>
            <a:r>
              <a:rPr lang="ru-RU" dirty="0" err="1"/>
              <a:t>наприклад</a:t>
            </a:r>
            <a:r>
              <a:rPr lang="ru-RU" dirty="0"/>
              <a:t>, </a:t>
            </a:r>
            <a:r>
              <a:rPr lang="ru-RU" dirty="0" err="1"/>
              <a:t>віртуальна</a:t>
            </a:r>
            <a:r>
              <a:rPr lang="ru-RU" dirty="0"/>
              <a:t> машина </a:t>
            </a:r>
            <a:r>
              <a:rPr lang="en-US" dirty="0"/>
              <a:t>Java (JVM)). </a:t>
            </a:r>
            <a:r>
              <a:rPr lang="ru-RU" dirty="0" smtClean="0"/>
              <a:t>Прикладом </a:t>
            </a:r>
            <a:r>
              <a:rPr lang="ru-RU" dirty="0"/>
              <a:t>такого </a:t>
            </a:r>
            <a:r>
              <a:rPr lang="ru-RU" dirty="0" err="1"/>
              <a:t>підходу</a:t>
            </a:r>
            <a:r>
              <a:rPr lang="ru-RU" dirty="0"/>
              <a:t> є: </a:t>
            </a:r>
            <a:r>
              <a:rPr lang="en-US" dirty="0" err="1"/>
              <a:t>Thinstall</a:t>
            </a:r>
            <a:r>
              <a:rPr lang="en-US" dirty="0"/>
              <a:t>, Altiris, </a:t>
            </a:r>
            <a:r>
              <a:rPr lang="en-US" dirty="0" err="1"/>
              <a:t>Trigence</a:t>
            </a:r>
            <a:r>
              <a:rPr lang="en-US" dirty="0"/>
              <a:t>, </a:t>
            </a:r>
            <a:r>
              <a:rPr lang="en-US" dirty="0" err="1"/>
              <a:t>Softricity</a:t>
            </a:r>
            <a:r>
              <a:rPr lang="en-US" dirty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4566931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/>
              <a:t>Типи</a:t>
            </a:r>
            <a:r>
              <a:rPr lang="ru-RU" dirty="0"/>
              <a:t> </a:t>
            </a:r>
            <a:r>
              <a:rPr lang="ru-RU" dirty="0" err="1"/>
              <a:t>віртуалізаційних</a:t>
            </a:r>
            <a:r>
              <a:rPr lang="ru-RU" dirty="0"/>
              <a:t> </a:t>
            </a:r>
            <a:r>
              <a:rPr lang="ru-RU" dirty="0" err="1"/>
              <a:t>технологій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750672" y="1583683"/>
            <a:ext cx="5315507" cy="52349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175347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just"/>
            <a:r>
              <a:rPr lang="ru-RU" sz="2800" dirty="0" err="1"/>
              <a:t>Віртуалізація</a:t>
            </a:r>
            <a:r>
              <a:rPr lang="ru-RU" sz="2800" dirty="0"/>
              <a:t> </a:t>
            </a:r>
            <a:r>
              <a:rPr lang="ru-RU" sz="2800" dirty="0" err="1"/>
              <a:t>ресурсів</a:t>
            </a:r>
            <a:r>
              <a:rPr lang="ru-RU" sz="2800" dirty="0"/>
              <a:t> </a:t>
            </a:r>
            <a:r>
              <a:rPr lang="ru-RU" sz="2800" dirty="0" err="1"/>
              <a:t>дозволяє</a:t>
            </a:r>
            <a:r>
              <a:rPr lang="ru-RU" sz="2800" dirty="0"/>
              <a:t> </a:t>
            </a:r>
            <a:r>
              <a:rPr lang="ru-RU" sz="2800" dirty="0" err="1"/>
              <a:t>концентрувати</a:t>
            </a:r>
            <a:r>
              <a:rPr lang="ru-RU" sz="2800" dirty="0"/>
              <a:t>, </a:t>
            </a:r>
            <a:r>
              <a:rPr lang="ru-RU" sz="2800" dirty="0" err="1"/>
              <a:t>абстрагувати</a:t>
            </a:r>
            <a:r>
              <a:rPr lang="ru-RU" sz="2800" dirty="0"/>
              <a:t> і </a:t>
            </a:r>
            <a:r>
              <a:rPr lang="ru-RU" sz="2800" dirty="0" err="1"/>
              <a:t>спро-щувати</a:t>
            </a:r>
            <a:r>
              <a:rPr lang="ru-RU" sz="2800" dirty="0"/>
              <a:t> </a:t>
            </a:r>
            <a:r>
              <a:rPr lang="ru-RU" sz="2800" dirty="0" err="1"/>
              <a:t>управління</a:t>
            </a:r>
            <a:r>
              <a:rPr lang="ru-RU" sz="2800" dirty="0"/>
              <a:t> </a:t>
            </a:r>
            <a:r>
              <a:rPr lang="ru-RU" sz="2800" dirty="0" err="1"/>
              <a:t>групами</a:t>
            </a:r>
            <a:r>
              <a:rPr lang="ru-RU" sz="2800" dirty="0"/>
              <a:t> </a:t>
            </a:r>
            <a:r>
              <a:rPr lang="ru-RU" sz="2800" dirty="0" err="1"/>
              <a:t>ресурсів</a:t>
            </a:r>
            <a:r>
              <a:rPr lang="ru-RU" sz="2800" dirty="0"/>
              <a:t>, таких як </a:t>
            </a:r>
            <a:r>
              <a:rPr lang="ru-RU" sz="2800" dirty="0" err="1"/>
              <a:t>мережі</a:t>
            </a:r>
            <a:r>
              <a:rPr lang="ru-RU" sz="2800" dirty="0"/>
              <a:t>, </a:t>
            </a:r>
            <a:r>
              <a:rPr lang="ru-RU" sz="2800" dirty="0" err="1"/>
              <a:t>сховища</a:t>
            </a:r>
            <a:r>
              <a:rPr lang="ru-RU" sz="2800" dirty="0"/>
              <a:t> </a:t>
            </a:r>
            <a:r>
              <a:rPr lang="ru-RU" sz="2800" dirty="0" err="1"/>
              <a:t>даних</a:t>
            </a:r>
            <a:r>
              <a:rPr lang="ru-RU" sz="2800" dirty="0"/>
              <a:t> і </a:t>
            </a:r>
            <a:r>
              <a:rPr lang="ru-RU" sz="2800" dirty="0" err="1"/>
              <a:t>простори</a:t>
            </a:r>
            <a:r>
              <a:rPr lang="ru-RU" sz="2800" dirty="0"/>
              <a:t> </a:t>
            </a:r>
            <a:r>
              <a:rPr lang="ru-RU" sz="2800" dirty="0" err="1"/>
              <a:t>імен</a:t>
            </a:r>
            <a:r>
              <a:rPr lang="ru-RU" sz="2800" dirty="0"/>
              <a:t>.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71600" y="2285999"/>
            <a:ext cx="10408596" cy="4328809"/>
          </a:xfrm>
        </p:spPr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r>
              <a:rPr lang="ru-RU" dirty="0" err="1"/>
              <a:t>Види</a:t>
            </a:r>
            <a:r>
              <a:rPr lang="ru-RU" dirty="0"/>
              <a:t> </a:t>
            </a:r>
            <a:r>
              <a:rPr lang="ru-RU" dirty="0" err="1"/>
              <a:t>віртуалізації</a:t>
            </a:r>
            <a:r>
              <a:rPr lang="ru-RU" dirty="0"/>
              <a:t> </a:t>
            </a:r>
            <a:r>
              <a:rPr lang="ru-RU" dirty="0" err="1"/>
              <a:t>ресурсів</a:t>
            </a:r>
            <a:r>
              <a:rPr lang="ru-RU" dirty="0"/>
              <a:t>:</a:t>
            </a:r>
          </a:p>
          <a:p>
            <a:pPr marL="0" indent="0" algn="just">
              <a:buNone/>
            </a:pPr>
            <a:r>
              <a:rPr lang="ru-RU" dirty="0"/>
              <a:t>1) </a:t>
            </a:r>
            <a:r>
              <a:rPr lang="ru-RU" dirty="0" err="1"/>
              <a:t>Об’єднання</a:t>
            </a:r>
            <a:r>
              <a:rPr lang="ru-RU" dirty="0"/>
              <a:t>, </a:t>
            </a:r>
            <a:r>
              <a:rPr lang="ru-RU" dirty="0" err="1"/>
              <a:t>агрегація</a:t>
            </a:r>
            <a:r>
              <a:rPr lang="ru-RU" dirty="0"/>
              <a:t> та </a:t>
            </a:r>
            <a:r>
              <a:rPr lang="ru-RU" dirty="0" err="1"/>
              <a:t>концентрація</a:t>
            </a:r>
            <a:r>
              <a:rPr lang="ru-RU" dirty="0"/>
              <a:t> </a:t>
            </a:r>
            <a:r>
              <a:rPr lang="ru-RU" dirty="0" err="1"/>
              <a:t>компонентів</a:t>
            </a:r>
            <a:r>
              <a:rPr lang="ru-RU" dirty="0"/>
              <a:t> − </a:t>
            </a:r>
            <a:r>
              <a:rPr lang="ru-RU" dirty="0" err="1" smtClean="0"/>
              <a:t>організація</a:t>
            </a:r>
            <a:r>
              <a:rPr lang="ru-RU" dirty="0" smtClean="0"/>
              <a:t> </a:t>
            </a:r>
            <a:r>
              <a:rPr lang="ru-RU" dirty="0" err="1"/>
              <a:t>декількох</a:t>
            </a:r>
            <a:r>
              <a:rPr lang="ru-RU" dirty="0"/>
              <a:t> </a:t>
            </a:r>
            <a:r>
              <a:rPr lang="ru-RU" dirty="0" err="1"/>
              <a:t>фізичних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логічних</a:t>
            </a:r>
            <a:r>
              <a:rPr lang="ru-RU" dirty="0"/>
              <a:t> </a:t>
            </a:r>
            <a:r>
              <a:rPr lang="ru-RU" dirty="0" err="1"/>
              <a:t>об’єктів</a:t>
            </a:r>
            <a:r>
              <a:rPr lang="ru-RU" dirty="0"/>
              <a:t> в пули </a:t>
            </a:r>
            <a:r>
              <a:rPr lang="ru-RU" dirty="0" err="1"/>
              <a:t>ресурсів</a:t>
            </a:r>
            <a:r>
              <a:rPr lang="ru-RU" dirty="0"/>
              <a:t> (</a:t>
            </a:r>
            <a:r>
              <a:rPr lang="ru-RU" dirty="0" err="1"/>
              <a:t>групи</a:t>
            </a:r>
            <a:r>
              <a:rPr lang="ru-RU" dirty="0"/>
              <a:t>),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представляють</a:t>
            </a:r>
            <a:r>
              <a:rPr lang="ru-RU" dirty="0"/>
              <a:t> собою </a:t>
            </a:r>
            <a:r>
              <a:rPr lang="ru-RU" dirty="0" err="1"/>
              <a:t>зручні</a:t>
            </a:r>
            <a:r>
              <a:rPr lang="ru-RU" dirty="0"/>
              <a:t> </a:t>
            </a:r>
            <a:r>
              <a:rPr lang="ru-RU" dirty="0" err="1"/>
              <a:t>інтерфейси</a:t>
            </a:r>
            <a:r>
              <a:rPr lang="ru-RU" dirty="0"/>
              <a:t> </a:t>
            </a:r>
            <a:r>
              <a:rPr lang="ru-RU" dirty="0" err="1"/>
              <a:t>користувача</a:t>
            </a:r>
            <a:r>
              <a:rPr lang="ru-RU" dirty="0"/>
              <a:t>. Прикладами такого виду </a:t>
            </a:r>
            <a:r>
              <a:rPr lang="ru-RU" dirty="0" err="1"/>
              <a:t>віртуалізації</a:t>
            </a:r>
            <a:r>
              <a:rPr lang="ru-RU" dirty="0"/>
              <a:t> є:</a:t>
            </a:r>
          </a:p>
          <a:p>
            <a:pPr algn="just"/>
            <a:r>
              <a:rPr lang="ru-RU" dirty="0" err="1" smtClean="0"/>
              <a:t>багатопроцесорні</a:t>
            </a:r>
            <a:r>
              <a:rPr lang="ru-RU" dirty="0" smtClean="0"/>
              <a:t> </a:t>
            </a:r>
            <a:r>
              <a:rPr lang="ru-RU" dirty="0" err="1"/>
              <a:t>системи</a:t>
            </a:r>
            <a:r>
              <a:rPr lang="ru-RU" dirty="0"/>
              <a:t>;</a:t>
            </a:r>
          </a:p>
          <a:p>
            <a:pPr algn="just"/>
            <a:r>
              <a:rPr lang="en-US" dirty="0" smtClean="0"/>
              <a:t>RAID-</a:t>
            </a:r>
            <a:r>
              <a:rPr lang="ru-RU" dirty="0" err="1"/>
              <a:t>масиви</a:t>
            </a:r>
            <a:r>
              <a:rPr lang="ru-RU" dirty="0"/>
              <a:t> і </a:t>
            </a:r>
            <a:r>
              <a:rPr lang="ru-RU" dirty="0" err="1"/>
              <a:t>засоби</a:t>
            </a:r>
            <a:r>
              <a:rPr lang="ru-RU" dirty="0"/>
              <a:t> </a:t>
            </a:r>
            <a:r>
              <a:rPr lang="ru-RU" dirty="0" err="1"/>
              <a:t>управління</a:t>
            </a:r>
            <a:r>
              <a:rPr lang="ru-RU" dirty="0"/>
              <a:t> томами,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комбінують</a:t>
            </a:r>
            <a:r>
              <a:rPr lang="ru-RU" dirty="0"/>
              <a:t> </a:t>
            </a:r>
            <a:r>
              <a:rPr lang="ru-RU" dirty="0" err="1"/>
              <a:t>декілька</a:t>
            </a:r>
            <a:r>
              <a:rPr lang="ru-RU" dirty="0"/>
              <a:t> </a:t>
            </a:r>
            <a:r>
              <a:rPr lang="ru-RU" dirty="0" err="1"/>
              <a:t>фізичних</a:t>
            </a:r>
            <a:r>
              <a:rPr lang="ru-RU" dirty="0"/>
              <a:t> </a:t>
            </a:r>
            <a:r>
              <a:rPr lang="ru-RU" dirty="0" err="1"/>
              <a:t>дисків</a:t>
            </a:r>
            <a:r>
              <a:rPr lang="ru-RU" dirty="0"/>
              <a:t> в один </a:t>
            </a:r>
            <a:r>
              <a:rPr lang="ru-RU" dirty="0" err="1"/>
              <a:t>логічний</a:t>
            </a:r>
            <a:r>
              <a:rPr lang="ru-RU" dirty="0"/>
              <a:t>;</a:t>
            </a:r>
          </a:p>
          <a:p>
            <a:pPr algn="just"/>
            <a:r>
              <a:rPr lang="ru-RU" dirty="0" err="1" smtClean="0"/>
              <a:t>віртуалізація</a:t>
            </a:r>
            <a:r>
              <a:rPr lang="ru-RU" dirty="0" smtClean="0"/>
              <a:t> </a:t>
            </a:r>
            <a:r>
              <a:rPr lang="ru-RU" dirty="0"/>
              <a:t>систем </a:t>
            </a:r>
            <a:r>
              <a:rPr lang="ru-RU" dirty="0" err="1"/>
              <a:t>зберігання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використовується</a:t>
            </a:r>
            <a:r>
              <a:rPr lang="ru-RU" dirty="0"/>
              <a:t> при </a:t>
            </a:r>
            <a:r>
              <a:rPr lang="ru-RU" dirty="0" err="1"/>
              <a:t>побудові</a:t>
            </a:r>
            <a:r>
              <a:rPr lang="ru-RU" dirty="0"/>
              <a:t> мереж </a:t>
            </a:r>
            <a:r>
              <a:rPr lang="ru-RU" dirty="0" err="1"/>
              <a:t>зберігання</a:t>
            </a:r>
            <a:r>
              <a:rPr lang="ru-RU" dirty="0"/>
              <a:t> </a:t>
            </a:r>
            <a:r>
              <a:rPr lang="ru-RU" dirty="0" err="1"/>
              <a:t>даних</a:t>
            </a:r>
            <a:r>
              <a:rPr lang="ru-RU" dirty="0"/>
              <a:t> </a:t>
            </a:r>
            <a:r>
              <a:rPr lang="en-US" dirty="0"/>
              <a:t>SAN (Storage Area Network);</a:t>
            </a:r>
          </a:p>
          <a:p>
            <a:pPr algn="just"/>
            <a:r>
              <a:rPr lang="ru-RU" dirty="0" err="1" smtClean="0"/>
              <a:t>віртуальні</a:t>
            </a:r>
            <a:r>
              <a:rPr lang="ru-RU" dirty="0" smtClean="0"/>
              <a:t> </a:t>
            </a:r>
            <a:r>
              <a:rPr lang="ru-RU" dirty="0" err="1"/>
              <a:t>приватні</a:t>
            </a:r>
            <a:r>
              <a:rPr lang="ru-RU" dirty="0"/>
              <a:t> </a:t>
            </a:r>
            <a:r>
              <a:rPr lang="ru-RU" dirty="0" err="1"/>
              <a:t>мережі</a:t>
            </a:r>
            <a:r>
              <a:rPr lang="ru-RU" dirty="0"/>
              <a:t> (</a:t>
            </a:r>
            <a:r>
              <a:rPr lang="en-US" dirty="0"/>
              <a:t>VPN) </a:t>
            </a:r>
            <a:r>
              <a:rPr lang="ru-RU" dirty="0"/>
              <a:t>і </a:t>
            </a:r>
            <a:r>
              <a:rPr lang="ru-RU" dirty="0" err="1"/>
              <a:t>трансляція</a:t>
            </a:r>
            <a:r>
              <a:rPr lang="ru-RU" dirty="0"/>
              <a:t> </a:t>
            </a:r>
            <a:r>
              <a:rPr lang="ru-RU" dirty="0" err="1"/>
              <a:t>мережевих</a:t>
            </a:r>
            <a:r>
              <a:rPr lang="ru-RU" dirty="0"/>
              <a:t> адрес (</a:t>
            </a:r>
            <a:r>
              <a:rPr lang="en-US" dirty="0"/>
              <a:t>NAT),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дозволяють</a:t>
            </a:r>
            <a:r>
              <a:rPr lang="ru-RU" dirty="0"/>
              <a:t> </a:t>
            </a:r>
            <a:r>
              <a:rPr lang="ru-RU" dirty="0" err="1"/>
              <a:t>створювати</a:t>
            </a:r>
            <a:r>
              <a:rPr lang="ru-RU" dirty="0"/>
              <a:t> </a:t>
            </a:r>
            <a:r>
              <a:rPr lang="ru-RU" dirty="0" err="1"/>
              <a:t>віртуальні</a:t>
            </a:r>
            <a:r>
              <a:rPr lang="ru-RU" dirty="0"/>
              <a:t> </a:t>
            </a:r>
            <a:r>
              <a:rPr lang="ru-RU" dirty="0" err="1"/>
              <a:t>простори</a:t>
            </a:r>
            <a:r>
              <a:rPr lang="ru-RU" dirty="0"/>
              <a:t> </a:t>
            </a:r>
            <a:r>
              <a:rPr lang="ru-RU" dirty="0" err="1"/>
              <a:t>мережевих</a:t>
            </a:r>
            <a:r>
              <a:rPr lang="ru-RU" dirty="0"/>
              <a:t> адрес і </a:t>
            </a:r>
            <a:r>
              <a:rPr lang="ru-RU" dirty="0" err="1"/>
              <a:t>імен</a:t>
            </a:r>
            <a:r>
              <a:rPr lang="ru-RU" dirty="0"/>
              <a:t>.</a:t>
            </a:r>
          </a:p>
          <a:p>
            <a:pPr marL="0" indent="0" algn="just">
              <a:buNone/>
            </a:pPr>
            <a:r>
              <a:rPr lang="ru-RU" dirty="0"/>
              <a:t>2) </a:t>
            </a:r>
            <a:r>
              <a:rPr lang="ru-RU" dirty="0" err="1"/>
              <a:t>Кластеризація</a:t>
            </a:r>
            <a:r>
              <a:rPr lang="ru-RU" dirty="0"/>
              <a:t> </a:t>
            </a:r>
            <a:r>
              <a:rPr lang="ru-RU" dirty="0" err="1"/>
              <a:t>комп’ютерів</a:t>
            </a:r>
            <a:r>
              <a:rPr lang="ru-RU" dirty="0"/>
              <a:t> і </a:t>
            </a:r>
            <a:r>
              <a:rPr lang="ru-RU" dirty="0" err="1"/>
              <a:t>розподілені</a:t>
            </a:r>
            <a:r>
              <a:rPr lang="ru-RU" dirty="0"/>
              <a:t> </a:t>
            </a:r>
            <a:r>
              <a:rPr lang="ru-RU" dirty="0" err="1"/>
              <a:t>обчислення</a:t>
            </a:r>
            <a:r>
              <a:rPr lang="ru-RU" dirty="0"/>
              <a:t> (</a:t>
            </a:r>
            <a:r>
              <a:rPr lang="en-US" dirty="0"/>
              <a:t>grid com-</a:t>
            </a:r>
            <a:r>
              <a:rPr lang="en-US" dirty="0" err="1"/>
              <a:t>puting</a:t>
            </a:r>
            <a:r>
              <a:rPr lang="en-US" dirty="0"/>
              <a:t>) − </a:t>
            </a:r>
            <a:r>
              <a:rPr lang="ru-RU" dirty="0" err="1"/>
              <a:t>застосовується</a:t>
            </a:r>
            <a:r>
              <a:rPr lang="ru-RU" dirty="0"/>
              <a:t> при </a:t>
            </a:r>
            <a:r>
              <a:rPr lang="ru-RU" dirty="0" err="1"/>
              <a:t>об’єднанні</a:t>
            </a:r>
            <a:r>
              <a:rPr lang="ru-RU" dirty="0"/>
              <a:t> </a:t>
            </a:r>
            <a:r>
              <a:rPr lang="ru-RU" dirty="0" err="1"/>
              <a:t>безлічі</a:t>
            </a:r>
            <a:r>
              <a:rPr lang="ru-RU" dirty="0"/>
              <a:t> </a:t>
            </a:r>
            <a:r>
              <a:rPr lang="ru-RU" dirty="0" err="1"/>
              <a:t>окремих</a:t>
            </a:r>
            <a:r>
              <a:rPr lang="ru-RU" dirty="0"/>
              <a:t> </a:t>
            </a:r>
            <a:r>
              <a:rPr lang="ru-RU" dirty="0" err="1"/>
              <a:t>комп’ютерів</a:t>
            </a:r>
            <a:r>
              <a:rPr lang="ru-RU" dirty="0"/>
              <a:t> в </a:t>
            </a:r>
            <a:r>
              <a:rPr lang="ru-RU" dirty="0" err="1" smtClean="0"/>
              <a:t>глобальні</a:t>
            </a:r>
            <a:r>
              <a:rPr lang="ru-RU" dirty="0" smtClean="0"/>
              <a:t> </a:t>
            </a:r>
            <a:r>
              <a:rPr lang="ru-RU" dirty="0" err="1"/>
              <a:t>системи</a:t>
            </a:r>
            <a:r>
              <a:rPr lang="ru-RU" dirty="0"/>
              <a:t> (</a:t>
            </a:r>
            <a:r>
              <a:rPr lang="ru-RU" dirty="0" err="1"/>
              <a:t>метакомп’ютери</a:t>
            </a:r>
            <a:r>
              <a:rPr lang="ru-RU" dirty="0"/>
              <a:t>),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спільно</a:t>
            </a:r>
            <a:r>
              <a:rPr lang="ru-RU" dirty="0"/>
              <a:t> </a:t>
            </a:r>
            <a:r>
              <a:rPr lang="ru-RU" dirty="0" err="1"/>
              <a:t>вирішують</a:t>
            </a:r>
            <a:r>
              <a:rPr lang="ru-RU" dirty="0"/>
              <a:t> </a:t>
            </a:r>
            <a:r>
              <a:rPr lang="ru-RU" dirty="0" err="1"/>
              <a:t>поставлену</a:t>
            </a:r>
            <a:r>
              <a:rPr lang="ru-RU" dirty="0"/>
              <a:t> задачу.</a:t>
            </a:r>
          </a:p>
          <a:p>
            <a:pPr marL="0" indent="0" algn="just">
              <a:buNone/>
            </a:pPr>
            <a:r>
              <a:rPr lang="ru-RU" dirty="0"/>
              <a:t>3) </a:t>
            </a:r>
            <a:r>
              <a:rPr lang="ru-RU" dirty="0" err="1"/>
              <a:t>Поділ</a:t>
            </a:r>
            <a:r>
              <a:rPr lang="ru-RU" dirty="0"/>
              <a:t> </a:t>
            </a:r>
            <a:r>
              <a:rPr lang="ru-RU" dirty="0" err="1"/>
              <a:t>ресурсів</a:t>
            </a:r>
            <a:r>
              <a:rPr lang="ru-RU" dirty="0"/>
              <a:t> (</a:t>
            </a:r>
            <a:r>
              <a:rPr lang="en-US" dirty="0"/>
              <a:t>partitioning) – </a:t>
            </a:r>
            <a:r>
              <a:rPr lang="ru-RU" dirty="0" err="1"/>
              <a:t>передбачає</a:t>
            </a:r>
            <a:r>
              <a:rPr lang="ru-RU" dirty="0"/>
              <a:t> </a:t>
            </a:r>
            <a:r>
              <a:rPr lang="ru-RU" dirty="0" err="1"/>
              <a:t>поділ</a:t>
            </a:r>
            <a:r>
              <a:rPr lang="ru-RU" dirty="0"/>
              <a:t> одного </a:t>
            </a:r>
            <a:r>
              <a:rPr lang="ru-RU" dirty="0" smtClean="0"/>
              <a:t>великого </a:t>
            </a:r>
            <a:r>
              <a:rPr lang="ru-RU" dirty="0"/>
              <a:t>ресурсу на </a:t>
            </a:r>
            <a:r>
              <a:rPr lang="ru-RU" dirty="0" err="1"/>
              <a:t>кілька</a:t>
            </a:r>
            <a:r>
              <a:rPr lang="ru-RU" dirty="0"/>
              <a:t> </a:t>
            </a:r>
            <a:r>
              <a:rPr lang="ru-RU" dirty="0" err="1"/>
              <a:t>однотипних</a:t>
            </a:r>
            <a:r>
              <a:rPr lang="ru-RU" dirty="0"/>
              <a:t> </a:t>
            </a:r>
            <a:r>
              <a:rPr lang="ru-RU" dirty="0" err="1"/>
              <a:t>об’єктів</a:t>
            </a:r>
            <a:r>
              <a:rPr lang="ru-RU" dirty="0"/>
              <a:t> </a:t>
            </a:r>
            <a:r>
              <a:rPr lang="ru-RU" dirty="0" err="1"/>
              <a:t>зручних</a:t>
            </a:r>
            <a:r>
              <a:rPr lang="ru-RU" dirty="0"/>
              <a:t> для </a:t>
            </a:r>
            <a:r>
              <a:rPr lang="ru-RU" dirty="0" err="1"/>
              <a:t>використання</a:t>
            </a:r>
            <a:r>
              <a:rPr lang="ru-RU" dirty="0"/>
              <a:t>. У </a:t>
            </a:r>
            <a:r>
              <a:rPr lang="ru-RU" dirty="0" smtClean="0"/>
              <a:t>мережах </a:t>
            </a:r>
            <a:r>
              <a:rPr lang="ru-RU" dirty="0" err="1"/>
              <a:t>зберігання</a:t>
            </a:r>
            <a:r>
              <a:rPr lang="ru-RU" dirty="0"/>
              <a:t> </a:t>
            </a:r>
            <a:r>
              <a:rPr lang="ru-RU" dirty="0" err="1"/>
              <a:t>даних</a:t>
            </a:r>
            <a:r>
              <a:rPr lang="ru-RU" dirty="0"/>
              <a:t>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називається</a:t>
            </a:r>
            <a:r>
              <a:rPr lang="ru-RU" dirty="0"/>
              <a:t> </a:t>
            </a:r>
            <a:r>
              <a:rPr lang="ru-RU" dirty="0" err="1"/>
              <a:t>зонуванням</a:t>
            </a:r>
            <a:r>
              <a:rPr lang="ru-RU" dirty="0"/>
              <a:t> </a:t>
            </a:r>
            <a:r>
              <a:rPr lang="ru-RU" dirty="0" err="1"/>
              <a:t>ресурсів</a:t>
            </a:r>
            <a:r>
              <a:rPr lang="ru-RU" dirty="0"/>
              <a:t> («</a:t>
            </a:r>
            <a:r>
              <a:rPr lang="en-US" dirty="0"/>
              <a:t>zoning»).</a:t>
            </a:r>
          </a:p>
          <a:p>
            <a:pPr marL="0" indent="0" algn="just">
              <a:buNone/>
            </a:pPr>
            <a:r>
              <a:rPr lang="en-US" dirty="0"/>
              <a:t>4) </a:t>
            </a:r>
            <a:r>
              <a:rPr lang="ru-RU" dirty="0" err="1"/>
              <a:t>Інкапсуляція</a:t>
            </a:r>
            <a:r>
              <a:rPr lang="ru-RU" dirty="0"/>
              <a:t> −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процес</a:t>
            </a:r>
            <a:r>
              <a:rPr lang="ru-RU" dirty="0"/>
              <a:t> </a:t>
            </a:r>
            <a:r>
              <a:rPr lang="ru-RU" dirty="0" err="1"/>
              <a:t>створення</a:t>
            </a:r>
            <a:r>
              <a:rPr lang="ru-RU" dirty="0"/>
              <a:t> </a:t>
            </a:r>
            <a:r>
              <a:rPr lang="ru-RU" dirty="0" err="1"/>
              <a:t>системи</a:t>
            </a:r>
            <a:r>
              <a:rPr lang="ru-RU" dirty="0"/>
              <a:t>, яка </a:t>
            </a:r>
            <a:r>
              <a:rPr lang="ru-RU" dirty="0" err="1"/>
              <a:t>надає</a:t>
            </a:r>
            <a:r>
              <a:rPr lang="ru-RU" dirty="0"/>
              <a:t> </a:t>
            </a:r>
            <a:r>
              <a:rPr lang="ru-RU" dirty="0" err="1" smtClean="0"/>
              <a:t>користувачеві</a:t>
            </a:r>
            <a:r>
              <a:rPr lang="ru-RU" dirty="0" smtClean="0"/>
              <a:t> </a:t>
            </a:r>
            <a:r>
              <a:rPr lang="ru-RU" dirty="0" err="1"/>
              <a:t>зручний</a:t>
            </a:r>
            <a:r>
              <a:rPr lang="ru-RU" dirty="0"/>
              <a:t> </a:t>
            </a:r>
            <a:r>
              <a:rPr lang="ru-RU" dirty="0" err="1"/>
              <a:t>інтерфейс</a:t>
            </a:r>
            <a:r>
              <a:rPr lang="ru-RU" dirty="0"/>
              <a:t> для </a:t>
            </a:r>
            <a:r>
              <a:rPr lang="ru-RU" dirty="0" err="1"/>
              <a:t>роботи</a:t>
            </a:r>
            <a:r>
              <a:rPr lang="ru-RU" dirty="0"/>
              <a:t> з нею та </a:t>
            </a:r>
            <a:r>
              <a:rPr lang="ru-RU" dirty="0" err="1"/>
              <a:t>приховує</a:t>
            </a:r>
            <a:r>
              <a:rPr lang="ru-RU" dirty="0"/>
              <a:t> </a:t>
            </a:r>
            <a:r>
              <a:rPr lang="ru-RU" dirty="0" err="1"/>
              <a:t>подробиці</a:t>
            </a:r>
            <a:r>
              <a:rPr lang="ru-RU" dirty="0"/>
              <a:t> </a:t>
            </a:r>
            <a:r>
              <a:rPr lang="ru-RU" dirty="0" err="1" smtClean="0"/>
              <a:t>складності</a:t>
            </a:r>
            <a:r>
              <a:rPr lang="ru-RU" dirty="0" smtClean="0"/>
              <a:t> </a:t>
            </a:r>
            <a:r>
              <a:rPr lang="ru-RU" dirty="0" err="1"/>
              <a:t>своєї</a:t>
            </a:r>
            <a:r>
              <a:rPr lang="ru-RU" dirty="0"/>
              <a:t> </a:t>
            </a:r>
            <a:r>
              <a:rPr lang="ru-RU" dirty="0" err="1"/>
              <a:t>реалізації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85162789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530157"/>
          </a:xfrm>
        </p:spPr>
        <p:txBody>
          <a:bodyPr>
            <a:normAutofit/>
          </a:bodyPr>
          <a:lstStyle/>
          <a:p>
            <a:r>
              <a:rPr lang="ru-RU" sz="2800" dirty="0"/>
              <a:t>До </a:t>
            </a:r>
            <a:r>
              <a:rPr lang="ru-RU" sz="2800" dirty="0" err="1"/>
              <a:t>переваг</a:t>
            </a:r>
            <a:r>
              <a:rPr lang="ru-RU" sz="2800" dirty="0"/>
              <a:t> </a:t>
            </a:r>
            <a:r>
              <a:rPr lang="ru-RU" sz="2800" dirty="0" err="1"/>
              <a:t>використання</a:t>
            </a:r>
            <a:r>
              <a:rPr lang="ru-RU" sz="2800" dirty="0"/>
              <a:t> </a:t>
            </a:r>
            <a:r>
              <a:rPr lang="ru-RU" sz="2800" dirty="0" err="1"/>
              <a:t>віртуалізації</a:t>
            </a:r>
            <a:r>
              <a:rPr lang="ru-RU" sz="2800" dirty="0"/>
              <a:t> </a:t>
            </a:r>
            <a:r>
              <a:rPr lang="ru-RU" sz="2800" dirty="0" err="1" smtClean="0"/>
              <a:t>відносяться</a:t>
            </a:r>
            <a:r>
              <a:rPr lang="ru-RU" sz="2800" dirty="0"/>
              <a:t>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71600" y="1215957"/>
            <a:ext cx="9601200" cy="5321030"/>
          </a:xfrm>
        </p:spPr>
        <p:txBody>
          <a:bodyPr>
            <a:normAutofit fontScale="85000" lnSpcReduction="20000"/>
          </a:bodyPr>
          <a:lstStyle/>
          <a:p>
            <a:pPr marL="457200" indent="-457200" algn="just">
              <a:buFont typeface="+mj-lt"/>
              <a:buAutoNum type="arabicPeriod"/>
            </a:pPr>
            <a:r>
              <a:rPr lang="ru-RU" dirty="0" err="1"/>
              <a:t>Скорочення</a:t>
            </a:r>
            <a:r>
              <a:rPr lang="ru-RU" dirty="0"/>
              <a:t> </a:t>
            </a:r>
            <a:r>
              <a:rPr lang="ru-RU" dirty="0" err="1"/>
              <a:t>витрат</a:t>
            </a:r>
            <a:r>
              <a:rPr lang="ru-RU" dirty="0"/>
              <a:t> на </a:t>
            </a:r>
            <a:r>
              <a:rPr lang="ru-RU" dirty="0" err="1"/>
              <a:t>придбання</a:t>
            </a:r>
            <a:r>
              <a:rPr lang="ru-RU" dirty="0"/>
              <a:t> та </a:t>
            </a:r>
            <a:r>
              <a:rPr lang="ru-RU" dirty="0" err="1"/>
              <a:t>підтримку</a:t>
            </a:r>
            <a:r>
              <a:rPr lang="ru-RU" dirty="0"/>
              <a:t> </a:t>
            </a:r>
            <a:r>
              <a:rPr lang="ru-RU" dirty="0" err="1"/>
              <a:t>обладнання</a:t>
            </a:r>
            <a:r>
              <a:rPr lang="ru-RU" dirty="0"/>
              <a:t>.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ru-RU" dirty="0" smtClean="0"/>
              <a:t>Простота </a:t>
            </a:r>
            <a:r>
              <a:rPr lang="ru-RU" dirty="0"/>
              <a:t>в </a:t>
            </a:r>
            <a:r>
              <a:rPr lang="ru-RU" dirty="0" err="1"/>
              <a:t>обслуговуванні</a:t>
            </a:r>
            <a:r>
              <a:rPr lang="ru-RU" dirty="0"/>
              <a:t>.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ru-RU" dirty="0" err="1" smtClean="0"/>
              <a:t>Скорочення</a:t>
            </a:r>
            <a:r>
              <a:rPr lang="ru-RU" dirty="0" smtClean="0"/>
              <a:t> </a:t>
            </a:r>
            <a:r>
              <a:rPr lang="ru-RU" dirty="0"/>
              <a:t>серверного парку (</a:t>
            </a:r>
            <a:r>
              <a:rPr lang="ru-RU" dirty="0" err="1"/>
              <a:t>кількості</a:t>
            </a:r>
            <a:r>
              <a:rPr lang="ru-RU" dirty="0"/>
              <a:t> </a:t>
            </a:r>
            <a:r>
              <a:rPr lang="ru-RU" dirty="0" err="1"/>
              <a:t>фізичних</a:t>
            </a:r>
            <a:r>
              <a:rPr lang="ru-RU" dirty="0"/>
              <a:t> ЕОМ) та штату </a:t>
            </a:r>
            <a:r>
              <a:rPr lang="en-US" dirty="0"/>
              <a:t>IT-</a:t>
            </a:r>
            <a:r>
              <a:rPr lang="ru-RU" dirty="0" err="1"/>
              <a:t>співробітників</a:t>
            </a:r>
            <a:r>
              <a:rPr lang="ru-RU" dirty="0"/>
              <a:t>.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ru-RU" dirty="0" err="1" smtClean="0"/>
              <a:t>Клонування</a:t>
            </a:r>
            <a:r>
              <a:rPr lang="ru-RU" dirty="0" smtClean="0"/>
              <a:t> </a:t>
            </a:r>
            <a:r>
              <a:rPr lang="ru-RU" dirty="0"/>
              <a:t>і </a:t>
            </a:r>
            <a:r>
              <a:rPr lang="ru-RU" dirty="0" err="1"/>
              <a:t>резервування</a:t>
            </a:r>
            <a:r>
              <a:rPr lang="ru-RU" dirty="0"/>
              <a:t>.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ru-RU" dirty="0" err="1" smtClean="0"/>
              <a:t>Можливість</a:t>
            </a:r>
            <a:r>
              <a:rPr lang="ru-RU" dirty="0" smtClean="0"/>
              <a:t> </a:t>
            </a:r>
            <a:r>
              <a:rPr lang="ru-RU" dirty="0" err="1"/>
              <a:t>підтримки</a:t>
            </a:r>
            <a:r>
              <a:rPr lang="ru-RU" dirty="0"/>
              <a:t> </a:t>
            </a:r>
            <a:r>
              <a:rPr lang="ru-RU" dirty="0" err="1"/>
              <a:t>старих</a:t>
            </a:r>
            <a:r>
              <a:rPr lang="ru-RU" dirty="0"/>
              <a:t> </a:t>
            </a:r>
            <a:r>
              <a:rPr lang="ru-RU" dirty="0" err="1"/>
              <a:t>операційних</a:t>
            </a:r>
            <a:r>
              <a:rPr lang="ru-RU" dirty="0"/>
              <a:t> систем з метою </a:t>
            </a:r>
            <a:r>
              <a:rPr lang="ru-RU" dirty="0" err="1" smtClean="0"/>
              <a:t>забезпечення</a:t>
            </a:r>
            <a:r>
              <a:rPr lang="ru-RU" dirty="0" smtClean="0"/>
              <a:t> </a:t>
            </a:r>
            <a:r>
              <a:rPr lang="ru-RU" dirty="0" err="1"/>
              <a:t>сумісності</a:t>
            </a:r>
            <a:r>
              <a:rPr lang="ru-RU" dirty="0"/>
              <a:t>.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ru-RU" dirty="0" err="1" smtClean="0"/>
              <a:t>Можливість</a:t>
            </a:r>
            <a:r>
              <a:rPr lang="ru-RU" dirty="0" smtClean="0"/>
              <a:t> </a:t>
            </a:r>
            <a:r>
              <a:rPr lang="ru-RU" dirty="0" err="1"/>
              <a:t>ізолювати</a:t>
            </a:r>
            <a:r>
              <a:rPr lang="ru-RU" dirty="0"/>
              <a:t> </a:t>
            </a:r>
            <a:r>
              <a:rPr lang="ru-RU" dirty="0" err="1"/>
              <a:t>потенційно</a:t>
            </a:r>
            <a:r>
              <a:rPr lang="ru-RU" dirty="0"/>
              <a:t> </a:t>
            </a:r>
            <a:r>
              <a:rPr lang="ru-RU" dirty="0" err="1"/>
              <a:t>небезпечні</a:t>
            </a:r>
            <a:r>
              <a:rPr lang="ru-RU" dirty="0"/>
              <a:t> </a:t>
            </a:r>
            <a:r>
              <a:rPr lang="ru-RU" dirty="0" err="1"/>
              <a:t>оточення</a:t>
            </a:r>
            <a:r>
              <a:rPr lang="ru-RU" dirty="0"/>
              <a:t>.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ru-RU" dirty="0" err="1" smtClean="0"/>
              <a:t>Створення</a:t>
            </a:r>
            <a:r>
              <a:rPr lang="ru-RU" dirty="0" smtClean="0"/>
              <a:t> </a:t>
            </a:r>
            <a:r>
              <a:rPr lang="ru-RU" dirty="0" err="1"/>
              <a:t>необхідних</a:t>
            </a:r>
            <a:r>
              <a:rPr lang="ru-RU" dirty="0"/>
              <a:t> </a:t>
            </a:r>
            <a:r>
              <a:rPr lang="ru-RU" dirty="0" err="1"/>
              <a:t>апаратних</a:t>
            </a:r>
            <a:r>
              <a:rPr lang="ru-RU" dirty="0"/>
              <a:t> </a:t>
            </a:r>
            <a:r>
              <a:rPr lang="ru-RU" dirty="0" err="1"/>
              <a:t>конфігурацій</a:t>
            </a:r>
            <a:r>
              <a:rPr lang="ru-RU" dirty="0"/>
              <a:t>.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ru-RU" dirty="0" smtClean="0"/>
              <a:t>На </a:t>
            </a:r>
            <a:r>
              <a:rPr lang="ru-RU" dirty="0"/>
              <a:t>одному </a:t>
            </a:r>
            <a:r>
              <a:rPr lang="ru-RU" dirty="0" err="1"/>
              <a:t>хості</a:t>
            </a:r>
            <a:r>
              <a:rPr lang="ru-RU" dirty="0"/>
              <a:t> </a:t>
            </a:r>
            <a:r>
              <a:rPr lang="ru-RU" dirty="0" err="1"/>
              <a:t>може</a:t>
            </a:r>
            <a:r>
              <a:rPr lang="ru-RU" dirty="0"/>
              <a:t> бути запущено </a:t>
            </a:r>
            <a:r>
              <a:rPr lang="ru-RU" dirty="0" err="1"/>
              <a:t>одночасно</a:t>
            </a:r>
            <a:r>
              <a:rPr lang="ru-RU" dirty="0"/>
              <a:t> </a:t>
            </a:r>
            <a:r>
              <a:rPr lang="ru-RU" dirty="0" err="1"/>
              <a:t>декілька</a:t>
            </a:r>
            <a:r>
              <a:rPr lang="ru-RU" dirty="0"/>
              <a:t> </a:t>
            </a:r>
            <a:r>
              <a:rPr lang="ru-RU" dirty="0" err="1" smtClean="0"/>
              <a:t>віртуальних</a:t>
            </a:r>
            <a:r>
              <a:rPr lang="ru-RU" dirty="0" smtClean="0"/>
              <a:t> </a:t>
            </a:r>
            <a:r>
              <a:rPr lang="ru-RU" dirty="0"/>
              <a:t>машин, </a:t>
            </a:r>
            <a:r>
              <a:rPr lang="ru-RU" dirty="0" err="1"/>
              <a:t>об’єднаних</a:t>
            </a:r>
            <a:r>
              <a:rPr lang="ru-RU" dirty="0"/>
              <a:t> у </a:t>
            </a:r>
            <a:r>
              <a:rPr lang="ru-RU" dirty="0" err="1"/>
              <a:t>віртуальну</a:t>
            </a:r>
            <a:r>
              <a:rPr lang="ru-RU" dirty="0"/>
              <a:t> мережу.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ru-RU" dirty="0" err="1" smtClean="0"/>
              <a:t>Віртуальні</a:t>
            </a:r>
            <a:r>
              <a:rPr lang="ru-RU" dirty="0" smtClean="0"/>
              <a:t> </a:t>
            </a:r>
            <a:r>
              <a:rPr lang="ru-RU" dirty="0" err="1"/>
              <a:t>машини</a:t>
            </a:r>
            <a:r>
              <a:rPr lang="ru-RU" dirty="0"/>
              <a:t> </a:t>
            </a:r>
            <a:r>
              <a:rPr lang="ru-RU" dirty="0" err="1"/>
              <a:t>надають</a:t>
            </a:r>
            <a:r>
              <a:rPr lang="ru-RU" dirty="0"/>
              <a:t> </a:t>
            </a:r>
            <a:r>
              <a:rPr lang="ru-RU" dirty="0" err="1"/>
              <a:t>хороші</a:t>
            </a:r>
            <a:r>
              <a:rPr lang="ru-RU" dirty="0"/>
              <a:t> </a:t>
            </a:r>
            <a:r>
              <a:rPr lang="ru-RU" dirty="0" err="1"/>
              <a:t>можливості</a:t>
            </a:r>
            <a:r>
              <a:rPr lang="ru-RU" dirty="0"/>
              <a:t> для </a:t>
            </a:r>
            <a:r>
              <a:rPr lang="ru-RU" dirty="0" err="1"/>
              <a:t>навчання</a:t>
            </a:r>
            <a:r>
              <a:rPr lang="ru-RU" dirty="0"/>
              <a:t> по </a:t>
            </a:r>
            <a:r>
              <a:rPr lang="ru-RU" dirty="0" err="1" smtClean="0"/>
              <a:t>роботі</a:t>
            </a:r>
            <a:r>
              <a:rPr lang="ru-RU" dirty="0" smtClean="0"/>
              <a:t> </a:t>
            </a:r>
            <a:r>
              <a:rPr lang="ru-RU" dirty="0"/>
              <a:t>з </a:t>
            </a:r>
            <a:r>
              <a:rPr lang="ru-RU" dirty="0" err="1"/>
              <a:t>операційними</a:t>
            </a:r>
            <a:r>
              <a:rPr lang="ru-RU" dirty="0"/>
              <a:t> системами.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ru-RU" dirty="0" err="1" smtClean="0"/>
              <a:t>Віртуальні</a:t>
            </a:r>
            <a:r>
              <a:rPr lang="ru-RU" dirty="0" smtClean="0"/>
              <a:t> </a:t>
            </a:r>
            <a:r>
              <a:rPr lang="ru-RU" dirty="0" err="1"/>
              <a:t>машини</a:t>
            </a:r>
            <a:r>
              <a:rPr lang="ru-RU" dirty="0"/>
              <a:t> </a:t>
            </a:r>
            <a:r>
              <a:rPr lang="ru-RU" dirty="0" err="1"/>
              <a:t>підвищують</a:t>
            </a:r>
            <a:r>
              <a:rPr lang="ru-RU" dirty="0"/>
              <a:t> </a:t>
            </a:r>
            <a:r>
              <a:rPr lang="ru-RU" dirty="0" err="1"/>
              <a:t>мобільність</a:t>
            </a:r>
            <a:r>
              <a:rPr lang="ru-RU" dirty="0"/>
              <a:t> та є </a:t>
            </a:r>
            <a:r>
              <a:rPr lang="ru-RU" dirty="0" err="1"/>
              <a:t>більш</a:t>
            </a:r>
            <a:r>
              <a:rPr lang="ru-RU" dirty="0"/>
              <a:t> </a:t>
            </a:r>
            <a:r>
              <a:rPr lang="ru-RU" dirty="0" err="1"/>
              <a:t>керованими</a:t>
            </a:r>
            <a:r>
              <a:rPr lang="ru-RU" dirty="0"/>
              <a:t>.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ru-RU" dirty="0" err="1" smtClean="0"/>
              <a:t>Доступність</a:t>
            </a:r>
            <a:r>
              <a:rPr lang="ru-RU" dirty="0" smtClean="0"/>
              <a:t> </a:t>
            </a:r>
            <a:r>
              <a:rPr lang="ru-RU" dirty="0"/>
              <a:t>до ІТ-</a:t>
            </a:r>
            <a:r>
              <a:rPr lang="ru-RU" dirty="0" err="1"/>
              <a:t>ресурсів</a:t>
            </a:r>
            <a:r>
              <a:rPr lang="ru-RU" dirty="0"/>
              <a:t> та </a:t>
            </a:r>
            <a:r>
              <a:rPr lang="ru-RU" dirty="0" err="1"/>
              <a:t>сервісів</a:t>
            </a:r>
            <a:r>
              <a:rPr lang="ru-RU" dirty="0"/>
              <a:t> у будь-</a:t>
            </a:r>
            <a:r>
              <a:rPr lang="ru-RU" dirty="0" err="1"/>
              <a:t>який</a:t>
            </a:r>
            <a:r>
              <a:rPr lang="ru-RU" dirty="0"/>
              <a:t> момент часу.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ru-RU" dirty="0" err="1" smtClean="0"/>
              <a:t>Раціональне</a:t>
            </a:r>
            <a:r>
              <a:rPr lang="ru-RU" dirty="0" smtClean="0"/>
              <a:t> </a:t>
            </a:r>
            <a:r>
              <a:rPr lang="ru-RU" dirty="0" err="1"/>
              <a:t>використання</a:t>
            </a:r>
            <a:r>
              <a:rPr lang="ru-RU" dirty="0"/>
              <a:t> </a:t>
            </a:r>
            <a:r>
              <a:rPr lang="ru-RU" dirty="0" err="1"/>
              <a:t>обчислювальних</a:t>
            </a:r>
            <a:r>
              <a:rPr lang="ru-RU" dirty="0"/>
              <a:t> </a:t>
            </a:r>
            <a:r>
              <a:rPr lang="ru-RU" dirty="0" err="1"/>
              <a:t>ресурсів</a:t>
            </a:r>
            <a:r>
              <a:rPr lang="ru-RU" dirty="0"/>
              <a:t>.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ru-RU" dirty="0" err="1" smtClean="0"/>
              <a:t>Постійний</a:t>
            </a:r>
            <a:r>
              <a:rPr lang="ru-RU" dirty="0" smtClean="0"/>
              <a:t> </a:t>
            </a:r>
            <a:r>
              <a:rPr lang="ru-RU" dirty="0"/>
              <a:t>контроль і </a:t>
            </a:r>
            <a:r>
              <a:rPr lang="ru-RU" dirty="0" err="1"/>
              <a:t>оптимізація</a:t>
            </a:r>
            <a:r>
              <a:rPr lang="ru-RU" dirty="0"/>
              <a:t> </a:t>
            </a:r>
            <a:r>
              <a:rPr lang="ru-RU" dirty="0" err="1"/>
              <a:t>продуктивності</a:t>
            </a:r>
            <a:r>
              <a:rPr lang="ru-RU" dirty="0"/>
              <a:t> </a:t>
            </a:r>
            <a:r>
              <a:rPr lang="ru-RU" dirty="0" err="1"/>
              <a:t>додатків</a:t>
            </a:r>
            <a:r>
              <a:rPr lang="ru-RU" dirty="0"/>
              <a:t>.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ru-RU" dirty="0" err="1" smtClean="0"/>
              <a:t>Незалежність</a:t>
            </a:r>
            <a:r>
              <a:rPr lang="ru-RU" dirty="0" smtClean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апаратного</a:t>
            </a:r>
            <a:r>
              <a:rPr lang="ru-RU" dirty="0"/>
              <a:t> </a:t>
            </a:r>
            <a:r>
              <a:rPr lang="ru-RU" dirty="0" err="1"/>
              <a:t>забезпечення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7364676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err="1" smtClean="0"/>
              <a:t>Недоліки</a:t>
            </a:r>
            <a:r>
              <a:rPr lang="ru-RU" dirty="0" smtClean="0"/>
              <a:t> </a:t>
            </a:r>
            <a:r>
              <a:rPr lang="ru-RU" dirty="0" err="1" smtClean="0"/>
              <a:t>віртуалізації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 smtClean="0"/>
              <a:t>По-перше</a:t>
            </a:r>
            <a:r>
              <a:rPr lang="ru-RU" dirty="0"/>
              <a:t>,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неможливість</a:t>
            </a:r>
            <a:r>
              <a:rPr lang="ru-RU" dirty="0"/>
              <a:t> </a:t>
            </a:r>
            <a:r>
              <a:rPr lang="ru-RU" dirty="0" err="1"/>
              <a:t>емуляції</a:t>
            </a:r>
            <a:r>
              <a:rPr lang="ru-RU" dirty="0"/>
              <a:t> </a:t>
            </a:r>
            <a:r>
              <a:rPr lang="ru-RU" dirty="0" err="1" smtClean="0"/>
              <a:t>всіх</a:t>
            </a:r>
            <a:r>
              <a:rPr lang="ru-RU" dirty="0" smtClean="0"/>
              <a:t> </a:t>
            </a:r>
            <a:r>
              <a:rPr lang="ru-RU" dirty="0" err="1" smtClean="0"/>
              <a:t>пристроїв</a:t>
            </a:r>
            <a:r>
              <a:rPr lang="ru-RU" dirty="0"/>
              <a:t>. </a:t>
            </a:r>
            <a:endParaRPr lang="ru-RU" dirty="0" smtClean="0"/>
          </a:p>
          <a:p>
            <a:r>
              <a:rPr lang="ru-RU" dirty="0" err="1" smtClean="0"/>
              <a:t>По-друге</a:t>
            </a:r>
            <a:r>
              <a:rPr lang="ru-RU" dirty="0"/>
              <a:t>, </a:t>
            </a:r>
            <a:r>
              <a:rPr lang="ru-RU" dirty="0" err="1"/>
              <a:t>віртуалізація</a:t>
            </a:r>
            <a:r>
              <a:rPr lang="ru-RU" dirty="0"/>
              <a:t> </a:t>
            </a:r>
            <a:r>
              <a:rPr lang="ru-RU" dirty="0" err="1"/>
              <a:t>потребує</a:t>
            </a:r>
            <a:r>
              <a:rPr lang="ru-RU" dirty="0"/>
              <a:t> </a:t>
            </a:r>
            <a:r>
              <a:rPr lang="ru-RU" dirty="0" err="1"/>
              <a:t>додаткових</a:t>
            </a:r>
            <a:r>
              <a:rPr lang="ru-RU" dirty="0"/>
              <a:t> </a:t>
            </a:r>
            <a:r>
              <a:rPr lang="ru-RU" dirty="0" err="1"/>
              <a:t>апаратних</a:t>
            </a:r>
            <a:r>
              <a:rPr lang="ru-RU" dirty="0"/>
              <a:t> </a:t>
            </a:r>
            <a:r>
              <a:rPr lang="ru-RU" dirty="0" err="1" smtClean="0"/>
              <a:t>ресурсів</a:t>
            </a:r>
            <a:r>
              <a:rPr lang="ru-RU" dirty="0"/>
              <a:t>. </a:t>
            </a:r>
            <a:endParaRPr lang="ru-RU" dirty="0" smtClean="0"/>
          </a:p>
          <a:p>
            <a:r>
              <a:rPr lang="ru-RU" dirty="0" err="1" smtClean="0"/>
              <a:t>По-третє</a:t>
            </a:r>
            <a:r>
              <a:rPr lang="ru-RU" dirty="0"/>
              <a:t>, </a:t>
            </a:r>
            <a:r>
              <a:rPr lang="ru-RU" dirty="0" err="1"/>
              <a:t>хороші</a:t>
            </a:r>
            <a:r>
              <a:rPr lang="ru-RU" dirty="0"/>
              <a:t> </a:t>
            </a:r>
            <a:r>
              <a:rPr lang="ru-RU" dirty="0" err="1"/>
              <a:t>платформи</a:t>
            </a:r>
            <a:r>
              <a:rPr lang="ru-RU" dirty="0"/>
              <a:t> </a:t>
            </a:r>
            <a:r>
              <a:rPr lang="ru-RU" dirty="0" err="1"/>
              <a:t>віртуалізації</a:t>
            </a:r>
            <a:r>
              <a:rPr lang="ru-RU" dirty="0"/>
              <a:t> є </a:t>
            </a:r>
            <a:r>
              <a:rPr lang="ru-RU" dirty="0" err="1"/>
              <a:t>дороговартісними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06217996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800" dirty="0" err="1" smtClean="0"/>
              <a:t>Фактори</a:t>
            </a:r>
            <a:r>
              <a:rPr lang="ru-RU" sz="2800" dirty="0"/>
              <a:t>, </a:t>
            </a:r>
            <a:r>
              <a:rPr lang="ru-RU" sz="2800" dirty="0" err="1"/>
              <a:t>які</a:t>
            </a:r>
            <a:r>
              <a:rPr lang="ru-RU" sz="2800" dirty="0"/>
              <a:t> </a:t>
            </a:r>
            <a:r>
              <a:rPr lang="ru-RU" sz="2800" dirty="0" err="1"/>
              <a:t>впливають</a:t>
            </a:r>
            <a:r>
              <a:rPr lang="ru-RU" sz="2800" dirty="0"/>
              <a:t> на </a:t>
            </a:r>
            <a:r>
              <a:rPr lang="ru-RU" sz="2800" dirty="0" err="1"/>
              <a:t>вибір</a:t>
            </a:r>
            <a:r>
              <a:rPr lang="ru-RU" sz="2800" dirty="0"/>
              <a:t> </a:t>
            </a:r>
            <a:r>
              <a:rPr lang="ru-RU" sz="2800" dirty="0" err="1"/>
              <a:t>малими</a:t>
            </a:r>
            <a:r>
              <a:rPr lang="ru-RU" sz="2800" dirty="0"/>
              <a:t/>
            </a:r>
            <a:br>
              <a:rPr lang="ru-RU" sz="2800" dirty="0"/>
            </a:br>
            <a:r>
              <a:rPr lang="ru-RU" sz="2800" dirty="0"/>
              <a:t>та </a:t>
            </a:r>
            <a:r>
              <a:rPr lang="ru-RU" sz="2800" dirty="0" err="1"/>
              <a:t>середніми</a:t>
            </a:r>
            <a:r>
              <a:rPr lang="ru-RU" sz="2800" dirty="0"/>
              <a:t> </a:t>
            </a:r>
            <a:r>
              <a:rPr lang="ru-RU" sz="2800" dirty="0" err="1"/>
              <a:t>компаніями</a:t>
            </a:r>
            <a:r>
              <a:rPr lang="ru-RU" sz="2800" dirty="0"/>
              <a:t> платформ </a:t>
            </a:r>
            <a:r>
              <a:rPr lang="ru-RU" sz="2800" dirty="0" err="1"/>
              <a:t>віртуалізації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64400" y="1748901"/>
            <a:ext cx="8015600" cy="46555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5747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384243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400" dirty="0" smtClean="0"/>
              <a:t>ТИПИ ІНФОРМАЦІЙНИХ </a:t>
            </a:r>
            <a:r>
              <a:rPr lang="ru-RU" sz="2400" dirty="0" smtClean="0"/>
              <a:t>ТЕХНОЛОГІЙ В ЕКОНОМІЦІ </a:t>
            </a:r>
            <a:endParaRPr lang="ru-RU" sz="2400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865303" y="1319601"/>
            <a:ext cx="6959634" cy="49403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53978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559340"/>
          </a:xfrm>
        </p:spPr>
        <p:txBody>
          <a:bodyPr>
            <a:normAutofit/>
          </a:bodyPr>
          <a:lstStyle/>
          <a:p>
            <a:r>
              <a:rPr lang="ru-RU" sz="2800" dirty="0" err="1" smtClean="0"/>
              <a:t>Процедури</a:t>
            </a:r>
            <a:r>
              <a:rPr lang="ru-RU" sz="2800" dirty="0" smtClean="0"/>
              <a:t> </a:t>
            </a:r>
            <a:r>
              <a:rPr lang="ru-RU" sz="2800" dirty="0" err="1" smtClean="0"/>
              <a:t>інформаційної</a:t>
            </a:r>
            <a:r>
              <a:rPr lang="ru-RU" sz="2800" dirty="0" smtClean="0"/>
              <a:t> </a:t>
            </a:r>
            <a:r>
              <a:rPr lang="ru-RU" sz="2800" dirty="0" err="1" smtClean="0"/>
              <a:t>технології</a:t>
            </a:r>
            <a:r>
              <a:rPr lang="ru-RU" sz="2800" dirty="0" smtClean="0"/>
              <a:t> в </a:t>
            </a:r>
            <a:r>
              <a:rPr lang="ru-RU" sz="2800" dirty="0" err="1" smtClean="0"/>
              <a:t>управлінні</a:t>
            </a:r>
            <a:endParaRPr lang="ru-RU" sz="2800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186191" y="1665861"/>
            <a:ext cx="8141720" cy="45350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97094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49421" y="238327"/>
            <a:ext cx="9601200" cy="1485900"/>
          </a:xfrm>
        </p:spPr>
        <p:txBody>
          <a:bodyPr>
            <a:normAutofit fontScale="90000"/>
          </a:bodyPr>
          <a:lstStyle/>
          <a:p>
            <a:pPr algn="just"/>
            <a:r>
              <a:rPr lang="ru-RU" sz="2000" dirty="0" err="1" smtClean="0"/>
              <a:t>Інформаційні</a:t>
            </a:r>
            <a:r>
              <a:rPr lang="ru-RU" sz="2000" dirty="0" smtClean="0"/>
              <a:t> </a:t>
            </a:r>
            <a:r>
              <a:rPr lang="ru-RU" sz="2000" dirty="0" err="1" smtClean="0"/>
              <a:t>технології</a:t>
            </a:r>
            <a:r>
              <a:rPr lang="ru-RU" sz="2000" dirty="0" smtClean="0"/>
              <a:t> </a:t>
            </a:r>
            <a:r>
              <a:rPr lang="ru-RU" sz="2000" dirty="0" err="1" smtClean="0"/>
              <a:t>мають</a:t>
            </a:r>
            <a:r>
              <a:rPr lang="ru-RU" sz="2000" dirty="0" smtClean="0"/>
              <a:t> ряд </a:t>
            </a:r>
            <a:r>
              <a:rPr lang="ru-RU" sz="2000" dirty="0" err="1" smtClean="0"/>
              <a:t>властивостей</a:t>
            </a:r>
            <a:r>
              <a:rPr lang="ru-RU" sz="2000" dirty="0" smtClean="0"/>
              <a:t>, </a:t>
            </a:r>
            <a:r>
              <a:rPr lang="ru-RU" sz="2000" dirty="0" err="1" smtClean="0"/>
              <a:t>що</a:t>
            </a:r>
            <a:r>
              <a:rPr lang="ru-RU" sz="2000" dirty="0" smtClean="0"/>
              <a:t> </a:t>
            </a:r>
            <a:r>
              <a:rPr lang="ru-RU" sz="2000" dirty="0" err="1" smtClean="0"/>
              <a:t>дозволяє</a:t>
            </a:r>
            <a:r>
              <a:rPr lang="ru-RU" sz="2000" dirty="0" smtClean="0"/>
              <a:t> </a:t>
            </a:r>
            <a:r>
              <a:rPr lang="ru-RU" sz="2000" dirty="0" err="1" smtClean="0"/>
              <a:t>розглядати</a:t>
            </a:r>
            <a:r>
              <a:rPr lang="ru-RU" sz="2000" dirty="0" smtClean="0"/>
              <a:t> </a:t>
            </a:r>
            <a:r>
              <a:rPr lang="ru-RU" sz="2000" dirty="0" err="1" smtClean="0"/>
              <a:t>їх</a:t>
            </a:r>
            <a:r>
              <a:rPr lang="ru-RU" sz="2000" dirty="0" smtClean="0"/>
              <a:t> як </a:t>
            </a:r>
            <a:r>
              <a:rPr lang="ru-RU" sz="2000" dirty="0" smtClean="0"/>
              <a:t>один </a:t>
            </a:r>
            <a:r>
              <a:rPr lang="ru-RU" sz="2000" dirty="0" err="1" smtClean="0"/>
              <a:t>із</a:t>
            </a:r>
            <a:r>
              <a:rPr lang="ru-RU" sz="2000" dirty="0" smtClean="0"/>
              <a:t> </a:t>
            </a:r>
            <a:r>
              <a:rPr lang="ru-RU" sz="2000" dirty="0" err="1" smtClean="0"/>
              <a:t>найважливіший</a:t>
            </a:r>
            <a:r>
              <a:rPr lang="ru-RU" sz="2000" dirty="0" smtClean="0"/>
              <a:t> </a:t>
            </a:r>
            <a:r>
              <a:rPr lang="ru-RU" sz="2000" dirty="0" err="1" smtClean="0"/>
              <a:t>каталізаторів</a:t>
            </a:r>
            <a:r>
              <a:rPr lang="ru-RU" sz="2000" dirty="0" smtClean="0"/>
              <a:t> </a:t>
            </a:r>
            <a:r>
              <a:rPr lang="ru-RU" sz="2000" dirty="0" err="1" smtClean="0"/>
              <a:t>соціально-економічного</a:t>
            </a:r>
            <a:r>
              <a:rPr lang="ru-RU" sz="2000" dirty="0" smtClean="0"/>
              <a:t> </a:t>
            </a:r>
            <a:r>
              <a:rPr lang="ru-RU" sz="2000" dirty="0" err="1" smtClean="0"/>
              <a:t>розвитку</a:t>
            </a:r>
            <a:r>
              <a:rPr lang="ru-RU" sz="2000" dirty="0" smtClean="0"/>
              <a:t>, </a:t>
            </a:r>
            <a:r>
              <a:rPr lang="ru-RU" sz="2000" dirty="0" err="1" smtClean="0"/>
              <a:t>який</a:t>
            </a:r>
            <a:r>
              <a:rPr lang="ru-RU" sz="2000" dirty="0" smtClean="0"/>
              <a:t> </a:t>
            </a:r>
            <a:r>
              <a:rPr lang="ru-RU" sz="2000" dirty="0" err="1" smtClean="0"/>
              <a:t>прискорює</a:t>
            </a:r>
            <a:r>
              <a:rPr lang="ru-RU" sz="2000" dirty="0" smtClean="0"/>
              <a:t> </a:t>
            </a:r>
            <a:r>
              <a:rPr lang="ru-RU" sz="2000" dirty="0" err="1" smtClean="0"/>
              <a:t>підвищення</a:t>
            </a:r>
            <a:r>
              <a:rPr lang="ru-RU" sz="2000" dirty="0" smtClean="0"/>
              <a:t> </a:t>
            </a:r>
            <a:r>
              <a:rPr lang="ru-RU" sz="2000" dirty="0" err="1" smtClean="0"/>
              <a:t>ефективності</a:t>
            </a:r>
            <a:r>
              <a:rPr lang="ru-RU" sz="2000" dirty="0" smtClean="0"/>
              <a:t> </a:t>
            </a:r>
            <a:r>
              <a:rPr lang="ru-RU" sz="2000" dirty="0" err="1" smtClean="0"/>
              <a:t>роботи</a:t>
            </a:r>
            <a:r>
              <a:rPr lang="ru-RU" sz="2000" dirty="0" smtClean="0"/>
              <a:t> </a:t>
            </a:r>
            <a:r>
              <a:rPr lang="ru-RU" sz="2000" dirty="0" err="1" smtClean="0"/>
              <a:t>різних</a:t>
            </a:r>
            <a:r>
              <a:rPr lang="ru-RU" sz="2000" dirty="0" smtClean="0"/>
              <a:t> </a:t>
            </a:r>
            <a:r>
              <a:rPr lang="ru-RU" sz="2000" dirty="0" err="1" smtClean="0"/>
              <a:t>секторів</a:t>
            </a:r>
            <a:r>
              <a:rPr lang="ru-RU" sz="2000" dirty="0" smtClean="0"/>
              <a:t> </a:t>
            </a:r>
            <a:r>
              <a:rPr lang="ru-RU" sz="2000" dirty="0" err="1" smtClean="0"/>
              <a:t>економіки</a:t>
            </a:r>
            <a:r>
              <a:rPr lang="ru-RU" sz="2000" dirty="0" smtClean="0"/>
              <a:t> та </a:t>
            </a:r>
            <a:r>
              <a:rPr lang="ru-RU" sz="2000" dirty="0" err="1" smtClean="0"/>
              <a:t>економічне</a:t>
            </a:r>
            <a:r>
              <a:rPr lang="ru-RU" sz="2000" dirty="0" smtClean="0"/>
              <a:t> </a:t>
            </a:r>
            <a:r>
              <a:rPr lang="ru-RU" sz="2000" dirty="0" err="1" smtClean="0"/>
              <a:t>зростання</a:t>
            </a:r>
            <a:r>
              <a:rPr lang="ru-RU" sz="2000" dirty="0" smtClean="0"/>
              <a:t>, </a:t>
            </a:r>
            <a:r>
              <a:rPr lang="ru-RU" sz="2000" dirty="0" err="1" smtClean="0"/>
              <a:t>досягнення</a:t>
            </a:r>
            <a:r>
              <a:rPr lang="ru-RU" sz="2000" dirty="0" smtClean="0"/>
              <a:t> </a:t>
            </a:r>
            <a:r>
              <a:rPr lang="ru-RU" sz="2000" dirty="0" err="1" smtClean="0"/>
              <a:t>конкретних</a:t>
            </a:r>
            <a:r>
              <a:rPr lang="ru-RU" sz="2000" dirty="0" smtClean="0"/>
              <a:t> </a:t>
            </a:r>
            <a:r>
              <a:rPr lang="ru-RU" sz="2000" dirty="0" err="1" smtClean="0"/>
              <a:t>цілей</a:t>
            </a:r>
            <a:r>
              <a:rPr lang="ru-RU" sz="2000" dirty="0" smtClean="0"/>
              <a:t> </a:t>
            </a:r>
            <a:r>
              <a:rPr lang="ru-RU" sz="2000" dirty="0" err="1" smtClean="0"/>
              <a:t>соціального</a:t>
            </a:r>
            <a:r>
              <a:rPr lang="ru-RU" sz="2000" dirty="0" smtClean="0"/>
              <a:t> </a:t>
            </a:r>
            <a:r>
              <a:rPr lang="ru-RU" sz="2000" dirty="0" err="1" smtClean="0"/>
              <a:t>розвитку</a:t>
            </a:r>
            <a:r>
              <a:rPr lang="ru-RU" sz="2000" dirty="0" smtClean="0"/>
              <a:t>, а </a:t>
            </a:r>
            <a:r>
              <a:rPr lang="ru-RU" sz="2000" dirty="0" err="1" smtClean="0"/>
              <a:t>також</a:t>
            </a:r>
            <a:r>
              <a:rPr lang="ru-RU" sz="2000" dirty="0" smtClean="0"/>
              <a:t> </a:t>
            </a:r>
            <a:r>
              <a:rPr lang="ru-RU" sz="2000" dirty="0" err="1" smtClean="0"/>
              <a:t>розширення</a:t>
            </a:r>
            <a:r>
              <a:rPr lang="ru-RU" sz="2000" dirty="0" smtClean="0"/>
              <a:t> </a:t>
            </a:r>
            <a:r>
              <a:rPr lang="ru-RU" sz="2000" dirty="0" err="1" smtClean="0"/>
              <a:t>участі</a:t>
            </a:r>
            <a:r>
              <a:rPr lang="ru-RU" sz="2000" dirty="0" smtClean="0"/>
              <a:t> </a:t>
            </a:r>
            <a:r>
              <a:rPr lang="ru-RU" sz="2000" dirty="0" err="1" smtClean="0"/>
              <a:t>громадян</a:t>
            </a:r>
            <a:r>
              <a:rPr lang="ru-RU" sz="2000" dirty="0" smtClean="0"/>
              <a:t> у </a:t>
            </a:r>
            <a:r>
              <a:rPr lang="ru-RU" sz="2000" dirty="0" err="1" smtClean="0"/>
              <a:t>політичному</a:t>
            </a:r>
            <a:r>
              <a:rPr lang="ru-RU" sz="2000" dirty="0" smtClean="0"/>
              <a:t> </a:t>
            </a:r>
            <a:r>
              <a:rPr lang="ru-RU" sz="2000" dirty="0" err="1" smtClean="0"/>
              <a:t>житті</a:t>
            </a:r>
            <a:r>
              <a:rPr lang="ru-RU" sz="2000" dirty="0" smtClean="0"/>
              <a:t> </a:t>
            </a:r>
            <a:r>
              <a:rPr lang="ru-RU" sz="2000" dirty="0" err="1" smtClean="0"/>
              <a:t>суспільства</a:t>
            </a:r>
            <a:r>
              <a:rPr lang="ru-RU" sz="2000" dirty="0" smtClean="0"/>
              <a:t> й </a:t>
            </a:r>
            <a:r>
              <a:rPr lang="ru-RU" sz="2000" dirty="0" err="1" smtClean="0"/>
              <a:t>досягнення</a:t>
            </a:r>
            <a:r>
              <a:rPr lang="ru-RU" sz="2000" dirty="0" smtClean="0"/>
              <a:t> </a:t>
            </a:r>
            <a:r>
              <a:rPr lang="ru-RU" sz="2000" dirty="0" err="1" smtClean="0"/>
              <a:t>якісного</a:t>
            </a:r>
            <a:r>
              <a:rPr lang="ru-RU" sz="2000" dirty="0" smtClean="0"/>
              <a:t> </a:t>
            </a:r>
            <a:r>
              <a:rPr lang="ru-RU" sz="2000" dirty="0" err="1" smtClean="0"/>
              <a:t>рівня</a:t>
            </a:r>
            <a:r>
              <a:rPr lang="ru-RU" sz="2000" dirty="0" smtClean="0"/>
              <a:t> </a:t>
            </a:r>
            <a:r>
              <a:rPr lang="ru-RU" sz="2000" dirty="0" err="1" smtClean="0"/>
              <a:t>управління</a:t>
            </a:r>
            <a:r>
              <a:rPr lang="ru-RU" sz="2000" dirty="0" smtClean="0"/>
              <a:t> </a:t>
            </a:r>
            <a:r>
              <a:rPr lang="ru-RU" sz="2000" dirty="0" err="1" smtClean="0"/>
              <a:t>розвитком</a:t>
            </a:r>
            <a:r>
              <a:rPr lang="ru-RU" sz="2000" dirty="0" smtClean="0"/>
              <a:t> </a:t>
            </a:r>
            <a:r>
              <a:rPr lang="ru-RU" sz="2000" dirty="0" err="1" smtClean="0"/>
              <a:t>територій</a:t>
            </a:r>
            <a:r>
              <a:rPr lang="ru-RU" sz="2000" dirty="0" smtClean="0"/>
              <a:t> </a:t>
            </a:r>
            <a:r>
              <a:rPr lang="ru-RU" sz="2000" dirty="0" smtClean="0"/>
              <a:t>та </a:t>
            </a:r>
            <a:r>
              <a:rPr lang="ru-RU" sz="2000" dirty="0" err="1" smtClean="0"/>
              <a:t>територіальним</a:t>
            </a:r>
            <a:r>
              <a:rPr lang="ru-RU" sz="2000" dirty="0" smtClean="0"/>
              <a:t> </a:t>
            </a:r>
            <a:r>
              <a:rPr lang="ru-RU" sz="2000" dirty="0" err="1" smtClean="0"/>
              <a:t>плануванням</a:t>
            </a:r>
            <a:r>
              <a:rPr lang="ru-RU" sz="2000" dirty="0" smtClean="0"/>
              <a:t/>
            </a:r>
            <a:br>
              <a:rPr lang="ru-RU" sz="2000" dirty="0" smtClean="0"/>
            </a:br>
            <a:endParaRPr lang="ru-RU" sz="2000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892029" y="2057586"/>
            <a:ext cx="8464631" cy="46253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58444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870626"/>
          </a:xfrm>
        </p:spPr>
        <p:txBody>
          <a:bodyPr>
            <a:normAutofit/>
          </a:bodyPr>
          <a:lstStyle/>
          <a:p>
            <a:r>
              <a:rPr lang="ru-RU" sz="2800" dirty="0" err="1" smtClean="0"/>
              <a:t>Сучасні</a:t>
            </a:r>
            <a:r>
              <a:rPr lang="ru-RU" sz="2800" dirty="0" smtClean="0"/>
              <a:t> ІТ в </a:t>
            </a:r>
            <a:r>
              <a:rPr lang="ru-RU" sz="2800" dirty="0" err="1" smtClean="0"/>
              <a:t>інформаційно-економічному</a:t>
            </a:r>
            <a:r>
              <a:rPr lang="ru-RU" sz="2800" dirty="0" smtClean="0"/>
              <a:t> </a:t>
            </a:r>
            <a:r>
              <a:rPr lang="ru-RU" sz="2800" dirty="0" err="1" smtClean="0"/>
              <a:t>середовищі</a:t>
            </a:r>
            <a:r>
              <a:rPr lang="ru-RU" sz="2800" dirty="0" smtClean="0"/>
              <a:t> </a:t>
            </a:r>
            <a:r>
              <a:rPr lang="ru-RU" sz="2800" dirty="0" err="1" smtClean="0"/>
              <a:t>мають</a:t>
            </a:r>
            <a:r>
              <a:rPr lang="ru-RU" sz="2800" dirty="0" smtClean="0"/>
              <a:t> </a:t>
            </a:r>
            <a:r>
              <a:rPr lang="ru-RU" sz="2800" dirty="0" err="1" smtClean="0"/>
              <a:t>виконувати</a:t>
            </a:r>
            <a:r>
              <a:rPr lang="ru-RU" sz="2800" dirty="0" smtClean="0"/>
              <a:t> </a:t>
            </a:r>
            <a:r>
              <a:rPr lang="ru-RU" sz="2800" dirty="0" err="1" smtClean="0"/>
              <a:t>такі</a:t>
            </a:r>
            <a:r>
              <a:rPr lang="ru-RU" sz="2800" dirty="0" smtClean="0"/>
              <a:t> </a:t>
            </a:r>
            <a:r>
              <a:rPr lang="ru-RU" sz="2800" dirty="0" err="1" smtClean="0"/>
              <a:t>функції</a:t>
            </a:r>
            <a:r>
              <a:rPr lang="ru-RU" sz="2800" dirty="0" smtClean="0"/>
              <a:t>: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 smtClean="0"/>
              <a:t>технічного</a:t>
            </a:r>
            <a:r>
              <a:rPr lang="ru-RU" dirty="0" smtClean="0"/>
              <a:t> </a:t>
            </a:r>
            <a:r>
              <a:rPr lang="ru-RU" dirty="0" err="1" smtClean="0"/>
              <a:t>засобу</a:t>
            </a:r>
            <a:r>
              <a:rPr lang="ru-RU" dirty="0" smtClean="0"/>
              <a:t> </a:t>
            </a:r>
            <a:r>
              <a:rPr lang="ru-RU" dirty="0" err="1" smtClean="0"/>
              <a:t>автоматизації</a:t>
            </a:r>
            <a:r>
              <a:rPr lang="ru-RU" dirty="0" smtClean="0"/>
              <a:t> </a:t>
            </a:r>
            <a:r>
              <a:rPr lang="ru-RU" dirty="0" err="1" smtClean="0"/>
              <a:t>процесів</a:t>
            </a:r>
            <a:r>
              <a:rPr lang="ru-RU" dirty="0" smtClean="0"/>
              <a:t> </a:t>
            </a:r>
            <a:r>
              <a:rPr lang="ru-RU" dirty="0" err="1" smtClean="0"/>
              <a:t>дослідження</a:t>
            </a:r>
            <a:r>
              <a:rPr lang="ru-RU" dirty="0" smtClean="0"/>
              <a:t> та </a:t>
            </a:r>
            <a:r>
              <a:rPr lang="ru-RU" dirty="0" err="1" smtClean="0"/>
              <a:t>управління</a:t>
            </a:r>
            <a:r>
              <a:rPr lang="ru-RU" dirty="0" smtClean="0"/>
              <a:t> </a:t>
            </a:r>
            <a:r>
              <a:rPr lang="ru-RU" dirty="0" err="1" smtClean="0"/>
              <a:t>розвитком</a:t>
            </a:r>
            <a:r>
              <a:rPr lang="ru-RU" dirty="0" smtClean="0"/>
              <a:t>;</a:t>
            </a:r>
          </a:p>
          <a:p>
            <a:r>
              <a:rPr lang="ru-RU" dirty="0" err="1" smtClean="0"/>
              <a:t>засобу</a:t>
            </a:r>
            <a:r>
              <a:rPr lang="ru-RU" dirty="0" smtClean="0"/>
              <a:t> </a:t>
            </a:r>
            <a:r>
              <a:rPr lang="ru-RU" dirty="0" err="1" smtClean="0"/>
              <a:t>зміни</a:t>
            </a:r>
            <a:r>
              <a:rPr lang="ru-RU" dirty="0" smtClean="0"/>
              <a:t> </a:t>
            </a:r>
            <a:r>
              <a:rPr lang="ru-RU" dirty="0" err="1" smtClean="0"/>
              <a:t>ключових</a:t>
            </a:r>
            <a:r>
              <a:rPr lang="ru-RU" dirty="0" smtClean="0"/>
              <a:t> </a:t>
            </a:r>
            <a:r>
              <a:rPr lang="ru-RU" dirty="0" err="1" smtClean="0"/>
              <a:t>ресурсів</a:t>
            </a:r>
            <a:r>
              <a:rPr lang="ru-RU" dirty="0" smtClean="0"/>
              <a:t> </a:t>
            </a:r>
            <a:r>
              <a:rPr lang="ru-RU" dirty="0" err="1" smtClean="0"/>
              <a:t>розвитку</a:t>
            </a:r>
            <a:r>
              <a:rPr lang="ru-RU" dirty="0" smtClean="0"/>
              <a:t>;</a:t>
            </a:r>
          </a:p>
          <a:p>
            <a:r>
              <a:rPr lang="ru-RU" dirty="0" err="1" smtClean="0"/>
              <a:t>засобу</a:t>
            </a:r>
            <a:r>
              <a:rPr lang="ru-RU" dirty="0" smtClean="0"/>
              <a:t> </a:t>
            </a:r>
            <a:r>
              <a:rPr lang="ru-RU" dirty="0" err="1" smtClean="0"/>
              <a:t>віддаленого</a:t>
            </a:r>
            <a:r>
              <a:rPr lang="ru-RU" dirty="0" smtClean="0"/>
              <a:t> </a:t>
            </a:r>
            <a:r>
              <a:rPr lang="ru-RU" dirty="0" err="1" smtClean="0"/>
              <a:t>інформаційного</a:t>
            </a:r>
            <a:r>
              <a:rPr lang="ru-RU" dirty="0" smtClean="0"/>
              <a:t> </a:t>
            </a:r>
            <a:r>
              <a:rPr lang="ru-RU" dirty="0" err="1" smtClean="0"/>
              <a:t>зв’язку</a:t>
            </a:r>
            <a:r>
              <a:rPr lang="ru-RU" dirty="0" smtClean="0"/>
              <a:t>;</a:t>
            </a:r>
          </a:p>
          <a:p>
            <a:r>
              <a:rPr lang="ru-RU" dirty="0" err="1" smtClean="0"/>
              <a:t>засобу</a:t>
            </a:r>
            <a:r>
              <a:rPr lang="ru-RU" dirty="0" smtClean="0"/>
              <a:t> </a:t>
            </a:r>
            <a:r>
              <a:rPr lang="ru-RU" dirty="0" err="1" smtClean="0"/>
              <a:t>мобільно</a:t>
            </a:r>
            <a:r>
              <a:rPr lang="ru-RU" dirty="0" smtClean="0"/>
              <a:t> </a:t>
            </a:r>
            <a:r>
              <a:rPr lang="ru-RU" dirty="0" err="1" smtClean="0"/>
              <a:t>працювати</a:t>
            </a:r>
            <a:r>
              <a:rPr lang="ru-RU" dirty="0" smtClean="0"/>
              <a:t> </a:t>
            </a:r>
            <a:r>
              <a:rPr lang="ru-RU" dirty="0" err="1" smtClean="0"/>
              <a:t>із</a:t>
            </a:r>
            <a:r>
              <a:rPr lang="ru-RU" dirty="0" smtClean="0"/>
              <a:t> </a:t>
            </a:r>
            <a:r>
              <a:rPr lang="ru-RU" dirty="0" err="1" smtClean="0"/>
              <a:t>інформацією</a:t>
            </a:r>
            <a:r>
              <a:rPr lang="ru-RU" dirty="0" smtClean="0"/>
              <a:t> у </a:t>
            </a:r>
            <a:r>
              <a:rPr lang="ru-RU" dirty="0" err="1" smtClean="0"/>
              <a:t>різних</a:t>
            </a:r>
            <a:r>
              <a:rPr lang="ru-RU" dirty="0" smtClean="0"/>
              <a:t> формах;</a:t>
            </a:r>
          </a:p>
          <a:p>
            <a:r>
              <a:rPr lang="ru-RU" dirty="0" err="1" smtClean="0"/>
              <a:t>засобу</a:t>
            </a:r>
            <a:r>
              <a:rPr lang="ru-RU" dirty="0" smtClean="0"/>
              <a:t> </a:t>
            </a:r>
            <a:r>
              <a:rPr lang="ru-RU" dirty="0" err="1" smtClean="0"/>
              <a:t>підтримки</a:t>
            </a:r>
            <a:r>
              <a:rPr lang="ru-RU" dirty="0" smtClean="0"/>
              <a:t> </a:t>
            </a:r>
            <a:r>
              <a:rPr lang="ru-RU" dirty="0" err="1" smtClean="0"/>
              <a:t>дослідницьких</a:t>
            </a:r>
            <a:r>
              <a:rPr lang="ru-RU" dirty="0" smtClean="0"/>
              <a:t> </a:t>
            </a:r>
            <a:r>
              <a:rPr lang="ru-RU" dirty="0" err="1" smtClean="0"/>
              <a:t>підходів</a:t>
            </a:r>
            <a:r>
              <a:rPr lang="ru-RU" dirty="0" smtClean="0"/>
              <a:t> до </a:t>
            </a:r>
            <a:r>
              <a:rPr lang="ru-RU" dirty="0" err="1" smtClean="0"/>
              <a:t>регіону</a:t>
            </a:r>
            <a:r>
              <a:rPr lang="ru-RU" dirty="0" smtClean="0"/>
              <a:t> як до ринку;</a:t>
            </a:r>
          </a:p>
          <a:p>
            <a:r>
              <a:rPr lang="ru-RU" dirty="0" err="1" smtClean="0"/>
              <a:t>засобу</a:t>
            </a:r>
            <a:r>
              <a:rPr lang="ru-RU" dirty="0" smtClean="0"/>
              <a:t> </a:t>
            </a:r>
            <a:r>
              <a:rPr lang="ru-RU" dirty="0" err="1" smtClean="0"/>
              <a:t>складної</a:t>
            </a:r>
            <a:r>
              <a:rPr lang="ru-RU" dirty="0" smtClean="0"/>
              <a:t> </a:t>
            </a:r>
            <a:r>
              <a:rPr lang="ru-RU" dirty="0" err="1" smtClean="0"/>
              <a:t>територіально-суспільної</a:t>
            </a:r>
            <a:r>
              <a:rPr lang="ru-RU" dirty="0" smtClean="0"/>
              <a:t> </a:t>
            </a:r>
            <a:r>
              <a:rPr lang="ru-RU" dirty="0" err="1" smtClean="0"/>
              <a:t>системи</a:t>
            </a:r>
            <a:r>
              <a:rPr lang="ru-RU" dirty="0" smtClean="0"/>
              <a:t> </a:t>
            </a:r>
            <a:r>
              <a:rPr lang="ru-RU" dirty="0" err="1" smtClean="0"/>
              <a:t>тощо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754937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860898"/>
          </a:xfrm>
        </p:spPr>
        <p:txBody>
          <a:bodyPr>
            <a:normAutofit/>
          </a:bodyPr>
          <a:lstStyle/>
          <a:p>
            <a:pPr algn="ctr"/>
            <a:r>
              <a:rPr lang="ru-RU" sz="2700" dirty="0" err="1" smtClean="0"/>
              <a:t>Переваги</a:t>
            </a:r>
            <a:r>
              <a:rPr lang="ru-RU" sz="2700" dirty="0"/>
              <a:t> </a:t>
            </a:r>
            <a:r>
              <a:rPr lang="ru-RU" sz="2700" dirty="0" err="1" smtClean="0"/>
              <a:t>впровадження</a:t>
            </a:r>
            <a:r>
              <a:rPr lang="ru-RU" sz="2700" dirty="0" smtClean="0"/>
              <a:t> </a:t>
            </a:r>
            <a:r>
              <a:rPr lang="ru-RU" sz="2700" dirty="0" err="1" smtClean="0"/>
              <a:t>інформаційно-технологічного</a:t>
            </a:r>
            <a:r>
              <a:rPr lang="ru-RU" sz="2700" dirty="0" smtClean="0"/>
              <a:t> </a:t>
            </a:r>
            <a:r>
              <a:rPr lang="ru-RU" sz="2700" dirty="0" err="1" smtClean="0"/>
              <a:t>розви</a:t>
            </a:r>
            <a:r>
              <a:rPr lang="ru-RU" sz="2700" dirty="0" smtClean="0"/>
              <a:t>-тку </a:t>
            </a:r>
            <a:r>
              <a:rPr lang="ru-RU" sz="2700" dirty="0" err="1" smtClean="0"/>
              <a:t>економіки</a:t>
            </a:r>
            <a:endParaRPr lang="ru-RU" sz="27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5256112"/>
          </a:xfrm>
        </p:spPr>
        <p:txBody>
          <a:bodyPr>
            <a:normAutofit fontScale="62500" lnSpcReduction="20000"/>
          </a:bodyPr>
          <a:lstStyle/>
          <a:p>
            <a:r>
              <a:rPr lang="ru-RU" dirty="0" err="1" smtClean="0"/>
              <a:t>відбувається</a:t>
            </a:r>
            <a:r>
              <a:rPr lang="ru-RU" dirty="0" smtClean="0"/>
              <a:t> </a:t>
            </a:r>
            <a:r>
              <a:rPr lang="ru-RU" dirty="0" err="1" smtClean="0"/>
              <a:t>спрощення</a:t>
            </a:r>
            <a:r>
              <a:rPr lang="ru-RU" dirty="0" smtClean="0"/>
              <a:t> та </a:t>
            </a:r>
            <a:r>
              <a:rPr lang="ru-RU" dirty="0" err="1" smtClean="0"/>
              <a:t>удосконалення</a:t>
            </a:r>
            <a:r>
              <a:rPr lang="ru-RU" dirty="0" smtClean="0"/>
              <a:t> </a:t>
            </a:r>
            <a:r>
              <a:rPr lang="ru-RU" dirty="0" err="1" smtClean="0"/>
              <a:t>системи</a:t>
            </a:r>
            <a:r>
              <a:rPr lang="ru-RU" dirty="0" smtClean="0"/>
              <a:t> контролю за </a:t>
            </a:r>
            <a:r>
              <a:rPr lang="ru-RU" dirty="0" err="1" smtClean="0"/>
              <a:t>ви-робничою</a:t>
            </a:r>
            <a:r>
              <a:rPr lang="ru-RU" dirty="0" smtClean="0"/>
              <a:t>, </a:t>
            </a:r>
            <a:r>
              <a:rPr lang="ru-RU" dirty="0" err="1" smtClean="0"/>
              <a:t>комерційною</a:t>
            </a:r>
            <a:r>
              <a:rPr lang="ru-RU" dirty="0" smtClean="0"/>
              <a:t>, </a:t>
            </a:r>
            <a:r>
              <a:rPr lang="ru-RU" dirty="0" err="1" smtClean="0"/>
              <a:t>операційною</a:t>
            </a:r>
            <a:r>
              <a:rPr lang="ru-RU" dirty="0" smtClean="0"/>
              <a:t> та </a:t>
            </a:r>
            <a:r>
              <a:rPr lang="ru-RU" dirty="0" err="1" smtClean="0"/>
              <a:t>фінансовою</a:t>
            </a:r>
            <a:r>
              <a:rPr lang="ru-RU" dirty="0" smtClean="0"/>
              <a:t> </a:t>
            </a:r>
            <a:r>
              <a:rPr lang="ru-RU" dirty="0" err="1" smtClean="0"/>
              <a:t>діяльністю</a:t>
            </a:r>
            <a:r>
              <a:rPr lang="ru-RU" dirty="0" smtClean="0"/>
              <a:t>;</a:t>
            </a:r>
          </a:p>
          <a:p>
            <a:r>
              <a:rPr lang="ru-RU" dirty="0" err="1" smtClean="0"/>
              <a:t>підвищується</a:t>
            </a:r>
            <a:r>
              <a:rPr lang="ru-RU" dirty="0" smtClean="0"/>
              <a:t> </a:t>
            </a:r>
            <a:r>
              <a:rPr lang="ru-RU" dirty="0" err="1" smtClean="0"/>
              <a:t>рівень</a:t>
            </a:r>
            <a:r>
              <a:rPr lang="ru-RU" dirty="0" smtClean="0"/>
              <a:t> </a:t>
            </a:r>
            <a:r>
              <a:rPr lang="ru-RU" dirty="0" err="1" smtClean="0"/>
              <a:t>прозорості</a:t>
            </a:r>
            <a:r>
              <a:rPr lang="ru-RU" dirty="0" smtClean="0"/>
              <a:t> </a:t>
            </a:r>
            <a:r>
              <a:rPr lang="ru-RU" dirty="0" err="1" smtClean="0"/>
              <a:t>господарської</a:t>
            </a:r>
            <a:r>
              <a:rPr lang="ru-RU" dirty="0" smtClean="0"/>
              <a:t> </a:t>
            </a:r>
            <a:r>
              <a:rPr lang="ru-RU" dirty="0" err="1" smtClean="0"/>
              <a:t>діяльності</a:t>
            </a:r>
            <a:r>
              <a:rPr lang="ru-RU" dirty="0" smtClean="0"/>
              <a:t>;</a:t>
            </a:r>
          </a:p>
          <a:p>
            <a:r>
              <a:rPr lang="ru-RU" dirty="0" err="1" smtClean="0"/>
              <a:t>розширюються</a:t>
            </a:r>
            <a:r>
              <a:rPr lang="ru-RU" dirty="0" smtClean="0"/>
              <a:t> </a:t>
            </a:r>
            <a:r>
              <a:rPr lang="ru-RU" dirty="0" err="1" smtClean="0"/>
              <a:t>можливості</a:t>
            </a:r>
            <a:r>
              <a:rPr lang="ru-RU" dirty="0" smtClean="0"/>
              <a:t> </a:t>
            </a:r>
            <a:r>
              <a:rPr lang="ru-RU" dirty="0" err="1" smtClean="0"/>
              <a:t>вчасно</a:t>
            </a:r>
            <a:r>
              <a:rPr lang="ru-RU" dirty="0" smtClean="0"/>
              <a:t> </a:t>
            </a:r>
            <a:r>
              <a:rPr lang="ru-RU" dirty="0" err="1" smtClean="0"/>
              <a:t>отримувати</a:t>
            </a:r>
            <a:r>
              <a:rPr lang="ru-RU" dirty="0" smtClean="0"/>
              <a:t> </a:t>
            </a:r>
            <a:r>
              <a:rPr lang="ru-RU" dirty="0" err="1" smtClean="0"/>
              <a:t>інформацію</a:t>
            </a:r>
            <a:r>
              <a:rPr lang="ru-RU" dirty="0" smtClean="0"/>
              <a:t> про </a:t>
            </a:r>
            <a:r>
              <a:rPr lang="ru-RU" dirty="0" err="1" smtClean="0"/>
              <a:t>змі</a:t>
            </a:r>
            <a:r>
              <a:rPr lang="ru-RU" dirty="0" smtClean="0"/>
              <a:t>-ни в </a:t>
            </a:r>
            <a:r>
              <a:rPr lang="ru-RU" dirty="0" err="1" smtClean="0"/>
              <a:t>кон’юнктурі</a:t>
            </a:r>
            <a:r>
              <a:rPr lang="ru-RU" dirty="0" smtClean="0"/>
              <a:t> ринку та </a:t>
            </a:r>
            <a:r>
              <a:rPr lang="ru-RU" dirty="0" err="1" smtClean="0"/>
              <a:t>попиті</a:t>
            </a:r>
            <a:r>
              <a:rPr lang="ru-RU" dirty="0" smtClean="0"/>
              <a:t> на </a:t>
            </a:r>
            <a:r>
              <a:rPr lang="ru-RU" dirty="0" err="1" smtClean="0"/>
              <a:t>продукцію</a:t>
            </a:r>
            <a:r>
              <a:rPr lang="ru-RU" dirty="0" smtClean="0"/>
              <a:t>, про </a:t>
            </a:r>
            <a:r>
              <a:rPr lang="ru-RU" dirty="0" err="1" smtClean="0"/>
              <a:t>конкурентів</a:t>
            </a:r>
            <a:r>
              <a:rPr lang="ru-RU" dirty="0" smtClean="0"/>
              <a:t>;</a:t>
            </a:r>
          </a:p>
          <a:p>
            <a:r>
              <a:rPr lang="ru-RU" dirty="0" err="1" smtClean="0"/>
              <a:t>має</a:t>
            </a:r>
            <a:r>
              <a:rPr lang="ru-RU" dirty="0" smtClean="0"/>
              <a:t> </a:t>
            </a:r>
            <a:r>
              <a:rPr lang="ru-RU" dirty="0" err="1" smtClean="0"/>
              <a:t>місце</a:t>
            </a:r>
            <a:r>
              <a:rPr lang="ru-RU" dirty="0" smtClean="0"/>
              <a:t> </a:t>
            </a:r>
            <a:r>
              <a:rPr lang="ru-RU" dirty="0" err="1" smtClean="0"/>
              <a:t>їх</a:t>
            </a:r>
            <a:r>
              <a:rPr lang="ru-RU" dirty="0" smtClean="0"/>
              <a:t> </a:t>
            </a:r>
            <a:r>
              <a:rPr lang="ru-RU" dirty="0" err="1" smtClean="0"/>
              <a:t>сприяння</a:t>
            </a:r>
            <a:r>
              <a:rPr lang="ru-RU" dirty="0" smtClean="0"/>
              <a:t> </a:t>
            </a:r>
            <a:r>
              <a:rPr lang="ru-RU" dirty="0" err="1" smtClean="0"/>
              <a:t>координації</a:t>
            </a:r>
            <a:r>
              <a:rPr lang="ru-RU" dirty="0" smtClean="0"/>
              <a:t> </a:t>
            </a:r>
            <a:r>
              <a:rPr lang="ru-RU" dirty="0" err="1" smtClean="0"/>
              <a:t>інновацій</a:t>
            </a:r>
            <a:r>
              <a:rPr lang="ru-RU" dirty="0" smtClean="0"/>
              <a:t>, </a:t>
            </a:r>
            <a:r>
              <a:rPr lang="ru-RU" dirty="0" err="1" smtClean="0"/>
              <a:t>мінімізації</a:t>
            </a:r>
            <a:r>
              <a:rPr lang="ru-RU" dirty="0" smtClean="0"/>
              <a:t> </a:t>
            </a:r>
            <a:r>
              <a:rPr lang="ru-RU" dirty="0" err="1" smtClean="0"/>
              <a:t>ризиків</a:t>
            </a:r>
            <a:r>
              <a:rPr lang="ru-RU" dirty="0" smtClean="0"/>
              <a:t>, </a:t>
            </a:r>
            <a:r>
              <a:rPr lang="ru-RU" dirty="0" err="1" smtClean="0"/>
              <a:t>підвищенню</a:t>
            </a:r>
            <a:r>
              <a:rPr lang="ru-RU" dirty="0" smtClean="0"/>
              <a:t> </a:t>
            </a:r>
            <a:r>
              <a:rPr lang="ru-RU" dirty="0" err="1" smtClean="0"/>
              <a:t>масштабованості</a:t>
            </a:r>
            <a:r>
              <a:rPr lang="ru-RU" dirty="0" smtClean="0"/>
              <a:t> й </a:t>
            </a:r>
            <a:r>
              <a:rPr lang="ru-RU" dirty="0" err="1" smtClean="0"/>
              <a:t>гнучкості</a:t>
            </a:r>
            <a:r>
              <a:rPr lang="ru-RU" dirty="0" smtClean="0"/>
              <a:t>, </a:t>
            </a:r>
            <a:r>
              <a:rPr lang="ru-RU" dirty="0" err="1" smtClean="0"/>
              <a:t>зниження</a:t>
            </a:r>
            <a:r>
              <a:rPr lang="ru-RU" dirty="0" smtClean="0"/>
              <a:t> </a:t>
            </a:r>
            <a:r>
              <a:rPr lang="ru-RU" dirty="0" err="1" smtClean="0"/>
              <a:t>витрат</a:t>
            </a:r>
            <a:r>
              <a:rPr lang="ru-RU" dirty="0" smtClean="0"/>
              <a:t>;</a:t>
            </a:r>
          </a:p>
          <a:p>
            <a:r>
              <a:rPr lang="ru-RU" dirty="0" err="1" smtClean="0"/>
              <a:t>досягаються</a:t>
            </a:r>
            <a:r>
              <a:rPr lang="ru-RU" dirty="0" smtClean="0"/>
              <a:t> </a:t>
            </a:r>
            <a:r>
              <a:rPr lang="ru-RU" dirty="0" err="1" smtClean="0"/>
              <a:t>конкурентні</a:t>
            </a:r>
            <a:r>
              <a:rPr lang="ru-RU" dirty="0" smtClean="0"/>
              <a:t> </a:t>
            </a:r>
            <a:r>
              <a:rPr lang="ru-RU" dirty="0" err="1" smtClean="0"/>
              <a:t>переваги</a:t>
            </a:r>
            <a:r>
              <a:rPr lang="ru-RU" dirty="0" smtClean="0"/>
              <a:t> на </a:t>
            </a:r>
            <a:r>
              <a:rPr lang="ru-RU" dirty="0" err="1" smtClean="0"/>
              <a:t>різних</a:t>
            </a:r>
            <a:r>
              <a:rPr lang="ru-RU" dirty="0" smtClean="0"/>
              <a:t> </a:t>
            </a:r>
            <a:r>
              <a:rPr lang="ru-RU" dirty="0" err="1" smtClean="0"/>
              <a:t>рівнях</a:t>
            </a:r>
            <a:r>
              <a:rPr lang="ru-RU" dirty="0" smtClean="0"/>
              <a:t> </a:t>
            </a:r>
            <a:r>
              <a:rPr lang="ru-RU" dirty="0" err="1" smtClean="0"/>
              <a:t>конкуренції</a:t>
            </a:r>
            <a:r>
              <a:rPr lang="ru-RU" dirty="0" smtClean="0"/>
              <a:t> по таких </a:t>
            </a:r>
            <a:r>
              <a:rPr lang="ru-RU" dirty="0" err="1" smtClean="0"/>
              <a:t>трьох</a:t>
            </a:r>
            <a:r>
              <a:rPr lang="ru-RU" dirty="0" smtClean="0"/>
              <a:t> </a:t>
            </a:r>
            <a:r>
              <a:rPr lang="ru-RU" dirty="0" err="1" smtClean="0"/>
              <a:t>напрямах</a:t>
            </a:r>
            <a:r>
              <a:rPr lang="ru-RU" dirty="0" smtClean="0"/>
              <a:t> як </a:t>
            </a:r>
            <a:r>
              <a:rPr lang="ru-RU" dirty="0" err="1" smtClean="0"/>
              <a:t>ресурсні</a:t>
            </a:r>
            <a:r>
              <a:rPr lang="ru-RU" dirty="0" smtClean="0"/>
              <a:t>, </a:t>
            </a:r>
            <a:r>
              <a:rPr lang="ru-RU" dirty="0" err="1" smtClean="0"/>
              <a:t>операційні</a:t>
            </a:r>
            <a:r>
              <a:rPr lang="ru-RU" dirty="0" smtClean="0"/>
              <a:t> та </a:t>
            </a:r>
            <a:r>
              <a:rPr lang="ru-RU" dirty="0" err="1" smtClean="0"/>
              <a:t>програмно-стратегічні</a:t>
            </a:r>
            <a:r>
              <a:rPr lang="ru-RU" dirty="0" smtClean="0"/>
              <a:t> </a:t>
            </a:r>
            <a:r>
              <a:rPr lang="ru-RU" dirty="0" err="1" smtClean="0"/>
              <a:t>переваги</a:t>
            </a:r>
            <a:r>
              <a:rPr lang="ru-RU" dirty="0" smtClean="0"/>
              <a:t>;</a:t>
            </a:r>
          </a:p>
          <a:p>
            <a:r>
              <a:rPr lang="ru-RU" dirty="0" err="1" smtClean="0"/>
              <a:t>спрощується</a:t>
            </a:r>
            <a:r>
              <a:rPr lang="ru-RU" dirty="0" smtClean="0"/>
              <a:t> </a:t>
            </a:r>
            <a:r>
              <a:rPr lang="ru-RU" dirty="0" err="1" smtClean="0"/>
              <a:t>управління</a:t>
            </a:r>
            <a:r>
              <a:rPr lang="ru-RU" dirty="0" smtClean="0"/>
              <a:t> </a:t>
            </a:r>
            <a:r>
              <a:rPr lang="ru-RU" dirty="0" err="1" smtClean="0"/>
              <a:t>взаємовідносинами</a:t>
            </a:r>
            <a:r>
              <a:rPr lang="ru-RU" dirty="0" smtClean="0"/>
              <a:t> </a:t>
            </a:r>
            <a:r>
              <a:rPr lang="ru-RU" dirty="0" err="1" smtClean="0"/>
              <a:t>між</a:t>
            </a:r>
            <a:r>
              <a:rPr lang="ru-RU" dirty="0" smtClean="0"/>
              <a:t> </a:t>
            </a:r>
            <a:r>
              <a:rPr lang="ru-RU" dirty="0" err="1" smtClean="0"/>
              <a:t>керівництвом</a:t>
            </a:r>
            <a:r>
              <a:rPr lang="ru-RU" dirty="0" smtClean="0"/>
              <a:t> та </a:t>
            </a:r>
            <a:r>
              <a:rPr lang="ru-RU" dirty="0" err="1" smtClean="0"/>
              <a:t>пе-рсоналом</a:t>
            </a:r>
            <a:r>
              <a:rPr lang="ru-RU" dirty="0" smtClean="0"/>
              <a:t>, </a:t>
            </a:r>
            <a:r>
              <a:rPr lang="ru-RU" dirty="0" err="1" smtClean="0"/>
              <a:t>між</a:t>
            </a:r>
            <a:r>
              <a:rPr lang="ru-RU" dirty="0" smtClean="0"/>
              <a:t> </a:t>
            </a:r>
            <a:r>
              <a:rPr lang="ru-RU" dirty="0" err="1" smtClean="0"/>
              <a:t>підприємством</a:t>
            </a:r>
            <a:r>
              <a:rPr lang="ru-RU" dirty="0" smtClean="0"/>
              <a:t> та </a:t>
            </a:r>
            <a:r>
              <a:rPr lang="ru-RU" dirty="0" err="1" smtClean="0"/>
              <a:t>клієнтами</a:t>
            </a:r>
            <a:r>
              <a:rPr lang="ru-RU" dirty="0" smtClean="0"/>
              <a:t> </a:t>
            </a:r>
            <a:r>
              <a:rPr lang="ru-RU" dirty="0" err="1" smtClean="0"/>
              <a:t>тощо</a:t>
            </a:r>
            <a:r>
              <a:rPr lang="ru-RU" dirty="0" smtClean="0"/>
              <a:t>;</a:t>
            </a:r>
          </a:p>
          <a:p>
            <a:r>
              <a:rPr lang="ru-RU" dirty="0" err="1" smtClean="0"/>
              <a:t>створюється</a:t>
            </a:r>
            <a:r>
              <a:rPr lang="ru-RU" dirty="0" smtClean="0"/>
              <a:t> </a:t>
            </a:r>
            <a:r>
              <a:rPr lang="ru-RU" dirty="0" err="1" smtClean="0"/>
              <a:t>єдиний</a:t>
            </a:r>
            <a:r>
              <a:rPr lang="ru-RU" dirty="0" smtClean="0"/>
              <a:t> </a:t>
            </a:r>
            <a:r>
              <a:rPr lang="ru-RU" dirty="0" err="1" smtClean="0"/>
              <a:t>інформаційний</a:t>
            </a:r>
            <a:r>
              <a:rPr lang="ru-RU" dirty="0" smtClean="0"/>
              <a:t> </a:t>
            </a:r>
            <a:r>
              <a:rPr lang="ru-RU" dirty="0" err="1" smtClean="0"/>
              <a:t>простір</a:t>
            </a:r>
            <a:r>
              <a:rPr lang="ru-RU" dirty="0" smtClean="0"/>
              <a:t>;</a:t>
            </a:r>
          </a:p>
          <a:p>
            <a:r>
              <a:rPr lang="ru-RU" dirty="0" err="1" smtClean="0"/>
              <a:t>відбувається</a:t>
            </a:r>
            <a:r>
              <a:rPr lang="ru-RU" dirty="0" smtClean="0"/>
              <a:t> </a:t>
            </a:r>
            <a:r>
              <a:rPr lang="ru-RU" dirty="0" err="1" smtClean="0"/>
              <a:t>прогнозування</a:t>
            </a:r>
            <a:r>
              <a:rPr lang="ru-RU" dirty="0" smtClean="0"/>
              <a:t> та </a:t>
            </a:r>
            <a:r>
              <a:rPr lang="ru-RU" dirty="0" err="1" smtClean="0"/>
              <a:t>моделювання</a:t>
            </a:r>
            <a:r>
              <a:rPr lang="ru-RU" dirty="0" smtClean="0"/>
              <a:t> </a:t>
            </a:r>
            <a:r>
              <a:rPr lang="ru-RU" dirty="0" err="1" smtClean="0"/>
              <a:t>діяльності</a:t>
            </a:r>
            <a:r>
              <a:rPr lang="ru-RU" dirty="0" smtClean="0"/>
              <a:t>;</a:t>
            </a:r>
          </a:p>
          <a:p>
            <a:r>
              <a:rPr lang="ru-RU" dirty="0" err="1" smtClean="0"/>
              <a:t>появляються</a:t>
            </a:r>
            <a:r>
              <a:rPr lang="ru-RU" dirty="0" smtClean="0"/>
              <a:t> </a:t>
            </a:r>
            <a:r>
              <a:rPr lang="ru-RU" dirty="0" err="1" smtClean="0"/>
              <a:t>нові</a:t>
            </a:r>
            <a:r>
              <a:rPr lang="ru-RU" dirty="0" smtClean="0"/>
              <a:t> </a:t>
            </a:r>
            <a:r>
              <a:rPr lang="ru-RU" dirty="0" err="1" smtClean="0"/>
              <a:t>форми</a:t>
            </a:r>
            <a:r>
              <a:rPr lang="ru-RU" dirty="0" smtClean="0"/>
              <a:t> </a:t>
            </a:r>
            <a:r>
              <a:rPr lang="ru-RU" dirty="0" err="1" smtClean="0"/>
              <a:t>організації</a:t>
            </a:r>
            <a:r>
              <a:rPr lang="ru-RU" dirty="0" smtClean="0"/>
              <a:t>;</a:t>
            </a:r>
          </a:p>
          <a:p>
            <a:r>
              <a:rPr lang="ru-RU" dirty="0" err="1" smtClean="0"/>
              <a:t>зростає</a:t>
            </a:r>
            <a:r>
              <a:rPr lang="ru-RU" dirty="0" smtClean="0"/>
              <a:t> </a:t>
            </a:r>
            <a:r>
              <a:rPr lang="ru-RU" dirty="0" err="1" smtClean="0"/>
              <a:t>продуктивність</a:t>
            </a:r>
            <a:r>
              <a:rPr lang="ru-RU" dirty="0" smtClean="0"/>
              <a:t> </a:t>
            </a:r>
            <a:r>
              <a:rPr lang="ru-RU" dirty="0" err="1" smtClean="0"/>
              <a:t>праці</a:t>
            </a:r>
            <a:r>
              <a:rPr lang="ru-RU" dirty="0" smtClean="0"/>
              <a:t>. Так, </a:t>
            </a:r>
            <a:r>
              <a:rPr lang="ru-RU" dirty="0" err="1" smtClean="0"/>
              <a:t>світовий</a:t>
            </a:r>
            <a:r>
              <a:rPr lang="ru-RU" dirty="0" smtClean="0"/>
              <a:t> </a:t>
            </a:r>
            <a:r>
              <a:rPr lang="ru-RU" dirty="0" err="1" smtClean="0"/>
              <a:t>досвід</a:t>
            </a:r>
            <a:r>
              <a:rPr lang="ru-RU" dirty="0" smtClean="0"/>
              <a:t> </a:t>
            </a:r>
            <a:r>
              <a:rPr lang="ru-RU" dirty="0" err="1" smtClean="0"/>
              <a:t>засвідчує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ви-користання</a:t>
            </a:r>
            <a:r>
              <a:rPr lang="ru-RU" dirty="0" smtClean="0"/>
              <a:t> </a:t>
            </a:r>
            <a:r>
              <a:rPr lang="ru-RU" dirty="0" err="1" smtClean="0"/>
              <a:t>електронних</a:t>
            </a:r>
            <a:r>
              <a:rPr lang="ru-RU" dirty="0" smtClean="0"/>
              <a:t> мереж </a:t>
            </a:r>
            <a:r>
              <a:rPr lang="ru-RU" dirty="0" err="1" smtClean="0"/>
              <a:t>забезпечує</a:t>
            </a:r>
            <a:r>
              <a:rPr lang="ru-RU" dirty="0" smtClean="0"/>
              <a:t> </a:t>
            </a:r>
            <a:r>
              <a:rPr lang="ru-RU" dirty="0" err="1" smtClean="0"/>
              <a:t>зростання</a:t>
            </a:r>
            <a:r>
              <a:rPr lang="ru-RU" dirty="0" smtClean="0"/>
              <a:t> </a:t>
            </a:r>
            <a:r>
              <a:rPr lang="ru-RU" dirty="0" err="1" smtClean="0"/>
              <a:t>продуктивності</a:t>
            </a:r>
            <a:r>
              <a:rPr lang="ru-RU" dirty="0" smtClean="0"/>
              <a:t> </a:t>
            </a:r>
            <a:r>
              <a:rPr lang="ru-RU" dirty="0" err="1" smtClean="0"/>
              <a:t>праці</a:t>
            </a:r>
            <a:r>
              <a:rPr lang="ru-RU" dirty="0" smtClean="0"/>
              <a:t> в </a:t>
            </a:r>
            <a:r>
              <a:rPr lang="ru-RU" dirty="0" err="1" smtClean="0"/>
              <a:t>середньому</a:t>
            </a:r>
            <a:r>
              <a:rPr lang="ru-RU" dirty="0" smtClean="0"/>
              <a:t> на 5%, а </a:t>
            </a:r>
            <a:r>
              <a:rPr lang="ru-RU" dirty="0" err="1" smtClean="0"/>
              <a:t>виробничі</a:t>
            </a:r>
            <a:r>
              <a:rPr lang="ru-RU" dirty="0" smtClean="0"/>
              <a:t> та </a:t>
            </a:r>
            <a:r>
              <a:rPr lang="ru-RU" dirty="0" err="1" smtClean="0"/>
              <a:t>логістичні</a:t>
            </a:r>
            <a:r>
              <a:rPr lang="ru-RU" dirty="0" smtClean="0"/>
              <a:t> </a:t>
            </a:r>
            <a:r>
              <a:rPr lang="ru-RU" dirty="0" err="1" smtClean="0"/>
              <a:t>системи</a:t>
            </a:r>
            <a:r>
              <a:rPr lang="ru-RU" dirty="0" smtClean="0"/>
              <a:t> </a:t>
            </a:r>
            <a:r>
              <a:rPr lang="ru-RU" dirty="0" err="1" smtClean="0"/>
              <a:t>мають</a:t>
            </a:r>
            <a:r>
              <a:rPr lang="ru-RU" dirty="0" smtClean="0"/>
              <a:t> </a:t>
            </a:r>
            <a:r>
              <a:rPr lang="ru-RU" dirty="0" err="1" smtClean="0"/>
              <a:t>більший</a:t>
            </a:r>
            <a:r>
              <a:rPr lang="ru-RU" dirty="0" smtClean="0"/>
              <a:t> </a:t>
            </a:r>
            <a:r>
              <a:rPr lang="ru-RU" dirty="0" err="1" smtClean="0"/>
              <a:t>вплив</a:t>
            </a:r>
            <a:r>
              <a:rPr lang="ru-RU" dirty="0" smtClean="0"/>
              <a:t> на </a:t>
            </a:r>
            <a:r>
              <a:rPr lang="ru-RU" dirty="0" err="1" smtClean="0"/>
              <a:t>продуктивність</a:t>
            </a:r>
            <a:r>
              <a:rPr lang="ru-RU" dirty="0" smtClean="0"/>
              <a:t> </a:t>
            </a:r>
            <a:r>
              <a:rPr lang="ru-RU" dirty="0" err="1" smtClean="0"/>
              <a:t>праці</a:t>
            </a:r>
            <a:r>
              <a:rPr lang="ru-RU" dirty="0" smtClean="0"/>
              <a:t>, </a:t>
            </a:r>
            <a:r>
              <a:rPr lang="ru-RU" dirty="0" err="1" smtClean="0"/>
              <a:t>ніж</a:t>
            </a:r>
            <a:r>
              <a:rPr lang="ru-RU" dirty="0" smtClean="0"/>
              <a:t> </a:t>
            </a:r>
            <a:r>
              <a:rPr lang="ru-RU" dirty="0" err="1" smtClean="0"/>
              <a:t>покращення</a:t>
            </a:r>
            <a:r>
              <a:rPr lang="ru-RU" dirty="0" smtClean="0"/>
              <a:t> </a:t>
            </a:r>
            <a:r>
              <a:rPr lang="ru-RU" dirty="0" err="1" smtClean="0"/>
              <a:t>менеджме-нту</a:t>
            </a:r>
            <a:r>
              <a:rPr lang="ru-RU" dirty="0" smtClean="0"/>
              <a:t> та </a:t>
            </a:r>
            <a:r>
              <a:rPr lang="ru-RU" dirty="0" err="1" smtClean="0"/>
              <a:t>планування</a:t>
            </a:r>
            <a:r>
              <a:rPr lang="ru-RU" dirty="0" smtClean="0"/>
              <a:t>;</a:t>
            </a:r>
          </a:p>
          <a:p>
            <a:r>
              <a:rPr lang="ru-RU" dirty="0" err="1" smtClean="0"/>
              <a:t>збільшується</a:t>
            </a:r>
            <a:r>
              <a:rPr lang="ru-RU" dirty="0" smtClean="0"/>
              <a:t> </a:t>
            </a:r>
            <a:r>
              <a:rPr lang="ru-RU" dirty="0" err="1" smtClean="0"/>
              <a:t>відкритістьдля</a:t>
            </a:r>
            <a:r>
              <a:rPr lang="ru-RU" dirty="0" smtClean="0"/>
              <a:t> </a:t>
            </a:r>
            <a:r>
              <a:rPr lang="ru-RU" dirty="0" err="1" smtClean="0"/>
              <a:t>споживачів</a:t>
            </a:r>
            <a:r>
              <a:rPr lang="ru-RU" dirty="0" smtClean="0"/>
              <a:t>;</a:t>
            </a:r>
          </a:p>
          <a:p>
            <a:r>
              <a:rPr lang="ru-RU" dirty="0" err="1" smtClean="0"/>
              <a:t>скорочується</a:t>
            </a:r>
            <a:r>
              <a:rPr lang="ru-RU" dirty="0" smtClean="0"/>
              <a:t> цикл </a:t>
            </a:r>
            <a:r>
              <a:rPr lang="ru-RU" dirty="0" err="1" smtClean="0"/>
              <a:t>виробництва</a:t>
            </a:r>
            <a:r>
              <a:rPr lang="ru-RU" dirty="0" smtClean="0"/>
              <a:t> та продажу, </a:t>
            </a:r>
            <a:r>
              <a:rPr lang="ru-RU" dirty="0" err="1" smtClean="0"/>
              <a:t>оскільки</a:t>
            </a:r>
            <a:r>
              <a:rPr lang="ru-RU" dirty="0" smtClean="0"/>
              <a:t> </a:t>
            </a:r>
            <a:r>
              <a:rPr lang="ru-RU" dirty="0" err="1" smtClean="0"/>
              <a:t>зникає</a:t>
            </a:r>
            <a:r>
              <a:rPr lang="ru-RU" dirty="0" smtClean="0"/>
              <a:t> потреба повторного </a:t>
            </a:r>
            <a:r>
              <a:rPr lang="ru-RU" dirty="0" err="1" smtClean="0"/>
              <a:t>підтвердження</a:t>
            </a:r>
            <a:r>
              <a:rPr lang="ru-RU" dirty="0" smtClean="0"/>
              <a:t> </a:t>
            </a:r>
            <a:r>
              <a:rPr lang="ru-RU" dirty="0" err="1" smtClean="0"/>
              <a:t>інформації</a:t>
            </a:r>
            <a:r>
              <a:rPr lang="ru-RU" dirty="0" smtClean="0"/>
              <a:t> і </a:t>
            </a:r>
            <a:r>
              <a:rPr lang="ru-RU" dirty="0" err="1" smtClean="0"/>
              <a:t>знижується</a:t>
            </a:r>
            <a:r>
              <a:rPr lang="ru-RU" dirty="0" smtClean="0"/>
              <a:t> </a:t>
            </a:r>
            <a:r>
              <a:rPr lang="ru-RU" dirty="0" err="1" smtClean="0"/>
              <a:t>вірогідність</a:t>
            </a:r>
            <a:r>
              <a:rPr lang="ru-RU" dirty="0" smtClean="0"/>
              <a:t> </a:t>
            </a:r>
            <a:r>
              <a:rPr lang="ru-RU" dirty="0" err="1" smtClean="0"/>
              <a:t>по-милок</a:t>
            </a:r>
            <a:r>
              <a:rPr lang="ru-RU" dirty="0" smtClean="0"/>
              <a:t> при </a:t>
            </a:r>
            <a:r>
              <a:rPr lang="ru-RU" dirty="0" err="1" smtClean="0"/>
              <a:t>введенні</a:t>
            </a:r>
            <a:r>
              <a:rPr lang="ru-RU" dirty="0" smtClean="0"/>
              <a:t> </a:t>
            </a:r>
            <a:r>
              <a:rPr lang="ru-RU" dirty="0" err="1" smtClean="0"/>
              <a:t>інформації</a:t>
            </a:r>
            <a:r>
              <a:rPr lang="ru-RU" dirty="0" smtClean="0"/>
              <a:t>;</a:t>
            </a:r>
          </a:p>
          <a:p>
            <a:r>
              <a:rPr lang="ru-RU" dirty="0" err="1" smtClean="0"/>
              <a:t>відбувається</a:t>
            </a:r>
            <a:r>
              <a:rPr lang="ru-RU" dirty="0" smtClean="0"/>
              <a:t> </a:t>
            </a:r>
            <a:r>
              <a:rPr lang="ru-RU" dirty="0" err="1" smtClean="0"/>
              <a:t>швидка</a:t>
            </a:r>
            <a:r>
              <a:rPr lang="ru-RU" dirty="0" smtClean="0"/>
              <a:t> та адекватна </a:t>
            </a:r>
            <a:r>
              <a:rPr lang="ru-RU" dirty="0" err="1" smtClean="0"/>
              <a:t>реакція</a:t>
            </a:r>
            <a:r>
              <a:rPr lang="ru-RU" dirty="0" smtClean="0"/>
              <a:t> </a:t>
            </a:r>
            <a:r>
              <a:rPr lang="ru-RU" dirty="0" err="1" smtClean="0"/>
              <a:t>керівництва</a:t>
            </a:r>
            <a:r>
              <a:rPr lang="ru-RU" dirty="0" smtClean="0"/>
              <a:t> на </a:t>
            </a:r>
            <a:r>
              <a:rPr lang="ru-RU" dirty="0" err="1" smtClean="0"/>
              <a:t>нестабільні</a:t>
            </a:r>
            <a:r>
              <a:rPr lang="ru-RU" dirty="0" smtClean="0"/>
              <a:t> </a:t>
            </a:r>
            <a:r>
              <a:rPr lang="ru-RU" dirty="0" err="1" smtClean="0"/>
              <a:t>зміни</a:t>
            </a:r>
            <a:r>
              <a:rPr lang="ru-RU" dirty="0" smtClean="0"/>
              <a:t> у </a:t>
            </a:r>
            <a:r>
              <a:rPr lang="ru-RU" dirty="0" err="1" smtClean="0"/>
              <a:t>зовнішньому</a:t>
            </a:r>
            <a:r>
              <a:rPr lang="ru-RU" dirty="0" smtClean="0"/>
              <a:t> </a:t>
            </a:r>
            <a:r>
              <a:rPr lang="ru-RU" dirty="0" err="1" smtClean="0"/>
              <a:t>середовищі</a:t>
            </a:r>
            <a:r>
              <a:rPr lang="ru-RU" dirty="0" smtClean="0"/>
              <a:t>;</a:t>
            </a:r>
          </a:p>
          <a:p>
            <a:r>
              <a:rPr lang="ru-RU" dirty="0" err="1" smtClean="0"/>
              <a:t>створюється</a:t>
            </a:r>
            <a:r>
              <a:rPr lang="ru-RU" dirty="0" smtClean="0"/>
              <a:t> </a:t>
            </a:r>
            <a:r>
              <a:rPr lang="ru-RU" dirty="0" err="1" smtClean="0"/>
              <a:t>комфортне</a:t>
            </a:r>
            <a:r>
              <a:rPr lang="ru-RU" dirty="0" smtClean="0"/>
              <a:t> </a:t>
            </a:r>
            <a:r>
              <a:rPr lang="ru-RU" dirty="0" err="1" smtClean="0"/>
              <a:t>робоче</a:t>
            </a:r>
            <a:r>
              <a:rPr lang="ru-RU" dirty="0" smtClean="0"/>
              <a:t> </a:t>
            </a:r>
            <a:r>
              <a:rPr lang="ru-RU" dirty="0" err="1" smtClean="0"/>
              <a:t>середовище</a:t>
            </a:r>
            <a:r>
              <a:rPr lang="ru-RU" dirty="0" smtClean="0"/>
              <a:t>;</a:t>
            </a:r>
          </a:p>
          <a:p>
            <a:r>
              <a:rPr lang="ru-RU" dirty="0" err="1" smtClean="0"/>
              <a:t>зміцнюються</a:t>
            </a:r>
            <a:r>
              <a:rPr lang="ru-RU" dirty="0" smtClean="0"/>
              <a:t> </a:t>
            </a:r>
            <a:r>
              <a:rPr lang="ru-RU" dirty="0" err="1" smtClean="0"/>
              <a:t>взаємозв’язки</a:t>
            </a:r>
            <a:r>
              <a:rPr lang="ru-RU" dirty="0" smtClean="0"/>
              <a:t> </a:t>
            </a:r>
            <a:r>
              <a:rPr lang="ru-RU" dirty="0" err="1" smtClean="0"/>
              <a:t>між</a:t>
            </a:r>
            <a:r>
              <a:rPr lang="ru-RU" dirty="0" smtClean="0"/>
              <a:t> </a:t>
            </a:r>
            <a:r>
              <a:rPr lang="ru-RU" dirty="0" err="1" smtClean="0"/>
              <a:t>зростанням</a:t>
            </a:r>
            <a:r>
              <a:rPr lang="ru-RU" dirty="0" smtClean="0"/>
              <a:t> </a:t>
            </a:r>
            <a:r>
              <a:rPr lang="ru-RU" dirty="0" err="1" smtClean="0"/>
              <a:t>продуктивності</a:t>
            </a:r>
            <a:r>
              <a:rPr lang="ru-RU" dirty="0" smtClean="0"/>
              <a:t> </a:t>
            </a:r>
            <a:r>
              <a:rPr lang="ru-RU" dirty="0" err="1" smtClean="0"/>
              <a:t>праці</a:t>
            </a:r>
            <a:r>
              <a:rPr lang="ru-RU" dirty="0" smtClean="0"/>
              <a:t>, </a:t>
            </a:r>
            <a:r>
              <a:rPr lang="ru-RU" dirty="0" err="1" smtClean="0"/>
              <a:t>обсягами</a:t>
            </a:r>
            <a:r>
              <a:rPr lang="ru-RU" dirty="0" smtClean="0"/>
              <a:t> </a:t>
            </a:r>
            <a:r>
              <a:rPr lang="ru-RU" dirty="0" err="1" smtClean="0"/>
              <a:t>виробництва</a:t>
            </a:r>
            <a:r>
              <a:rPr lang="ru-RU" dirty="0" smtClean="0"/>
              <a:t>, </a:t>
            </a:r>
            <a:r>
              <a:rPr lang="ru-RU" dirty="0" err="1" smtClean="0"/>
              <a:t>інвестицій</a:t>
            </a:r>
            <a:r>
              <a:rPr lang="ru-RU" dirty="0" smtClean="0"/>
              <a:t> та </a:t>
            </a:r>
            <a:r>
              <a:rPr lang="ru-RU" dirty="0" err="1" smtClean="0"/>
              <a:t>зайнятістю</a:t>
            </a:r>
            <a:r>
              <a:rPr lang="ru-RU" dirty="0" smtClean="0"/>
              <a:t> на </a:t>
            </a:r>
            <a:r>
              <a:rPr lang="ru-RU" dirty="0" err="1" smtClean="0"/>
              <a:t>підприємстві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576067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423153"/>
          </a:xfrm>
        </p:spPr>
        <p:txBody>
          <a:bodyPr>
            <a:normAutofit fontScale="90000"/>
          </a:bodyPr>
          <a:lstStyle/>
          <a:p>
            <a:r>
              <a:rPr lang="ru-RU" sz="2800" b="1" dirty="0" smtClean="0"/>
              <a:t>ПРОБЛЕМИ ВПРОВАДЖЕННЯ ІТ У ПРАКТИЧНУ ДІЯЛЬНІСТЬ.</a:t>
            </a:r>
            <a:endParaRPr lang="ru-RU" sz="28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71600" y="1108953"/>
            <a:ext cx="9601200" cy="5418307"/>
          </a:xfrm>
        </p:spPr>
        <p:txBody>
          <a:bodyPr>
            <a:normAutofit fontScale="77500" lnSpcReduction="20000"/>
          </a:bodyPr>
          <a:lstStyle/>
          <a:p>
            <a:pPr marL="457200" indent="-457200" algn="just">
              <a:buFont typeface="+mj-lt"/>
              <a:buAutoNum type="arabicPeriod"/>
            </a:pPr>
            <a:r>
              <a:rPr lang="ru-RU" dirty="0" err="1" smtClean="0"/>
              <a:t>Безперервне</a:t>
            </a:r>
            <a:r>
              <a:rPr lang="ru-RU" dirty="0" smtClean="0"/>
              <a:t> </a:t>
            </a:r>
            <a:r>
              <a:rPr lang="ru-RU" dirty="0" err="1" smtClean="0"/>
              <a:t>збільшення</a:t>
            </a:r>
            <a:r>
              <a:rPr lang="ru-RU" dirty="0" smtClean="0"/>
              <a:t> </a:t>
            </a:r>
            <a:r>
              <a:rPr lang="ru-RU" dirty="0" err="1" smtClean="0"/>
              <a:t>обсягу</a:t>
            </a:r>
            <a:r>
              <a:rPr lang="ru-RU" dirty="0" smtClean="0"/>
              <a:t> </a:t>
            </a:r>
            <a:r>
              <a:rPr lang="ru-RU" dirty="0" err="1" smtClean="0"/>
              <a:t>технологічних</a:t>
            </a:r>
            <a:r>
              <a:rPr lang="ru-RU" dirty="0" smtClean="0"/>
              <a:t> </a:t>
            </a:r>
            <a:r>
              <a:rPr lang="ru-RU" dirty="0" err="1" smtClean="0"/>
              <a:t>пропозицій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потребують</a:t>
            </a:r>
            <a:r>
              <a:rPr lang="ru-RU" dirty="0" smtClean="0"/>
              <a:t> великих </a:t>
            </a:r>
            <a:r>
              <a:rPr lang="ru-RU" dirty="0" err="1" smtClean="0"/>
              <a:t>інвестицій</a:t>
            </a:r>
            <a:r>
              <a:rPr lang="ru-RU" dirty="0" smtClean="0"/>
              <a:t>, і, </a:t>
            </a:r>
            <a:r>
              <a:rPr lang="ru-RU" dirty="0" err="1" smtClean="0"/>
              <a:t>відповідно</a:t>
            </a:r>
            <a:r>
              <a:rPr lang="ru-RU" dirty="0" smtClean="0"/>
              <a:t>, − </a:t>
            </a:r>
            <a:r>
              <a:rPr lang="ru-RU" dirty="0" err="1" smtClean="0"/>
              <a:t>посилення</a:t>
            </a:r>
            <a:r>
              <a:rPr lang="ru-RU" dirty="0" smtClean="0"/>
              <a:t> </a:t>
            </a:r>
            <a:r>
              <a:rPr lang="ru-RU" dirty="0" err="1" smtClean="0"/>
              <a:t>залежності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зовнішніх</a:t>
            </a:r>
            <a:r>
              <a:rPr lang="ru-RU" dirty="0" smtClean="0"/>
              <a:t> </a:t>
            </a:r>
            <a:r>
              <a:rPr lang="ru-RU" dirty="0" err="1" smtClean="0"/>
              <a:t>послуг</a:t>
            </a:r>
            <a:r>
              <a:rPr lang="ru-RU" dirty="0" smtClean="0"/>
              <a:t> (</a:t>
            </a:r>
            <a:r>
              <a:rPr lang="ru-RU" dirty="0" err="1" smtClean="0"/>
              <a:t>наприклад</a:t>
            </a:r>
            <a:r>
              <a:rPr lang="ru-RU" dirty="0" smtClean="0"/>
              <a:t>, </a:t>
            </a:r>
            <a:r>
              <a:rPr lang="ru-RU" dirty="0" err="1" smtClean="0"/>
              <a:t>постачальників</a:t>
            </a:r>
            <a:r>
              <a:rPr lang="ru-RU" dirty="0" smtClean="0"/>
              <a:t> </a:t>
            </a:r>
            <a:r>
              <a:rPr lang="ru-RU" dirty="0" err="1" smtClean="0"/>
              <a:t>програмного</a:t>
            </a:r>
            <a:r>
              <a:rPr lang="ru-RU" dirty="0" smtClean="0"/>
              <a:t> </a:t>
            </a:r>
            <a:r>
              <a:rPr lang="ru-RU" dirty="0" err="1" smtClean="0"/>
              <a:t>забезпечення</a:t>
            </a:r>
            <a:r>
              <a:rPr lang="ru-RU" dirty="0" smtClean="0"/>
              <a:t>). 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ru-RU" dirty="0" err="1" smtClean="0"/>
              <a:t>Зміна</a:t>
            </a:r>
            <a:r>
              <a:rPr lang="ru-RU" dirty="0" smtClean="0"/>
              <a:t> </a:t>
            </a:r>
            <a:r>
              <a:rPr lang="ru-RU" dirty="0" err="1" smtClean="0"/>
              <a:t>ролі</a:t>
            </a:r>
            <a:r>
              <a:rPr lang="ru-RU" dirty="0" smtClean="0"/>
              <a:t> ІТ у </a:t>
            </a:r>
            <a:r>
              <a:rPr lang="ru-RU" dirty="0" err="1" smtClean="0"/>
              <a:t>господар-ській</a:t>
            </a:r>
            <a:r>
              <a:rPr lang="ru-RU" dirty="0" smtClean="0"/>
              <a:t> </a:t>
            </a:r>
            <a:r>
              <a:rPr lang="ru-RU" dirty="0" err="1" smtClean="0"/>
              <a:t>діяльності</a:t>
            </a:r>
            <a:r>
              <a:rPr lang="ru-RU" dirty="0" smtClean="0"/>
              <a:t> </a:t>
            </a:r>
            <a:r>
              <a:rPr lang="ru-RU" dirty="0" err="1" smtClean="0"/>
              <a:t>багатьох</a:t>
            </a:r>
            <a:r>
              <a:rPr lang="ru-RU" dirty="0" smtClean="0"/>
              <a:t> </a:t>
            </a:r>
            <a:r>
              <a:rPr lang="ru-RU" dirty="0" err="1" smtClean="0"/>
              <a:t>підприємств</a:t>
            </a:r>
            <a:r>
              <a:rPr lang="ru-RU" dirty="0" smtClean="0"/>
              <a:t>. 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ru-RU" dirty="0" err="1" smtClean="0"/>
              <a:t>Функція</a:t>
            </a:r>
            <a:r>
              <a:rPr lang="ru-RU" dirty="0" smtClean="0"/>
              <a:t> </a:t>
            </a:r>
            <a:r>
              <a:rPr lang="ru-RU" dirty="0" err="1" smtClean="0"/>
              <a:t>іт</a:t>
            </a:r>
            <a:r>
              <a:rPr lang="ru-RU" dirty="0" smtClean="0"/>
              <a:t> на </a:t>
            </a:r>
            <a:r>
              <a:rPr lang="ru-RU" dirty="0" err="1" smtClean="0"/>
              <a:t>підприємс-тві</a:t>
            </a:r>
            <a:r>
              <a:rPr lang="ru-RU" dirty="0" smtClean="0"/>
              <a:t> перестала бути </a:t>
            </a:r>
            <a:r>
              <a:rPr lang="ru-RU" dirty="0" err="1" smtClean="0"/>
              <a:t>допоміжною</a:t>
            </a:r>
            <a:r>
              <a:rPr lang="ru-RU" dirty="0" smtClean="0"/>
              <a:t>, а </a:t>
            </a:r>
            <a:r>
              <a:rPr lang="ru-RU" dirty="0" err="1" smtClean="0"/>
              <a:t>перетворилась</a:t>
            </a:r>
            <a:r>
              <a:rPr lang="ru-RU" dirty="0" smtClean="0"/>
              <a:t> у </a:t>
            </a:r>
            <a:r>
              <a:rPr lang="ru-RU" dirty="0" err="1" smtClean="0"/>
              <a:t>важливу</a:t>
            </a:r>
            <a:r>
              <a:rPr lang="ru-RU" dirty="0" smtClean="0"/>
              <a:t> </a:t>
            </a:r>
            <a:r>
              <a:rPr lang="ru-RU" dirty="0" err="1" smtClean="0"/>
              <a:t>складову</a:t>
            </a:r>
            <a:r>
              <a:rPr lang="ru-RU" dirty="0" smtClean="0"/>
              <a:t> продукту </a:t>
            </a:r>
            <a:r>
              <a:rPr lang="ru-RU" dirty="0" err="1" smtClean="0"/>
              <a:t>чи</a:t>
            </a:r>
            <a:r>
              <a:rPr lang="ru-RU" dirty="0" smtClean="0"/>
              <a:t> </a:t>
            </a:r>
            <a:r>
              <a:rPr lang="ru-RU" dirty="0" err="1" smtClean="0"/>
              <a:t>виробничих</a:t>
            </a:r>
            <a:r>
              <a:rPr lang="ru-RU" dirty="0" smtClean="0"/>
              <a:t> </a:t>
            </a:r>
            <a:r>
              <a:rPr lang="ru-RU" dirty="0" err="1" smtClean="0"/>
              <a:t>потужностей</a:t>
            </a:r>
            <a:r>
              <a:rPr lang="ru-RU" dirty="0" smtClean="0"/>
              <a:t>. 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ru-RU" dirty="0" err="1" smtClean="0"/>
              <a:t>Зростання</a:t>
            </a:r>
            <a:r>
              <a:rPr lang="ru-RU" dirty="0" smtClean="0"/>
              <a:t> </a:t>
            </a:r>
            <a:r>
              <a:rPr lang="ru-RU" dirty="0" err="1" smtClean="0"/>
              <a:t>витрат</a:t>
            </a:r>
            <a:r>
              <a:rPr lang="ru-RU" dirty="0" smtClean="0"/>
              <a:t> у </a:t>
            </a:r>
            <a:r>
              <a:rPr lang="ru-RU" dirty="0" err="1" smtClean="0"/>
              <a:t>сфері</a:t>
            </a:r>
            <a:r>
              <a:rPr lang="ru-RU" dirty="0" smtClean="0"/>
              <a:t> ІТ. 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ru-RU" dirty="0" err="1" smtClean="0"/>
              <a:t>Доволі</a:t>
            </a:r>
            <a:r>
              <a:rPr lang="ru-RU" dirty="0" smtClean="0"/>
              <a:t> </a:t>
            </a:r>
            <a:r>
              <a:rPr lang="ru-RU" dirty="0" err="1" smtClean="0"/>
              <a:t>низька</a:t>
            </a:r>
            <a:r>
              <a:rPr lang="ru-RU" dirty="0" smtClean="0"/>
              <a:t>  </a:t>
            </a:r>
            <a:r>
              <a:rPr lang="ru-RU" dirty="0" err="1" smtClean="0"/>
              <a:t>інформаційна</a:t>
            </a:r>
            <a:r>
              <a:rPr lang="ru-RU" dirty="0" smtClean="0"/>
              <a:t> культура персоналу. 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ru-RU" dirty="0" err="1" smtClean="0"/>
              <a:t>Проблеми</a:t>
            </a:r>
            <a:r>
              <a:rPr lang="ru-RU" dirty="0" smtClean="0"/>
              <a:t> </a:t>
            </a:r>
            <a:r>
              <a:rPr lang="ru-RU" dirty="0" err="1" smtClean="0"/>
              <a:t>навчання</a:t>
            </a:r>
            <a:r>
              <a:rPr lang="ru-RU" dirty="0" smtClean="0"/>
              <a:t> й </a:t>
            </a:r>
            <a:r>
              <a:rPr lang="ru-RU" dirty="0" err="1" smtClean="0"/>
              <a:t>перепідготовки</a:t>
            </a:r>
            <a:r>
              <a:rPr lang="ru-RU" dirty="0" smtClean="0"/>
              <a:t> персоналу для </a:t>
            </a:r>
            <a:r>
              <a:rPr lang="ru-RU" dirty="0" err="1" smtClean="0"/>
              <a:t>роботи</a:t>
            </a:r>
            <a:r>
              <a:rPr lang="ru-RU" dirty="0" smtClean="0"/>
              <a:t> з </a:t>
            </a:r>
            <a:r>
              <a:rPr lang="ru-RU" dirty="0" err="1" smtClean="0"/>
              <a:t>новими</a:t>
            </a:r>
            <a:r>
              <a:rPr lang="ru-RU" dirty="0" smtClean="0"/>
              <a:t> ІТ. 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ru-RU" dirty="0" smtClean="0"/>
              <a:t>Неправильно </a:t>
            </a:r>
            <a:r>
              <a:rPr lang="ru-RU" dirty="0" err="1" smtClean="0"/>
              <a:t>визначені</a:t>
            </a:r>
            <a:r>
              <a:rPr lang="ru-RU" dirty="0" smtClean="0"/>
              <a:t> </a:t>
            </a:r>
            <a:r>
              <a:rPr lang="ru-RU" dirty="0" err="1" smtClean="0"/>
              <a:t>цілі</a:t>
            </a:r>
            <a:r>
              <a:rPr lang="ru-RU" dirty="0" smtClean="0"/>
              <a:t> </a:t>
            </a:r>
            <a:r>
              <a:rPr lang="ru-RU" dirty="0" err="1" smtClean="0"/>
              <a:t>підприємства</a:t>
            </a:r>
            <a:r>
              <a:rPr lang="ru-RU" dirty="0" smtClean="0"/>
              <a:t> при </a:t>
            </a:r>
            <a:r>
              <a:rPr lang="ru-RU" dirty="0" err="1" smtClean="0"/>
              <a:t>впровадженні</a:t>
            </a:r>
            <a:r>
              <a:rPr lang="ru-RU" dirty="0" smtClean="0"/>
              <a:t> </a:t>
            </a:r>
            <a:r>
              <a:rPr lang="ru-RU" dirty="0" err="1" smtClean="0"/>
              <a:t>іт</a:t>
            </a:r>
            <a:r>
              <a:rPr lang="ru-RU" dirty="0" smtClean="0"/>
              <a:t> </a:t>
            </a:r>
            <a:r>
              <a:rPr lang="ru-RU" dirty="0" err="1" smtClean="0"/>
              <a:t>можуть</a:t>
            </a:r>
            <a:r>
              <a:rPr lang="ru-RU" dirty="0" smtClean="0"/>
              <a:t> привести до </a:t>
            </a:r>
            <a:r>
              <a:rPr lang="ru-RU" dirty="0" err="1" smtClean="0"/>
              <a:t>протилежного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очікуваного</a:t>
            </a:r>
            <a:r>
              <a:rPr lang="ru-RU" dirty="0" smtClean="0"/>
              <a:t> результату. 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ru-RU" dirty="0" err="1" smtClean="0"/>
              <a:t>Опір</a:t>
            </a:r>
            <a:r>
              <a:rPr lang="ru-RU" dirty="0" smtClean="0"/>
              <a:t> персоналу самого </a:t>
            </a:r>
            <a:r>
              <a:rPr lang="ru-RU" dirty="0" err="1" smtClean="0"/>
              <a:t>підприємства</a:t>
            </a:r>
            <a:r>
              <a:rPr lang="ru-RU" dirty="0" smtClean="0"/>
              <a:t>. 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ru-RU" dirty="0" err="1" smtClean="0"/>
              <a:t>Нерозвиненість</a:t>
            </a:r>
            <a:r>
              <a:rPr lang="ru-RU" dirty="0" smtClean="0"/>
              <a:t> та </a:t>
            </a:r>
            <a:r>
              <a:rPr lang="ru-RU" dirty="0" err="1" smtClean="0"/>
              <a:t>ненадійне</a:t>
            </a:r>
            <a:r>
              <a:rPr lang="ru-RU" dirty="0" smtClean="0"/>
              <a:t> </a:t>
            </a:r>
            <a:r>
              <a:rPr lang="ru-RU" dirty="0" err="1" smtClean="0"/>
              <a:t>функціонування</a:t>
            </a:r>
            <a:r>
              <a:rPr lang="ru-RU" dirty="0" smtClean="0"/>
              <a:t> ІТ-</a:t>
            </a:r>
            <a:r>
              <a:rPr lang="ru-RU" dirty="0" err="1" smtClean="0"/>
              <a:t>інфраструктури</a:t>
            </a:r>
            <a:r>
              <a:rPr lang="ru-RU" dirty="0" smtClean="0"/>
              <a:t> </a:t>
            </a:r>
            <a:r>
              <a:rPr lang="ru-RU" dirty="0" err="1" smtClean="0"/>
              <a:t>підприємств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не </a:t>
            </a:r>
            <a:r>
              <a:rPr lang="ru-RU" dirty="0" err="1" smtClean="0"/>
              <a:t>забезпечує</a:t>
            </a:r>
            <a:r>
              <a:rPr lang="ru-RU" dirty="0" smtClean="0"/>
              <a:t> у </a:t>
            </a:r>
            <a:r>
              <a:rPr lang="ru-RU" dirty="0" err="1" smtClean="0"/>
              <a:t>повній</a:t>
            </a:r>
            <a:r>
              <a:rPr lang="ru-RU" dirty="0" smtClean="0"/>
              <a:t> </a:t>
            </a:r>
            <a:r>
              <a:rPr lang="ru-RU" dirty="0" err="1" smtClean="0"/>
              <a:t>мірі</a:t>
            </a:r>
            <a:r>
              <a:rPr lang="ru-RU" dirty="0" smtClean="0"/>
              <a:t> </a:t>
            </a:r>
            <a:r>
              <a:rPr lang="ru-RU" dirty="0" err="1" smtClean="0"/>
              <a:t>безперебійність</a:t>
            </a:r>
            <a:r>
              <a:rPr lang="ru-RU" dirty="0" smtClean="0"/>
              <a:t> </a:t>
            </a:r>
            <a:r>
              <a:rPr lang="ru-RU" dirty="0" err="1" smtClean="0"/>
              <a:t>роботи</a:t>
            </a:r>
            <a:r>
              <a:rPr lang="ru-RU" dirty="0" smtClean="0"/>
              <a:t> </a:t>
            </a:r>
            <a:r>
              <a:rPr lang="ru-RU" dirty="0" err="1" smtClean="0"/>
              <a:t>всіх</a:t>
            </a:r>
            <a:r>
              <a:rPr lang="ru-RU" dirty="0" smtClean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підрозділів</a:t>
            </a:r>
            <a:r>
              <a:rPr lang="ru-RU" dirty="0" smtClean="0"/>
              <a:t>, а </a:t>
            </a:r>
            <a:r>
              <a:rPr lang="ru-RU" dirty="0" err="1" smtClean="0"/>
              <a:t>також</a:t>
            </a:r>
            <a:r>
              <a:rPr lang="ru-RU" dirty="0" smtClean="0"/>
              <a:t> не </a:t>
            </a:r>
            <a:r>
              <a:rPr lang="ru-RU" dirty="0" err="1" smtClean="0"/>
              <a:t>дозволяє</a:t>
            </a:r>
            <a:r>
              <a:rPr lang="ru-RU" dirty="0" smtClean="0"/>
              <a:t> </a:t>
            </a:r>
            <a:r>
              <a:rPr lang="ru-RU" dirty="0" err="1" smtClean="0"/>
              <a:t>створювати</a:t>
            </a:r>
            <a:r>
              <a:rPr lang="ru-RU" dirty="0" smtClean="0"/>
              <a:t> </a:t>
            </a:r>
            <a:r>
              <a:rPr lang="ru-RU" dirty="0" err="1" smtClean="0"/>
              <a:t>нові</a:t>
            </a:r>
            <a:r>
              <a:rPr lang="ru-RU" dirty="0" smtClean="0"/>
              <a:t> </a:t>
            </a:r>
            <a:r>
              <a:rPr lang="ru-RU" dirty="0" err="1" smtClean="0"/>
              <a:t>послуги</a:t>
            </a:r>
            <a:r>
              <a:rPr lang="ru-RU" dirty="0" smtClean="0"/>
              <a:t> для </a:t>
            </a:r>
            <a:r>
              <a:rPr lang="ru-RU" dirty="0" err="1" smtClean="0"/>
              <a:t>клієнтів</a:t>
            </a:r>
            <a:r>
              <a:rPr lang="ru-RU" dirty="0" smtClean="0"/>
              <a:t>. 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ru-RU" dirty="0" err="1" smtClean="0"/>
              <a:t>Асинхронність</a:t>
            </a:r>
            <a:r>
              <a:rPr lang="ru-RU" dirty="0" smtClean="0"/>
              <a:t> </a:t>
            </a:r>
            <a:r>
              <a:rPr lang="ru-RU" dirty="0" err="1" smtClean="0"/>
              <a:t>між</a:t>
            </a:r>
            <a:r>
              <a:rPr lang="ru-RU" dirty="0" smtClean="0"/>
              <a:t> </a:t>
            </a:r>
            <a:r>
              <a:rPr lang="ru-RU" dirty="0" err="1" smtClean="0"/>
              <a:t>розвитком</a:t>
            </a:r>
            <a:r>
              <a:rPr lang="ru-RU" dirty="0" smtClean="0"/>
              <a:t> </a:t>
            </a:r>
            <a:r>
              <a:rPr lang="ru-RU" dirty="0" err="1" smtClean="0"/>
              <a:t>іт</a:t>
            </a:r>
            <a:r>
              <a:rPr lang="ru-RU" dirty="0" smtClean="0"/>
              <a:t> та </a:t>
            </a:r>
            <a:r>
              <a:rPr lang="ru-RU" dirty="0" err="1" smtClean="0"/>
              <a:t>здатністю</a:t>
            </a:r>
            <a:r>
              <a:rPr lang="ru-RU" dirty="0" smtClean="0"/>
              <a:t> </a:t>
            </a:r>
            <a:r>
              <a:rPr lang="ru-RU" dirty="0" err="1" smtClean="0"/>
              <a:t>їх</a:t>
            </a:r>
            <a:r>
              <a:rPr lang="ru-RU" dirty="0" smtClean="0"/>
              <a:t> </a:t>
            </a:r>
            <a:r>
              <a:rPr lang="ru-RU" dirty="0" err="1" smtClean="0"/>
              <a:t>застосовувати</a:t>
            </a:r>
            <a:r>
              <a:rPr lang="ru-RU" dirty="0" smtClean="0"/>
              <a:t> у </a:t>
            </a:r>
            <a:r>
              <a:rPr lang="ru-RU" dirty="0" err="1" smtClean="0"/>
              <a:t>господарській</a:t>
            </a:r>
            <a:r>
              <a:rPr lang="ru-RU" dirty="0" smtClean="0"/>
              <a:t> </a:t>
            </a:r>
            <a:r>
              <a:rPr lang="ru-RU" dirty="0" err="1" smtClean="0"/>
              <a:t>діяльності</a:t>
            </a:r>
            <a:r>
              <a:rPr lang="ru-RU" dirty="0" smtClean="0"/>
              <a:t> </a:t>
            </a:r>
            <a:r>
              <a:rPr lang="ru-RU" dirty="0" err="1" smtClean="0"/>
              <a:t>підприємств</a:t>
            </a:r>
            <a:r>
              <a:rPr lang="ru-RU" dirty="0" smtClean="0"/>
              <a:t>. З одного боку, </a:t>
            </a:r>
            <a:r>
              <a:rPr lang="ru-RU" dirty="0" err="1" smtClean="0"/>
              <a:t>капіталовкладення</a:t>
            </a:r>
            <a:r>
              <a:rPr lang="ru-RU" dirty="0" smtClean="0"/>
              <a:t> в ІТ </a:t>
            </a:r>
            <a:r>
              <a:rPr lang="ru-RU" dirty="0" err="1" smtClean="0"/>
              <a:t>відкривають</a:t>
            </a:r>
            <a:r>
              <a:rPr lang="ru-RU" dirty="0" smtClean="0"/>
              <a:t> </a:t>
            </a:r>
            <a:r>
              <a:rPr lang="ru-RU" dirty="0" err="1" smtClean="0"/>
              <a:t>певні</a:t>
            </a:r>
            <a:r>
              <a:rPr lang="ru-RU" dirty="0" smtClean="0"/>
              <a:t> </a:t>
            </a:r>
            <a:r>
              <a:rPr lang="ru-RU" dirty="0" err="1" smtClean="0"/>
              <a:t>перспективи</a:t>
            </a:r>
            <a:r>
              <a:rPr lang="ru-RU" dirty="0" smtClean="0"/>
              <a:t>, а з </a:t>
            </a:r>
            <a:r>
              <a:rPr lang="ru-RU" dirty="0" err="1" smtClean="0"/>
              <a:t>іншого</a:t>
            </a:r>
            <a:r>
              <a:rPr lang="ru-RU" dirty="0" smtClean="0"/>
              <a:t> боку − </a:t>
            </a:r>
            <a:r>
              <a:rPr lang="ru-RU" dirty="0" err="1" smtClean="0"/>
              <a:t>можуть</a:t>
            </a:r>
            <a:r>
              <a:rPr lang="ru-RU" dirty="0" smtClean="0"/>
              <a:t> </a:t>
            </a:r>
            <a:r>
              <a:rPr lang="ru-RU" dirty="0" err="1" smtClean="0"/>
              <a:t>позбавити</a:t>
            </a:r>
            <a:r>
              <a:rPr lang="ru-RU" dirty="0" smtClean="0"/>
              <a:t> </a:t>
            </a:r>
            <a:r>
              <a:rPr lang="ru-RU" dirty="0" err="1" smtClean="0"/>
              <a:t>підприємство</a:t>
            </a:r>
            <a:r>
              <a:rPr lang="ru-RU" dirty="0" smtClean="0"/>
              <a:t> </a:t>
            </a:r>
            <a:r>
              <a:rPr lang="ru-RU" dirty="0" err="1" smtClean="0"/>
              <a:t>деяких</a:t>
            </a:r>
            <a:r>
              <a:rPr lang="ru-RU" dirty="0" smtClean="0"/>
              <a:t> </a:t>
            </a:r>
            <a:r>
              <a:rPr lang="ru-RU" dirty="0" err="1" smtClean="0"/>
              <a:t>можливостей</a:t>
            </a:r>
            <a:r>
              <a:rPr lang="ru-RU" dirty="0" smtClean="0"/>
              <a:t> у </a:t>
            </a:r>
            <a:r>
              <a:rPr lang="ru-RU" dirty="0" err="1" smtClean="0"/>
              <a:t>майбутньому</a:t>
            </a:r>
            <a:r>
              <a:rPr lang="ru-RU" dirty="0" smtClean="0"/>
              <a:t> через </a:t>
            </a:r>
            <a:r>
              <a:rPr lang="ru-RU" dirty="0" err="1" smtClean="0"/>
              <a:t>залежності</a:t>
            </a:r>
            <a:r>
              <a:rPr lang="ru-RU" dirty="0" smtClean="0"/>
              <a:t>, </a:t>
            </a:r>
            <a:r>
              <a:rPr lang="ru-RU" dirty="0" err="1" smtClean="0"/>
              <a:t>пов’язані</a:t>
            </a:r>
            <a:r>
              <a:rPr lang="ru-RU" dirty="0" smtClean="0"/>
              <a:t> </a:t>
            </a:r>
            <a:r>
              <a:rPr lang="ru-RU" dirty="0" err="1" smtClean="0"/>
              <a:t>зі</a:t>
            </a:r>
            <a:r>
              <a:rPr lang="ru-RU" dirty="0" smtClean="0"/>
              <a:t> </a:t>
            </a:r>
            <a:r>
              <a:rPr lang="ru-RU" dirty="0" err="1" smtClean="0"/>
              <a:t>швидкими</a:t>
            </a:r>
            <a:r>
              <a:rPr lang="ru-RU" dirty="0" smtClean="0"/>
              <a:t> </a:t>
            </a:r>
            <a:r>
              <a:rPr lang="ru-RU" dirty="0" err="1" smtClean="0"/>
              <a:t>технологічними</a:t>
            </a:r>
            <a:r>
              <a:rPr lang="ru-RU" dirty="0" smtClean="0"/>
              <a:t> </a:t>
            </a:r>
            <a:r>
              <a:rPr lang="ru-RU" dirty="0" err="1" smtClean="0"/>
              <a:t>змінами</a:t>
            </a:r>
            <a:r>
              <a:rPr lang="ru-RU" dirty="0" smtClean="0"/>
              <a:t>. 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ru-RU" dirty="0" err="1" smtClean="0"/>
              <a:t>Доволі</a:t>
            </a:r>
            <a:r>
              <a:rPr lang="ru-RU" dirty="0" smtClean="0"/>
              <a:t> </a:t>
            </a:r>
            <a:r>
              <a:rPr lang="ru-RU" dirty="0" err="1" smtClean="0"/>
              <a:t>висока</a:t>
            </a:r>
            <a:r>
              <a:rPr lang="ru-RU" dirty="0" smtClean="0"/>
              <a:t> </a:t>
            </a:r>
            <a:r>
              <a:rPr lang="ru-RU" dirty="0" err="1" smtClean="0"/>
              <a:t>консервативність</a:t>
            </a:r>
            <a:r>
              <a:rPr lang="ru-RU" dirty="0" smtClean="0"/>
              <a:t> </a:t>
            </a:r>
            <a:r>
              <a:rPr lang="ru-RU" dirty="0" err="1" smtClean="0"/>
              <a:t>керівництва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504452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860898"/>
          </a:xfrm>
        </p:spPr>
        <p:txBody>
          <a:bodyPr>
            <a:normAutofit/>
          </a:bodyPr>
          <a:lstStyle/>
          <a:p>
            <a:pPr algn="ctr"/>
            <a:r>
              <a:rPr lang="ru-RU" sz="2800" dirty="0" smtClean="0"/>
              <a:t>Структура </a:t>
            </a:r>
            <a:r>
              <a:rPr lang="ru-RU" sz="2800" dirty="0" err="1" smtClean="0"/>
              <a:t>процесу</a:t>
            </a:r>
            <a:r>
              <a:rPr lang="ru-RU" sz="2800" dirty="0" smtClean="0"/>
              <a:t> </a:t>
            </a:r>
            <a:r>
              <a:rPr lang="ru-RU" sz="2800" dirty="0" err="1" smtClean="0"/>
              <a:t>вибору</a:t>
            </a:r>
            <a:r>
              <a:rPr lang="ru-RU" sz="2800" dirty="0" smtClean="0"/>
              <a:t> ІТ для </a:t>
            </a:r>
            <a:r>
              <a:rPr lang="ru-RU" sz="2800" dirty="0" err="1" smtClean="0"/>
              <a:t>впровадження</a:t>
            </a:r>
            <a:r>
              <a:rPr lang="ru-RU" sz="2800" dirty="0" smtClean="0"/>
              <a:t> на </a:t>
            </a:r>
            <a:r>
              <a:rPr lang="ru-RU" sz="2800" dirty="0" err="1" smtClean="0"/>
              <a:t>підприємстві</a:t>
            </a:r>
            <a:endParaRPr lang="ru-RU" sz="2800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658769" y="1546698"/>
            <a:ext cx="5679784" cy="5191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8820265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Уголки</Template>
  <TotalTime>52</TotalTime>
  <Words>2968</Words>
  <Application>Microsoft Office PowerPoint</Application>
  <PresentationFormat>Широкоэкранный</PresentationFormat>
  <Paragraphs>150</Paragraphs>
  <Slides>28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1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28</vt:i4>
      </vt:variant>
    </vt:vector>
  </HeadingPairs>
  <TitlesOfParts>
    <vt:vector size="30" baseType="lpstr">
      <vt:lpstr>Franklin Gothic Book</vt:lpstr>
      <vt:lpstr>Crop</vt:lpstr>
      <vt:lpstr>Тема 1. </vt:lpstr>
      <vt:lpstr>Основні принципи нової інформаційної технології (НІТ) − це інтегрованість, гнучкість та інформативність. Для неї характерні такі особливості:</vt:lpstr>
      <vt:lpstr>ТИПИ ІНФОРМАЦІЙНИХ ТЕХНОЛОГІЙ В ЕКОНОМІЦІ </vt:lpstr>
      <vt:lpstr>Процедури інформаційної технології в управлінні</vt:lpstr>
      <vt:lpstr>Інформаційні технології мають ряд властивостей, що дозволяє розглядати їх як один із найважливіший каталізаторів соціально-економічного розвитку, який прискорює підвищення ефективності роботи різних секторів економіки та економічне зростання, досягнення конкретних цілей соціального розвитку, а також розширення участі громадян у політичному житті суспільства й досягнення якісного рівня управління розвитком територій та територіальним плануванням </vt:lpstr>
      <vt:lpstr>Сучасні ІТ в інформаційно-економічному середовищі мають виконувати такі функції:</vt:lpstr>
      <vt:lpstr>Переваги впровадження інформаційно-технологічного розви-тку економіки</vt:lpstr>
      <vt:lpstr>ПРОБЛЕМИ ВПРОВАДЖЕННЯ ІТ У ПРАКТИЧНУ ДІЯЛЬНІСТЬ.</vt:lpstr>
      <vt:lpstr>Структура процесу вибору ІТ для впровадження на підприємстві</vt:lpstr>
      <vt:lpstr>Класифікація інформаційних технологій</vt:lpstr>
      <vt:lpstr>На державному рівні прийнято ряд програмних та законодавчо-нормативних документів, у яких інформація та ІТ розглядаються як стратегічні ресурси розвитку, приймається необхідність і неминучість перетво-рень в економіці, викликаних революцією в ІТ, прописані норми та заходи для дифузії інформаційних технологій в усі сфери життєдіяльності країни. Крім того, особлива увага акцентується на: </vt:lpstr>
      <vt:lpstr>Етапи впровадження та використання ІТ</vt:lpstr>
      <vt:lpstr>Емпіричні закони, які характеризують розвиток різних технологій</vt:lpstr>
      <vt:lpstr>Вплив ІТ на розвиток економіки та бізнесу</vt:lpstr>
      <vt:lpstr>Перша трансформація </vt:lpstr>
      <vt:lpstr>Друга трансформація </vt:lpstr>
      <vt:lpstr>Третя трансформація </vt:lpstr>
      <vt:lpstr>Презентация PowerPoint</vt:lpstr>
      <vt:lpstr>Використання інформаційних технологій може породжувати загрози економічній безпеці, які виникають через: </vt:lpstr>
      <vt:lpstr>Взаємозв’язок різних рівнів економічної безпеки і загроз, що виникають у процесі розвитку ІТ-сфери та застосування ІТ</vt:lpstr>
      <vt:lpstr>Загрози для економічної безпеки можуть бути пов’язані безпосередньо із функціонуванням ІТ-сектору та регулюванням його діяльності. </vt:lpstr>
      <vt:lpstr>Віртуалізація: задачі, проблеми, технології та бізнес-вигоди</vt:lpstr>
      <vt:lpstr>Презентация PowerPoint</vt:lpstr>
      <vt:lpstr>Типи віртуалізаційних технологій</vt:lpstr>
      <vt:lpstr>Віртуалізація ресурсів дозволяє концентрувати, абстрагувати і спро-щувати управління групами ресурсів, таких як мережі, сховища даних і простори імен.</vt:lpstr>
      <vt:lpstr>До переваг використання віртуалізації відносяться:</vt:lpstr>
      <vt:lpstr>Недоліки віртуалізації </vt:lpstr>
      <vt:lpstr>Фактори, які впливають на вибір малими та середніми компаніями платформ віртуалізації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 1. </dc:title>
  <dc:creator>Пользователь Windows</dc:creator>
  <cp:lastModifiedBy>Пользователь Windows</cp:lastModifiedBy>
  <cp:revision>7</cp:revision>
  <dcterms:created xsi:type="dcterms:W3CDTF">2023-01-15T14:01:48Z</dcterms:created>
  <dcterms:modified xsi:type="dcterms:W3CDTF">2023-01-15T16:17:21Z</dcterms:modified>
</cp:coreProperties>
</file>