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8" r:id="rId3"/>
    <p:sldId id="257" r:id="rId4"/>
    <p:sldId id="267" r:id="rId5"/>
    <p:sldId id="258" r:id="rId6"/>
    <p:sldId id="260" r:id="rId7"/>
    <p:sldId id="261" r:id="rId8"/>
    <p:sldId id="259" r:id="rId9"/>
    <p:sldId id="262" r:id="rId10"/>
    <p:sldId id="263" r:id="rId11"/>
    <p:sldId id="264" r:id="rId12"/>
    <p:sldId id="265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50DB2-1835-43A2-A0A5-27F2A3611186}" type="datetimeFigureOut">
              <a:rPr lang="ru-RU" smtClean="0"/>
              <a:t>23.10.2022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72C37-F5BA-4E67-A9D3-0A41CFBAAE26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610215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50DB2-1835-43A2-A0A5-27F2A3611186}" type="datetimeFigureOut">
              <a:rPr lang="ru-RU" smtClean="0"/>
              <a:t>23.10.2022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72C37-F5BA-4E67-A9D3-0A41CFBAAE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6677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50DB2-1835-43A2-A0A5-27F2A3611186}" type="datetimeFigureOut">
              <a:rPr lang="ru-RU" smtClean="0"/>
              <a:t>23.10.2022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72C37-F5BA-4E67-A9D3-0A41CFBAAE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19147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50DB2-1835-43A2-A0A5-27F2A3611186}" type="datetimeFigureOut">
              <a:rPr lang="ru-RU" smtClean="0"/>
              <a:t>23.10.2022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72C37-F5BA-4E67-A9D3-0A41CFBAAE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97479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50DB2-1835-43A2-A0A5-27F2A3611186}" type="datetimeFigureOut">
              <a:rPr lang="ru-RU" smtClean="0"/>
              <a:t>23.10.2022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72C37-F5BA-4E67-A9D3-0A41CFBAAE26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403432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50DB2-1835-43A2-A0A5-27F2A3611186}" type="datetimeFigureOut">
              <a:rPr lang="ru-RU" smtClean="0"/>
              <a:t>23.10.2022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72C37-F5BA-4E67-A9D3-0A41CFBAAE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42730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50DB2-1835-43A2-A0A5-27F2A3611186}" type="datetimeFigureOut">
              <a:rPr lang="ru-RU" smtClean="0"/>
              <a:t>23.10.2022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72C37-F5BA-4E67-A9D3-0A41CFBAAE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80570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50DB2-1835-43A2-A0A5-27F2A3611186}" type="datetimeFigureOut">
              <a:rPr lang="ru-RU" smtClean="0"/>
              <a:t>23.10.2022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72C37-F5BA-4E67-A9D3-0A41CFBAAE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99216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50DB2-1835-43A2-A0A5-27F2A3611186}" type="datetimeFigureOut">
              <a:rPr lang="ru-RU" smtClean="0"/>
              <a:t>23.10.2022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72C37-F5BA-4E67-A9D3-0A41CFBAAE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15352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23F50DB2-1835-43A2-A0A5-27F2A3611186}" type="datetimeFigureOut">
              <a:rPr lang="ru-RU" smtClean="0"/>
              <a:t>23.10.2022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F372C37-F5BA-4E67-A9D3-0A41CFBAAE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9397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50DB2-1835-43A2-A0A5-27F2A3611186}" type="datetimeFigureOut">
              <a:rPr lang="ru-RU" smtClean="0"/>
              <a:t>23.10.2022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72C37-F5BA-4E67-A9D3-0A41CFBAAE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88688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2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23F50DB2-1835-43A2-A0A5-27F2A3611186}" type="datetimeFigureOut">
              <a:rPr lang="ru-RU" smtClean="0"/>
              <a:t>23.10.2022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0F372C37-F5BA-4E67-A9D3-0A41CFBAAE26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502540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10BF78D-58E1-4E5E-8BAC-B487CD800D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347274"/>
            <a:ext cx="10515600" cy="2366128"/>
          </a:xfrm>
        </p:spPr>
        <p:txBody>
          <a:bodyPr/>
          <a:lstStyle/>
          <a:p>
            <a:pPr algn="ctr"/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СТАТИСТИЧНЕ СПОСТЕРЕЖЕННЯ НАСЕЛЕННЯ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84266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9DBF1C8-B5EC-4A60-A48F-2E44FC4E7260}"/>
              </a:ext>
            </a:extLst>
          </p:cNvPr>
          <p:cNvSpPr txBox="1"/>
          <p:nvPr/>
        </p:nvSpPr>
        <p:spPr>
          <a:xfrm>
            <a:off x="1055802" y="565636"/>
            <a:ext cx="9709608" cy="46485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uk-UA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Середня очікувана тривалість життя</a:t>
            </a: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демографічний прогностичний статистичний показник, що показує усереднений очікуваний інтервал між народженням і смертю для даного покоління.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uk-UA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Середня очікувана тривалість життя при народженні – середнє число років, яке </a:t>
            </a:r>
            <a:r>
              <a:rPr lang="uk-UA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проживуть</a:t>
            </a: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новонароджені за умови, що вікові рівні смертності залишаться такими, якими вони були на рік розрахунку.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Очікувана тривалість життя виступає базовим статистичним показником, що використовуються для розрахунків, пов’язаних з аспектами якості життя населення.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uk-UA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Фактори тривалості життя:</a:t>
            </a: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звички, харчова поведінка, хронічні захворювання, фізична активність, якість життя, особливості природнього оточення.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9023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5A0C20D2-4F53-4757-B899-9ADE1DFD4441}"/>
              </a:ext>
            </a:extLst>
          </p:cNvPr>
          <p:cNvSpPr txBox="1"/>
          <p:nvPr/>
        </p:nvSpPr>
        <p:spPr>
          <a:xfrm>
            <a:off x="3308808" y="1222776"/>
            <a:ext cx="4579070" cy="47625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uk-UA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uk-UA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Макао 		84,36 	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Андорра 		82,51 	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Японія 		82,12 	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Сінгапур 	81,98 	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Сан-Марино 	81,97 	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Гонконг 		81,86 	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Австралія 	81,63 	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Канада 		81,23 	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Франція 		80,98 	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Швеція 		80,86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74194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6260DA30-519F-4161-8084-EED7BA6F1CB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9497" y="65986"/>
            <a:ext cx="10237509" cy="664589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88300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1EEC6DC-C9A3-4AA0-9EE3-8E71406ACE3C}"/>
              </a:ext>
            </a:extLst>
          </p:cNvPr>
          <p:cNvSpPr txBox="1"/>
          <p:nvPr/>
        </p:nvSpPr>
        <p:spPr>
          <a:xfrm>
            <a:off x="1008668" y="1376313"/>
            <a:ext cx="10416619" cy="27063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uk-UA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План.</a:t>
            </a:r>
            <a:endParaRPr lang="ru-RU" sz="1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endParaRPr lang="uk-UA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Населення країни, його види та структура.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Народжуваність та смертність населення.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 Шлюбність та </a:t>
            </a:r>
            <a:r>
              <a:rPr lang="uk-UA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розлучуваність</a:t>
            </a: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у країні.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4. Середня очікувана тривалість життя та фактори, що впливають на неї.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11999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FED16CB-8C9B-4008-9800-094D0104FEC4}"/>
              </a:ext>
            </a:extLst>
          </p:cNvPr>
          <p:cNvSpPr txBox="1"/>
          <p:nvPr/>
        </p:nvSpPr>
        <p:spPr>
          <a:xfrm>
            <a:off x="575035" y="546755"/>
            <a:ext cx="11217897" cy="508703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uk-UA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Базові демографічні процеси </a:t>
            </a: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народжуваність, смертність, шлюбність, </a:t>
            </a:r>
            <a:r>
              <a:rPr lang="uk-UA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розлучуваність</a:t>
            </a: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відтворення населення, середня очікувана тривалість життя.</a:t>
            </a:r>
          </a:p>
          <a:p>
            <a:pPr algn="just"/>
            <a:endParaRPr lang="ru-RU" sz="1800" b="1" i="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endParaRPr lang="ru-RU" sz="1800" b="1" i="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ru-RU" sz="1800" b="1" i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Наявне</a:t>
            </a:r>
            <a:r>
              <a:rPr lang="ru-RU" sz="1800" b="1" i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b="1" i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населення</a:t>
            </a:r>
            <a:r>
              <a:rPr lang="ru-RU" sz="1800" i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населення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яке на момент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перепису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перебуває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на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певній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території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враховуючи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осіб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що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тимчасово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мешкають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(за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умови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їхньої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відсутності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у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місці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проживання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не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більше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ніж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12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місяців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).</a:t>
            </a:r>
          </a:p>
          <a:p>
            <a:pPr algn="just"/>
            <a:r>
              <a:rPr lang="ru-RU" sz="1800" b="1" i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endParaRPr lang="ru-RU" sz="1800" b="1" i="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ru-RU" sz="1800" b="1" i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Постійне</a:t>
            </a:r>
            <a:r>
              <a:rPr lang="ru-RU" sz="1800" b="1" i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b="1" i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населення</a:t>
            </a:r>
            <a:r>
              <a:rPr lang="ru-RU" sz="1800" i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населення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яке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постійно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мешкає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на момент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перепису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на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певній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території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ураховуючи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тимчасово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відсутніх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якщо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їхня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відсутність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у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місці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проживання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не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перевищувала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12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місяців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800" b="1" i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800" b="1" i="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Природний</a:t>
            </a:r>
            <a:r>
              <a:rPr lang="ru-RU" sz="1800" b="1" i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b="1" i="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приріст</a:t>
            </a:r>
            <a:r>
              <a:rPr lang="ru-RU" sz="1800" b="1" i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ru-RU" sz="1800" b="1" i="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скорочення</a:t>
            </a:r>
            <a:r>
              <a:rPr lang="ru-RU" sz="1800" b="1" i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ru-RU" sz="1800" b="1" i="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населення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різниця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між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кількістю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живонароджених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кількістю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померлих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uk-UA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70574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A5D4EC3-74C5-4C03-A43F-9F2AABC50673}"/>
              </a:ext>
            </a:extLst>
          </p:cNvPr>
          <p:cNvSpPr txBox="1"/>
          <p:nvPr/>
        </p:nvSpPr>
        <p:spPr>
          <a:xfrm>
            <a:off x="791852" y="998237"/>
            <a:ext cx="10991653" cy="4685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uk-UA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Народжуваність</a:t>
            </a: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кількісний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показник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що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відображає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загальне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число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новонароджених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протягом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певного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періоду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на конкретно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визначеній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території</a:t>
            </a: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uk-UA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Коефіцієнт народжуваності </a:t>
            </a: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демографічний показник відношення кількості народжених за рік на 1 тис. жителів до середньої чисельності всього населення. Використовується для характеристики інтенсивності народжуваності. Вимірюються в проміле (‰). Коефіцієнт зручний для статистичного порівняння рівнів демографічних показників та їхнього розвитку на різних територіях.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uk-UA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uk-UA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Коефіцієнт народжуваності  обчислюється за формулою:</a:t>
            </a:r>
            <a:endParaRPr lang="ru-RU" sz="1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 = N/P × 1000 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 – число народжень за даний рік;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 – середня чисельність населення за рік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477693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328CCFA-D644-4FC9-ABDE-089EB3A96D5A}"/>
              </a:ext>
            </a:extLst>
          </p:cNvPr>
          <p:cNvSpPr txBox="1"/>
          <p:nvPr/>
        </p:nvSpPr>
        <p:spPr>
          <a:xfrm>
            <a:off x="857838" y="1036948"/>
            <a:ext cx="10774837" cy="34017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Дж.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Слебос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формує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перелік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найбільш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важливих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факторів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впливають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рішення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народження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дитини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вигідність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дитини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витрати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дитину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економічні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фактори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більш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широке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розуміння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); 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індивідуальний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стиль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життя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соціальні</a:t>
            </a:r>
            <a:endParaRPr lang="uk-UA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19605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5A9CDDB4-99D7-433F-B175-7DA01F365851}"/>
              </a:ext>
            </a:extLst>
          </p:cNvPr>
          <p:cNvSpPr txBox="1"/>
          <p:nvPr/>
        </p:nvSpPr>
        <p:spPr>
          <a:xfrm>
            <a:off x="480768" y="115384"/>
            <a:ext cx="10972800" cy="55490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uk-UA" sz="18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uk-UA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Смертність</a:t>
            </a: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демографічний показник кількості смертей у певній популяції або певній підгрупі населення в одиницю часу. Може розраховуватись окремо для певних груп та територій.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uk-UA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uk-UA" sz="18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uk-UA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uk-UA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Коефіцієнт смертності</a:t>
            </a: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— демографічний показник відношення кількості смертей за рік на 1 тис. жителів до середньої чисельності всього населення. Використовується для характеристики інтенсивності смертності. Вимірюються в проміле (‰). Коефіцієнт зручний для статистичного порівняння рівнів демографічних показників та їхнього розвитку на різних територіях.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uk-UA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Коефіцієнти смертності обчислюється за формулою: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m = M/P × 1000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 — число смертей за даний рік;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 — середня чисельність населення за рік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27171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E9D47CFC-03A6-48B4-A16E-E701FDF664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8412" y="65988"/>
            <a:ext cx="10228083" cy="621543"/>
          </a:xfrm>
        </p:spPr>
        <p:txBody>
          <a:bodyPr>
            <a:normAutofit fontScale="90000"/>
          </a:bodyPr>
          <a:lstStyle/>
          <a:p>
            <a:pPr algn="ctr"/>
            <a:br>
              <a:rPr lang="ru-RU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ru-RU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ru-RU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ru-RU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ru-RU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ru-RU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ru-RU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ru-RU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ru-RU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ru-RU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ru-RU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Структура причин </a:t>
            </a:r>
            <a:r>
              <a:rPr lang="ru-RU" sz="20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смертності</a:t>
            </a:r>
            <a:r>
              <a:rPr lang="ru-RU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чоловіків</a:t>
            </a:r>
            <a:r>
              <a:rPr lang="ru-RU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ru-RU" sz="20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</a:t>
            </a:r>
            <a:r>
              <a:rPr lang="ru-RU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та </a:t>
            </a:r>
            <a:r>
              <a:rPr lang="ru-RU" sz="20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жінок</a:t>
            </a:r>
            <a:r>
              <a:rPr lang="ru-RU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ru-RU" sz="20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</a:t>
            </a:r>
            <a:r>
              <a:rPr lang="ru-RU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ru-RU" sz="20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різних</a:t>
            </a:r>
            <a:r>
              <a:rPr lang="ru-RU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вікових</a:t>
            </a:r>
            <a:r>
              <a:rPr lang="ru-RU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груп</a:t>
            </a:r>
            <a:br>
              <a:rPr lang="ru-RU" sz="8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pic>
        <p:nvPicPr>
          <p:cNvPr id="7" name="Объект 6">
            <a:extLst>
              <a:ext uri="{FF2B5EF4-FFF2-40B4-BE49-F238E27FC236}">
                <a16:creationId xmlns:a16="http://schemas.microsoft.com/office/drawing/2014/main" id="{1E5C682F-F981-4B0D-9449-0CA8FF85BC8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2218" y="587916"/>
            <a:ext cx="8620022" cy="558255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482717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E056F5D-A37F-4E0A-A5D5-D8ABB89181CB}"/>
              </a:ext>
            </a:extLst>
          </p:cNvPr>
          <p:cNvSpPr txBox="1"/>
          <p:nvPr/>
        </p:nvSpPr>
        <p:spPr>
          <a:xfrm>
            <a:off x="1121790" y="559929"/>
            <a:ext cx="10096107" cy="48537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uk-UA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Шлюбність</a:t>
            </a: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це процес утворення шлюбних (подружніх) пар у населенні, який включає в себе укладання як перших, так і повторних шлюбів. У поєднанні з процесами </a:t>
            </a:r>
            <a:r>
              <a:rPr lang="uk-UA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овдовіння</a:t>
            </a: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 </a:t>
            </a:r>
            <a:r>
              <a:rPr lang="uk-UA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розлучуваності</a:t>
            </a: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шлюбність визначає відтворення шлюбної структури населення.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uk-UA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uk-UA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Коефіцієнт шлюбності.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= 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*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*1000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 — загальне число шлюбів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 — середнє населення у працездатному віці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 — 1 календарний рік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uk-UA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Сімейні стани:</a:t>
            </a: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одружений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», «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неодружений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», «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заміжня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», «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незаміжня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», «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розлучений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», «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розлучена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», «вдова», «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вдівець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</a:t>
            </a: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«не перебуваю у відносинах».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509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4E061ACC-D647-4D9A-9817-CC36385450C6}"/>
              </a:ext>
            </a:extLst>
          </p:cNvPr>
          <p:cNvSpPr txBox="1"/>
          <p:nvPr/>
        </p:nvSpPr>
        <p:spPr>
          <a:xfrm>
            <a:off x="1084083" y="1065230"/>
            <a:ext cx="9851010" cy="31393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Розлучуваність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розпаду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подружніх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пар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генерації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внаслідок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розірвання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шлюбу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розлучення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Коефіцієнт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розлучуваності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Sr = R/P*T*1000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 –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число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розлучень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Коефіцієнти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шлюбності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розлучуваності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показують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кількість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демографічних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подій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припадають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1000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чоловік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населення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виражаються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проміле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062831342"/>
      </p:ext>
    </p:extLst>
  </p:cSld>
  <p:clrMapOvr>
    <a:masterClrMapping/>
  </p:clrMapOvr>
</p:sld>
</file>

<file path=ppt/theme/theme1.xml><?xml version="1.0" encoding="utf-8"?>
<a:theme xmlns:a="http://schemas.openxmlformats.org/drawingml/2006/main" name="Ретро">
  <a:themeElements>
    <a:clrScheme name="Ретро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Ретр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672</TotalTime>
  <Words>715</Words>
  <Application>Microsoft Office PowerPoint</Application>
  <PresentationFormat>Широкоэкранный</PresentationFormat>
  <Paragraphs>86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6" baseType="lpstr">
      <vt:lpstr>Calibri</vt:lpstr>
      <vt:lpstr>Calibri Light</vt:lpstr>
      <vt:lpstr>Times New Roman</vt:lpstr>
      <vt:lpstr>Ретро</vt:lpstr>
      <vt:lpstr>СТАТИСТИЧНЕ СПОСТЕРЕЖЕННЯ НАСЕЛЕННЯ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          Структура причин смертності чоловіків (а) та жінок (б) різних вікових груп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ДЕМОГРАФІЧНІ ПОКАЗНИКИ НАСЕЛЕННЯ КРАЇНИ</dc:title>
  <dc:creator>user</dc:creator>
  <cp:lastModifiedBy>user</cp:lastModifiedBy>
  <cp:revision>3</cp:revision>
  <dcterms:created xsi:type="dcterms:W3CDTF">2022-10-06T09:34:15Z</dcterms:created>
  <dcterms:modified xsi:type="dcterms:W3CDTF">2022-10-23T14:14:04Z</dcterms:modified>
</cp:coreProperties>
</file>