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7" r:id="rId8"/>
    <p:sldId id="268" r:id="rId9"/>
    <p:sldId id="262" r:id="rId10"/>
    <p:sldId id="264" r:id="rId11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16" y="10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D99225-62F7-4521-93F2-81042574C275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018095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EE081B-891C-4E4A-A0A8-0BAF706F071E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819469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F3E0F2-6E86-43A5-AF7F-C2374EA171A2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188133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A9B389-5503-4300-A1D2-D7AE917E5FD8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4044189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0E3CF1-E466-439F-9EF0-8661F488C99E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22118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4FF2B5-CFF7-4610-AB13-686030750746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817854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2BE066-3426-4494-A085-94EEB729C7F5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696597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5E7E45-DB92-4605-8B8B-DD2BDB505013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441529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F964E4-DC26-47D0-83B0-44A173FA70A9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375399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6D0DA9-A0F9-46B1-B77B-4F0D1ECAD7A1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619200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A4E3E8-1512-48AA-8649-7E9FF53E5877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818150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Образец текста</a:t>
            </a:r>
          </a:p>
          <a:p>
            <a:pPr lvl="1"/>
            <a:r>
              <a:rPr lang="ru-RU" altLang="en-US" smtClean="0"/>
              <a:t>Второй уровень</a:t>
            </a:r>
          </a:p>
          <a:p>
            <a:pPr lvl="2"/>
            <a:r>
              <a:rPr lang="ru-RU" altLang="en-US" smtClean="0"/>
              <a:t>Третий уровень</a:t>
            </a:r>
          </a:p>
          <a:p>
            <a:pPr lvl="3"/>
            <a:r>
              <a:rPr lang="ru-RU" altLang="en-US" smtClean="0"/>
              <a:t>Четвертый уровень</a:t>
            </a:r>
          </a:p>
          <a:p>
            <a:pPr lvl="4"/>
            <a:r>
              <a:rPr lang="ru-RU" altLang="en-US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1BB8BF58-6E29-4ABF-8D14-11B502D7E2B9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ctr"/>
          <a:lstStyle/>
          <a:p>
            <a:pPr eaLnBrk="1" hangingPunct="1"/>
            <a:r>
              <a:rPr lang="uk-UA" altLang="en-US" sz="4400" smtClean="0"/>
              <a:t>ПРИЛАДИ І ПРИСТРОЇ ІНТЕРАЛЬНОЇ ОПТИКИ</a:t>
            </a:r>
            <a:endParaRPr lang="ru-RU" altLang="en-US" sz="440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 eaLnBrk="1" hangingPunct="1"/>
            <a:r>
              <a:rPr lang="en-US" altLang="en-US" sz="3200" smtClean="0"/>
              <a:t>Л</a:t>
            </a:r>
            <a:r>
              <a:rPr lang="uk-UA" altLang="en-US" sz="3200" smtClean="0"/>
              <a:t>абораторна робота</a:t>
            </a:r>
          </a:p>
          <a:p>
            <a:pPr eaLnBrk="1" hangingPunct="1"/>
            <a:r>
              <a:rPr lang="en-US" altLang="en-US" sz="3200" smtClean="0"/>
              <a:t>В</a:t>
            </a:r>
            <a:r>
              <a:rPr lang="uk-UA" altLang="en-US" sz="3200" smtClean="0"/>
              <a:t>АХ світлодіодів</a:t>
            </a:r>
            <a:endParaRPr lang="ru-RU" altLang="en-US" sz="320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346075"/>
          </a:xfrm>
        </p:spPr>
        <p:txBody>
          <a:bodyPr/>
          <a:lstStyle/>
          <a:p>
            <a:pPr eaLnBrk="1" hangingPunct="1"/>
            <a:r>
              <a:rPr lang="uk-UA" altLang="en-US" sz="2000" smtClean="0"/>
              <a:t>ППІО</a:t>
            </a:r>
            <a:endParaRPr lang="ru-RU" altLang="en-US" sz="2000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11188" y="620713"/>
            <a:ext cx="8229600" cy="288925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uk-UA" altLang="en-US" sz="1400" b="1" smtClean="0"/>
              <a:t>ВАХ світлоді</a:t>
            </a:r>
            <a:r>
              <a:rPr lang="en-US" altLang="en-US" sz="1400" b="1" smtClean="0"/>
              <a:t>o</a:t>
            </a:r>
            <a:r>
              <a:rPr lang="uk-UA" altLang="en-US" sz="1400" b="1" smtClean="0"/>
              <a:t>дів</a:t>
            </a:r>
            <a:endParaRPr lang="ru-RU" altLang="en-US" sz="1400" b="1" smtClean="0"/>
          </a:p>
        </p:txBody>
      </p:sp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538" y="1196975"/>
            <a:ext cx="5162550" cy="264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346075"/>
          </a:xfrm>
        </p:spPr>
        <p:txBody>
          <a:bodyPr/>
          <a:lstStyle/>
          <a:p>
            <a:pPr eaLnBrk="1" hangingPunct="1"/>
            <a:r>
              <a:rPr lang="uk-UA" altLang="en-US" sz="2000" smtClean="0"/>
              <a:t>ППІО</a:t>
            </a:r>
            <a:endParaRPr lang="ru-RU" altLang="en-US" sz="200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620713"/>
            <a:ext cx="8229600" cy="288925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uk-UA" altLang="en-US" sz="1400" b="1" smtClean="0"/>
              <a:t>ВАХ світлодіодів</a:t>
            </a:r>
            <a:endParaRPr lang="ru-RU" altLang="en-US" sz="1400" b="1" smtClean="0"/>
          </a:p>
        </p:txBody>
      </p:sp>
      <p:pic>
        <p:nvPicPr>
          <p:cNvPr id="3076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075" y="981075"/>
            <a:ext cx="5019675" cy="561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0"/>
            <a:ext cx="8229600" cy="346075"/>
          </a:xfrm>
        </p:spPr>
        <p:txBody>
          <a:bodyPr/>
          <a:lstStyle/>
          <a:p>
            <a:pPr eaLnBrk="1" hangingPunct="1"/>
            <a:r>
              <a:rPr lang="uk-UA" altLang="en-US" sz="2000" smtClean="0"/>
              <a:t>ППІО</a:t>
            </a:r>
            <a:endParaRPr lang="ru-RU" altLang="en-US" sz="200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11188" y="333375"/>
            <a:ext cx="8229600" cy="288925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uk-UA" altLang="en-US" sz="1400" b="1" smtClean="0"/>
              <a:t>ВАХ світлодіодів</a:t>
            </a:r>
            <a:endParaRPr lang="ru-RU" altLang="en-US" sz="1400" b="1" smtClean="0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050" y="692150"/>
            <a:ext cx="4587875" cy="616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0"/>
            <a:ext cx="8229600" cy="346075"/>
          </a:xfrm>
        </p:spPr>
        <p:txBody>
          <a:bodyPr/>
          <a:lstStyle/>
          <a:p>
            <a:pPr eaLnBrk="1" hangingPunct="1"/>
            <a:r>
              <a:rPr lang="uk-UA" altLang="en-US" sz="2000" smtClean="0"/>
              <a:t>ППІО</a:t>
            </a:r>
            <a:endParaRPr lang="ru-RU" altLang="en-US" sz="2000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11188" y="333375"/>
            <a:ext cx="8229600" cy="288925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uk-UA" altLang="en-US" sz="1400" b="1" smtClean="0"/>
              <a:t>ВАХ світлодіодів</a:t>
            </a:r>
            <a:endParaRPr lang="ru-RU" altLang="en-US" sz="1400" b="1" smtClean="0"/>
          </a:p>
        </p:txBody>
      </p:sp>
      <p:pic>
        <p:nvPicPr>
          <p:cNvPr id="512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413" y="692150"/>
            <a:ext cx="4191000" cy="601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39750" y="0"/>
            <a:ext cx="8229600" cy="346075"/>
          </a:xfrm>
        </p:spPr>
        <p:txBody>
          <a:bodyPr/>
          <a:lstStyle/>
          <a:p>
            <a:pPr eaLnBrk="1" hangingPunct="1"/>
            <a:r>
              <a:rPr lang="uk-UA" altLang="en-US" sz="2000" smtClean="0"/>
              <a:t>ППІО</a:t>
            </a:r>
            <a:endParaRPr lang="ru-RU" altLang="en-US" sz="200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4213" y="333375"/>
            <a:ext cx="8229600" cy="288925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uk-UA" altLang="en-US" sz="1400" b="1" smtClean="0"/>
              <a:t>ВАХ світлодіодів</a:t>
            </a:r>
            <a:endParaRPr lang="ru-RU" altLang="en-US" sz="1400" b="1" smtClean="0"/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075" y="642938"/>
            <a:ext cx="4227513" cy="621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0"/>
            <a:ext cx="8229600" cy="346075"/>
          </a:xfrm>
        </p:spPr>
        <p:txBody>
          <a:bodyPr/>
          <a:lstStyle/>
          <a:p>
            <a:pPr eaLnBrk="1" hangingPunct="1"/>
            <a:r>
              <a:rPr lang="uk-UA" altLang="en-US" sz="2000" smtClean="0"/>
              <a:t>ППІО</a:t>
            </a:r>
            <a:endParaRPr lang="ru-RU" altLang="en-US" sz="200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11188" y="404813"/>
            <a:ext cx="8229600" cy="288925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uk-UA" altLang="en-US" sz="1400" b="1" smtClean="0"/>
              <a:t>ВАХ світлодіодів</a:t>
            </a:r>
            <a:endParaRPr lang="ru-RU" altLang="en-US" sz="1400" b="1" smtClean="0"/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075" y="692150"/>
            <a:ext cx="4429125" cy="605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346075"/>
          </a:xfrm>
        </p:spPr>
        <p:txBody>
          <a:bodyPr/>
          <a:lstStyle/>
          <a:p>
            <a:pPr eaLnBrk="1" hangingPunct="1"/>
            <a:r>
              <a:rPr lang="uk-UA" altLang="en-US" sz="2000" smtClean="0"/>
              <a:t>ППІО</a:t>
            </a:r>
            <a:endParaRPr lang="ru-RU" altLang="en-US" sz="200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11188" y="620713"/>
            <a:ext cx="8229600" cy="288925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uk-UA" altLang="en-US" sz="1400" b="1" smtClean="0"/>
              <a:t>ВАХ світлодіодів</a:t>
            </a:r>
            <a:endParaRPr lang="ru-RU" altLang="en-US" sz="1400" b="1" smtClean="0"/>
          </a:p>
        </p:txBody>
      </p:sp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50" y="1052513"/>
            <a:ext cx="6370638" cy="5322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346075"/>
          </a:xfrm>
        </p:spPr>
        <p:txBody>
          <a:bodyPr/>
          <a:lstStyle/>
          <a:p>
            <a:pPr eaLnBrk="1" hangingPunct="1"/>
            <a:r>
              <a:rPr lang="uk-UA" altLang="en-US" sz="2000" smtClean="0"/>
              <a:t>ППІО</a:t>
            </a:r>
            <a:endParaRPr lang="ru-RU" altLang="en-US" sz="2000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11188" y="620713"/>
            <a:ext cx="8229600" cy="288925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uk-UA" altLang="en-US" sz="1400" b="1" smtClean="0"/>
              <a:t>ВАХ світлоді</a:t>
            </a:r>
            <a:r>
              <a:rPr lang="en-US" altLang="en-US" sz="1400" b="1" smtClean="0"/>
              <a:t>o</a:t>
            </a:r>
            <a:r>
              <a:rPr lang="uk-UA" altLang="en-US" sz="1400" b="1" smtClean="0"/>
              <a:t>дів     </a:t>
            </a:r>
            <a:r>
              <a:rPr lang="en-US" altLang="en-US" sz="1400" b="1" smtClean="0"/>
              <a:t>U=RI   R=U/I</a:t>
            </a:r>
            <a:endParaRPr lang="ru-RU" altLang="en-US" sz="1400" b="1" smtClean="0"/>
          </a:p>
        </p:txBody>
      </p:sp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2060575"/>
            <a:ext cx="7294562" cy="237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346075"/>
          </a:xfrm>
        </p:spPr>
        <p:txBody>
          <a:bodyPr/>
          <a:lstStyle/>
          <a:p>
            <a:pPr eaLnBrk="1" hangingPunct="1"/>
            <a:r>
              <a:rPr lang="uk-UA" altLang="en-US" sz="2000" smtClean="0"/>
              <a:t>ППІО</a:t>
            </a:r>
            <a:endParaRPr lang="ru-RU" altLang="en-US" sz="2000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11188" y="620713"/>
            <a:ext cx="8229600" cy="288925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uk-UA" altLang="en-US" sz="1400" b="1" smtClean="0"/>
              <a:t>ВАХ світлодіодів</a:t>
            </a:r>
            <a:endParaRPr lang="ru-RU" altLang="en-US" sz="1400" b="1" smtClean="0"/>
          </a:p>
        </p:txBody>
      </p:sp>
      <p:sp>
        <p:nvSpPr>
          <p:cNvPr id="10244" name="Text Box 5"/>
          <p:cNvSpPr txBox="1">
            <a:spLocks noChangeArrowheads="1"/>
          </p:cNvSpPr>
          <p:nvPr/>
        </p:nvSpPr>
        <p:spPr bwMode="auto">
          <a:xfrm>
            <a:off x="1908175" y="1052513"/>
            <a:ext cx="5616575" cy="3694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uk-UA" altLang="" dirty="0" smtClean="0"/>
              <a:t>Завдання для виконання роботи</a:t>
            </a:r>
          </a:p>
          <a:p>
            <a:pPr>
              <a:spcBef>
                <a:spcPct val="50000"/>
              </a:spcBef>
              <a:buFontTx/>
              <a:buAutoNum type="arabicPeriod"/>
              <a:defRPr/>
            </a:pPr>
            <a:r>
              <a:rPr lang="uk-UA" altLang="" dirty="0" smtClean="0"/>
              <a:t>Скласти схему експерименту.</a:t>
            </a:r>
          </a:p>
          <a:p>
            <a:pPr>
              <a:spcBef>
                <a:spcPct val="50000"/>
              </a:spcBef>
              <a:buFontTx/>
              <a:buAutoNum type="arabicPeriod"/>
              <a:defRPr/>
            </a:pPr>
            <a:r>
              <a:rPr lang="uk-UA" altLang="" dirty="0" smtClean="0"/>
              <a:t>Зняти експериментальну ВАХ </a:t>
            </a:r>
            <a:r>
              <a:rPr lang="uk-UA" altLang="" dirty="0" err="1" smtClean="0"/>
              <a:t>світлодіода</a:t>
            </a:r>
            <a:r>
              <a:rPr lang="uk-UA" altLang="" dirty="0" smtClean="0"/>
              <a:t> та побудувати її.</a:t>
            </a:r>
          </a:p>
          <a:p>
            <a:pPr>
              <a:spcBef>
                <a:spcPct val="50000"/>
              </a:spcBef>
              <a:buFontTx/>
              <a:buAutoNum type="arabicPeriod"/>
              <a:defRPr/>
            </a:pPr>
            <a:r>
              <a:rPr lang="uk-UA" altLang="" dirty="0" smtClean="0"/>
              <a:t>По експериментальній ВАХ визначити послідовний опір </a:t>
            </a:r>
            <a:r>
              <a:rPr lang="en-US" altLang="" dirty="0" err="1" smtClean="0"/>
              <a:t>Rs</a:t>
            </a:r>
            <a:r>
              <a:rPr lang="en-US" altLang="" dirty="0" smtClean="0"/>
              <a:t> </a:t>
            </a:r>
            <a:r>
              <a:rPr lang="uk-UA" altLang="" dirty="0" err="1" smtClean="0"/>
              <a:t>світлодіода</a:t>
            </a:r>
            <a:r>
              <a:rPr lang="uk-UA" altLang="" dirty="0" smtClean="0"/>
              <a:t>.</a:t>
            </a:r>
          </a:p>
          <a:p>
            <a:pPr marL="0" indent="0">
              <a:spcBef>
                <a:spcPct val="50000"/>
              </a:spcBef>
              <a:defRPr/>
            </a:pPr>
            <a:r>
              <a:rPr lang="uk-UA" altLang="" dirty="0" smtClean="0"/>
              <a:t>4. За допомогою рівняння  </a:t>
            </a:r>
            <a:r>
              <a:rPr lang="uk-UA" altLang="" dirty="0" err="1" smtClean="0"/>
              <a:t>Шоклі</a:t>
            </a:r>
            <a:r>
              <a:rPr lang="uk-UA" altLang="" dirty="0" smtClean="0"/>
              <a:t> побудувати теоретичну ВАХ </a:t>
            </a:r>
            <a:r>
              <a:rPr lang="uk-UA" altLang="" dirty="0" err="1" smtClean="0"/>
              <a:t>світлодіода</a:t>
            </a:r>
            <a:r>
              <a:rPr lang="uk-UA" altLang="" dirty="0" smtClean="0"/>
              <a:t>, прийнявши </a:t>
            </a:r>
          </a:p>
          <a:p>
            <a:pPr marL="0" indent="0">
              <a:spcBef>
                <a:spcPct val="50000"/>
              </a:spcBef>
              <a:defRPr/>
            </a:pPr>
            <a:r>
              <a:rPr lang="uk-UA" altLang="" dirty="0" smtClean="0"/>
              <a:t>І</a:t>
            </a:r>
            <a:r>
              <a:rPr lang="en-US" altLang="" dirty="0" smtClean="0"/>
              <a:t>s=</a:t>
            </a:r>
            <a:r>
              <a:rPr lang="uk-UA" altLang="" dirty="0" smtClean="0"/>
              <a:t>20 мкА, </a:t>
            </a:r>
            <a:r>
              <a:rPr lang="en-US" altLang="" dirty="0" err="1" smtClean="0"/>
              <a:t>n</a:t>
            </a:r>
            <a:r>
              <a:rPr lang="en-US" altLang="" sz="1200" dirty="0" err="1" smtClean="0"/>
              <a:t>ideal</a:t>
            </a:r>
            <a:r>
              <a:rPr lang="en-US" altLang="" dirty="0" smtClean="0"/>
              <a:t>=2</a:t>
            </a:r>
            <a:r>
              <a:rPr lang="uk-UA" altLang="" dirty="0" smtClean="0"/>
              <a:t>.</a:t>
            </a:r>
          </a:p>
          <a:p>
            <a:pPr marL="0" indent="0">
              <a:spcBef>
                <a:spcPct val="50000"/>
              </a:spcBef>
              <a:defRPr/>
            </a:pPr>
            <a:r>
              <a:rPr lang="uk-UA" altLang="" dirty="0" smtClean="0"/>
              <a:t>5. Зробити висновки.</a:t>
            </a:r>
            <a:endParaRPr lang="ru-RU" altLang="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3612" y="4941168"/>
            <a:ext cx="4676775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93</Words>
  <Application>Microsoft Office PowerPoint</Application>
  <PresentationFormat>Экран (4:3)</PresentationFormat>
  <Paragraphs>28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Оформление по умолчанию</vt:lpstr>
      <vt:lpstr>ПРИЛАДИ І ПРИСТРОЇ ІНТЕРАЛЬНОЇ ОПТИКИ</vt:lpstr>
      <vt:lpstr>ППІО</vt:lpstr>
      <vt:lpstr>ППІО</vt:lpstr>
      <vt:lpstr>ППІО</vt:lpstr>
      <vt:lpstr>ППІО</vt:lpstr>
      <vt:lpstr>ППІО</vt:lpstr>
      <vt:lpstr>ППІО</vt:lpstr>
      <vt:lpstr>ППІО</vt:lpstr>
      <vt:lpstr>ППІО</vt:lpstr>
      <vt:lpstr>ППІО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ЛАЗЕРНА ТЕХНІКА ТА ТЕХНОЛОГІЇ</dc:title>
  <dc:creator>MX</dc:creator>
  <cp:lastModifiedBy>Николай</cp:lastModifiedBy>
  <cp:revision>19</cp:revision>
  <dcterms:created xsi:type="dcterms:W3CDTF">2020-10-01T12:17:47Z</dcterms:created>
  <dcterms:modified xsi:type="dcterms:W3CDTF">2025-03-05T05:54:34Z</dcterms:modified>
</cp:coreProperties>
</file>