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338" r:id="rId3"/>
    <p:sldId id="294" r:id="rId4"/>
    <p:sldId id="427" r:id="rId5"/>
    <p:sldId id="497" r:id="rId6"/>
    <p:sldId id="351" r:id="rId7"/>
    <p:sldId id="352" r:id="rId8"/>
    <p:sldId id="498" r:id="rId9"/>
    <p:sldId id="492" r:id="rId10"/>
    <p:sldId id="493" r:id="rId11"/>
    <p:sldId id="494" r:id="rId12"/>
    <p:sldId id="374" r:id="rId13"/>
    <p:sldId id="455" r:id="rId14"/>
    <p:sldId id="495" r:id="rId15"/>
    <p:sldId id="485" r:id="rId16"/>
    <p:sldId id="486" r:id="rId17"/>
    <p:sldId id="380" r:id="rId18"/>
    <p:sldId id="496" r:id="rId19"/>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p:cViewPr varScale="1">
        <p:scale>
          <a:sx n="106" d="100"/>
          <a:sy n="106"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wnloads\1_mag_aprel__.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05555555555555"/>
          <c:y val="0"/>
          <c:w val="0.64722222222222225"/>
          <c:h val="1"/>
        </c:manualLayout>
      </c:layout>
      <c:doughnutChart>
        <c:varyColors val="1"/>
        <c:ser>
          <c:idx val="0"/>
          <c:order val="0"/>
          <c:tx>
            <c:strRef>
              <c:f>Лист1!$A$5:$F$5</c:f>
              <c:strCache>
                <c:ptCount val="1"/>
                <c:pt idx="0">
                  <c:v>контент направлений на продаж</c:v>
                </c:pt>
              </c:strCache>
            </c:strRef>
          </c:tx>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F0B-4E17-8516-468800391C3C}"/>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F0B-4E17-8516-468800391C3C}"/>
              </c:ext>
            </c:extLst>
          </c:dPt>
          <c:dPt>
            <c:idx val="2"/>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F0B-4E17-8516-468800391C3C}"/>
              </c:ext>
            </c:extLst>
          </c:dPt>
          <c:dLbls>
            <c:dLbl>
              <c:idx val="0"/>
              <c:spPr>
                <a:solidFill>
                  <a:schemeClr val="bg2"/>
                </a:solid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ru-UA"/>
                </a:p>
              </c:txPr>
              <c:showLegendKey val="0"/>
              <c:showVal val="0"/>
              <c:showCatName val="1"/>
              <c:showSerName val="0"/>
              <c:showPercent val="1"/>
              <c:showBubbleSize val="0"/>
              <c:extLst>
                <c:ext xmlns:c15="http://schemas.microsoft.com/office/drawing/2012/chart" uri="{CE6537A1-D6FC-4f65-9D91-7224C49458BB}">
                  <c15:layout>
                    <c:manualLayout>
                      <c:w val="0.26858407079646018"/>
                      <c:h val="0.20349555263925342"/>
                    </c:manualLayout>
                  </c15:layout>
                </c:ext>
                <c:ext xmlns:c16="http://schemas.microsoft.com/office/drawing/2014/chart" uri="{C3380CC4-5D6E-409C-BE32-E72D297353CC}">
                  <c16:uniqueId val="{00000001-FF0B-4E17-8516-468800391C3C}"/>
                </c:ext>
              </c:extLst>
            </c:dLbl>
            <c:dLbl>
              <c:idx val="1"/>
              <c:showLegendKey val="0"/>
              <c:showVal val="0"/>
              <c:showCatName val="1"/>
              <c:showSerName val="0"/>
              <c:showPercent val="1"/>
              <c:showBubbleSize val="0"/>
              <c:extLst>
                <c:ext xmlns:c15="http://schemas.microsoft.com/office/drawing/2012/chart" uri="{CE6537A1-D6FC-4f65-9D91-7224C49458BB}">
                  <c15:layout>
                    <c:manualLayout>
                      <c:w val="0.27313805077462661"/>
                      <c:h val="0.26817147856517937"/>
                    </c:manualLayout>
                  </c15:layout>
                </c:ext>
                <c:ext xmlns:c16="http://schemas.microsoft.com/office/drawing/2014/chart" uri="{C3380CC4-5D6E-409C-BE32-E72D297353CC}">
                  <c16:uniqueId val="{00000003-FF0B-4E17-8516-468800391C3C}"/>
                </c:ext>
              </c:extLst>
            </c:dLbl>
            <c:dLbl>
              <c:idx val="2"/>
              <c:showLegendKey val="0"/>
              <c:showVal val="0"/>
              <c:showCatName val="1"/>
              <c:showSerName val="0"/>
              <c:showPercent val="1"/>
              <c:showBubbleSize val="0"/>
              <c:extLst>
                <c:ext xmlns:c15="http://schemas.microsoft.com/office/drawing/2012/chart" uri="{CE6537A1-D6FC-4f65-9D91-7224C49458BB}">
                  <c15:layout>
                    <c:manualLayout>
                      <c:w val="0.26945073514040835"/>
                      <c:h val="0.26817147856517937"/>
                    </c:manualLayout>
                  </c15:layout>
                </c:ext>
                <c:ext xmlns:c16="http://schemas.microsoft.com/office/drawing/2014/chart" uri="{C3380CC4-5D6E-409C-BE32-E72D297353CC}">
                  <c16:uniqueId val="{00000005-FF0B-4E17-8516-468800391C3C}"/>
                </c:ext>
              </c:extLst>
            </c:dLbl>
            <c:spPr>
              <a:solidFill>
                <a:schemeClr val="bg2"/>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ru-UA"/>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Лист1!$A$4:$F$6</c:f>
              <c:strCache>
                <c:ptCount val="3"/>
                <c:pt idx="0">
                  <c:v> інформаційного контенту </c:v>
                </c:pt>
                <c:pt idx="1">
                  <c:v>контент направлений на продаж</c:v>
                </c:pt>
                <c:pt idx="2">
                  <c:v> контент направлений на залучення</c:v>
                </c:pt>
              </c:strCache>
            </c:strRef>
          </c:cat>
          <c:val>
            <c:numRef>
              <c:f>Лист1!$G$4:$G$6</c:f>
              <c:numCache>
                <c:formatCode>0%</c:formatCode>
                <c:ptCount val="3"/>
                <c:pt idx="0">
                  <c:v>0.4</c:v>
                </c:pt>
                <c:pt idx="1">
                  <c:v>0.4</c:v>
                </c:pt>
                <c:pt idx="2">
                  <c:v>0.2</c:v>
                </c:pt>
              </c:numCache>
            </c:numRef>
          </c:val>
          <c:extLst>
            <c:ext xmlns:c16="http://schemas.microsoft.com/office/drawing/2014/chart" uri="{C3380CC4-5D6E-409C-BE32-E72D297353CC}">
              <c16:uniqueId val="{00000006-FF0B-4E17-8516-468800391C3C}"/>
            </c:ext>
          </c:extLst>
        </c:ser>
        <c:dLbls>
          <c:showLegendKey val="0"/>
          <c:showVal val="0"/>
          <c:showCatName val="0"/>
          <c:showSerName val="0"/>
          <c:showPercent val="1"/>
          <c:showBubbleSize val="0"/>
          <c:showLeaderLines val="1"/>
        </c:dLbls>
        <c:firstSliceAng val="0"/>
        <c:holeSize val="7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563176895306861E-2"/>
          <c:y val="2.5943396226415096E-2"/>
          <c:w val="0.95036101083032487"/>
          <c:h val="0.79999350022284954"/>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F0F-467D-B5CC-6ECD4C5B193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F0F-467D-B5CC-6ECD4C5B193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F0F-467D-B5CC-6ECD4C5B193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U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магістри!$B$103:$E$107</c:f>
              <c:strCache>
                <c:ptCount val="3"/>
                <c:pt idx="0">
                  <c:v>контенту направленого на продаж </c:v>
                </c:pt>
                <c:pt idx="1">
                  <c:v>інформаційного</c:v>
                </c:pt>
                <c:pt idx="2">
                  <c:v>розважального (направленого на залучення ЦА, взаємодію)</c:v>
                </c:pt>
              </c:strCache>
            </c:strRef>
          </c:cat>
          <c:val>
            <c:numRef>
              <c:f>магістри!$F$103:$F$105</c:f>
              <c:numCache>
                <c:formatCode>0%</c:formatCode>
                <c:ptCount val="3"/>
                <c:pt idx="0">
                  <c:v>0.4</c:v>
                </c:pt>
                <c:pt idx="1">
                  <c:v>0.4</c:v>
                </c:pt>
                <c:pt idx="2">
                  <c:v>0.2</c:v>
                </c:pt>
              </c:numCache>
            </c:numRef>
          </c:val>
          <c:extLst>
            <c:ext xmlns:c16="http://schemas.microsoft.com/office/drawing/2014/chart" uri="{C3380CC4-5D6E-409C-BE32-E72D297353CC}">
              <c16:uniqueId val="{00000006-5F0F-467D-B5CC-6ECD4C5B193A}"/>
            </c:ext>
          </c:extLst>
        </c:ser>
        <c:dLbls>
          <c:dLblPos val="ctr"/>
          <c:showLegendKey val="0"/>
          <c:showVal val="0"/>
          <c:showCatName val="0"/>
          <c:showSerName val="0"/>
          <c:showPercent val="1"/>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ru-UA"/>
          </a:p>
        </c:txPr>
      </c:legendEntry>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Лист1!$B$1</c:f>
              <c:strCache>
                <c:ptCount val="1"/>
                <c:pt idx="0">
                  <c:v>Столбец1</c:v>
                </c:pt>
              </c:strCache>
            </c:strRef>
          </c:tx>
          <c:dPt>
            <c:idx val="0"/>
            <c:bubble3D val="0"/>
            <c:explosion val="7"/>
            <c:spPr>
              <a:gradFill>
                <a:gsLst>
                  <a:gs pos="100000">
                    <a:schemeClr val="accent4">
                      <a:shade val="76000"/>
                      <a:lumMod val="60000"/>
                      <a:lumOff val="40000"/>
                    </a:schemeClr>
                  </a:gs>
                  <a:gs pos="0">
                    <a:schemeClr val="accent4">
                      <a:shade val="76000"/>
                    </a:schemeClr>
                  </a:gs>
                </a:gsLst>
                <a:lin ang="5400000" scaled="0"/>
              </a:gradFill>
              <a:ln w="19050">
                <a:solidFill>
                  <a:schemeClr val="lt1"/>
                </a:solidFill>
              </a:ln>
              <a:effectLst/>
            </c:spPr>
            <c:extLst>
              <c:ext xmlns:c16="http://schemas.microsoft.com/office/drawing/2014/chart" uri="{C3380CC4-5D6E-409C-BE32-E72D297353CC}">
                <c16:uniqueId val="{00000001-49EC-4E6D-98F1-683475BED264}"/>
              </c:ext>
            </c:extLst>
          </c:dPt>
          <c:dPt>
            <c:idx val="1"/>
            <c:bubble3D val="0"/>
            <c:spPr>
              <a:gradFill>
                <a:gsLst>
                  <a:gs pos="100000">
                    <a:schemeClr val="accent4">
                      <a:tint val="77000"/>
                      <a:lumMod val="60000"/>
                      <a:lumOff val="40000"/>
                    </a:schemeClr>
                  </a:gs>
                  <a:gs pos="0">
                    <a:schemeClr val="accent4">
                      <a:tint val="77000"/>
                    </a:schemeClr>
                  </a:gs>
                </a:gsLst>
                <a:lin ang="5400000" scaled="0"/>
              </a:gradFill>
              <a:ln w="19050">
                <a:solidFill>
                  <a:schemeClr val="lt1"/>
                </a:solidFill>
              </a:ln>
              <a:effectLst/>
            </c:spPr>
            <c:extLst>
              <c:ext xmlns:c16="http://schemas.microsoft.com/office/drawing/2014/chart" uri="{C3380CC4-5D6E-409C-BE32-E72D297353CC}">
                <c16:uniqueId val="{00000002-49EC-4E6D-98F1-683475BED264}"/>
              </c:ext>
            </c:extLst>
          </c:dPt>
          <c:dLbls>
            <c:dLbl>
              <c:idx val="0"/>
              <c:spPr>
                <a:noFill/>
                <a:ln>
                  <a:noFill/>
                </a:ln>
                <a:effectLst/>
              </c:spPr>
              <c:txPr>
                <a:bodyPr rot="0" spcFirstLastPara="1" vertOverflow="ellipsis" vert="horz" wrap="square" lIns="38100" tIns="19050" rIns="38100" bIns="19050" anchor="ctr" anchorCtr="1">
                  <a:noAutofit/>
                </a:bodyPr>
                <a:lstStyle/>
                <a:p>
                  <a:pPr>
                    <a:defRPr sz="5000" b="0" i="0" u="none" strike="noStrike" kern="1200" baseline="0">
                      <a:solidFill>
                        <a:schemeClr val="dk1">
                          <a:lumMod val="75000"/>
                          <a:lumOff val="25000"/>
                        </a:schemeClr>
                      </a:solidFill>
                      <a:latin typeface="+mn-lt"/>
                      <a:ea typeface="+mn-ea"/>
                      <a:cs typeface="+mn-cs"/>
                    </a:defRPr>
                  </a:pPr>
                  <a:endParaRPr lang="ru-UA"/>
                </a:p>
              </c:txPr>
              <c:dLblPos val="inEnd"/>
              <c:showLegendKey val="0"/>
              <c:showVal val="0"/>
              <c:showCatName val="0"/>
              <c:showSerName val="0"/>
              <c:showPercent val="1"/>
              <c:showBubbleSize val="0"/>
              <c:extLst>
                <c:ext xmlns:c15="http://schemas.microsoft.com/office/drawing/2012/chart" uri="{CE6537A1-D6FC-4f65-9D91-7224C49458BB}">
                  <c15:layout>
                    <c:manualLayout>
                      <c:w val="0.21395299236148527"/>
                      <c:h val="0.46511713705958313"/>
                    </c:manualLayout>
                  </c15:layout>
                </c:ext>
                <c:ext xmlns:c16="http://schemas.microsoft.com/office/drawing/2014/chart" uri="{C3380CC4-5D6E-409C-BE32-E72D297353CC}">
                  <c16:uniqueId val="{00000001-49EC-4E6D-98F1-683475BED264}"/>
                </c:ext>
              </c:extLst>
            </c:dLbl>
            <c:dLbl>
              <c:idx val="1"/>
              <c:dLblPos val="inEnd"/>
              <c:showLegendKey val="0"/>
              <c:showVal val="0"/>
              <c:showCatName val="0"/>
              <c:showSerName val="0"/>
              <c:showPercent val="1"/>
              <c:showBubbleSize val="0"/>
              <c:extLst>
                <c:ext xmlns:c15="http://schemas.microsoft.com/office/drawing/2012/chart" uri="{CE6537A1-D6FC-4f65-9D91-7224C49458BB}">
                  <c15:layout>
                    <c:manualLayout>
                      <c:w val="0.22723100181710082"/>
                      <c:h val="0.46142778085224129"/>
                    </c:manualLayout>
                  </c15:layout>
                </c:ext>
                <c:ext xmlns:c16="http://schemas.microsoft.com/office/drawing/2014/chart" uri="{C3380CC4-5D6E-409C-BE32-E72D297353CC}">
                  <c16:uniqueId val="{00000002-49EC-4E6D-98F1-683475BED264}"/>
                </c:ext>
              </c:extLst>
            </c:dLbl>
            <c:spPr>
              <a:noFill/>
              <a:ln>
                <a:noFill/>
              </a:ln>
              <a:effectLst/>
            </c:spPr>
            <c:txPr>
              <a:bodyPr rot="0" spcFirstLastPara="1" vertOverflow="ellipsis" vert="horz" wrap="square" lIns="38100" tIns="19050" rIns="38100" bIns="19050" anchor="ctr" anchorCtr="1">
                <a:spAutoFit/>
              </a:bodyPr>
              <a:lstStyle/>
              <a:p>
                <a:pPr>
                  <a:defRPr sz="5000" b="0" i="0" u="none" strike="noStrike" kern="1200" baseline="0">
                    <a:solidFill>
                      <a:schemeClr val="dk1">
                        <a:lumMod val="75000"/>
                        <a:lumOff val="25000"/>
                      </a:schemeClr>
                    </a:solidFill>
                    <a:latin typeface="+mn-lt"/>
                    <a:ea typeface="+mn-ea"/>
                    <a:cs typeface="+mn-cs"/>
                  </a:defRPr>
                </a:pPr>
                <a:endParaRPr lang="ru-UA"/>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Лист1!$A$2:$A$5</c:f>
              <c:strCache>
                <c:ptCount val="2"/>
                <c:pt idx="0">
                  <c:v>Україномовний контент</c:v>
                </c:pt>
                <c:pt idx="1">
                  <c:v>Російськомовний контент</c:v>
                </c:pt>
              </c:strCache>
            </c:strRef>
          </c:cat>
          <c:val>
            <c:numRef>
              <c:f>Лист1!$B$2:$B$5</c:f>
              <c:numCache>
                <c:formatCode>0%</c:formatCode>
                <c:ptCount val="2"/>
                <c:pt idx="0">
                  <c:v>0.6</c:v>
                </c:pt>
                <c:pt idx="1">
                  <c:v>0.4</c:v>
                </c:pt>
              </c:numCache>
            </c:numRef>
          </c:val>
          <c:extLst>
            <c:ext xmlns:c16="http://schemas.microsoft.com/office/drawing/2014/chart" uri="{C3380CC4-5D6E-409C-BE32-E72D297353CC}">
              <c16:uniqueId val="{00000000-49EC-4E6D-98F1-683475BED26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ru-U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Лист1!$B$1</c:f>
              <c:strCache>
                <c:ptCount val="1"/>
                <c:pt idx="0">
                  <c:v>Столбец1</c:v>
                </c:pt>
              </c:strCache>
            </c:strRef>
          </c:tx>
          <c:dPt>
            <c:idx val="0"/>
            <c:bubble3D val="0"/>
            <c:explosion val="7"/>
            <c:spPr>
              <a:gradFill>
                <a:gsLst>
                  <a:gs pos="100000">
                    <a:schemeClr val="accent4">
                      <a:shade val="76000"/>
                      <a:lumMod val="60000"/>
                      <a:lumOff val="40000"/>
                    </a:schemeClr>
                  </a:gs>
                  <a:gs pos="0">
                    <a:schemeClr val="accent4">
                      <a:shade val="76000"/>
                    </a:schemeClr>
                  </a:gs>
                </a:gsLst>
                <a:lin ang="5400000" scaled="0"/>
              </a:gradFill>
              <a:ln w="19050">
                <a:solidFill>
                  <a:schemeClr val="lt1"/>
                </a:solidFill>
              </a:ln>
              <a:effectLst/>
            </c:spPr>
            <c:extLst>
              <c:ext xmlns:c16="http://schemas.microsoft.com/office/drawing/2014/chart" uri="{C3380CC4-5D6E-409C-BE32-E72D297353CC}">
                <c16:uniqueId val="{00000001-D6CD-4A1F-AD02-BD8D979758FA}"/>
              </c:ext>
            </c:extLst>
          </c:dPt>
          <c:dPt>
            <c:idx val="1"/>
            <c:bubble3D val="0"/>
            <c:spPr>
              <a:gradFill>
                <a:gsLst>
                  <a:gs pos="100000">
                    <a:schemeClr val="accent4">
                      <a:tint val="77000"/>
                      <a:lumMod val="60000"/>
                      <a:lumOff val="40000"/>
                    </a:schemeClr>
                  </a:gs>
                  <a:gs pos="0">
                    <a:schemeClr val="accent4">
                      <a:tint val="77000"/>
                    </a:schemeClr>
                  </a:gs>
                </a:gsLst>
                <a:lin ang="5400000" scaled="0"/>
              </a:gradFill>
              <a:ln w="19050">
                <a:solidFill>
                  <a:schemeClr val="lt1"/>
                </a:solidFill>
              </a:ln>
              <a:effectLst/>
            </c:spPr>
            <c:extLst>
              <c:ext xmlns:c16="http://schemas.microsoft.com/office/drawing/2014/chart" uri="{C3380CC4-5D6E-409C-BE32-E72D297353CC}">
                <c16:uniqueId val="{00000003-D6CD-4A1F-AD02-BD8D979758FA}"/>
              </c:ext>
            </c:extLst>
          </c:dPt>
          <c:dPt>
            <c:idx val="2"/>
            <c:bubble3D val="0"/>
            <c:spPr>
              <a:gradFill>
                <a:gsLst>
                  <a:gs pos="100000">
                    <a:schemeClr val="accent4">
                      <a:tint val="86000"/>
                      <a:lumMod val="60000"/>
                      <a:lumOff val="40000"/>
                    </a:schemeClr>
                  </a:gs>
                  <a:gs pos="0">
                    <a:schemeClr val="accent4">
                      <a:tint val="86000"/>
                    </a:schemeClr>
                  </a:gs>
                </a:gsLst>
                <a:lin ang="5400000" scaled="0"/>
              </a:gradFill>
              <a:ln w="19050">
                <a:solidFill>
                  <a:schemeClr val="lt1"/>
                </a:solidFill>
              </a:ln>
              <a:effectLst/>
            </c:spPr>
            <c:extLst>
              <c:ext xmlns:c16="http://schemas.microsoft.com/office/drawing/2014/chart" uri="{C3380CC4-5D6E-409C-BE32-E72D297353CC}">
                <c16:uniqueId val="{00000005-6E28-41AE-9280-7A83717AEDF4}"/>
              </c:ext>
            </c:extLst>
          </c:dPt>
          <c:dPt>
            <c:idx val="3"/>
            <c:bubble3D val="0"/>
            <c:spPr>
              <a:gradFill>
                <a:gsLst>
                  <a:gs pos="100000">
                    <a:schemeClr val="accent4">
                      <a:tint val="58000"/>
                      <a:lumMod val="60000"/>
                      <a:lumOff val="40000"/>
                    </a:schemeClr>
                  </a:gs>
                  <a:gs pos="0">
                    <a:schemeClr val="accent4">
                      <a:tint val="58000"/>
                    </a:schemeClr>
                  </a:gs>
                </a:gsLst>
                <a:lin ang="5400000" scaled="0"/>
              </a:gradFill>
              <a:ln w="19050">
                <a:solidFill>
                  <a:schemeClr val="lt1"/>
                </a:solidFill>
              </a:ln>
              <a:effectLst/>
            </c:spPr>
            <c:extLst>
              <c:ext xmlns:c16="http://schemas.microsoft.com/office/drawing/2014/chart" uri="{C3380CC4-5D6E-409C-BE32-E72D297353CC}">
                <c16:uniqueId val="{00000007-6E28-41AE-9280-7A83717AEDF4}"/>
              </c:ext>
            </c:extLst>
          </c:dPt>
          <c:dLbls>
            <c:dLbl>
              <c:idx val="0"/>
              <c:spPr>
                <a:noFill/>
                <a:ln>
                  <a:noFill/>
                </a:ln>
                <a:effectLst/>
              </c:spPr>
              <c:txPr>
                <a:bodyPr rot="0" spcFirstLastPara="1" vertOverflow="ellipsis" vert="horz" wrap="square" lIns="38100" tIns="19050" rIns="38100" bIns="19050" anchor="ctr" anchorCtr="1">
                  <a:noAutofit/>
                </a:bodyPr>
                <a:lstStyle/>
                <a:p>
                  <a:pPr>
                    <a:defRPr sz="5000" b="0" i="0" u="none" strike="noStrike" kern="1200" baseline="0">
                      <a:solidFill>
                        <a:schemeClr val="dk1">
                          <a:lumMod val="75000"/>
                          <a:lumOff val="25000"/>
                        </a:schemeClr>
                      </a:solidFill>
                      <a:latin typeface="+mn-lt"/>
                      <a:ea typeface="+mn-ea"/>
                      <a:cs typeface="+mn-cs"/>
                    </a:defRPr>
                  </a:pPr>
                  <a:endParaRPr lang="ru-UA"/>
                </a:p>
              </c:txPr>
              <c:dLblPos val="inEnd"/>
              <c:showLegendKey val="0"/>
              <c:showVal val="0"/>
              <c:showCatName val="0"/>
              <c:showSerName val="0"/>
              <c:showPercent val="1"/>
              <c:showBubbleSize val="0"/>
              <c:extLst>
                <c:ext xmlns:c15="http://schemas.microsoft.com/office/drawing/2012/chart" uri="{CE6537A1-D6FC-4f65-9D91-7224C49458BB}">
                  <c15:layout>
                    <c:manualLayout>
                      <c:w val="0.21395299236148527"/>
                      <c:h val="0.46511713705958313"/>
                    </c:manualLayout>
                  </c15:layout>
                </c:ext>
                <c:ext xmlns:c16="http://schemas.microsoft.com/office/drawing/2014/chart" uri="{C3380CC4-5D6E-409C-BE32-E72D297353CC}">
                  <c16:uniqueId val="{00000001-D6CD-4A1F-AD02-BD8D979758FA}"/>
                </c:ext>
              </c:extLst>
            </c:dLbl>
            <c:dLbl>
              <c:idx val="1"/>
              <c:layout>
                <c:manualLayout>
                  <c:x val="0.13453442995144776"/>
                  <c:y val="0"/>
                </c:manualLayout>
              </c:layout>
              <c:tx>
                <c:rich>
                  <a:bodyPr/>
                  <a:lstStyle/>
                  <a:p>
                    <a:fld id="{BFC78F50-218B-49EF-BDA3-C2934CAD7F17}" type="PERCENTAGE">
                      <a:rPr lang="en-US" sz="2500"/>
                      <a:pPr/>
                      <a:t>[ПРОЦЕНТ]</a:t>
                    </a:fld>
                    <a:endParaRPr lang="ru-UA"/>
                  </a:p>
                </c:rich>
              </c:tx>
              <c:dLblPos val="bestFit"/>
              <c:showLegendKey val="0"/>
              <c:showVal val="0"/>
              <c:showCatName val="0"/>
              <c:showSerName val="0"/>
              <c:showPercent val="1"/>
              <c:showBubbleSize val="0"/>
              <c:extLst>
                <c:ext xmlns:c15="http://schemas.microsoft.com/office/drawing/2012/chart" uri="{CE6537A1-D6FC-4f65-9D91-7224C49458BB}">
                  <c15:layout>
                    <c:manualLayout>
                      <c:w val="0.22723100181710082"/>
                      <c:h val="0.46142778085224129"/>
                    </c:manualLayout>
                  </c15:layout>
                  <c15:dlblFieldTable/>
                  <c15:showDataLabelsRange val="0"/>
                </c:ext>
                <c:ext xmlns:c16="http://schemas.microsoft.com/office/drawing/2014/chart" uri="{C3380CC4-5D6E-409C-BE32-E72D297353CC}">
                  <c16:uniqueId val="{00000003-D6CD-4A1F-AD02-BD8D979758FA}"/>
                </c:ext>
              </c:extLst>
            </c:dLbl>
            <c:spPr>
              <a:noFill/>
              <a:ln>
                <a:noFill/>
              </a:ln>
              <a:effectLst/>
            </c:spPr>
            <c:txPr>
              <a:bodyPr rot="0" spcFirstLastPara="1" vertOverflow="ellipsis" vert="horz" wrap="square" lIns="38100" tIns="19050" rIns="38100" bIns="19050" anchor="ctr" anchorCtr="1">
                <a:spAutoFit/>
              </a:bodyPr>
              <a:lstStyle/>
              <a:p>
                <a:pPr>
                  <a:defRPr sz="5000" b="0" i="0" u="none" strike="noStrike" kern="1200" baseline="0">
                    <a:solidFill>
                      <a:schemeClr val="dk1">
                        <a:lumMod val="75000"/>
                        <a:lumOff val="25000"/>
                      </a:schemeClr>
                    </a:solidFill>
                    <a:latin typeface="+mn-lt"/>
                    <a:ea typeface="+mn-ea"/>
                    <a:cs typeface="+mn-cs"/>
                  </a:defRPr>
                </a:pPr>
                <a:endParaRPr lang="ru-UA"/>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Лист1!$A$2:$A$5</c:f>
              <c:strCache>
                <c:ptCount val="2"/>
                <c:pt idx="0">
                  <c:v>Україномовний контент</c:v>
                </c:pt>
                <c:pt idx="1">
                  <c:v>Російськомовний контент</c:v>
                </c:pt>
              </c:strCache>
            </c:strRef>
          </c:cat>
          <c:val>
            <c:numRef>
              <c:f>Лист1!$B$2:$B$5</c:f>
              <c:numCache>
                <c:formatCode>0%</c:formatCode>
                <c:ptCount val="4"/>
                <c:pt idx="0">
                  <c:v>0.9</c:v>
                </c:pt>
                <c:pt idx="1">
                  <c:v>0.1</c:v>
                </c:pt>
              </c:numCache>
            </c:numRef>
          </c:val>
          <c:extLst>
            <c:ext xmlns:c16="http://schemas.microsoft.com/office/drawing/2014/chart" uri="{C3380CC4-5D6E-409C-BE32-E72D297353CC}">
              <c16:uniqueId val="{00000004-D6CD-4A1F-AD02-BD8D979758F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ru-UA"/>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1E83A7-2F89-934E-16A4-138A1274011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8A539DFB-0E25-6FE4-BB47-7D98F0262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FAB5481E-1B63-64BD-4E9F-A3D213ABF72D}"/>
              </a:ext>
            </a:extLst>
          </p:cNvPr>
          <p:cNvSpPr>
            <a:spLocks noGrp="1"/>
          </p:cNvSpPr>
          <p:nvPr>
            <p:ph type="dt" sz="half" idx="10"/>
          </p:nvPr>
        </p:nvSpPr>
        <p:spPr/>
        <p:txBody>
          <a:bodyPr/>
          <a:lstStyle/>
          <a:p>
            <a:fld id="{0C26E196-B7C3-9443-9EE8-CB6FB30510E1}" type="datetimeFigureOut">
              <a:rPr lang="ru-UA" smtClean="0"/>
              <a:t>05.10.2024</a:t>
            </a:fld>
            <a:endParaRPr lang="ru-UA"/>
          </a:p>
        </p:txBody>
      </p:sp>
      <p:sp>
        <p:nvSpPr>
          <p:cNvPr id="5" name="Нижний колонтитул 4">
            <a:extLst>
              <a:ext uri="{FF2B5EF4-FFF2-40B4-BE49-F238E27FC236}">
                <a16:creationId xmlns:a16="http://schemas.microsoft.com/office/drawing/2014/main" id="{F1CD6088-D4B1-9B30-11E1-9AFD41758BED}"/>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A69D749F-6FB8-AB6A-A57A-7A0E35E6B652}"/>
              </a:ext>
            </a:extLst>
          </p:cNvPr>
          <p:cNvSpPr>
            <a:spLocks noGrp="1"/>
          </p:cNvSpPr>
          <p:nvPr>
            <p:ph type="sldNum" sz="quarter" idx="12"/>
          </p:nvPr>
        </p:nvSpPr>
        <p:spPr/>
        <p:txBody>
          <a:bodyPr/>
          <a:lstStyle/>
          <a:p>
            <a:fld id="{E3A97B4C-BBCC-154E-8681-D8A6266C7F6D}" type="slidenum">
              <a:rPr lang="ru-UA" smtClean="0"/>
              <a:t>‹#›</a:t>
            </a:fld>
            <a:endParaRPr lang="ru-UA"/>
          </a:p>
        </p:txBody>
      </p:sp>
    </p:spTree>
    <p:extLst>
      <p:ext uri="{BB962C8B-B14F-4D97-AF65-F5344CB8AC3E}">
        <p14:creationId xmlns:p14="http://schemas.microsoft.com/office/powerpoint/2010/main" val="93531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5041F5-782E-EC26-C687-2E7F5D6A09DA}"/>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ED533448-8DDD-264A-3FC2-B3C2E7A9239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F93FB9BE-DC15-7B75-DFDA-FFC413338A48}"/>
              </a:ext>
            </a:extLst>
          </p:cNvPr>
          <p:cNvSpPr>
            <a:spLocks noGrp="1"/>
          </p:cNvSpPr>
          <p:nvPr>
            <p:ph type="dt" sz="half" idx="10"/>
          </p:nvPr>
        </p:nvSpPr>
        <p:spPr/>
        <p:txBody>
          <a:bodyPr/>
          <a:lstStyle/>
          <a:p>
            <a:fld id="{0C26E196-B7C3-9443-9EE8-CB6FB30510E1}" type="datetimeFigureOut">
              <a:rPr lang="ru-UA" smtClean="0"/>
              <a:t>05.10.2024</a:t>
            </a:fld>
            <a:endParaRPr lang="ru-UA"/>
          </a:p>
        </p:txBody>
      </p:sp>
      <p:sp>
        <p:nvSpPr>
          <p:cNvPr id="5" name="Нижний колонтитул 4">
            <a:extLst>
              <a:ext uri="{FF2B5EF4-FFF2-40B4-BE49-F238E27FC236}">
                <a16:creationId xmlns:a16="http://schemas.microsoft.com/office/drawing/2014/main" id="{666896E2-2F5F-D106-7670-A407AAD44B3C}"/>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96029BF6-A644-019A-FD73-D527B0ED19D9}"/>
              </a:ext>
            </a:extLst>
          </p:cNvPr>
          <p:cNvSpPr>
            <a:spLocks noGrp="1"/>
          </p:cNvSpPr>
          <p:nvPr>
            <p:ph type="sldNum" sz="quarter" idx="12"/>
          </p:nvPr>
        </p:nvSpPr>
        <p:spPr/>
        <p:txBody>
          <a:bodyPr/>
          <a:lstStyle/>
          <a:p>
            <a:fld id="{E3A97B4C-BBCC-154E-8681-D8A6266C7F6D}" type="slidenum">
              <a:rPr lang="ru-UA" smtClean="0"/>
              <a:t>‹#›</a:t>
            </a:fld>
            <a:endParaRPr lang="ru-UA"/>
          </a:p>
        </p:txBody>
      </p:sp>
    </p:spTree>
    <p:extLst>
      <p:ext uri="{BB962C8B-B14F-4D97-AF65-F5344CB8AC3E}">
        <p14:creationId xmlns:p14="http://schemas.microsoft.com/office/powerpoint/2010/main" val="485101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787EAB9-8CEC-3FEE-72FA-57F1476C950A}"/>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399EA9E8-642E-6512-8C4F-A2BD0D03D48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12EADF7F-857D-058F-447C-1A8D5A7265C6}"/>
              </a:ext>
            </a:extLst>
          </p:cNvPr>
          <p:cNvSpPr>
            <a:spLocks noGrp="1"/>
          </p:cNvSpPr>
          <p:nvPr>
            <p:ph type="dt" sz="half" idx="10"/>
          </p:nvPr>
        </p:nvSpPr>
        <p:spPr/>
        <p:txBody>
          <a:bodyPr/>
          <a:lstStyle/>
          <a:p>
            <a:fld id="{0C26E196-B7C3-9443-9EE8-CB6FB30510E1}" type="datetimeFigureOut">
              <a:rPr lang="ru-UA" smtClean="0"/>
              <a:t>05.10.2024</a:t>
            </a:fld>
            <a:endParaRPr lang="ru-UA"/>
          </a:p>
        </p:txBody>
      </p:sp>
      <p:sp>
        <p:nvSpPr>
          <p:cNvPr id="5" name="Нижний колонтитул 4">
            <a:extLst>
              <a:ext uri="{FF2B5EF4-FFF2-40B4-BE49-F238E27FC236}">
                <a16:creationId xmlns:a16="http://schemas.microsoft.com/office/drawing/2014/main" id="{6BB3360F-83F5-A573-022E-BA6E879F7FB5}"/>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C82DCFFB-CDA8-B00D-C0B6-0AF295227869}"/>
              </a:ext>
            </a:extLst>
          </p:cNvPr>
          <p:cNvSpPr>
            <a:spLocks noGrp="1"/>
          </p:cNvSpPr>
          <p:nvPr>
            <p:ph type="sldNum" sz="quarter" idx="12"/>
          </p:nvPr>
        </p:nvSpPr>
        <p:spPr/>
        <p:txBody>
          <a:bodyPr/>
          <a:lstStyle/>
          <a:p>
            <a:fld id="{E3A97B4C-BBCC-154E-8681-D8A6266C7F6D}" type="slidenum">
              <a:rPr lang="ru-UA" smtClean="0"/>
              <a:t>‹#›</a:t>
            </a:fld>
            <a:endParaRPr lang="ru-UA"/>
          </a:p>
        </p:txBody>
      </p:sp>
    </p:spTree>
    <p:extLst>
      <p:ext uri="{BB962C8B-B14F-4D97-AF65-F5344CB8AC3E}">
        <p14:creationId xmlns:p14="http://schemas.microsoft.com/office/powerpoint/2010/main" val="11246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998E70-924D-E3D2-5146-23220829C5AF}"/>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68E42EC2-D900-1B84-13C5-89E15840B61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F7B5B5E2-F852-DB2F-AF3A-C3422A81DABF}"/>
              </a:ext>
            </a:extLst>
          </p:cNvPr>
          <p:cNvSpPr>
            <a:spLocks noGrp="1"/>
          </p:cNvSpPr>
          <p:nvPr>
            <p:ph type="dt" sz="half" idx="10"/>
          </p:nvPr>
        </p:nvSpPr>
        <p:spPr/>
        <p:txBody>
          <a:bodyPr/>
          <a:lstStyle/>
          <a:p>
            <a:fld id="{0C26E196-B7C3-9443-9EE8-CB6FB30510E1}" type="datetimeFigureOut">
              <a:rPr lang="ru-UA" smtClean="0"/>
              <a:t>05.10.2024</a:t>
            </a:fld>
            <a:endParaRPr lang="ru-UA"/>
          </a:p>
        </p:txBody>
      </p:sp>
      <p:sp>
        <p:nvSpPr>
          <p:cNvPr id="5" name="Нижний колонтитул 4">
            <a:extLst>
              <a:ext uri="{FF2B5EF4-FFF2-40B4-BE49-F238E27FC236}">
                <a16:creationId xmlns:a16="http://schemas.microsoft.com/office/drawing/2014/main" id="{79DC7A37-29EF-E7B8-D3DA-95851202CAD3}"/>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39C28C7C-62F0-DAD8-4A8A-BAAA59F7E978}"/>
              </a:ext>
            </a:extLst>
          </p:cNvPr>
          <p:cNvSpPr>
            <a:spLocks noGrp="1"/>
          </p:cNvSpPr>
          <p:nvPr>
            <p:ph type="sldNum" sz="quarter" idx="12"/>
          </p:nvPr>
        </p:nvSpPr>
        <p:spPr/>
        <p:txBody>
          <a:bodyPr/>
          <a:lstStyle/>
          <a:p>
            <a:fld id="{E3A97B4C-BBCC-154E-8681-D8A6266C7F6D}" type="slidenum">
              <a:rPr lang="ru-UA" smtClean="0"/>
              <a:t>‹#›</a:t>
            </a:fld>
            <a:endParaRPr lang="ru-UA"/>
          </a:p>
        </p:txBody>
      </p:sp>
    </p:spTree>
    <p:extLst>
      <p:ext uri="{BB962C8B-B14F-4D97-AF65-F5344CB8AC3E}">
        <p14:creationId xmlns:p14="http://schemas.microsoft.com/office/powerpoint/2010/main" val="152570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56A131-3179-8112-6399-B5EBC2E7CC2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118FEC8E-683D-68E5-2B53-4BD2D1A9CD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BE8EE8E-75AB-01D6-9E9F-F6ECE241DB0F}"/>
              </a:ext>
            </a:extLst>
          </p:cNvPr>
          <p:cNvSpPr>
            <a:spLocks noGrp="1"/>
          </p:cNvSpPr>
          <p:nvPr>
            <p:ph type="dt" sz="half" idx="10"/>
          </p:nvPr>
        </p:nvSpPr>
        <p:spPr/>
        <p:txBody>
          <a:bodyPr/>
          <a:lstStyle/>
          <a:p>
            <a:fld id="{0C26E196-B7C3-9443-9EE8-CB6FB30510E1}" type="datetimeFigureOut">
              <a:rPr lang="ru-UA" smtClean="0"/>
              <a:t>05.10.2024</a:t>
            </a:fld>
            <a:endParaRPr lang="ru-UA"/>
          </a:p>
        </p:txBody>
      </p:sp>
      <p:sp>
        <p:nvSpPr>
          <p:cNvPr id="5" name="Нижний колонтитул 4">
            <a:extLst>
              <a:ext uri="{FF2B5EF4-FFF2-40B4-BE49-F238E27FC236}">
                <a16:creationId xmlns:a16="http://schemas.microsoft.com/office/drawing/2014/main" id="{C14164B0-F277-E3F9-47C0-13770E52F4E5}"/>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F252F790-4F56-920B-A214-2020AE93224D}"/>
              </a:ext>
            </a:extLst>
          </p:cNvPr>
          <p:cNvSpPr>
            <a:spLocks noGrp="1"/>
          </p:cNvSpPr>
          <p:nvPr>
            <p:ph type="sldNum" sz="quarter" idx="12"/>
          </p:nvPr>
        </p:nvSpPr>
        <p:spPr/>
        <p:txBody>
          <a:bodyPr/>
          <a:lstStyle/>
          <a:p>
            <a:fld id="{E3A97B4C-BBCC-154E-8681-D8A6266C7F6D}" type="slidenum">
              <a:rPr lang="ru-UA" smtClean="0"/>
              <a:t>‹#›</a:t>
            </a:fld>
            <a:endParaRPr lang="ru-UA"/>
          </a:p>
        </p:txBody>
      </p:sp>
    </p:spTree>
    <p:extLst>
      <p:ext uri="{BB962C8B-B14F-4D97-AF65-F5344CB8AC3E}">
        <p14:creationId xmlns:p14="http://schemas.microsoft.com/office/powerpoint/2010/main" val="335448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813A87-5708-9C07-95C3-6E3C1F1F56D2}"/>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FB400280-7598-F572-ED32-46648420FC1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A1ED691A-DEEC-ED87-086B-C5E05517B5C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88151B89-0456-5699-D3C6-26CD1C0C3986}"/>
              </a:ext>
            </a:extLst>
          </p:cNvPr>
          <p:cNvSpPr>
            <a:spLocks noGrp="1"/>
          </p:cNvSpPr>
          <p:nvPr>
            <p:ph type="dt" sz="half" idx="10"/>
          </p:nvPr>
        </p:nvSpPr>
        <p:spPr/>
        <p:txBody>
          <a:bodyPr/>
          <a:lstStyle/>
          <a:p>
            <a:fld id="{0C26E196-B7C3-9443-9EE8-CB6FB30510E1}" type="datetimeFigureOut">
              <a:rPr lang="ru-UA" smtClean="0"/>
              <a:t>05.10.2024</a:t>
            </a:fld>
            <a:endParaRPr lang="ru-UA"/>
          </a:p>
        </p:txBody>
      </p:sp>
      <p:sp>
        <p:nvSpPr>
          <p:cNvPr id="6" name="Нижний колонтитул 5">
            <a:extLst>
              <a:ext uri="{FF2B5EF4-FFF2-40B4-BE49-F238E27FC236}">
                <a16:creationId xmlns:a16="http://schemas.microsoft.com/office/drawing/2014/main" id="{2F368819-D3B4-A09F-D8F6-4E311FFD2DBE}"/>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EF826818-06E3-C6DF-F487-395BAAC01069}"/>
              </a:ext>
            </a:extLst>
          </p:cNvPr>
          <p:cNvSpPr>
            <a:spLocks noGrp="1"/>
          </p:cNvSpPr>
          <p:nvPr>
            <p:ph type="sldNum" sz="quarter" idx="12"/>
          </p:nvPr>
        </p:nvSpPr>
        <p:spPr/>
        <p:txBody>
          <a:bodyPr/>
          <a:lstStyle/>
          <a:p>
            <a:fld id="{E3A97B4C-BBCC-154E-8681-D8A6266C7F6D}" type="slidenum">
              <a:rPr lang="ru-UA" smtClean="0"/>
              <a:t>‹#›</a:t>
            </a:fld>
            <a:endParaRPr lang="ru-UA"/>
          </a:p>
        </p:txBody>
      </p:sp>
    </p:spTree>
    <p:extLst>
      <p:ext uri="{BB962C8B-B14F-4D97-AF65-F5344CB8AC3E}">
        <p14:creationId xmlns:p14="http://schemas.microsoft.com/office/powerpoint/2010/main" val="176560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03FBB9-3EEE-9B9E-5909-2A51C071DC89}"/>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A54ED4E1-422E-4156-3AAA-289A85335A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21EF6CA-AC79-6717-5EA7-DC48A66E34D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18257304-F884-C710-030A-603171C23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528314A-7CE5-97E3-652C-607CA6FD164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CAB8CB95-AA0B-3003-A16A-252100878F25}"/>
              </a:ext>
            </a:extLst>
          </p:cNvPr>
          <p:cNvSpPr>
            <a:spLocks noGrp="1"/>
          </p:cNvSpPr>
          <p:nvPr>
            <p:ph type="dt" sz="half" idx="10"/>
          </p:nvPr>
        </p:nvSpPr>
        <p:spPr/>
        <p:txBody>
          <a:bodyPr/>
          <a:lstStyle/>
          <a:p>
            <a:fld id="{0C26E196-B7C3-9443-9EE8-CB6FB30510E1}" type="datetimeFigureOut">
              <a:rPr lang="ru-UA" smtClean="0"/>
              <a:t>05.10.2024</a:t>
            </a:fld>
            <a:endParaRPr lang="ru-UA"/>
          </a:p>
        </p:txBody>
      </p:sp>
      <p:sp>
        <p:nvSpPr>
          <p:cNvPr id="8" name="Нижний колонтитул 7">
            <a:extLst>
              <a:ext uri="{FF2B5EF4-FFF2-40B4-BE49-F238E27FC236}">
                <a16:creationId xmlns:a16="http://schemas.microsoft.com/office/drawing/2014/main" id="{CC1FE007-00DB-19DC-5679-571793F2C243}"/>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22A18A84-0527-7EE4-5267-FFE8D29242FB}"/>
              </a:ext>
            </a:extLst>
          </p:cNvPr>
          <p:cNvSpPr>
            <a:spLocks noGrp="1"/>
          </p:cNvSpPr>
          <p:nvPr>
            <p:ph type="sldNum" sz="quarter" idx="12"/>
          </p:nvPr>
        </p:nvSpPr>
        <p:spPr/>
        <p:txBody>
          <a:bodyPr/>
          <a:lstStyle/>
          <a:p>
            <a:fld id="{E3A97B4C-BBCC-154E-8681-D8A6266C7F6D}" type="slidenum">
              <a:rPr lang="ru-UA" smtClean="0"/>
              <a:t>‹#›</a:t>
            </a:fld>
            <a:endParaRPr lang="ru-UA"/>
          </a:p>
        </p:txBody>
      </p:sp>
    </p:spTree>
    <p:extLst>
      <p:ext uri="{BB962C8B-B14F-4D97-AF65-F5344CB8AC3E}">
        <p14:creationId xmlns:p14="http://schemas.microsoft.com/office/powerpoint/2010/main" val="77310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A4F8CC-AA8C-36F2-8169-9AC0EC264776}"/>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D15E779E-27A1-7A68-25D1-00F5B2E328B9}"/>
              </a:ext>
            </a:extLst>
          </p:cNvPr>
          <p:cNvSpPr>
            <a:spLocks noGrp="1"/>
          </p:cNvSpPr>
          <p:nvPr>
            <p:ph type="dt" sz="half" idx="10"/>
          </p:nvPr>
        </p:nvSpPr>
        <p:spPr/>
        <p:txBody>
          <a:bodyPr/>
          <a:lstStyle/>
          <a:p>
            <a:fld id="{0C26E196-B7C3-9443-9EE8-CB6FB30510E1}" type="datetimeFigureOut">
              <a:rPr lang="ru-UA" smtClean="0"/>
              <a:t>05.10.2024</a:t>
            </a:fld>
            <a:endParaRPr lang="ru-UA"/>
          </a:p>
        </p:txBody>
      </p:sp>
      <p:sp>
        <p:nvSpPr>
          <p:cNvPr id="4" name="Нижний колонтитул 3">
            <a:extLst>
              <a:ext uri="{FF2B5EF4-FFF2-40B4-BE49-F238E27FC236}">
                <a16:creationId xmlns:a16="http://schemas.microsoft.com/office/drawing/2014/main" id="{E17E8C25-1A78-8154-EDDA-A897E7D7ACD0}"/>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C032D070-C348-9E99-FF56-4A01E31B0200}"/>
              </a:ext>
            </a:extLst>
          </p:cNvPr>
          <p:cNvSpPr>
            <a:spLocks noGrp="1"/>
          </p:cNvSpPr>
          <p:nvPr>
            <p:ph type="sldNum" sz="quarter" idx="12"/>
          </p:nvPr>
        </p:nvSpPr>
        <p:spPr/>
        <p:txBody>
          <a:bodyPr/>
          <a:lstStyle/>
          <a:p>
            <a:fld id="{E3A97B4C-BBCC-154E-8681-D8A6266C7F6D}" type="slidenum">
              <a:rPr lang="ru-UA" smtClean="0"/>
              <a:t>‹#›</a:t>
            </a:fld>
            <a:endParaRPr lang="ru-UA"/>
          </a:p>
        </p:txBody>
      </p:sp>
    </p:spTree>
    <p:extLst>
      <p:ext uri="{BB962C8B-B14F-4D97-AF65-F5344CB8AC3E}">
        <p14:creationId xmlns:p14="http://schemas.microsoft.com/office/powerpoint/2010/main" val="123719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0BAD39B-7951-E486-D6AE-5AA670BADFB7}"/>
              </a:ext>
            </a:extLst>
          </p:cNvPr>
          <p:cNvSpPr>
            <a:spLocks noGrp="1"/>
          </p:cNvSpPr>
          <p:nvPr>
            <p:ph type="dt" sz="half" idx="10"/>
          </p:nvPr>
        </p:nvSpPr>
        <p:spPr/>
        <p:txBody>
          <a:bodyPr/>
          <a:lstStyle/>
          <a:p>
            <a:fld id="{0C26E196-B7C3-9443-9EE8-CB6FB30510E1}" type="datetimeFigureOut">
              <a:rPr lang="ru-UA" smtClean="0"/>
              <a:t>05.10.2024</a:t>
            </a:fld>
            <a:endParaRPr lang="ru-UA"/>
          </a:p>
        </p:txBody>
      </p:sp>
      <p:sp>
        <p:nvSpPr>
          <p:cNvPr id="3" name="Нижний колонтитул 2">
            <a:extLst>
              <a:ext uri="{FF2B5EF4-FFF2-40B4-BE49-F238E27FC236}">
                <a16:creationId xmlns:a16="http://schemas.microsoft.com/office/drawing/2014/main" id="{77F0426F-79A2-C538-9D46-277DFB6D82EC}"/>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CB7F60BF-F468-2CEE-470F-0EF8783361F1}"/>
              </a:ext>
            </a:extLst>
          </p:cNvPr>
          <p:cNvSpPr>
            <a:spLocks noGrp="1"/>
          </p:cNvSpPr>
          <p:nvPr>
            <p:ph type="sldNum" sz="quarter" idx="12"/>
          </p:nvPr>
        </p:nvSpPr>
        <p:spPr/>
        <p:txBody>
          <a:bodyPr/>
          <a:lstStyle/>
          <a:p>
            <a:fld id="{E3A97B4C-BBCC-154E-8681-D8A6266C7F6D}" type="slidenum">
              <a:rPr lang="ru-UA" smtClean="0"/>
              <a:t>‹#›</a:t>
            </a:fld>
            <a:endParaRPr lang="ru-UA"/>
          </a:p>
        </p:txBody>
      </p:sp>
    </p:spTree>
    <p:extLst>
      <p:ext uri="{BB962C8B-B14F-4D97-AF65-F5344CB8AC3E}">
        <p14:creationId xmlns:p14="http://schemas.microsoft.com/office/powerpoint/2010/main" val="1288400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13B1D6-9BF0-5A9F-C4BB-E0E82E9953F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9A359165-201E-A825-E8DC-A5A834A11B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2F7CA65D-F975-069F-E28C-8F9D78F33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6E000F2-E0CC-8B3C-10EE-CC7CBEE6A94F}"/>
              </a:ext>
            </a:extLst>
          </p:cNvPr>
          <p:cNvSpPr>
            <a:spLocks noGrp="1"/>
          </p:cNvSpPr>
          <p:nvPr>
            <p:ph type="dt" sz="half" idx="10"/>
          </p:nvPr>
        </p:nvSpPr>
        <p:spPr/>
        <p:txBody>
          <a:bodyPr/>
          <a:lstStyle/>
          <a:p>
            <a:fld id="{0C26E196-B7C3-9443-9EE8-CB6FB30510E1}" type="datetimeFigureOut">
              <a:rPr lang="ru-UA" smtClean="0"/>
              <a:t>05.10.2024</a:t>
            </a:fld>
            <a:endParaRPr lang="ru-UA"/>
          </a:p>
        </p:txBody>
      </p:sp>
      <p:sp>
        <p:nvSpPr>
          <p:cNvPr id="6" name="Нижний колонтитул 5">
            <a:extLst>
              <a:ext uri="{FF2B5EF4-FFF2-40B4-BE49-F238E27FC236}">
                <a16:creationId xmlns:a16="http://schemas.microsoft.com/office/drawing/2014/main" id="{FD0624A0-4486-0C12-18AF-64AC572FA876}"/>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75B2035C-BD62-4E4C-94BD-844936BD15C5}"/>
              </a:ext>
            </a:extLst>
          </p:cNvPr>
          <p:cNvSpPr>
            <a:spLocks noGrp="1"/>
          </p:cNvSpPr>
          <p:nvPr>
            <p:ph type="sldNum" sz="quarter" idx="12"/>
          </p:nvPr>
        </p:nvSpPr>
        <p:spPr/>
        <p:txBody>
          <a:bodyPr/>
          <a:lstStyle/>
          <a:p>
            <a:fld id="{E3A97B4C-BBCC-154E-8681-D8A6266C7F6D}" type="slidenum">
              <a:rPr lang="ru-UA" smtClean="0"/>
              <a:t>‹#›</a:t>
            </a:fld>
            <a:endParaRPr lang="ru-UA"/>
          </a:p>
        </p:txBody>
      </p:sp>
    </p:spTree>
    <p:extLst>
      <p:ext uri="{BB962C8B-B14F-4D97-AF65-F5344CB8AC3E}">
        <p14:creationId xmlns:p14="http://schemas.microsoft.com/office/powerpoint/2010/main" val="294933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93E34A-6F2B-C09B-AF49-9311393CBFA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A6DAA257-D607-B9C9-3F22-61413C686F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A340D6C7-A048-30A6-3B56-B92F38DCF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216F551-2D1A-9EA5-AB1D-80EF331E483E}"/>
              </a:ext>
            </a:extLst>
          </p:cNvPr>
          <p:cNvSpPr>
            <a:spLocks noGrp="1"/>
          </p:cNvSpPr>
          <p:nvPr>
            <p:ph type="dt" sz="half" idx="10"/>
          </p:nvPr>
        </p:nvSpPr>
        <p:spPr/>
        <p:txBody>
          <a:bodyPr/>
          <a:lstStyle/>
          <a:p>
            <a:fld id="{0C26E196-B7C3-9443-9EE8-CB6FB30510E1}" type="datetimeFigureOut">
              <a:rPr lang="ru-UA" smtClean="0"/>
              <a:t>05.10.2024</a:t>
            </a:fld>
            <a:endParaRPr lang="ru-UA"/>
          </a:p>
        </p:txBody>
      </p:sp>
      <p:sp>
        <p:nvSpPr>
          <p:cNvPr id="6" name="Нижний колонтитул 5">
            <a:extLst>
              <a:ext uri="{FF2B5EF4-FFF2-40B4-BE49-F238E27FC236}">
                <a16:creationId xmlns:a16="http://schemas.microsoft.com/office/drawing/2014/main" id="{7E1F04C4-FBAB-D749-DB01-3B079302D641}"/>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BB55D4F4-C1BF-96DA-DCC8-B0893AF7F785}"/>
              </a:ext>
            </a:extLst>
          </p:cNvPr>
          <p:cNvSpPr>
            <a:spLocks noGrp="1"/>
          </p:cNvSpPr>
          <p:nvPr>
            <p:ph type="sldNum" sz="quarter" idx="12"/>
          </p:nvPr>
        </p:nvSpPr>
        <p:spPr/>
        <p:txBody>
          <a:bodyPr/>
          <a:lstStyle/>
          <a:p>
            <a:fld id="{E3A97B4C-BBCC-154E-8681-D8A6266C7F6D}" type="slidenum">
              <a:rPr lang="ru-UA" smtClean="0"/>
              <a:t>‹#›</a:t>
            </a:fld>
            <a:endParaRPr lang="ru-UA"/>
          </a:p>
        </p:txBody>
      </p:sp>
    </p:spTree>
    <p:extLst>
      <p:ext uri="{BB962C8B-B14F-4D97-AF65-F5344CB8AC3E}">
        <p14:creationId xmlns:p14="http://schemas.microsoft.com/office/powerpoint/2010/main" val="364898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48273E-0B20-0EB5-AE13-A845ED8E1E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82D97872-D4B4-5B5F-1CBA-CA5D4BEB4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0806BB53-5072-CB6E-876B-B52664796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6E196-B7C3-9443-9EE8-CB6FB30510E1}" type="datetimeFigureOut">
              <a:rPr lang="ru-UA" smtClean="0"/>
              <a:t>05.10.2024</a:t>
            </a:fld>
            <a:endParaRPr lang="ru-UA"/>
          </a:p>
        </p:txBody>
      </p:sp>
      <p:sp>
        <p:nvSpPr>
          <p:cNvPr id="5" name="Нижний колонтитул 4">
            <a:extLst>
              <a:ext uri="{FF2B5EF4-FFF2-40B4-BE49-F238E27FC236}">
                <a16:creationId xmlns:a16="http://schemas.microsoft.com/office/drawing/2014/main" id="{A5F34A79-8A9D-5681-E0B9-BDE97D24A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51EFF346-8D69-7D81-6EDE-BB1805980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97B4C-BBCC-154E-8681-D8A6266C7F6D}" type="slidenum">
              <a:rPr lang="ru-UA" smtClean="0"/>
              <a:t>‹#›</a:t>
            </a:fld>
            <a:endParaRPr lang="ru-UA"/>
          </a:p>
        </p:txBody>
      </p:sp>
    </p:spTree>
    <p:extLst>
      <p:ext uri="{BB962C8B-B14F-4D97-AF65-F5344CB8AC3E}">
        <p14:creationId xmlns:p14="http://schemas.microsoft.com/office/powerpoint/2010/main" val="1852375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B1BF1A5A-E437-D075-B1FA-CA2A27CDE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530"/>
            <a:ext cx="12192000" cy="6514940"/>
          </a:xfrm>
          <a:prstGeom prst="rect">
            <a:avLst/>
          </a:prstGeom>
        </p:spPr>
      </p:pic>
    </p:spTree>
    <p:extLst>
      <p:ext uri="{BB962C8B-B14F-4D97-AF65-F5344CB8AC3E}">
        <p14:creationId xmlns:p14="http://schemas.microsoft.com/office/powerpoint/2010/main" val="236291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910F15D-5F83-7559-7476-8C6FE18AB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450" y="1009650"/>
            <a:ext cx="7772400" cy="4153274"/>
          </a:xfrm>
          <a:prstGeom prst="rect">
            <a:avLst/>
          </a:prstGeom>
        </p:spPr>
      </p:pic>
      <p:pic>
        <p:nvPicPr>
          <p:cNvPr id="5" name="Рисунок 4">
            <a:extLst>
              <a:ext uri="{FF2B5EF4-FFF2-40B4-BE49-F238E27FC236}">
                <a16:creationId xmlns:a16="http://schemas.microsoft.com/office/drawing/2014/main" id="{00075E67-A3C8-5D6B-EEE2-B76B73481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2528"/>
            <a:ext cx="12038930" cy="6472943"/>
          </a:xfrm>
          <a:prstGeom prst="rect">
            <a:avLst/>
          </a:prstGeom>
        </p:spPr>
      </p:pic>
      <p:sp>
        <p:nvSpPr>
          <p:cNvPr id="6" name="TextBox 5">
            <a:extLst>
              <a:ext uri="{FF2B5EF4-FFF2-40B4-BE49-F238E27FC236}">
                <a16:creationId xmlns:a16="http://schemas.microsoft.com/office/drawing/2014/main" id="{76DF20E8-517D-D786-6EA4-FD0D5DA69E75}"/>
              </a:ext>
            </a:extLst>
          </p:cNvPr>
          <p:cNvSpPr txBox="1"/>
          <p:nvPr/>
        </p:nvSpPr>
        <p:spPr>
          <a:xfrm>
            <a:off x="9794240" y="-873760"/>
            <a:ext cx="184731" cy="369332"/>
          </a:xfrm>
          <a:prstGeom prst="rect">
            <a:avLst/>
          </a:prstGeom>
          <a:noFill/>
        </p:spPr>
        <p:txBody>
          <a:bodyPr wrap="none" rtlCol="0">
            <a:spAutoFit/>
          </a:bodyPr>
          <a:lstStyle/>
          <a:p>
            <a:endParaRPr lang="ru-UA" dirty="0"/>
          </a:p>
        </p:txBody>
      </p:sp>
    </p:spTree>
    <p:extLst>
      <p:ext uri="{BB962C8B-B14F-4D97-AF65-F5344CB8AC3E}">
        <p14:creationId xmlns:p14="http://schemas.microsoft.com/office/powerpoint/2010/main" val="2405324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F2D75E8-383B-4891-C26C-3E90A51BA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92" y="87231"/>
            <a:ext cx="12518784" cy="6683538"/>
          </a:xfrm>
          <a:prstGeom prst="rect">
            <a:avLst/>
          </a:prstGeom>
        </p:spPr>
      </p:pic>
    </p:spTree>
    <p:extLst>
      <p:ext uri="{BB962C8B-B14F-4D97-AF65-F5344CB8AC3E}">
        <p14:creationId xmlns:p14="http://schemas.microsoft.com/office/powerpoint/2010/main" val="4030200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a:extLst>
              <a:ext uri="{FF2B5EF4-FFF2-40B4-BE49-F238E27FC236}">
                <a16:creationId xmlns:a16="http://schemas.microsoft.com/office/drawing/2014/main" id="{E2C76441-304E-4716-AF58-E75C7E3B5582}"/>
              </a:ext>
            </a:extLst>
          </p:cNvPr>
          <p:cNvGraphicFramePr>
            <a:graphicFrameLocks/>
          </p:cNvGraphicFramePr>
          <p:nvPr/>
        </p:nvGraphicFramePr>
        <p:xfrm>
          <a:off x="6096000" y="274320"/>
          <a:ext cx="5452536" cy="609096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C774A8A1-40A5-45D1-AC8C-C537460F2533}"/>
              </a:ext>
            </a:extLst>
          </p:cNvPr>
          <p:cNvSpPr txBox="1"/>
          <p:nvPr/>
        </p:nvSpPr>
        <p:spPr>
          <a:xfrm>
            <a:off x="304059" y="241389"/>
            <a:ext cx="5452535" cy="6206827"/>
          </a:xfrm>
          <a:prstGeom prst="rect">
            <a:avLst/>
          </a:prstGeom>
          <a:noFill/>
        </p:spPr>
        <p:txBody>
          <a:bodyPr wrap="square">
            <a:spAutoFit/>
          </a:bodyPr>
          <a:lstStyle/>
          <a:p>
            <a:pPr indent="450215" algn="just">
              <a:spcAft>
                <a:spcPts val="800"/>
              </a:spcAft>
            </a:pPr>
            <a:r>
              <a:rPr lang="uk-UA" sz="1600" b="1" dirty="0">
                <a:solidFill>
                  <a:srgbClr val="EAA431"/>
                </a:solidFill>
                <a:effectLst/>
                <a:latin typeface="Times New Roman" panose="02020603050405020304" pitchFamily="18" charset="0"/>
                <a:ea typeface="Calibri" panose="020F0502020204030204" pitchFamily="34" charset="0"/>
              </a:rPr>
              <a:t>40%</a:t>
            </a:r>
            <a:r>
              <a:rPr lang="uk-UA" sz="1600" dirty="0">
                <a:solidFill>
                  <a:schemeClr val="bg1">
                    <a:lumMod val="75000"/>
                  </a:schemeClr>
                </a:solidFill>
                <a:effectLst/>
                <a:latin typeface="Times New Roman" panose="02020603050405020304" pitchFamily="18" charset="0"/>
                <a:ea typeface="Calibri" panose="020F0502020204030204" pitchFamily="34" charset="0"/>
              </a:rPr>
              <a:t> </a:t>
            </a:r>
            <a:r>
              <a:rPr lang="uk-UA" sz="1600" dirty="0">
                <a:solidFill>
                  <a:schemeClr val="tx1">
                    <a:lumMod val="65000"/>
                    <a:lumOff val="35000"/>
                  </a:schemeClr>
                </a:solidFill>
                <a:effectLst/>
                <a:latin typeface="Times New Roman" panose="02020603050405020304" pitchFamily="18" charset="0"/>
                <a:ea typeface="Calibri" panose="020F0502020204030204" pitchFamily="34" charset="0"/>
              </a:rPr>
              <a:t>інформаційного контенту будуть стимулювати підписки на акаунт. Такий тип контенту буде знайомити потенційних споживачів із товаром, пояснювати унікальність торгової пропозиції бренду, інформувати про новинки та відповідати на найактуальніші питання для підвищення лояльності та впізнаваності, висвітлювати особливості ведення бізнесу, історію бренду тощо. А в сучасних умовах такий контент може надавати інформацію  про допомогу волонтерам, ЗСУ, переселенцям тощо.</a:t>
            </a:r>
          </a:p>
          <a:p>
            <a:pPr indent="450215" algn="just">
              <a:spcAft>
                <a:spcPts val="800"/>
              </a:spcAft>
            </a:pPr>
            <a:r>
              <a:rPr lang="uk-UA" sz="1600" b="1" dirty="0">
                <a:solidFill>
                  <a:srgbClr val="9CAAB8"/>
                </a:solidFill>
                <a:effectLst/>
                <a:latin typeface="Times New Roman" panose="02020603050405020304" pitchFamily="18" charset="0"/>
                <a:ea typeface="Calibri" panose="020F0502020204030204" pitchFamily="34" charset="0"/>
              </a:rPr>
              <a:t>40%</a:t>
            </a:r>
            <a:r>
              <a:rPr lang="uk-UA" sz="1600" dirty="0">
                <a:solidFill>
                  <a:schemeClr val="bg1">
                    <a:lumMod val="75000"/>
                  </a:schemeClr>
                </a:solidFill>
                <a:effectLst/>
                <a:latin typeface="Times New Roman" panose="02020603050405020304" pitchFamily="18" charset="0"/>
                <a:ea typeface="Calibri" panose="020F0502020204030204" pitchFamily="34" charset="0"/>
              </a:rPr>
              <a:t> </a:t>
            </a:r>
            <a:r>
              <a:rPr lang="uk-UA" sz="1600" dirty="0">
                <a:solidFill>
                  <a:schemeClr val="tx1">
                    <a:lumMod val="65000"/>
                    <a:lumOff val="35000"/>
                  </a:schemeClr>
                </a:solidFill>
                <a:effectLst/>
                <a:latin typeface="Times New Roman" panose="02020603050405020304" pitchFamily="18" charset="0"/>
                <a:ea typeface="Calibri" panose="020F0502020204030204" pitchFamily="34" charset="0"/>
              </a:rPr>
              <a:t>контенту, що направлений на продаж, сприятимуть створенню стабільного потоку клієнтів і залученню нових на сторінку магазину. Також такий контент буде підвищувати попит на продукт на ринку, це зазвичай фото- і відеоогляд товарів з описом та ціною, в сучасних умовах, дієвим буде повідомити потенційних клієнтів, що частину коштів із продажу товарів надається на </a:t>
            </a:r>
            <a:r>
              <a:rPr lang="uk-UA" sz="1600" u="sng" dirty="0">
                <a:solidFill>
                  <a:schemeClr val="tx1">
                    <a:lumMod val="65000"/>
                    <a:lumOff val="35000"/>
                  </a:schemeClr>
                </a:solidFill>
                <a:effectLst/>
                <a:latin typeface="Times New Roman" panose="02020603050405020304" pitchFamily="18" charset="0"/>
                <a:ea typeface="Calibri" panose="020F0502020204030204" pitchFamily="34" charset="0"/>
              </a:rPr>
              <a:t>підтримку ЗСУ</a:t>
            </a:r>
            <a:r>
              <a:rPr lang="uk-UA" sz="1600" dirty="0">
                <a:solidFill>
                  <a:schemeClr val="tx1">
                    <a:lumMod val="65000"/>
                    <a:lumOff val="35000"/>
                  </a:schemeClr>
                </a:solidFill>
                <a:effectLst/>
                <a:latin typeface="Times New Roman" panose="02020603050405020304" pitchFamily="18" charset="0"/>
                <a:ea typeface="Calibri" panose="020F0502020204030204" pitchFamily="34" charset="0"/>
              </a:rPr>
              <a:t>. </a:t>
            </a:r>
          </a:p>
          <a:p>
            <a:pPr indent="450215" algn="just">
              <a:spcAft>
                <a:spcPts val="800"/>
              </a:spcAft>
            </a:pPr>
            <a:r>
              <a:rPr lang="uk-UA" sz="1600" b="1" dirty="0">
                <a:solidFill>
                  <a:srgbClr val="C16B3B"/>
                </a:solidFill>
                <a:effectLst/>
                <a:latin typeface="Times New Roman" panose="02020603050405020304" pitchFamily="18" charset="0"/>
                <a:ea typeface="Calibri" panose="020F0502020204030204" pitchFamily="34" charset="0"/>
              </a:rPr>
              <a:t>20%</a:t>
            </a:r>
            <a:r>
              <a:rPr lang="uk-UA" sz="1600" dirty="0">
                <a:solidFill>
                  <a:schemeClr val="bg1">
                    <a:lumMod val="75000"/>
                  </a:schemeClr>
                </a:solidFill>
                <a:effectLst/>
                <a:latin typeface="Times New Roman" panose="02020603050405020304" pitchFamily="18" charset="0"/>
                <a:ea typeface="Calibri" panose="020F0502020204030204" pitchFamily="34" charset="0"/>
              </a:rPr>
              <a:t> </a:t>
            </a:r>
            <a:r>
              <a:rPr lang="uk-UA" sz="1600" dirty="0">
                <a:solidFill>
                  <a:schemeClr val="tx1">
                    <a:lumMod val="65000"/>
                    <a:lumOff val="35000"/>
                  </a:schemeClr>
                </a:solidFill>
                <a:effectLst/>
                <a:latin typeface="Times New Roman" panose="02020603050405020304" pitchFamily="18" charset="0"/>
                <a:ea typeface="Calibri" panose="020F0502020204030204" pitchFamily="34" charset="0"/>
              </a:rPr>
              <a:t>контенту, направленого на залучення, будуть заохочувати підписатися на акаунт із подальшою участю в його житті, забезпечать активний коментинг і збереження публікацій. За допомогою такого виду контенту вдасться підвищувати і підтримувати рівень залученості вже існуючої аудиторії, привернути нових клієнтів і змотивувати їх до покупки.</a:t>
            </a:r>
            <a:endParaRPr lang="ru-RU" sz="1600" dirty="0">
              <a:solidFill>
                <a:schemeClr val="tx1">
                  <a:lumMod val="65000"/>
                  <a:lumOff val="35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5418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E1C3A6-DF0C-CBA5-339D-B786593918B3}"/>
              </a:ext>
            </a:extLst>
          </p:cNvPr>
          <p:cNvSpPr>
            <a:spLocks noGrp="1"/>
          </p:cNvSpPr>
          <p:nvPr>
            <p:ph type="title"/>
          </p:nvPr>
        </p:nvSpPr>
        <p:spPr>
          <a:xfrm>
            <a:off x="396240" y="347345"/>
            <a:ext cx="4958079" cy="1004570"/>
          </a:xfrm>
        </p:spPr>
        <p:txBody>
          <a:bodyPr/>
          <a:lstStyle/>
          <a:p>
            <a:pPr algn="ctr"/>
            <a:r>
              <a:rPr lang="uk-UA" b="1" dirty="0">
                <a:solidFill>
                  <a:schemeClr val="accent2">
                    <a:lumMod val="75000"/>
                  </a:schemeClr>
                </a:solidFill>
                <a:latin typeface="Times New Roman" panose="02020603050405020304" pitchFamily="18" charset="0"/>
                <a:cs typeface="Times New Roman" panose="02020603050405020304" pitchFamily="18" charset="0"/>
              </a:rPr>
              <a:t>Що змінилося у контенті </a:t>
            </a:r>
            <a:r>
              <a:rPr lang="en-US" b="1" dirty="0">
                <a:solidFill>
                  <a:schemeClr val="accent2">
                    <a:lumMod val="75000"/>
                  </a:schemeClr>
                </a:solidFill>
                <a:latin typeface="Times New Roman" panose="02020603050405020304" pitchFamily="18" charset="0"/>
                <a:cs typeface="Times New Roman" panose="02020603050405020304" pitchFamily="18" charset="0"/>
              </a:rPr>
              <a:t>202</a:t>
            </a:r>
            <a:r>
              <a:rPr lang="uk-UA" b="1" dirty="0">
                <a:solidFill>
                  <a:schemeClr val="accent2">
                    <a:lumMod val="75000"/>
                  </a:schemeClr>
                </a:solidFill>
                <a:latin typeface="Times New Roman" panose="02020603050405020304" pitchFamily="18" charset="0"/>
                <a:cs typeface="Times New Roman" panose="02020603050405020304" pitchFamily="18" charset="0"/>
              </a:rPr>
              <a:t>4 році</a:t>
            </a:r>
            <a:endParaRPr lang="ru-RU" b="1"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7" name="Объект 6">
            <a:extLst>
              <a:ext uri="{FF2B5EF4-FFF2-40B4-BE49-F238E27FC236}">
                <a16:creationId xmlns:a16="http://schemas.microsoft.com/office/drawing/2014/main" id="{FBAD4AD1-95A2-AC37-F7A3-2D8242354BB7}"/>
              </a:ext>
            </a:extLst>
          </p:cNvPr>
          <p:cNvGraphicFramePr>
            <a:graphicFrameLocks noGrp="1"/>
          </p:cNvGraphicFramePr>
          <p:nvPr>
            <p:ph idx="1"/>
          </p:nvPr>
        </p:nvGraphicFramePr>
        <p:xfrm>
          <a:off x="5486400" y="347345"/>
          <a:ext cx="6309360" cy="2883535"/>
        </p:xfrm>
        <a:graphic>
          <a:graphicData uri="http://schemas.openxmlformats.org/drawingml/2006/chart">
            <c:chart xmlns:c="http://schemas.openxmlformats.org/drawingml/2006/chart" xmlns:r="http://schemas.openxmlformats.org/officeDocument/2006/relationships" r:id="rId2"/>
          </a:graphicData>
        </a:graphic>
      </p:graphicFrame>
      <p:sp>
        <p:nvSpPr>
          <p:cNvPr id="4" name="Текст 3">
            <a:extLst>
              <a:ext uri="{FF2B5EF4-FFF2-40B4-BE49-F238E27FC236}">
                <a16:creationId xmlns:a16="http://schemas.microsoft.com/office/drawing/2014/main" id="{E570406D-BABE-48B0-D7A8-1D372BA0822F}"/>
              </a:ext>
            </a:extLst>
          </p:cNvPr>
          <p:cNvSpPr>
            <a:spLocks noGrp="1"/>
          </p:cNvSpPr>
          <p:nvPr>
            <p:ph type="body" sz="half" idx="2"/>
          </p:nvPr>
        </p:nvSpPr>
        <p:spPr>
          <a:xfrm>
            <a:off x="280988" y="1600199"/>
            <a:ext cx="4958079" cy="4712335"/>
          </a:xfrm>
          <a:ln>
            <a:solidFill>
              <a:schemeClr val="accent2">
                <a:lumMod val="60000"/>
                <a:lumOff val="40000"/>
              </a:schemeClr>
            </a:solidFill>
          </a:ln>
        </p:spPr>
        <p:txBody>
          <a:bodyPr>
            <a:normAutofit lnSpcReduction="10000"/>
          </a:bodyPr>
          <a:lstStyle/>
          <a:p>
            <a:pPr marL="342900" indent="-342900" algn="just">
              <a:buAutoNum type="arabicPeriod"/>
            </a:pPr>
            <a:r>
              <a:rPr lang="uk-UA" dirty="0">
                <a:latin typeface="Times New Roman" panose="02020603050405020304" pitchFamily="18" charset="0"/>
                <a:cs typeface="Times New Roman" panose="02020603050405020304" pitchFamily="18" charset="0"/>
              </a:rPr>
              <a:t>Українізація контенту (україномовні сторінки) – закріплення своєї патріотичної позиції через мову позитивно відобразилося у </a:t>
            </a:r>
            <a:r>
              <a:rPr lang="en-US" dirty="0">
                <a:latin typeface="Times New Roman" panose="02020603050405020304" pitchFamily="18" charset="0"/>
                <a:cs typeface="Times New Roman" panose="02020603050405020304" pitchFamily="18" charset="0"/>
              </a:rPr>
              <a:t>S</a:t>
            </a:r>
            <a:r>
              <a:rPr lang="uk-UA" dirty="0">
                <a:latin typeface="Times New Roman" panose="02020603050405020304" pitchFamily="18" charset="0"/>
                <a:cs typeface="Times New Roman" panose="02020603050405020304" pitchFamily="18" charset="0"/>
              </a:rPr>
              <a:t>ММ багатьох власників </a:t>
            </a:r>
            <a:r>
              <a:rPr lang="uk-UA" dirty="0" err="1">
                <a:latin typeface="Times New Roman" panose="02020603050405020304" pitchFamily="18" charset="0"/>
                <a:cs typeface="Times New Roman" panose="02020603050405020304" pitchFamily="18" charset="0"/>
              </a:rPr>
              <a:t>інстаграм</a:t>
            </a:r>
            <a:r>
              <a:rPr lang="uk-UA" dirty="0">
                <a:latin typeface="Times New Roman" panose="02020603050405020304" pitchFamily="18" charset="0"/>
                <a:cs typeface="Times New Roman" panose="02020603050405020304" pitchFamily="18" charset="0"/>
              </a:rPr>
              <a:t>-сторінок.</a:t>
            </a:r>
          </a:p>
          <a:p>
            <a:pPr marL="342900" indent="-342900" algn="just">
              <a:buAutoNum type="arabicPeriod"/>
            </a:pPr>
            <a:r>
              <a:rPr lang="uk-UA" dirty="0">
                <a:latin typeface="Times New Roman" panose="02020603050405020304" pitchFamily="18" charset="0"/>
                <a:cs typeface="Times New Roman" panose="02020603050405020304" pitchFamily="18" charset="0"/>
              </a:rPr>
              <a:t>Перехід </a:t>
            </a:r>
            <a:r>
              <a:rPr lang="uk-UA" dirty="0" err="1">
                <a:latin typeface="Times New Roman" panose="02020603050405020304" pitchFamily="18" charset="0"/>
                <a:cs typeface="Times New Roman" panose="02020603050405020304" pitchFamily="18" charset="0"/>
              </a:rPr>
              <a:t>інфлюенсерів</a:t>
            </a:r>
            <a:r>
              <a:rPr lang="uk-UA" dirty="0">
                <a:latin typeface="Times New Roman" panose="02020603050405020304" pitchFamily="18" charset="0"/>
                <a:cs typeface="Times New Roman" panose="02020603050405020304" pitchFamily="18" charset="0"/>
              </a:rPr>
              <a:t> (блогерів, лідерів думок) на українську мову, що довело їх соціальну відповідальність, привернуло увагу та дало змогу розширити сегмент глядачів.</a:t>
            </a:r>
          </a:p>
          <a:p>
            <a:pPr marL="342900" indent="-342900" algn="just">
              <a:buAutoNum type="arabicPeriod"/>
            </a:pPr>
            <a:r>
              <a:rPr lang="uk-UA" dirty="0">
                <a:latin typeface="Times New Roman" panose="02020603050405020304" pitchFamily="18" charset="0"/>
                <a:cs typeface="Times New Roman" panose="02020603050405020304" pitchFamily="18" charset="0"/>
              </a:rPr>
              <a:t>Актуалізація контенту, якщо раніше можна було сформувати контент-план на місяць (квартал), то останній рік контент формувався щодня в залежності від подій що відбуваються, заповнення </a:t>
            </a:r>
            <a:r>
              <a:rPr lang="uk-UA" dirty="0" err="1">
                <a:latin typeface="Times New Roman" panose="02020603050405020304" pitchFamily="18" charset="0"/>
                <a:cs typeface="Times New Roman" panose="02020603050405020304" pitchFamily="18" charset="0"/>
              </a:rPr>
              <a:t>інфорпростору</a:t>
            </a:r>
            <a:r>
              <a:rPr lang="uk-UA" dirty="0">
                <a:latin typeface="Times New Roman" panose="02020603050405020304" pitchFamily="18" charset="0"/>
                <a:cs typeface="Times New Roman" panose="02020603050405020304" pitchFamily="18" charset="0"/>
              </a:rPr>
              <a:t> та надання підписникам оперативної актуальної інформації – швидка адаптація також вплинула на </a:t>
            </a:r>
            <a:r>
              <a:rPr lang="en-US" dirty="0">
                <a:latin typeface="Times New Roman" panose="02020603050405020304" pitchFamily="18" charset="0"/>
                <a:cs typeface="Times New Roman" panose="02020603050405020304" pitchFamily="18" charset="0"/>
              </a:rPr>
              <a:t>S</a:t>
            </a:r>
            <a:r>
              <a:rPr lang="uk-UA" dirty="0">
                <a:latin typeface="Times New Roman" panose="02020603050405020304" pitchFamily="18" charset="0"/>
                <a:cs typeface="Times New Roman" panose="02020603050405020304" pitchFamily="18" charset="0"/>
              </a:rPr>
              <a:t>ММ позитивно та підвищила активність значній кількості сторінок що просуваються у </a:t>
            </a:r>
            <a:r>
              <a:rPr lang="uk-UA" dirty="0" err="1">
                <a:latin typeface="Times New Roman" panose="02020603050405020304" pitchFamily="18" charset="0"/>
                <a:cs typeface="Times New Roman" panose="02020603050405020304" pitchFamily="18" charset="0"/>
              </a:rPr>
              <a:t>інстаграм</a:t>
            </a:r>
            <a:r>
              <a:rPr lang="uk-UA" dirty="0">
                <a:latin typeface="Times New Roman" panose="02020603050405020304" pitchFamily="18" charset="0"/>
                <a:cs typeface="Times New Roman" panose="02020603050405020304" pitchFamily="18" charset="0"/>
              </a:rPr>
              <a:t>. </a:t>
            </a:r>
          </a:p>
          <a:p>
            <a:pPr marL="342900" indent="-342900" algn="just">
              <a:buAutoNum type="arabicPeriod"/>
            </a:pPr>
            <a:r>
              <a:rPr lang="uk-UA" dirty="0">
                <a:latin typeface="Times New Roman" panose="02020603050405020304" pitchFamily="18" charset="0"/>
                <a:cs typeface="Times New Roman" panose="02020603050405020304" pitchFamily="18" charset="0"/>
              </a:rPr>
              <a:t>Можливість додавати музику на відео/фото, що дає можливість активності на сторінці, більше реакцій/збережень.</a:t>
            </a:r>
            <a:endParaRPr lang="ru-RU" dirty="0">
              <a:latin typeface="Times New Roman" panose="02020603050405020304" pitchFamily="18" charset="0"/>
              <a:cs typeface="Times New Roman" panose="02020603050405020304" pitchFamily="18" charset="0"/>
            </a:endParaRPr>
          </a:p>
        </p:txBody>
      </p:sp>
      <p:graphicFrame>
        <p:nvGraphicFramePr>
          <p:cNvPr id="8" name="Объект 6">
            <a:extLst>
              <a:ext uri="{FF2B5EF4-FFF2-40B4-BE49-F238E27FC236}">
                <a16:creationId xmlns:a16="http://schemas.microsoft.com/office/drawing/2014/main" id="{DA7CDA1B-59B9-2130-5415-63CC38D06CBD}"/>
              </a:ext>
            </a:extLst>
          </p:cNvPr>
          <p:cNvGraphicFramePr>
            <a:graphicFrameLocks/>
          </p:cNvGraphicFramePr>
          <p:nvPr/>
        </p:nvGraphicFramePr>
        <p:xfrm>
          <a:off x="5435600" y="3429000"/>
          <a:ext cx="6360160" cy="2883535"/>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Прямая со стрелкой 4">
            <a:extLst>
              <a:ext uri="{FF2B5EF4-FFF2-40B4-BE49-F238E27FC236}">
                <a16:creationId xmlns:a16="http://schemas.microsoft.com/office/drawing/2014/main" id="{1E50C38E-334B-2C97-3A65-A96E05E047F1}"/>
              </a:ext>
            </a:extLst>
          </p:cNvPr>
          <p:cNvCxnSpPr/>
          <p:nvPr/>
        </p:nvCxnSpPr>
        <p:spPr>
          <a:xfrm>
            <a:off x="8602824" y="2999792"/>
            <a:ext cx="0" cy="858416"/>
          </a:xfrm>
          <a:prstGeom prst="straightConnector1">
            <a:avLst/>
          </a:prstGeom>
          <a:ln>
            <a:tailEnd type="triangle"/>
          </a:ln>
          <a:effectLst>
            <a:outerShdw blurRad="50800" dist="38100" dir="18900000" algn="b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90329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A8147-7627-D58C-A15D-33F5E6DF38A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B0B94-4B1E-860D-196F-8773E462ABD3}"/>
              </a:ext>
            </a:extLst>
          </p:cNvPr>
          <p:cNvSpPr>
            <a:spLocks noGrp="1"/>
          </p:cNvSpPr>
          <p:nvPr>
            <p:ph type="title"/>
          </p:nvPr>
        </p:nvSpPr>
        <p:spPr>
          <a:xfrm>
            <a:off x="2971800" y="2103437"/>
            <a:ext cx="10515600" cy="1325563"/>
          </a:xfrm>
        </p:spPr>
        <p:txBody>
          <a:bodyPr/>
          <a:lstStyle/>
          <a:p>
            <a:r>
              <a:rPr lang="uk-UA" dirty="0">
                <a:solidFill>
                  <a:schemeClr val="accent1">
                    <a:lumMod val="75000"/>
                  </a:schemeClr>
                </a:solidFill>
                <a:latin typeface="Times New Roman" panose="02020603050405020304" pitchFamily="18" charset="0"/>
                <a:cs typeface="Times New Roman" panose="02020603050405020304" pitchFamily="18" charset="0"/>
              </a:rPr>
              <a:t>Кейси реального бізнесу</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34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3C47A04-B65B-67CD-72E0-26F13BC11035}"/>
              </a:ext>
            </a:extLst>
          </p:cNvPr>
          <p:cNvSpPr/>
          <p:nvPr/>
        </p:nvSpPr>
        <p:spPr>
          <a:xfrm>
            <a:off x="3270374" y="3788253"/>
            <a:ext cx="184730" cy="707886"/>
          </a:xfrm>
          <a:prstGeom prst="rect">
            <a:avLst/>
          </a:prstGeom>
          <a:solidFill>
            <a:schemeClr val="bg1"/>
          </a:solidFill>
        </p:spPr>
        <p:txBody>
          <a:bodyPr wrap="none" lIns="91440" tIns="45720" rIns="91440" bIns="45720">
            <a:spAutoFit/>
          </a:bodyPr>
          <a:lstStyle/>
          <a:p>
            <a:pPr algn="ctr"/>
            <a:endParaRPr lang="ru-RU" sz="40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4" name="Рисунок 3">
            <a:extLst>
              <a:ext uri="{FF2B5EF4-FFF2-40B4-BE49-F238E27FC236}">
                <a16:creationId xmlns:a16="http://schemas.microsoft.com/office/drawing/2014/main" id="{26634DAA-0A6D-6808-E4D3-BDEDBEECE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922" y="0"/>
            <a:ext cx="3450431" cy="6858000"/>
          </a:xfrm>
          <a:prstGeom prst="rect">
            <a:avLst/>
          </a:prstGeom>
          <a:ln>
            <a:solidFill>
              <a:schemeClr val="accent3">
                <a:lumMod val="75000"/>
              </a:schemeClr>
            </a:solidFill>
          </a:ln>
        </p:spPr>
      </p:pic>
      <p:pic>
        <p:nvPicPr>
          <p:cNvPr id="10" name="Рисунок 9">
            <a:extLst>
              <a:ext uri="{FF2B5EF4-FFF2-40B4-BE49-F238E27FC236}">
                <a16:creationId xmlns:a16="http://schemas.microsoft.com/office/drawing/2014/main" id="{94E31195-1959-360C-6A12-C0F67411E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62" y="0"/>
            <a:ext cx="3477296" cy="6858000"/>
          </a:xfrm>
          <a:prstGeom prst="rect">
            <a:avLst/>
          </a:prstGeom>
          <a:ln>
            <a:solidFill>
              <a:schemeClr val="accent3">
                <a:lumMod val="75000"/>
              </a:schemeClr>
            </a:solidFill>
          </a:ln>
        </p:spPr>
      </p:pic>
      <p:pic>
        <p:nvPicPr>
          <p:cNvPr id="11" name="Рисунок 10">
            <a:extLst>
              <a:ext uri="{FF2B5EF4-FFF2-40B4-BE49-F238E27FC236}">
                <a16:creationId xmlns:a16="http://schemas.microsoft.com/office/drawing/2014/main" id="{658A686E-6332-E0D3-AE0F-26BFB45BE97D}"/>
              </a:ext>
            </a:extLst>
          </p:cNvPr>
          <p:cNvPicPr>
            <a:picLocks noChangeAspect="1"/>
          </p:cNvPicPr>
          <p:nvPr/>
        </p:nvPicPr>
        <p:blipFill rotWithShape="1">
          <a:blip r:embed="rId2">
            <a:extLst>
              <a:ext uri="{28A0092B-C50C-407E-A947-70E740481C1C}">
                <a14:useLocalDpi xmlns:a14="http://schemas.microsoft.com/office/drawing/2010/main" val="0"/>
              </a:ext>
            </a:extLst>
          </a:blip>
          <a:srcRect l="67327" t="42906" r="-1304" b="40342"/>
          <a:stretch/>
        </p:blipFill>
        <p:spPr>
          <a:xfrm>
            <a:off x="7971693" y="234459"/>
            <a:ext cx="1949860" cy="1910863"/>
          </a:xfrm>
          <a:prstGeom prst="rect">
            <a:avLst/>
          </a:prstGeom>
          <a:ln>
            <a:solidFill>
              <a:schemeClr val="accent3">
                <a:lumMod val="75000"/>
              </a:schemeClr>
            </a:solidFill>
          </a:ln>
        </p:spPr>
      </p:pic>
      <p:pic>
        <p:nvPicPr>
          <p:cNvPr id="12" name="Рисунок 11">
            <a:extLst>
              <a:ext uri="{FF2B5EF4-FFF2-40B4-BE49-F238E27FC236}">
                <a16:creationId xmlns:a16="http://schemas.microsoft.com/office/drawing/2014/main" id="{AED7B922-638B-75EB-033F-2182D4B70534}"/>
              </a:ext>
            </a:extLst>
          </p:cNvPr>
          <p:cNvPicPr>
            <a:picLocks noChangeAspect="1"/>
          </p:cNvPicPr>
          <p:nvPr/>
        </p:nvPicPr>
        <p:blipFill rotWithShape="1">
          <a:blip r:embed="rId2">
            <a:extLst>
              <a:ext uri="{28A0092B-C50C-407E-A947-70E740481C1C}">
                <a14:useLocalDpi xmlns:a14="http://schemas.microsoft.com/office/drawing/2010/main" val="0"/>
              </a:ext>
            </a:extLst>
          </a:blip>
          <a:srcRect t="44274" r="66149" b="40170"/>
          <a:stretch/>
        </p:blipFill>
        <p:spPr>
          <a:xfrm>
            <a:off x="10099866" y="234459"/>
            <a:ext cx="2092134" cy="1910863"/>
          </a:xfrm>
          <a:prstGeom prst="rect">
            <a:avLst/>
          </a:prstGeom>
          <a:ln>
            <a:solidFill>
              <a:schemeClr val="accent3">
                <a:lumMod val="75000"/>
              </a:schemeClr>
            </a:solidFill>
          </a:ln>
        </p:spPr>
      </p:pic>
      <p:pic>
        <p:nvPicPr>
          <p:cNvPr id="13" name="Рисунок 12">
            <a:extLst>
              <a:ext uri="{FF2B5EF4-FFF2-40B4-BE49-F238E27FC236}">
                <a16:creationId xmlns:a16="http://schemas.microsoft.com/office/drawing/2014/main" id="{D06CDB9B-B292-8D7B-1D7C-9D475F8DFAA3}"/>
              </a:ext>
            </a:extLst>
          </p:cNvPr>
          <p:cNvPicPr>
            <a:picLocks noChangeAspect="1"/>
          </p:cNvPicPr>
          <p:nvPr/>
        </p:nvPicPr>
        <p:blipFill rotWithShape="1">
          <a:blip r:embed="rId2">
            <a:extLst>
              <a:ext uri="{28A0092B-C50C-407E-A947-70E740481C1C}">
                <a14:useLocalDpi xmlns:a14="http://schemas.microsoft.com/office/drawing/2010/main" val="0"/>
              </a:ext>
            </a:extLst>
          </a:blip>
          <a:srcRect l="33832" t="76667" r="32872" b="6581"/>
          <a:stretch/>
        </p:blipFill>
        <p:spPr>
          <a:xfrm>
            <a:off x="7971693" y="2546279"/>
            <a:ext cx="1949860" cy="1949860"/>
          </a:xfrm>
          <a:prstGeom prst="rect">
            <a:avLst/>
          </a:prstGeom>
          <a:ln>
            <a:solidFill>
              <a:schemeClr val="accent3">
                <a:lumMod val="75000"/>
              </a:schemeClr>
            </a:solidFill>
          </a:ln>
        </p:spPr>
      </p:pic>
      <p:pic>
        <p:nvPicPr>
          <p:cNvPr id="14" name="Рисунок 13">
            <a:extLst>
              <a:ext uri="{FF2B5EF4-FFF2-40B4-BE49-F238E27FC236}">
                <a16:creationId xmlns:a16="http://schemas.microsoft.com/office/drawing/2014/main" id="{C8D236CF-7DF6-A223-3ABA-7B482FC41B17}"/>
              </a:ext>
            </a:extLst>
          </p:cNvPr>
          <p:cNvPicPr>
            <a:picLocks noChangeAspect="1"/>
          </p:cNvPicPr>
          <p:nvPr/>
        </p:nvPicPr>
        <p:blipFill rotWithShape="1">
          <a:blip r:embed="rId2">
            <a:extLst>
              <a:ext uri="{28A0092B-C50C-407E-A947-70E740481C1C}">
                <a14:useLocalDpi xmlns:a14="http://schemas.microsoft.com/office/drawing/2010/main" val="0"/>
              </a:ext>
            </a:extLst>
          </a:blip>
          <a:srcRect t="76752" r="66592" b="7008"/>
          <a:stretch/>
        </p:blipFill>
        <p:spPr>
          <a:xfrm>
            <a:off x="10099866" y="2546279"/>
            <a:ext cx="1977807" cy="1910862"/>
          </a:xfrm>
          <a:prstGeom prst="rect">
            <a:avLst/>
          </a:prstGeom>
          <a:ln>
            <a:solidFill>
              <a:schemeClr val="accent3">
                <a:lumMod val="75000"/>
              </a:schemeClr>
            </a:solidFill>
          </a:ln>
        </p:spPr>
      </p:pic>
      <p:pic>
        <p:nvPicPr>
          <p:cNvPr id="15" name="Рисунок 14">
            <a:extLst>
              <a:ext uri="{FF2B5EF4-FFF2-40B4-BE49-F238E27FC236}">
                <a16:creationId xmlns:a16="http://schemas.microsoft.com/office/drawing/2014/main" id="{108C05E3-745C-7ECC-AF80-6D6036E989D9}"/>
              </a:ext>
            </a:extLst>
          </p:cNvPr>
          <p:cNvPicPr>
            <a:picLocks noChangeAspect="1"/>
          </p:cNvPicPr>
          <p:nvPr/>
        </p:nvPicPr>
        <p:blipFill rotWithShape="1">
          <a:blip r:embed="rId2">
            <a:extLst>
              <a:ext uri="{28A0092B-C50C-407E-A947-70E740481C1C}">
                <a14:useLocalDpi xmlns:a14="http://schemas.microsoft.com/office/drawing/2010/main" val="0"/>
              </a:ext>
            </a:extLst>
          </a:blip>
          <a:srcRect l="33011" t="25299" r="33013" b="57778"/>
          <a:stretch/>
        </p:blipFill>
        <p:spPr>
          <a:xfrm>
            <a:off x="7971693" y="4630614"/>
            <a:ext cx="1949860" cy="1930365"/>
          </a:xfrm>
          <a:prstGeom prst="rect">
            <a:avLst/>
          </a:prstGeom>
          <a:ln>
            <a:solidFill>
              <a:schemeClr val="accent3">
                <a:lumMod val="75000"/>
              </a:schemeClr>
            </a:solidFill>
          </a:ln>
        </p:spPr>
      </p:pic>
      <p:pic>
        <p:nvPicPr>
          <p:cNvPr id="16" name="Рисунок 15">
            <a:extLst>
              <a:ext uri="{FF2B5EF4-FFF2-40B4-BE49-F238E27FC236}">
                <a16:creationId xmlns:a16="http://schemas.microsoft.com/office/drawing/2014/main" id="{4365990C-8E1C-84BB-34CD-6F07E71DACD7}"/>
              </a:ext>
            </a:extLst>
          </p:cNvPr>
          <p:cNvPicPr>
            <a:picLocks noChangeAspect="1"/>
          </p:cNvPicPr>
          <p:nvPr/>
        </p:nvPicPr>
        <p:blipFill rotWithShape="1">
          <a:blip r:embed="rId2">
            <a:extLst>
              <a:ext uri="{28A0092B-C50C-407E-A947-70E740481C1C}">
                <a14:useLocalDpi xmlns:a14="http://schemas.microsoft.com/office/drawing/2010/main" val="0"/>
              </a:ext>
            </a:extLst>
          </a:blip>
          <a:srcRect l="33012" t="43077" r="33979" b="40171"/>
          <a:stretch/>
        </p:blipFill>
        <p:spPr>
          <a:xfrm>
            <a:off x="10099866" y="4630614"/>
            <a:ext cx="1894359" cy="1910862"/>
          </a:xfrm>
          <a:prstGeom prst="rect">
            <a:avLst/>
          </a:prstGeom>
          <a:ln>
            <a:solidFill>
              <a:schemeClr val="accent3">
                <a:lumMod val="75000"/>
              </a:schemeClr>
            </a:solidFill>
          </a:ln>
        </p:spPr>
      </p:pic>
      <p:cxnSp>
        <p:nvCxnSpPr>
          <p:cNvPr id="17" name="Прямая со стрелкой 16">
            <a:extLst>
              <a:ext uri="{FF2B5EF4-FFF2-40B4-BE49-F238E27FC236}">
                <a16:creationId xmlns:a16="http://schemas.microsoft.com/office/drawing/2014/main" id="{EA155623-1C25-D33A-7963-C3B12D3541E3}"/>
              </a:ext>
            </a:extLst>
          </p:cNvPr>
          <p:cNvCxnSpPr>
            <a:cxnSpLocks/>
          </p:cNvCxnSpPr>
          <p:nvPr/>
        </p:nvCxnSpPr>
        <p:spPr>
          <a:xfrm flipV="1">
            <a:off x="6356933" y="2145322"/>
            <a:ext cx="1614760" cy="1164849"/>
          </a:xfrm>
          <a:prstGeom prst="straightConnector1">
            <a:avLst/>
          </a:prstGeom>
          <a:ln w="38100">
            <a:prstDash val="dash"/>
            <a:tailEnd type="triangle"/>
          </a:ln>
        </p:spPr>
        <p:style>
          <a:lnRef idx="1">
            <a:schemeClr val="accent4"/>
          </a:lnRef>
          <a:fillRef idx="0">
            <a:schemeClr val="accent4"/>
          </a:fillRef>
          <a:effectRef idx="0">
            <a:schemeClr val="accent4"/>
          </a:effectRef>
          <a:fontRef idx="minor">
            <a:schemeClr val="tx1"/>
          </a:fontRef>
        </p:style>
      </p:cxnSp>
      <p:cxnSp>
        <p:nvCxnSpPr>
          <p:cNvPr id="19" name="Прямая со стрелкой 18">
            <a:extLst>
              <a:ext uri="{FF2B5EF4-FFF2-40B4-BE49-F238E27FC236}">
                <a16:creationId xmlns:a16="http://schemas.microsoft.com/office/drawing/2014/main" id="{692F9C9A-5292-B559-1CEC-B4EF1909433B}"/>
              </a:ext>
            </a:extLst>
          </p:cNvPr>
          <p:cNvCxnSpPr>
            <a:cxnSpLocks/>
          </p:cNvCxnSpPr>
          <p:nvPr/>
        </p:nvCxnSpPr>
        <p:spPr>
          <a:xfrm flipV="1">
            <a:off x="4901757" y="2145322"/>
            <a:ext cx="5187346" cy="130534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21" name="Прямая со стрелкой 20">
            <a:extLst>
              <a:ext uri="{FF2B5EF4-FFF2-40B4-BE49-F238E27FC236}">
                <a16:creationId xmlns:a16="http://schemas.microsoft.com/office/drawing/2014/main" id="{C73E5C99-0A0C-F93F-B88C-8DD5B0CF4734}"/>
              </a:ext>
            </a:extLst>
          </p:cNvPr>
          <p:cNvCxnSpPr>
            <a:cxnSpLocks/>
          </p:cNvCxnSpPr>
          <p:nvPr/>
        </p:nvCxnSpPr>
        <p:spPr>
          <a:xfrm flipV="1">
            <a:off x="4961138" y="4110840"/>
            <a:ext cx="5187346" cy="130534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22" name="Прямая со стрелкой 21">
            <a:extLst>
              <a:ext uri="{FF2B5EF4-FFF2-40B4-BE49-F238E27FC236}">
                <a16:creationId xmlns:a16="http://schemas.microsoft.com/office/drawing/2014/main" id="{430CBA47-F2B6-7DB6-984E-F50103A3197E}"/>
              </a:ext>
            </a:extLst>
          </p:cNvPr>
          <p:cNvCxnSpPr>
            <a:cxnSpLocks/>
          </p:cNvCxnSpPr>
          <p:nvPr/>
        </p:nvCxnSpPr>
        <p:spPr>
          <a:xfrm>
            <a:off x="5378020" y="3983948"/>
            <a:ext cx="4711083" cy="2477709"/>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80666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33ABE51-1A7D-FD23-6B2F-2076CE6A2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930" y="0"/>
            <a:ext cx="3471863" cy="6858000"/>
          </a:xfrm>
          <a:prstGeom prst="rect">
            <a:avLst/>
          </a:prstGeom>
          <a:ln>
            <a:solidFill>
              <a:schemeClr val="accent3">
                <a:lumMod val="75000"/>
              </a:schemeClr>
            </a:solidFill>
          </a:ln>
        </p:spPr>
      </p:pic>
      <p:pic>
        <p:nvPicPr>
          <p:cNvPr id="8" name="Рисунок 7">
            <a:extLst>
              <a:ext uri="{FF2B5EF4-FFF2-40B4-BE49-F238E27FC236}">
                <a16:creationId xmlns:a16="http://schemas.microsoft.com/office/drawing/2014/main" id="{A3FEB7FA-8EC8-9A34-1C36-6C3EAFC3E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53" y="0"/>
            <a:ext cx="3493294" cy="6858000"/>
          </a:xfrm>
          <a:prstGeom prst="rect">
            <a:avLst/>
          </a:prstGeom>
          <a:ln>
            <a:solidFill>
              <a:schemeClr val="accent3">
                <a:lumMod val="75000"/>
              </a:schemeClr>
            </a:solidFill>
          </a:ln>
        </p:spPr>
      </p:pic>
      <p:pic>
        <p:nvPicPr>
          <p:cNvPr id="9" name="Рисунок 8">
            <a:extLst>
              <a:ext uri="{FF2B5EF4-FFF2-40B4-BE49-F238E27FC236}">
                <a16:creationId xmlns:a16="http://schemas.microsoft.com/office/drawing/2014/main" id="{C24515C5-357E-6402-FB04-1EE68B4032D8}"/>
              </a:ext>
            </a:extLst>
          </p:cNvPr>
          <p:cNvPicPr>
            <a:picLocks noChangeAspect="1"/>
          </p:cNvPicPr>
          <p:nvPr/>
        </p:nvPicPr>
        <p:blipFill rotWithShape="1">
          <a:blip r:embed="rId2">
            <a:extLst>
              <a:ext uri="{28A0092B-C50C-407E-A947-70E740481C1C}">
                <a14:useLocalDpi xmlns:a14="http://schemas.microsoft.com/office/drawing/2010/main" val="0"/>
              </a:ext>
            </a:extLst>
          </a:blip>
          <a:srcRect l="67558" t="25983" r="702" b="57436"/>
          <a:stretch/>
        </p:blipFill>
        <p:spPr>
          <a:xfrm>
            <a:off x="8815755" y="187568"/>
            <a:ext cx="1981199" cy="2044430"/>
          </a:xfrm>
          <a:prstGeom prst="rect">
            <a:avLst/>
          </a:prstGeom>
          <a:ln>
            <a:solidFill>
              <a:schemeClr val="accent3">
                <a:lumMod val="75000"/>
              </a:schemeClr>
            </a:solidFill>
          </a:ln>
        </p:spPr>
      </p:pic>
      <p:pic>
        <p:nvPicPr>
          <p:cNvPr id="11" name="Рисунок 10">
            <a:extLst>
              <a:ext uri="{FF2B5EF4-FFF2-40B4-BE49-F238E27FC236}">
                <a16:creationId xmlns:a16="http://schemas.microsoft.com/office/drawing/2014/main" id="{50BA5798-5CED-29A4-75ED-20663E6EC74A}"/>
              </a:ext>
            </a:extLst>
          </p:cNvPr>
          <p:cNvPicPr>
            <a:picLocks noChangeAspect="1"/>
          </p:cNvPicPr>
          <p:nvPr/>
        </p:nvPicPr>
        <p:blipFill rotWithShape="1">
          <a:blip r:embed="rId2">
            <a:extLst>
              <a:ext uri="{28A0092B-C50C-407E-A947-70E740481C1C}">
                <a14:useLocalDpi xmlns:a14="http://schemas.microsoft.com/office/drawing/2010/main" val="0"/>
              </a:ext>
            </a:extLst>
          </a:blip>
          <a:srcRect l="36300" t="42868" r="33848" b="41132"/>
          <a:stretch/>
        </p:blipFill>
        <p:spPr>
          <a:xfrm>
            <a:off x="8815755" y="4572904"/>
            <a:ext cx="1981200" cy="2097528"/>
          </a:xfrm>
          <a:prstGeom prst="rect">
            <a:avLst/>
          </a:prstGeom>
          <a:ln>
            <a:solidFill>
              <a:schemeClr val="accent3">
                <a:lumMod val="75000"/>
              </a:schemeClr>
            </a:solidFill>
          </a:ln>
        </p:spPr>
      </p:pic>
      <p:pic>
        <p:nvPicPr>
          <p:cNvPr id="12" name="Рисунок 11">
            <a:extLst>
              <a:ext uri="{FF2B5EF4-FFF2-40B4-BE49-F238E27FC236}">
                <a16:creationId xmlns:a16="http://schemas.microsoft.com/office/drawing/2014/main" id="{C04E4FE3-2DB8-852C-CA7C-0B004F5D5D67}"/>
              </a:ext>
            </a:extLst>
          </p:cNvPr>
          <p:cNvPicPr>
            <a:picLocks noChangeAspect="1"/>
          </p:cNvPicPr>
          <p:nvPr/>
        </p:nvPicPr>
        <p:blipFill rotWithShape="1">
          <a:blip r:embed="rId2">
            <a:extLst>
              <a:ext uri="{28A0092B-C50C-407E-A947-70E740481C1C}">
                <a14:useLocalDpi xmlns:a14="http://schemas.microsoft.com/office/drawing/2010/main" val="0"/>
              </a:ext>
            </a:extLst>
          </a:blip>
          <a:srcRect l="66034" t="58957" b="23705"/>
          <a:stretch/>
        </p:blipFill>
        <p:spPr>
          <a:xfrm>
            <a:off x="8815755" y="2430139"/>
            <a:ext cx="1981199" cy="1997722"/>
          </a:xfrm>
          <a:prstGeom prst="rect">
            <a:avLst/>
          </a:prstGeom>
          <a:ln>
            <a:solidFill>
              <a:schemeClr val="accent3">
                <a:lumMod val="75000"/>
              </a:schemeClr>
            </a:solidFill>
          </a:ln>
        </p:spPr>
      </p:pic>
      <p:cxnSp>
        <p:nvCxnSpPr>
          <p:cNvPr id="13" name="Прямая со стрелкой 12">
            <a:extLst>
              <a:ext uri="{FF2B5EF4-FFF2-40B4-BE49-F238E27FC236}">
                <a16:creationId xmlns:a16="http://schemas.microsoft.com/office/drawing/2014/main" id="{800A9A9E-1B30-4911-B3C4-B1E0B1D9B812}"/>
              </a:ext>
            </a:extLst>
          </p:cNvPr>
          <p:cNvCxnSpPr>
            <a:cxnSpLocks/>
          </p:cNvCxnSpPr>
          <p:nvPr/>
        </p:nvCxnSpPr>
        <p:spPr>
          <a:xfrm flipV="1">
            <a:off x="6649413" y="1845425"/>
            <a:ext cx="2166342" cy="766477"/>
          </a:xfrm>
          <a:prstGeom prst="straightConnector1">
            <a:avLst/>
          </a:prstGeom>
          <a:ln w="38100">
            <a:prstDash val="dash"/>
            <a:tailEnd type="triangle"/>
          </a:ln>
        </p:spPr>
        <p:style>
          <a:lnRef idx="1">
            <a:schemeClr val="accent4"/>
          </a:lnRef>
          <a:fillRef idx="0">
            <a:schemeClr val="accent4"/>
          </a:fillRef>
          <a:effectRef idx="0">
            <a:schemeClr val="accent4"/>
          </a:effectRef>
          <a:fontRef idx="minor">
            <a:schemeClr val="tx1"/>
          </a:fontRef>
        </p:style>
      </p:cxnSp>
      <p:cxnSp>
        <p:nvCxnSpPr>
          <p:cNvPr id="15" name="Прямая со стрелкой 14">
            <a:extLst>
              <a:ext uri="{FF2B5EF4-FFF2-40B4-BE49-F238E27FC236}">
                <a16:creationId xmlns:a16="http://schemas.microsoft.com/office/drawing/2014/main" id="{8C05A925-FABE-5282-1BAE-D3EFB0E7902E}"/>
              </a:ext>
            </a:extLst>
          </p:cNvPr>
          <p:cNvCxnSpPr>
            <a:cxnSpLocks/>
          </p:cNvCxnSpPr>
          <p:nvPr/>
        </p:nvCxnSpPr>
        <p:spPr>
          <a:xfrm flipV="1">
            <a:off x="6649413" y="4044622"/>
            <a:ext cx="2166342" cy="766477"/>
          </a:xfrm>
          <a:prstGeom prst="straightConnector1">
            <a:avLst/>
          </a:prstGeom>
          <a:ln w="38100">
            <a:prstDash val="dash"/>
            <a:tailEnd type="triangle"/>
          </a:ln>
        </p:spPr>
        <p:style>
          <a:lnRef idx="1">
            <a:schemeClr val="accent4"/>
          </a:lnRef>
          <a:fillRef idx="0">
            <a:schemeClr val="accent4"/>
          </a:fillRef>
          <a:effectRef idx="0">
            <a:schemeClr val="accent4"/>
          </a:effectRef>
          <a:fontRef idx="minor">
            <a:schemeClr val="tx1"/>
          </a:fontRef>
        </p:style>
      </p:cxnSp>
      <p:cxnSp>
        <p:nvCxnSpPr>
          <p:cNvPr id="16" name="Прямая со стрелкой 15">
            <a:extLst>
              <a:ext uri="{FF2B5EF4-FFF2-40B4-BE49-F238E27FC236}">
                <a16:creationId xmlns:a16="http://schemas.microsoft.com/office/drawing/2014/main" id="{D9E6DD66-CB3C-C446-F013-236F3A331B1C}"/>
              </a:ext>
            </a:extLst>
          </p:cNvPr>
          <p:cNvCxnSpPr>
            <a:cxnSpLocks/>
          </p:cNvCxnSpPr>
          <p:nvPr/>
        </p:nvCxnSpPr>
        <p:spPr>
          <a:xfrm>
            <a:off x="5615783" y="3635352"/>
            <a:ext cx="3199972" cy="2608467"/>
          </a:xfrm>
          <a:prstGeom prst="straightConnector1">
            <a:avLst/>
          </a:prstGeom>
          <a:ln w="38100">
            <a:prstDash val="dash"/>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45071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C01B4B6-EEA5-4948-B731-3C19BF82BFD3}"/>
              </a:ext>
            </a:extLst>
          </p:cNvPr>
          <p:cNvSpPr>
            <a:spLocks noGrp="1"/>
          </p:cNvSpPr>
          <p:nvPr>
            <p:ph type="dt" sz="half" idx="10"/>
          </p:nvPr>
        </p:nvSpPr>
        <p:spPr/>
        <p:txBody>
          <a:bodyPr/>
          <a:lstStyle/>
          <a:p>
            <a:pPr rtl="0"/>
            <a:fld id="{14D5EF43-AECB-4459-AE90-3AFB54138C76}" type="datetime1">
              <a:rPr lang="ru-RU" smtClean="0"/>
              <a:t>05.10.2024</a:t>
            </a:fld>
            <a:endParaRPr lang="en-US" dirty="0"/>
          </a:p>
        </p:txBody>
      </p:sp>
      <p:pic>
        <p:nvPicPr>
          <p:cNvPr id="6" name="Рисунок 5">
            <a:extLst>
              <a:ext uri="{FF2B5EF4-FFF2-40B4-BE49-F238E27FC236}">
                <a16:creationId xmlns:a16="http://schemas.microsoft.com/office/drawing/2014/main" id="{655813ED-A865-4B26-8A99-89A7E7D8E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801" y="257451"/>
            <a:ext cx="2943915" cy="5322333"/>
          </a:xfrm>
          <a:prstGeom prst="rect">
            <a:avLst/>
          </a:prstGeom>
          <a:ln>
            <a:solidFill>
              <a:srgbClr val="9CAAB8"/>
            </a:solidFill>
          </a:ln>
        </p:spPr>
      </p:pic>
      <p:pic>
        <p:nvPicPr>
          <p:cNvPr id="8" name="Рисунок 7">
            <a:extLst>
              <a:ext uri="{FF2B5EF4-FFF2-40B4-BE49-F238E27FC236}">
                <a16:creationId xmlns:a16="http://schemas.microsoft.com/office/drawing/2014/main" id="{B9816014-9006-4376-9668-492FE8F03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42" y="257452"/>
            <a:ext cx="2793201" cy="4951935"/>
          </a:xfrm>
          <a:prstGeom prst="rect">
            <a:avLst/>
          </a:prstGeom>
          <a:ln>
            <a:solidFill>
              <a:srgbClr val="9CAAB8"/>
            </a:solidFill>
          </a:ln>
        </p:spPr>
      </p:pic>
      <p:pic>
        <p:nvPicPr>
          <p:cNvPr id="10" name="Рисунок 9">
            <a:extLst>
              <a:ext uri="{FF2B5EF4-FFF2-40B4-BE49-F238E27FC236}">
                <a16:creationId xmlns:a16="http://schemas.microsoft.com/office/drawing/2014/main" id="{CACEA082-F62E-4EC5-8354-6DA4F0AC61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070" y="257452"/>
            <a:ext cx="2757488" cy="3426781"/>
          </a:xfrm>
          <a:prstGeom prst="rect">
            <a:avLst/>
          </a:prstGeom>
          <a:ln>
            <a:solidFill>
              <a:srgbClr val="9CAAB8"/>
            </a:solidFill>
          </a:ln>
        </p:spPr>
      </p:pic>
      <p:pic>
        <p:nvPicPr>
          <p:cNvPr id="11" name="Рисунок 10">
            <a:extLst>
              <a:ext uri="{FF2B5EF4-FFF2-40B4-BE49-F238E27FC236}">
                <a16:creationId xmlns:a16="http://schemas.microsoft.com/office/drawing/2014/main" id="{AC5FB020-A767-4F39-AA72-C20B259B3D61}"/>
              </a:ext>
            </a:extLst>
          </p:cNvPr>
          <p:cNvPicPr>
            <a:picLocks noChangeAspect="1"/>
          </p:cNvPicPr>
          <p:nvPr/>
        </p:nvPicPr>
        <p:blipFill rotWithShape="1">
          <a:blip r:embed="rId4">
            <a:extLst>
              <a:ext uri="{28A0092B-C50C-407E-A947-70E740481C1C}">
                <a14:useLocalDpi xmlns:a14="http://schemas.microsoft.com/office/drawing/2010/main" val="0"/>
              </a:ext>
            </a:extLst>
          </a:blip>
          <a:srcRect t="18610" r="66693" b="53670"/>
          <a:stretch/>
        </p:blipFill>
        <p:spPr>
          <a:xfrm>
            <a:off x="1944819" y="4233256"/>
            <a:ext cx="1939890" cy="2006353"/>
          </a:xfrm>
          <a:prstGeom prst="rect">
            <a:avLst/>
          </a:prstGeom>
          <a:ln>
            <a:solidFill>
              <a:schemeClr val="tx1">
                <a:lumMod val="65000"/>
                <a:lumOff val="35000"/>
              </a:schemeClr>
            </a:solidFill>
          </a:ln>
        </p:spPr>
      </p:pic>
      <p:pic>
        <p:nvPicPr>
          <p:cNvPr id="12" name="Рисунок 11">
            <a:extLst>
              <a:ext uri="{FF2B5EF4-FFF2-40B4-BE49-F238E27FC236}">
                <a16:creationId xmlns:a16="http://schemas.microsoft.com/office/drawing/2014/main" id="{6B2834AF-E725-4FB5-AD6D-31712DE52CB3}"/>
              </a:ext>
            </a:extLst>
          </p:cNvPr>
          <p:cNvPicPr>
            <a:picLocks noChangeAspect="1"/>
          </p:cNvPicPr>
          <p:nvPr/>
        </p:nvPicPr>
        <p:blipFill rotWithShape="1">
          <a:blip r:embed="rId4">
            <a:extLst>
              <a:ext uri="{28A0092B-C50C-407E-A947-70E740481C1C}">
                <a14:useLocalDpi xmlns:a14="http://schemas.microsoft.com/office/drawing/2010/main" val="0"/>
              </a:ext>
            </a:extLst>
          </a:blip>
          <a:srcRect l="68078" t="46589" b="27245"/>
          <a:stretch/>
        </p:blipFill>
        <p:spPr>
          <a:xfrm>
            <a:off x="3993933" y="4233256"/>
            <a:ext cx="1969676" cy="2006353"/>
          </a:xfrm>
          <a:prstGeom prst="rect">
            <a:avLst/>
          </a:prstGeom>
          <a:ln>
            <a:solidFill>
              <a:schemeClr val="tx1">
                <a:lumMod val="65000"/>
                <a:lumOff val="35000"/>
              </a:schemeClr>
            </a:solidFill>
          </a:ln>
        </p:spPr>
      </p:pic>
      <p:cxnSp>
        <p:nvCxnSpPr>
          <p:cNvPr id="14" name="Прямая со стрелкой 13">
            <a:extLst>
              <a:ext uri="{FF2B5EF4-FFF2-40B4-BE49-F238E27FC236}">
                <a16:creationId xmlns:a16="http://schemas.microsoft.com/office/drawing/2014/main" id="{280A316F-6E40-4620-B521-F8FD06910D47}"/>
              </a:ext>
            </a:extLst>
          </p:cNvPr>
          <p:cNvCxnSpPr>
            <a:cxnSpLocks/>
            <a:endCxn id="12" idx="0"/>
          </p:cNvCxnSpPr>
          <p:nvPr/>
        </p:nvCxnSpPr>
        <p:spPr>
          <a:xfrm flipH="1">
            <a:off x="4978771" y="2624744"/>
            <a:ext cx="348637" cy="160851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5" name="Прямая со стрелкой 14">
            <a:extLst>
              <a:ext uri="{FF2B5EF4-FFF2-40B4-BE49-F238E27FC236}">
                <a16:creationId xmlns:a16="http://schemas.microsoft.com/office/drawing/2014/main" id="{AEF9EB77-BBE9-4D80-9784-83CE4DC9A517}"/>
              </a:ext>
            </a:extLst>
          </p:cNvPr>
          <p:cNvCxnSpPr>
            <a:cxnSpLocks/>
          </p:cNvCxnSpPr>
          <p:nvPr/>
        </p:nvCxnSpPr>
        <p:spPr>
          <a:xfrm flipH="1">
            <a:off x="3128961" y="1621567"/>
            <a:ext cx="546465" cy="261168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9" name="Прямая со стрелкой 18">
            <a:extLst>
              <a:ext uri="{FF2B5EF4-FFF2-40B4-BE49-F238E27FC236}">
                <a16:creationId xmlns:a16="http://schemas.microsoft.com/office/drawing/2014/main" id="{46996711-EED2-479D-9CCC-FC5A867B6316}"/>
              </a:ext>
            </a:extLst>
          </p:cNvPr>
          <p:cNvCxnSpPr>
            <a:cxnSpLocks/>
          </p:cNvCxnSpPr>
          <p:nvPr/>
        </p:nvCxnSpPr>
        <p:spPr>
          <a:xfrm flipH="1">
            <a:off x="8797771" y="1703203"/>
            <a:ext cx="1631918" cy="2949650"/>
          </a:xfrm>
          <a:prstGeom prst="straightConnector1">
            <a:avLst/>
          </a:prstGeom>
          <a:ln w="28575">
            <a:solidFill>
              <a:srgbClr val="0070C0"/>
            </a:solidFill>
            <a:tailEnd type="triangle"/>
          </a:ln>
        </p:spPr>
        <p:style>
          <a:lnRef idx="1">
            <a:schemeClr val="accent2"/>
          </a:lnRef>
          <a:fillRef idx="0">
            <a:schemeClr val="accent2"/>
          </a:fillRef>
          <a:effectRef idx="0">
            <a:schemeClr val="accent2"/>
          </a:effectRef>
          <a:fontRef idx="minor">
            <a:schemeClr val="tx1"/>
          </a:fontRef>
        </p:style>
      </p:cxnSp>
      <p:pic>
        <p:nvPicPr>
          <p:cNvPr id="3" name="Рисунок 2">
            <a:extLst>
              <a:ext uri="{FF2B5EF4-FFF2-40B4-BE49-F238E27FC236}">
                <a16:creationId xmlns:a16="http://schemas.microsoft.com/office/drawing/2014/main" id="{D78E6C5A-02EF-ED21-8F0D-9717A2B0293E}"/>
              </a:ext>
            </a:extLst>
          </p:cNvPr>
          <p:cNvPicPr>
            <a:picLocks noChangeAspect="1"/>
          </p:cNvPicPr>
          <p:nvPr/>
        </p:nvPicPr>
        <p:blipFill rotWithShape="1">
          <a:blip r:embed="rId5">
            <a:extLst>
              <a:ext uri="{28A0092B-C50C-407E-A947-70E740481C1C}">
                <a14:useLocalDpi xmlns:a14="http://schemas.microsoft.com/office/drawing/2010/main" val="0"/>
              </a:ext>
            </a:extLst>
          </a:blip>
          <a:srcRect t="6754" b="3377"/>
          <a:stretch/>
        </p:blipFill>
        <p:spPr>
          <a:xfrm>
            <a:off x="6038416" y="252830"/>
            <a:ext cx="3007272" cy="5863288"/>
          </a:xfrm>
          <a:prstGeom prst="rect">
            <a:avLst/>
          </a:prstGeom>
          <a:ln>
            <a:solidFill>
              <a:schemeClr val="tx2"/>
            </a:solidFill>
          </a:ln>
        </p:spPr>
      </p:pic>
      <p:pic>
        <p:nvPicPr>
          <p:cNvPr id="5" name="Рисунок 4">
            <a:extLst>
              <a:ext uri="{FF2B5EF4-FFF2-40B4-BE49-F238E27FC236}">
                <a16:creationId xmlns:a16="http://schemas.microsoft.com/office/drawing/2014/main" id="{732CA660-95CD-8345-0142-242447269C7C}"/>
              </a:ext>
            </a:extLst>
          </p:cNvPr>
          <p:cNvPicPr>
            <a:picLocks noChangeAspect="1"/>
          </p:cNvPicPr>
          <p:nvPr/>
        </p:nvPicPr>
        <p:blipFill rotWithShape="1">
          <a:blip r:embed="rId2">
            <a:extLst>
              <a:ext uri="{28A0092B-C50C-407E-A947-70E740481C1C}">
                <a14:useLocalDpi xmlns:a14="http://schemas.microsoft.com/office/drawing/2010/main" val="0"/>
              </a:ext>
            </a:extLst>
          </a:blip>
          <a:srcRect l="34105" t="12148" r="33480" b="69837"/>
          <a:stretch/>
        </p:blipFill>
        <p:spPr>
          <a:xfrm>
            <a:off x="7856109" y="4618580"/>
            <a:ext cx="1708729" cy="1716819"/>
          </a:xfrm>
          <a:prstGeom prst="rect">
            <a:avLst/>
          </a:prstGeom>
          <a:ln>
            <a:solidFill>
              <a:schemeClr val="tx1"/>
            </a:solidFill>
          </a:ln>
        </p:spPr>
      </p:pic>
      <p:pic>
        <p:nvPicPr>
          <p:cNvPr id="13" name="Рисунок 12">
            <a:extLst>
              <a:ext uri="{FF2B5EF4-FFF2-40B4-BE49-F238E27FC236}">
                <a16:creationId xmlns:a16="http://schemas.microsoft.com/office/drawing/2014/main" id="{3A655695-D7BE-E187-1C17-16850A27B154}"/>
              </a:ext>
            </a:extLst>
          </p:cNvPr>
          <p:cNvPicPr>
            <a:picLocks noChangeAspect="1"/>
          </p:cNvPicPr>
          <p:nvPr/>
        </p:nvPicPr>
        <p:blipFill rotWithShape="1">
          <a:blip r:embed="rId2">
            <a:extLst>
              <a:ext uri="{28A0092B-C50C-407E-A947-70E740481C1C}">
                <a14:useLocalDpi xmlns:a14="http://schemas.microsoft.com/office/drawing/2010/main" val="0"/>
              </a:ext>
            </a:extLst>
          </a:blip>
          <a:srcRect t="11982" r="67556" b="69837"/>
          <a:stretch/>
        </p:blipFill>
        <p:spPr>
          <a:xfrm>
            <a:off x="6395840" y="4965724"/>
            <a:ext cx="1309724" cy="1326931"/>
          </a:xfrm>
          <a:prstGeom prst="rect">
            <a:avLst/>
          </a:prstGeom>
          <a:ln>
            <a:solidFill>
              <a:schemeClr val="tx1"/>
            </a:solidFill>
          </a:ln>
        </p:spPr>
      </p:pic>
      <p:cxnSp>
        <p:nvCxnSpPr>
          <p:cNvPr id="16" name="Прямая со стрелкой 15">
            <a:extLst>
              <a:ext uri="{FF2B5EF4-FFF2-40B4-BE49-F238E27FC236}">
                <a16:creationId xmlns:a16="http://schemas.microsoft.com/office/drawing/2014/main" id="{18BBBD75-F518-2971-8050-CA03DCB678F0}"/>
              </a:ext>
            </a:extLst>
          </p:cNvPr>
          <p:cNvCxnSpPr>
            <a:cxnSpLocks/>
          </p:cNvCxnSpPr>
          <p:nvPr/>
        </p:nvCxnSpPr>
        <p:spPr>
          <a:xfrm flipH="1">
            <a:off x="7179308" y="1652383"/>
            <a:ext cx="2234985" cy="3313341"/>
          </a:xfrm>
          <a:prstGeom prst="straightConnector1">
            <a:avLst/>
          </a:prstGeom>
          <a:ln w="28575">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Прямая со стрелкой 16">
            <a:extLst>
              <a:ext uri="{FF2B5EF4-FFF2-40B4-BE49-F238E27FC236}">
                <a16:creationId xmlns:a16="http://schemas.microsoft.com/office/drawing/2014/main" id="{A8C8E455-CDD8-FC1A-E3E7-E935DC782B41}"/>
              </a:ext>
            </a:extLst>
          </p:cNvPr>
          <p:cNvCxnSpPr>
            <a:cxnSpLocks/>
          </p:cNvCxnSpPr>
          <p:nvPr/>
        </p:nvCxnSpPr>
        <p:spPr>
          <a:xfrm flipH="1">
            <a:off x="8755768" y="1779403"/>
            <a:ext cx="1631918" cy="2949650"/>
          </a:xfrm>
          <a:prstGeom prst="straightConnector1">
            <a:avLst/>
          </a:prstGeom>
          <a:ln w="28575">
            <a:solidFill>
              <a:srgbClr val="0070C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69798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B434D-2781-8E82-E232-24970C0357E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1FFBF-9ED9-E4A7-B5CB-59243345F08B}"/>
              </a:ext>
            </a:extLst>
          </p:cNvPr>
          <p:cNvSpPr>
            <a:spLocks noGrp="1"/>
          </p:cNvSpPr>
          <p:nvPr>
            <p:ph type="title"/>
          </p:nvPr>
        </p:nvSpPr>
        <p:spPr>
          <a:xfrm>
            <a:off x="1281546" y="2241983"/>
            <a:ext cx="10515600" cy="1325563"/>
          </a:xfrm>
        </p:spPr>
        <p:txBody>
          <a:bodyPr/>
          <a:lstStyle/>
          <a:p>
            <a:r>
              <a:rPr lang="uk-UA" dirty="0">
                <a:solidFill>
                  <a:schemeClr val="accent1">
                    <a:lumMod val="75000"/>
                  </a:schemeClr>
                </a:solidFill>
                <a:latin typeface="Times New Roman" panose="02020603050405020304" pitchFamily="18" charset="0"/>
                <a:cs typeface="Times New Roman" panose="02020603050405020304" pitchFamily="18" charset="0"/>
              </a:rPr>
              <a:t>Завдання: Сформувати контент-план збалансованого контенту</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56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EB0921-1117-4AFE-B241-41DDAE2887FB}"/>
              </a:ext>
            </a:extLst>
          </p:cNvPr>
          <p:cNvSpPr>
            <a:spLocks noGrp="1"/>
          </p:cNvSpPr>
          <p:nvPr>
            <p:ph type="title"/>
          </p:nvPr>
        </p:nvSpPr>
        <p:spPr>
          <a:xfrm>
            <a:off x="1047925" y="672554"/>
            <a:ext cx="10515600" cy="1325563"/>
          </a:xfrm>
        </p:spPr>
        <p:txBody>
          <a:bodyPr>
            <a:normAutofit fontScale="90000"/>
          </a:bodyPr>
          <a:lstStyle/>
          <a:p>
            <a:pPr>
              <a:lnSpc>
                <a:spcPct val="150000"/>
              </a:lnSpc>
            </a:pPr>
            <a:r>
              <a:rPr lang="uk-UA" sz="5600" b="1" dirty="0">
                <a:solidFill>
                  <a:srgbClr val="9C6EAC"/>
                </a:solidFill>
                <a:latin typeface="Times New Roman" panose="02020603050405020304" pitchFamily="18" charset="0"/>
                <a:cs typeface="Times New Roman" panose="02020603050405020304" pitchFamily="18" charset="0"/>
              </a:rPr>
              <a:t>К</a:t>
            </a:r>
            <a:r>
              <a:rPr lang="uk-UA" sz="2300" b="1" dirty="0">
                <a:solidFill>
                  <a:srgbClr val="9C6EAC"/>
                </a:solidFill>
                <a:latin typeface="Times New Roman" panose="02020603050405020304" pitchFamily="18" charset="0"/>
                <a:cs typeface="Times New Roman" panose="02020603050405020304" pitchFamily="18" charset="0"/>
              </a:rPr>
              <a:t>онтент - інформаційне наповнення сайту (сторінки), який направлений на цільову аудиторію з метою приваблення потенційних клієнтів та мотивації їх до купівлі товарів або замовлення послуг.</a:t>
            </a:r>
            <a:br>
              <a:rPr lang="ru-RU" sz="2300" b="1" dirty="0">
                <a:latin typeface="Times New Roman" panose="02020603050405020304" pitchFamily="18" charset="0"/>
                <a:cs typeface="Times New Roman" panose="02020603050405020304" pitchFamily="18" charset="0"/>
              </a:rPr>
            </a:br>
            <a:endParaRPr lang="ru-RU" sz="23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CE3BC2C-82BF-48B1-B5F7-438B40304882}"/>
              </a:ext>
            </a:extLst>
          </p:cNvPr>
          <p:cNvSpPr>
            <a:spLocks noGrp="1"/>
          </p:cNvSpPr>
          <p:nvPr>
            <p:ph idx="1"/>
          </p:nvPr>
        </p:nvSpPr>
        <p:spPr>
          <a:xfrm>
            <a:off x="1047925" y="2228297"/>
            <a:ext cx="10515600" cy="4351338"/>
          </a:xfrm>
        </p:spPr>
        <p:txBody>
          <a:bodyPr/>
          <a:lstStyle/>
          <a:p>
            <a:pPr marL="0" indent="0">
              <a:buNone/>
            </a:pPr>
            <a:r>
              <a:rPr lang="ru-RU" dirty="0">
                <a:latin typeface="Times New Roman" panose="02020603050405020304" pitchFamily="18" charset="0"/>
                <a:cs typeface="Times New Roman" panose="02020603050405020304" pitchFamily="18" charset="0"/>
              </a:rPr>
              <a:t>Контент </a:t>
            </a:r>
            <a:r>
              <a:rPr lang="ru-RU" dirty="0" err="1">
                <a:latin typeface="Times New Roman" panose="02020603050405020304" pitchFamily="18" charset="0"/>
                <a:cs typeface="Times New Roman" panose="02020603050405020304" pitchFamily="18" charset="0"/>
              </a:rPr>
              <a:t>складають</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фото </a:t>
            </a:r>
          </a:p>
          <a:p>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тексти</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імидж</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брендинг </a:t>
            </a:r>
          </a:p>
          <a:p>
            <a:r>
              <a:rPr lang="uk-UA" dirty="0" err="1">
                <a:latin typeface="Times New Roman" panose="02020603050405020304" pitchFamily="18" charset="0"/>
                <a:cs typeface="Times New Roman" panose="02020603050405020304" pitchFamily="18" charset="0"/>
              </a:rPr>
              <a:t>візуал</a:t>
            </a:r>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0E095A2C-6386-40F0-A655-734D04C45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821" y="1998117"/>
            <a:ext cx="2677448" cy="4810416"/>
          </a:xfrm>
          <a:prstGeom prst="rect">
            <a:avLst/>
          </a:prstGeom>
        </p:spPr>
      </p:pic>
    </p:spTree>
    <p:extLst>
      <p:ext uri="{BB962C8B-B14F-4D97-AF65-F5344CB8AC3E}">
        <p14:creationId xmlns:p14="http://schemas.microsoft.com/office/powerpoint/2010/main" val="2928349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60F891-CB9B-458C-B551-205BE57AC49E}"/>
              </a:ext>
            </a:extLst>
          </p:cNvPr>
          <p:cNvSpPr>
            <a:spLocks noGrp="1"/>
          </p:cNvSpPr>
          <p:nvPr>
            <p:ph type="title"/>
          </p:nvPr>
        </p:nvSpPr>
        <p:spPr>
          <a:xfrm>
            <a:off x="838200" y="18255"/>
            <a:ext cx="10515600" cy="1325563"/>
          </a:xfrm>
        </p:spPr>
        <p:txBody>
          <a:bodyPr/>
          <a:lstStyle/>
          <a:p>
            <a:r>
              <a:rPr lang="uk-UA" dirty="0">
                <a:solidFill>
                  <a:schemeClr val="accent1">
                    <a:lumMod val="75000"/>
                  </a:schemeClr>
                </a:solidFill>
                <a:latin typeface="Times New Roman" panose="02020603050405020304" pitchFamily="18" charset="0"/>
                <a:cs typeface="Times New Roman" panose="02020603050405020304" pitchFamily="18" charset="0"/>
              </a:rPr>
              <a:t>Види контенту</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E110F16-E90C-45B1-8EE9-85A200172BE5}"/>
              </a:ext>
            </a:extLst>
          </p:cNvPr>
          <p:cNvSpPr>
            <a:spLocks noGrp="1"/>
          </p:cNvSpPr>
          <p:nvPr>
            <p:ph idx="1"/>
          </p:nvPr>
        </p:nvSpPr>
        <p:spPr>
          <a:xfrm>
            <a:off x="737533" y="1448120"/>
            <a:ext cx="10515600" cy="4351338"/>
          </a:xfrm>
        </p:spPr>
        <p:txBody>
          <a:bodyPr>
            <a:normAutofit/>
          </a:bodyPr>
          <a:lstStyle/>
          <a:p>
            <a:r>
              <a:rPr lang="uk-UA" sz="5200" dirty="0">
                <a:latin typeface="Times New Roman" panose="02020603050405020304" pitchFamily="18" charset="0"/>
                <a:cs typeface="Times New Roman" panose="02020603050405020304" pitchFamily="18" charset="0"/>
              </a:rPr>
              <a:t>Контент, що продає</a:t>
            </a:r>
          </a:p>
          <a:p>
            <a:r>
              <a:rPr lang="uk-UA" sz="5200" dirty="0">
                <a:latin typeface="Times New Roman" panose="02020603050405020304" pitchFamily="18" charset="0"/>
                <a:cs typeface="Times New Roman" panose="02020603050405020304" pitchFamily="18" charset="0"/>
              </a:rPr>
              <a:t>Інформаційний контент</a:t>
            </a:r>
          </a:p>
          <a:p>
            <a:r>
              <a:rPr lang="uk-UA" sz="5200" dirty="0">
                <a:latin typeface="Times New Roman" panose="02020603050405020304" pitchFamily="18" charset="0"/>
                <a:cs typeface="Times New Roman" panose="02020603050405020304" pitchFamily="18" charset="0"/>
              </a:rPr>
              <a:t>Розважальний контент</a:t>
            </a:r>
            <a:endParaRPr lang="ru-RU" sz="52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34B3A67B-7F1D-4BC3-949B-AFC2F64CD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5516" y="2812316"/>
            <a:ext cx="6201334" cy="4381243"/>
          </a:xfrm>
          <a:prstGeom prst="rect">
            <a:avLst/>
          </a:prstGeom>
        </p:spPr>
      </p:pic>
    </p:spTree>
    <p:extLst>
      <p:ext uri="{BB962C8B-B14F-4D97-AF65-F5344CB8AC3E}">
        <p14:creationId xmlns:p14="http://schemas.microsoft.com/office/powerpoint/2010/main" val="349154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34D78D-8BD6-4677-B2FC-4C3E9076F1C4}"/>
              </a:ext>
            </a:extLst>
          </p:cNvPr>
          <p:cNvSpPr>
            <a:spLocks noGrp="1"/>
          </p:cNvSpPr>
          <p:nvPr>
            <p:ph type="title"/>
          </p:nvPr>
        </p:nvSpPr>
        <p:spPr/>
        <p:txBody>
          <a:bodyPr>
            <a:noAutofit/>
          </a:bodyPr>
          <a:lstStyle/>
          <a:p>
            <a:r>
              <a:rPr lang="ru-RU" sz="2500" dirty="0">
                <a:latin typeface="Times New Roman" panose="02020603050405020304" pitchFamily="18" charset="0"/>
                <a:cs typeface="Times New Roman" panose="02020603050405020304" pitchFamily="18" charset="0"/>
              </a:rPr>
              <a:t>Для </a:t>
            </a:r>
            <a:r>
              <a:rPr lang="ru-RU" sz="2500" dirty="0" err="1">
                <a:latin typeface="Times New Roman" panose="02020603050405020304" pitchFamily="18" charset="0"/>
                <a:cs typeface="Times New Roman" panose="02020603050405020304" pitchFamily="18" charset="0"/>
              </a:rPr>
              <a:t>успішного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облікового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запису</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оптимальним</a:t>
            </a:r>
            <a:r>
              <a:rPr lang="ru-RU" sz="2500" dirty="0">
                <a:latin typeface="Times New Roman" panose="02020603050405020304" pitchFamily="18" charset="0"/>
                <a:cs typeface="Times New Roman" panose="02020603050405020304" pitchFamily="18" charset="0"/>
              </a:rPr>
              <a:t> є : </a:t>
            </a:r>
            <a:r>
              <a:rPr lang="ru-RU" sz="2500" b="1" dirty="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40%</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інформаційний</a:t>
            </a:r>
            <a:r>
              <a:rPr lang="ru-RU" sz="2500" dirty="0">
                <a:latin typeface="Times New Roman" panose="02020603050405020304" pitchFamily="18" charset="0"/>
                <a:cs typeface="Times New Roman" panose="02020603050405020304" pitchFamily="18" charset="0"/>
              </a:rPr>
              <a:t>, </a:t>
            </a:r>
            <a:r>
              <a:rPr lang="ru-RU" sz="2500" b="1" dirty="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40%</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продає</a:t>
            </a:r>
            <a:r>
              <a:rPr lang="ru-RU" sz="2500" dirty="0">
                <a:latin typeface="Times New Roman" panose="02020603050405020304" pitchFamily="18" charset="0"/>
                <a:cs typeface="Times New Roman" panose="02020603050405020304" pitchFamily="18" charset="0"/>
              </a:rPr>
              <a:t> і </a:t>
            </a:r>
            <a:r>
              <a:rPr lang="ru-RU" sz="2500" b="1" dirty="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залучає</a:t>
            </a:r>
            <a:r>
              <a:rPr lang="ru-RU" sz="2500" dirty="0">
                <a:latin typeface="Times New Roman" panose="02020603050405020304" pitchFamily="18" charset="0"/>
                <a:cs typeface="Times New Roman" panose="02020603050405020304" pitchFamily="18" charset="0"/>
              </a:rPr>
              <a:t>.</a:t>
            </a:r>
            <a:br>
              <a:rPr lang="ru-RU" sz="2500" dirty="0">
                <a:latin typeface="Times New Roman" panose="02020603050405020304" pitchFamily="18" charset="0"/>
                <a:cs typeface="Times New Roman" panose="02020603050405020304" pitchFamily="18" charset="0"/>
              </a:rPr>
            </a:br>
            <a:endParaRPr lang="ru-RU" sz="25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AA6D81A-610D-4820-B978-52703ACB26B2}"/>
              </a:ext>
            </a:extLst>
          </p:cNvPr>
          <p:cNvSpPr>
            <a:spLocks noGrp="1"/>
          </p:cNvSpPr>
          <p:nvPr>
            <p:ph idx="1"/>
          </p:nvPr>
        </p:nvSpPr>
        <p:spPr>
          <a:xfrm>
            <a:off x="585609" y="1448120"/>
            <a:ext cx="8184318" cy="4868790"/>
          </a:xfrm>
        </p:spPr>
        <p:txBody>
          <a:bodyPr>
            <a:normAutofit fontScale="25000" lnSpcReduction="20000"/>
          </a:bodyPr>
          <a:lstStyle/>
          <a:p>
            <a:pPr>
              <a:lnSpc>
                <a:spcPct val="170000"/>
              </a:lnSpc>
            </a:pPr>
            <a:r>
              <a:rPr lang="ru-RU" sz="6800" b="1" dirty="0">
                <a:latin typeface="Times New Roman" panose="02020603050405020304" pitchFamily="18" charset="0"/>
                <a:cs typeface="Times New Roman" panose="02020603050405020304" pitchFamily="18" charset="0"/>
              </a:rPr>
              <a:t>40% </a:t>
            </a:r>
            <a:r>
              <a:rPr lang="ru-RU" sz="6800" dirty="0">
                <a:latin typeface="Times New Roman" panose="02020603050405020304" pitchFamily="18" charset="0"/>
                <a:cs typeface="Times New Roman" panose="02020603050405020304" pitchFamily="18" charset="0"/>
              </a:rPr>
              <a:t>контент, </a:t>
            </a:r>
            <a:r>
              <a:rPr lang="ru-RU" sz="6800" dirty="0" err="1">
                <a:latin typeface="Times New Roman" panose="02020603050405020304" pitchFamily="18" charset="0"/>
                <a:cs typeface="Times New Roman" panose="02020603050405020304" pitchFamily="18" charset="0"/>
              </a:rPr>
              <a:t>що</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продає</a:t>
            </a:r>
            <a:r>
              <a:rPr lang="ru-RU" sz="6800" dirty="0">
                <a:latin typeface="Times New Roman" panose="02020603050405020304" pitchFamily="18" charset="0"/>
                <a:cs typeface="Times New Roman" panose="02020603050405020304" pitchFamily="18" charset="0"/>
              </a:rPr>
              <a:t> - </a:t>
            </a:r>
            <a:r>
              <a:rPr lang="ru-RU" sz="6800" dirty="0" err="1">
                <a:latin typeface="Times New Roman" panose="02020603050405020304" pitchFamily="18" charset="0"/>
                <a:cs typeface="Times New Roman" panose="02020603050405020304" pitchFamily="18" charset="0"/>
              </a:rPr>
              <a:t>сприятимуть</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створенню</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стабільного</a:t>
            </a:r>
            <a:r>
              <a:rPr lang="ru-RU" sz="6800" dirty="0">
                <a:latin typeface="Times New Roman" panose="02020603050405020304" pitchFamily="18" charset="0"/>
                <a:cs typeface="Times New Roman" panose="02020603050405020304" pitchFamily="18" charset="0"/>
              </a:rPr>
              <a:t> потоку </a:t>
            </a:r>
            <a:r>
              <a:rPr lang="ru-RU" sz="6800" dirty="0" err="1">
                <a:latin typeface="Times New Roman" panose="02020603050405020304" pitchFamily="18" charset="0"/>
                <a:cs typeface="Times New Roman" panose="02020603050405020304" pitchFamily="18" charset="0"/>
              </a:rPr>
              <a:t>клієнтів</a:t>
            </a:r>
            <a:r>
              <a:rPr lang="ru-RU" sz="6800" dirty="0">
                <a:latin typeface="Times New Roman" panose="02020603050405020304" pitchFamily="18" charset="0"/>
                <a:cs typeface="Times New Roman" panose="02020603050405020304" pitchFamily="18" charset="0"/>
              </a:rPr>
              <a:t> і </a:t>
            </a:r>
            <a:r>
              <a:rPr lang="ru-RU" sz="6800" dirty="0" err="1">
                <a:latin typeface="Times New Roman" panose="02020603050405020304" pitchFamily="18" charset="0"/>
                <a:cs typeface="Times New Roman" panose="02020603050405020304" pitchFamily="18" charset="0"/>
              </a:rPr>
              <a:t>залученню</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нових</a:t>
            </a:r>
            <a:r>
              <a:rPr lang="ru-RU" sz="6800" dirty="0">
                <a:latin typeface="Times New Roman" panose="02020603050405020304" pitchFamily="18" charset="0"/>
                <a:cs typeface="Times New Roman" panose="02020603050405020304" pitchFamily="18" charset="0"/>
              </a:rPr>
              <a:t> на </a:t>
            </a:r>
            <a:r>
              <a:rPr lang="ru-RU" sz="6800" dirty="0" err="1">
                <a:latin typeface="Times New Roman" panose="02020603050405020304" pitchFamily="18" charset="0"/>
                <a:cs typeface="Times New Roman" panose="02020603050405020304" pitchFamily="18" charset="0"/>
              </a:rPr>
              <a:t>сторінку</a:t>
            </a:r>
            <a:r>
              <a:rPr lang="ru-RU" sz="6800" dirty="0">
                <a:latin typeface="Times New Roman" panose="02020603050405020304" pitchFamily="18" charset="0"/>
                <a:cs typeface="Times New Roman" panose="02020603050405020304" pitchFamily="18" charset="0"/>
              </a:rPr>
              <a:t> магазину. </a:t>
            </a:r>
            <a:r>
              <a:rPr lang="ru-RU" sz="6800" dirty="0" err="1">
                <a:latin typeface="Times New Roman" panose="02020603050405020304" pitchFamily="18" charset="0"/>
                <a:cs typeface="Times New Roman" panose="02020603050405020304" pitchFamily="18" charset="0"/>
              </a:rPr>
              <a:t>Також</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такий</a:t>
            </a:r>
            <a:r>
              <a:rPr lang="ru-RU" sz="6800" dirty="0">
                <a:latin typeface="Times New Roman" panose="02020603050405020304" pitchFamily="18" charset="0"/>
                <a:cs typeface="Times New Roman" panose="02020603050405020304" pitchFamily="18" charset="0"/>
              </a:rPr>
              <a:t> контент буде </a:t>
            </a:r>
            <a:r>
              <a:rPr lang="ru-RU" sz="6800" dirty="0" err="1">
                <a:latin typeface="Times New Roman" panose="02020603050405020304" pitchFamily="18" charset="0"/>
                <a:cs typeface="Times New Roman" panose="02020603050405020304" pitchFamily="18" charset="0"/>
              </a:rPr>
              <a:t>підвищувати</a:t>
            </a:r>
            <a:r>
              <a:rPr lang="ru-RU" sz="6800" dirty="0">
                <a:latin typeface="Times New Roman" panose="02020603050405020304" pitchFamily="18" charset="0"/>
                <a:cs typeface="Times New Roman" panose="02020603050405020304" pitchFamily="18" charset="0"/>
              </a:rPr>
              <a:t> попит на товар (</a:t>
            </a:r>
            <a:r>
              <a:rPr lang="ru-RU" sz="6800" dirty="0" err="1">
                <a:latin typeface="Times New Roman" panose="02020603050405020304" pitchFamily="18" charset="0"/>
                <a:cs typeface="Times New Roman" panose="02020603050405020304" pitchFamily="18" charset="0"/>
              </a:rPr>
              <a:t>послугу</a:t>
            </a:r>
            <a:r>
              <a:rPr lang="ru-RU" sz="6800" dirty="0">
                <a:latin typeface="Times New Roman" panose="02020603050405020304" pitchFamily="18" charset="0"/>
                <a:cs typeface="Times New Roman" panose="02020603050405020304" pitchFamily="18" charset="0"/>
              </a:rPr>
              <a:t>).</a:t>
            </a:r>
          </a:p>
          <a:p>
            <a:pPr>
              <a:lnSpc>
                <a:spcPct val="170000"/>
              </a:lnSpc>
            </a:pPr>
            <a:r>
              <a:rPr lang="ru-RU" sz="6800" b="1" dirty="0">
                <a:latin typeface="Times New Roman" panose="02020603050405020304" pitchFamily="18" charset="0"/>
                <a:cs typeface="Times New Roman" panose="02020603050405020304" pitchFamily="18" charset="0"/>
              </a:rPr>
              <a:t>40% </a:t>
            </a:r>
            <a:r>
              <a:rPr lang="ru-RU" sz="6800" b="1" dirty="0" err="1">
                <a:latin typeface="Times New Roman" panose="02020603050405020304" pitchFamily="18" charset="0"/>
                <a:cs typeface="Times New Roman" panose="02020603050405020304" pitchFamily="18" charset="0"/>
              </a:rPr>
              <a:t>інформаційного</a:t>
            </a:r>
            <a:r>
              <a:rPr lang="ru-RU" sz="6800" b="1" dirty="0">
                <a:latin typeface="Times New Roman" panose="02020603050405020304" pitchFamily="18" charset="0"/>
                <a:cs typeface="Times New Roman" panose="02020603050405020304" pitchFamily="18" charset="0"/>
              </a:rPr>
              <a:t> контенту </a:t>
            </a:r>
            <a:r>
              <a:rPr lang="ru-RU" sz="6800" dirty="0">
                <a:latin typeface="Times New Roman" panose="02020603050405020304" pitchFamily="18" charset="0"/>
                <a:cs typeface="Times New Roman" panose="02020603050405020304" pitchFamily="18" charset="0"/>
              </a:rPr>
              <a:t>буде </a:t>
            </a:r>
            <a:r>
              <a:rPr lang="ru-RU" sz="6800" dirty="0" err="1">
                <a:latin typeface="Times New Roman" panose="02020603050405020304" pitchFamily="18" charset="0"/>
                <a:cs typeface="Times New Roman" panose="02020603050405020304" pitchFamily="18" charset="0"/>
              </a:rPr>
              <a:t>стимулювати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підписки</a:t>
            </a:r>
            <a:r>
              <a:rPr lang="ru-RU" sz="6800" dirty="0">
                <a:latin typeface="Times New Roman" panose="02020603050405020304" pitchFamily="18" charset="0"/>
                <a:cs typeface="Times New Roman" panose="02020603050405020304" pitchFamily="18" charset="0"/>
              </a:rPr>
              <a:t> на аккаунт. Даний тип контенту буде </a:t>
            </a:r>
            <a:r>
              <a:rPr lang="ru-RU" sz="6800" dirty="0" err="1">
                <a:latin typeface="Times New Roman" panose="02020603050405020304" pitchFamily="18" charset="0"/>
                <a:cs typeface="Times New Roman" panose="02020603050405020304" pitchFamily="18" charset="0"/>
              </a:rPr>
              <a:t>знайомити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потенційних</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споживачів</a:t>
            </a:r>
            <a:r>
              <a:rPr lang="ru-RU" sz="6800" dirty="0">
                <a:latin typeface="Times New Roman" panose="02020603050405020304" pitchFamily="18" charset="0"/>
                <a:cs typeface="Times New Roman" panose="02020603050405020304" pitchFamily="18" charset="0"/>
              </a:rPr>
              <a:t> з товаром, </a:t>
            </a:r>
            <a:r>
              <a:rPr lang="ru-RU" sz="6800" dirty="0" err="1">
                <a:latin typeface="Times New Roman" panose="02020603050405020304" pitchFamily="18" charset="0"/>
                <a:cs typeface="Times New Roman" panose="02020603050405020304" pitchFamily="18" charset="0"/>
              </a:rPr>
              <a:t>пояснювати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унікальність</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торгової</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пропозиції</a:t>
            </a:r>
            <a:r>
              <a:rPr lang="ru-RU" sz="6800" dirty="0">
                <a:latin typeface="Times New Roman" panose="02020603050405020304" pitchFamily="18" charset="0"/>
                <a:cs typeface="Times New Roman" panose="02020603050405020304" pitchFamily="18" charset="0"/>
              </a:rPr>
              <a:t> бренду, </a:t>
            </a:r>
            <a:r>
              <a:rPr lang="ru-RU" sz="6800" dirty="0" err="1">
                <a:latin typeface="Times New Roman" panose="02020603050405020304" pitchFamily="18" charset="0"/>
                <a:cs typeface="Times New Roman" panose="02020603050405020304" pitchFamily="18" charset="0"/>
              </a:rPr>
              <a:t>інформувати</a:t>
            </a:r>
            <a:r>
              <a:rPr lang="ru-RU" sz="6800" dirty="0">
                <a:latin typeface="Times New Roman" panose="02020603050405020304" pitchFamily="18" charset="0"/>
                <a:cs typeface="Times New Roman" panose="02020603050405020304" pitchFamily="18" charset="0"/>
              </a:rPr>
              <a:t> про новинки та </a:t>
            </a:r>
            <a:r>
              <a:rPr lang="ru-RU" sz="6800" dirty="0" err="1">
                <a:latin typeface="Times New Roman" panose="02020603050405020304" pitchFamily="18" charset="0"/>
                <a:cs typeface="Times New Roman" panose="02020603050405020304" pitchFamily="18" charset="0"/>
              </a:rPr>
              <a:t>відповідати</a:t>
            </a:r>
            <a:r>
              <a:rPr lang="ru-RU" sz="6800" dirty="0">
                <a:latin typeface="Times New Roman" panose="02020603050405020304" pitchFamily="18" charset="0"/>
                <a:cs typeface="Times New Roman" panose="02020603050405020304" pitchFamily="18" charset="0"/>
              </a:rPr>
              <a:t> на </a:t>
            </a:r>
            <a:r>
              <a:rPr lang="ru-RU" sz="6800" dirty="0" err="1">
                <a:latin typeface="Times New Roman" panose="02020603050405020304" pitchFamily="18" charset="0"/>
                <a:cs typeface="Times New Roman" panose="02020603050405020304" pitchFamily="18" charset="0"/>
              </a:rPr>
              <a:t>найактуальніші</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питання</a:t>
            </a:r>
            <a:r>
              <a:rPr lang="ru-RU" sz="6800" dirty="0">
                <a:latin typeface="Times New Roman" panose="02020603050405020304" pitchFamily="18" charset="0"/>
                <a:cs typeface="Times New Roman" panose="02020603050405020304" pitchFamily="18" charset="0"/>
              </a:rPr>
              <a:t> для </a:t>
            </a:r>
            <a:r>
              <a:rPr lang="ru-RU" sz="6800" dirty="0" err="1">
                <a:latin typeface="Times New Roman" panose="02020603050405020304" pitchFamily="18" charset="0"/>
                <a:cs typeface="Times New Roman" panose="02020603050405020304" pitchFamily="18" charset="0"/>
              </a:rPr>
              <a:t>підвищення</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лояльності</a:t>
            </a:r>
            <a:r>
              <a:rPr lang="ru-RU" sz="6800" dirty="0">
                <a:latin typeface="Times New Roman" panose="02020603050405020304" pitchFamily="18" charset="0"/>
                <a:cs typeface="Times New Roman" panose="02020603050405020304" pitchFamily="18" charset="0"/>
              </a:rPr>
              <a:t> і </a:t>
            </a:r>
            <a:r>
              <a:rPr lang="ru-RU" sz="6800" dirty="0" err="1">
                <a:latin typeface="Times New Roman" panose="02020603050405020304" pitchFamily="18" charset="0"/>
                <a:cs typeface="Times New Roman" panose="02020603050405020304" pitchFamily="18" charset="0"/>
              </a:rPr>
              <a:t>впізнаваності</a:t>
            </a:r>
            <a:r>
              <a:rPr lang="ru-RU" sz="6800" dirty="0">
                <a:latin typeface="Times New Roman" panose="02020603050405020304" pitchFamily="18" charset="0"/>
                <a:cs typeface="Times New Roman" panose="02020603050405020304" pitchFamily="18" charset="0"/>
              </a:rPr>
              <a:t>.</a:t>
            </a:r>
          </a:p>
          <a:p>
            <a:pPr>
              <a:lnSpc>
                <a:spcPct val="170000"/>
              </a:lnSpc>
            </a:pPr>
            <a:r>
              <a:rPr lang="ru-RU" sz="6800" b="1" dirty="0">
                <a:latin typeface="Times New Roman" panose="02020603050405020304" pitchFamily="18" charset="0"/>
                <a:cs typeface="Times New Roman" panose="02020603050405020304" pitchFamily="18" charset="0"/>
              </a:rPr>
              <a:t>20% </a:t>
            </a:r>
            <a:r>
              <a:rPr lang="ru-RU" sz="6800" b="1" dirty="0" err="1">
                <a:latin typeface="Times New Roman" panose="02020603050405020304" pitchFamily="18" charset="0"/>
                <a:cs typeface="Times New Roman" panose="02020603050405020304" pitchFamily="18" charset="0"/>
              </a:rPr>
              <a:t>залучення</a:t>
            </a:r>
            <a:r>
              <a:rPr lang="ru-RU" sz="6800" b="1" dirty="0">
                <a:latin typeface="Times New Roman" panose="02020603050405020304" pitchFamily="18" charset="0"/>
                <a:cs typeface="Times New Roman" panose="02020603050405020304" pitchFamily="18" charset="0"/>
              </a:rPr>
              <a:t> контенту </a:t>
            </a:r>
            <a:r>
              <a:rPr lang="ru-RU" sz="6800" dirty="0">
                <a:latin typeface="Times New Roman" panose="02020603050405020304" pitchFamily="18" charset="0"/>
                <a:cs typeface="Times New Roman" panose="02020603050405020304" pitchFamily="18" charset="0"/>
              </a:rPr>
              <a:t>буде </a:t>
            </a:r>
            <a:r>
              <a:rPr lang="ru-RU" sz="6800" dirty="0" err="1">
                <a:latin typeface="Times New Roman" panose="02020603050405020304" pitchFamily="18" charset="0"/>
                <a:cs typeface="Times New Roman" panose="02020603050405020304" pitchFamily="18" charset="0"/>
              </a:rPr>
              <a:t>стимулювати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підписатися</a:t>
            </a:r>
            <a:r>
              <a:rPr lang="ru-RU" sz="6800" dirty="0">
                <a:latin typeface="Times New Roman" panose="02020603050405020304" pitchFamily="18" charset="0"/>
                <a:cs typeface="Times New Roman" panose="02020603050405020304" pitchFamily="18" charset="0"/>
              </a:rPr>
              <a:t> на аккаунт, з </a:t>
            </a:r>
            <a:r>
              <a:rPr lang="ru-RU" sz="6800" dirty="0" err="1">
                <a:latin typeface="Times New Roman" panose="02020603050405020304" pitchFamily="18" charset="0"/>
                <a:cs typeface="Times New Roman" panose="02020603050405020304" pitchFamily="18" charset="0"/>
              </a:rPr>
              <a:t>подальшою</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участю</a:t>
            </a:r>
            <a:r>
              <a:rPr lang="ru-RU" sz="6800" dirty="0">
                <a:latin typeface="Times New Roman" panose="02020603050405020304" pitchFamily="18" charset="0"/>
                <a:cs typeface="Times New Roman" panose="02020603050405020304" pitchFamily="18" charset="0"/>
              </a:rPr>
              <a:t> в </a:t>
            </a:r>
            <a:r>
              <a:rPr lang="ru-RU" sz="6800" dirty="0" err="1">
                <a:latin typeface="Times New Roman" panose="02020603050405020304" pitchFamily="18" charset="0"/>
                <a:cs typeface="Times New Roman" panose="02020603050405020304" pitchFamily="18" charset="0"/>
              </a:rPr>
              <a:t>житті</a:t>
            </a:r>
            <a:r>
              <a:rPr lang="ru-RU" sz="6800" dirty="0">
                <a:latin typeface="Times New Roman" panose="02020603050405020304" pitchFamily="18" charset="0"/>
                <a:cs typeface="Times New Roman" panose="02020603050405020304" pitchFamily="18" charset="0"/>
              </a:rPr>
              <a:t> аккаунта, активного </a:t>
            </a:r>
            <a:r>
              <a:rPr lang="ru-RU" sz="6800" dirty="0" err="1">
                <a:latin typeface="Times New Roman" panose="02020603050405020304" pitchFamily="18" charset="0"/>
                <a:cs typeface="Times New Roman" panose="02020603050405020304" pitchFamily="18" charset="0"/>
              </a:rPr>
              <a:t>комментінга</a:t>
            </a:r>
            <a:r>
              <a:rPr lang="ru-RU" sz="6800" dirty="0">
                <a:latin typeface="Times New Roman" panose="02020603050405020304" pitchFamily="18" charset="0"/>
                <a:cs typeface="Times New Roman" panose="02020603050405020304" pitchFamily="18" charset="0"/>
              </a:rPr>
              <a:t> і </a:t>
            </a:r>
            <a:r>
              <a:rPr lang="ru-RU" sz="6800" dirty="0" err="1">
                <a:latin typeface="Times New Roman" panose="02020603050405020304" pitchFamily="18" charset="0"/>
                <a:cs typeface="Times New Roman" panose="02020603050405020304" pitchFamily="18" charset="0"/>
              </a:rPr>
              <a:t>збереження</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публікацій</a:t>
            </a:r>
            <a:r>
              <a:rPr lang="ru-RU" sz="6800" dirty="0">
                <a:latin typeface="Times New Roman" panose="02020603050405020304" pitchFamily="18" charset="0"/>
                <a:cs typeface="Times New Roman" panose="02020603050405020304" pitchFamily="18" charset="0"/>
              </a:rPr>
              <a:t>. За </a:t>
            </a:r>
            <a:r>
              <a:rPr lang="ru-RU" sz="6800" dirty="0" err="1">
                <a:latin typeface="Times New Roman" panose="02020603050405020304" pitchFamily="18" charset="0"/>
                <a:cs typeface="Times New Roman" panose="02020603050405020304" pitchFamily="18" charset="0"/>
              </a:rPr>
              <a:t>допомогою</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даного</a:t>
            </a:r>
            <a:r>
              <a:rPr lang="ru-RU" sz="6800" dirty="0">
                <a:latin typeface="Times New Roman" panose="02020603050405020304" pitchFamily="18" charset="0"/>
                <a:cs typeface="Times New Roman" panose="02020603050405020304" pitchFamily="18" charset="0"/>
              </a:rPr>
              <a:t> контенту </a:t>
            </a:r>
            <a:r>
              <a:rPr lang="ru-RU" sz="6800" dirty="0" err="1">
                <a:latin typeface="Times New Roman" panose="02020603050405020304" pitchFamily="18" charset="0"/>
                <a:cs typeface="Times New Roman" panose="02020603050405020304" pitchFamily="18" charset="0"/>
              </a:rPr>
              <a:t>вдасться</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підвищувати</a:t>
            </a:r>
            <a:r>
              <a:rPr lang="ru-RU" sz="6800" dirty="0">
                <a:latin typeface="Times New Roman" panose="02020603050405020304" pitchFamily="18" charset="0"/>
                <a:cs typeface="Times New Roman" panose="02020603050405020304" pitchFamily="18" charset="0"/>
              </a:rPr>
              <a:t> і </a:t>
            </a:r>
            <a:r>
              <a:rPr lang="ru-RU" sz="6800" dirty="0" err="1">
                <a:latin typeface="Times New Roman" panose="02020603050405020304" pitchFamily="18" charset="0"/>
                <a:cs typeface="Times New Roman" panose="02020603050405020304" pitchFamily="18" charset="0"/>
              </a:rPr>
              <a:t>підтримувати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рівень</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залученості</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вже</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існуючої</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аудиторії</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привернути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нових</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клієнтів</a:t>
            </a:r>
            <a:r>
              <a:rPr lang="ru-RU" sz="6800" dirty="0">
                <a:latin typeface="Times New Roman" panose="02020603050405020304" pitchFamily="18" charset="0"/>
                <a:cs typeface="Times New Roman" panose="02020603050405020304" pitchFamily="18" charset="0"/>
              </a:rPr>
              <a:t> і </a:t>
            </a:r>
            <a:r>
              <a:rPr lang="ru-RU" sz="6800" dirty="0" err="1">
                <a:latin typeface="Times New Roman" panose="02020603050405020304" pitchFamily="18" charset="0"/>
                <a:cs typeface="Times New Roman" panose="02020603050405020304" pitchFamily="18" charset="0"/>
              </a:rPr>
              <a:t>змотивувати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їх</a:t>
            </a:r>
            <a:r>
              <a:rPr lang="ru-RU" sz="6800" dirty="0">
                <a:latin typeface="Times New Roman" panose="02020603050405020304" pitchFamily="18" charset="0"/>
                <a:cs typeface="Times New Roman" panose="02020603050405020304" pitchFamily="18" charset="0"/>
              </a:rPr>
              <a:t> до покупки.</a:t>
            </a:r>
          </a:p>
          <a:p>
            <a:pPr>
              <a:lnSpc>
                <a:spcPct val="170000"/>
              </a:lnSpc>
            </a:pPr>
            <a:endParaRPr lang="ru-RU" dirty="0"/>
          </a:p>
        </p:txBody>
      </p:sp>
      <p:graphicFrame>
        <p:nvGraphicFramePr>
          <p:cNvPr id="4" name="Диаграмма 3">
            <a:extLst>
              <a:ext uri="{FF2B5EF4-FFF2-40B4-BE49-F238E27FC236}">
                <a16:creationId xmlns:a16="http://schemas.microsoft.com/office/drawing/2014/main" id="{9DB03F5C-60CB-2762-D62F-ECC628B99DDE}"/>
              </a:ext>
            </a:extLst>
          </p:cNvPr>
          <p:cNvGraphicFramePr>
            <a:graphicFrameLocks/>
          </p:cNvGraphicFramePr>
          <p:nvPr/>
        </p:nvGraphicFramePr>
        <p:xfrm>
          <a:off x="8634152" y="4038280"/>
          <a:ext cx="344424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4780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EF48F-DBB1-D973-3F95-E19817B498E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601396-6F9F-FF24-D6C5-A3EE93A4B0DD}"/>
              </a:ext>
            </a:extLst>
          </p:cNvPr>
          <p:cNvSpPr>
            <a:spLocks noGrp="1"/>
          </p:cNvSpPr>
          <p:nvPr>
            <p:ph type="title"/>
          </p:nvPr>
        </p:nvSpPr>
        <p:spPr>
          <a:xfrm>
            <a:off x="1082842" y="2103437"/>
            <a:ext cx="10515600" cy="1325563"/>
          </a:xfrm>
        </p:spPr>
        <p:txBody>
          <a:bodyPr/>
          <a:lstStyle/>
          <a:p>
            <a:pPr algn="ctr"/>
            <a:r>
              <a:rPr lang="uk-UA" dirty="0">
                <a:solidFill>
                  <a:schemeClr val="accent1">
                    <a:lumMod val="75000"/>
                  </a:schemeClr>
                </a:solidFill>
                <a:latin typeface="Times New Roman" panose="02020603050405020304" pitchFamily="18" charset="0"/>
                <a:cs typeface="Times New Roman" panose="02020603050405020304" pitchFamily="18" charset="0"/>
              </a:rPr>
              <a:t>Збалансований контент для просування товарів</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51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F7B8CE-577B-49ED-BDD7-65A5FF7A304A}"/>
              </a:ext>
            </a:extLst>
          </p:cNvPr>
          <p:cNvSpPr>
            <a:spLocks noGrp="1"/>
          </p:cNvSpPr>
          <p:nvPr>
            <p:ph type="title"/>
          </p:nvPr>
        </p:nvSpPr>
        <p:spPr>
          <a:xfrm>
            <a:off x="418751" y="365125"/>
            <a:ext cx="10515600" cy="1325563"/>
          </a:xfrm>
        </p:spPr>
        <p:txBody>
          <a:bodyPr>
            <a:normAutofit fontScale="90000"/>
          </a:bodyPr>
          <a:lstStyle/>
          <a:p>
            <a:r>
              <a:rPr lang="ru-RU" b="1" dirty="0" err="1">
                <a:solidFill>
                  <a:srgbClr val="F709DB"/>
                </a:solidFill>
                <a:latin typeface="Times New Roman" panose="02020603050405020304" pitchFamily="18" charset="0"/>
                <a:cs typeface="Times New Roman" panose="02020603050405020304" pitchFamily="18" charset="0"/>
              </a:rPr>
              <a:t>Інформаційний</a:t>
            </a:r>
            <a:r>
              <a:rPr lang="ru-RU" b="1" dirty="0">
                <a:solidFill>
                  <a:srgbClr val="F709DB"/>
                </a:solidFill>
                <a:latin typeface="Times New Roman" panose="02020603050405020304" pitchFamily="18" charset="0"/>
                <a:cs typeface="Times New Roman" panose="02020603050405020304" pitchFamily="18" charset="0"/>
              </a:rPr>
              <a:t> (40%):       </a:t>
            </a:r>
            <a:r>
              <a:rPr lang="ru-RU" b="1" dirty="0" err="1">
                <a:solidFill>
                  <a:srgbClr val="F709DB"/>
                </a:solidFill>
                <a:latin typeface="Times New Roman" panose="02020603050405020304" pitchFamily="18" charset="0"/>
                <a:cs typeface="Times New Roman" panose="02020603050405020304" pitchFamily="18" charset="0"/>
              </a:rPr>
              <a:t>Залучений</a:t>
            </a:r>
            <a:r>
              <a:rPr lang="ru-RU" b="1" dirty="0">
                <a:solidFill>
                  <a:srgbClr val="F709DB"/>
                </a:solidFill>
                <a:latin typeface="Times New Roman" panose="02020603050405020304" pitchFamily="18" charset="0"/>
                <a:cs typeface="Times New Roman" panose="02020603050405020304" pitchFamily="18" charset="0"/>
              </a:rPr>
              <a:t> (20%):</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87FA191C-0BC3-4DB5-8A30-3FDAAAFAB1EA}"/>
              </a:ext>
            </a:extLst>
          </p:cNvPr>
          <p:cNvSpPr>
            <a:spLocks noGrp="1"/>
          </p:cNvSpPr>
          <p:nvPr>
            <p:ph idx="1"/>
          </p:nvPr>
        </p:nvSpPr>
        <p:spPr>
          <a:xfrm>
            <a:off x="418751" y="1265009"/>
            <a:ext cx="5914937" cy="5028556"/>
          </a:xfrm>
          <a:ln>
            <a:solidFill>
              <a:schemeClr val="tx2">
                <a:lumMod val="60000"/>
                <a:lumOff val="40000"/>
              </a:schemeClr>
            </a:solidFill>
          </a:ln>
        </p:spPr>
        <p:txBody>
          <a:bodyPr>
            <a:normAutofit fontScale="77500" lnSpcReduction="20000"/>
          </a:bodyPr>
          <a:lstStyle/>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ідея</a:t>
            </a:r>
            <a:r>
              <a:rPr lang="ru-RU" dirty="0">
                <a:latin typeface="Times New Roman" panose="02020603050405020304" pitchFamily="18" charset="0"/>
                <a:cs typeface="Times New Roman" panose="02020603050405020304" pitchFamily="18" charset="0"/>
              </a:rPr>
              <a:t> бренду</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актуальні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тренди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поради</a:t>
            </a:r>
            <a:endParaRPr lang="ru-RU" dirty="0">
              <a:latin typeface="Times New Roman" panose="02020603050405020304" pitchFamily="18" charset="0"/>
              <a:cs typeface="Times New Roman" panose="02020603050405020304" pitchFamily="18" charset="0"/>
            </a:endParaRPr>
          </a:p>
          <a:p>
            <a:pPr marL="0" indent="0">
              <a:buNone/>
            </a:pPr>
            <a:r>
              <a:rPr lang="ru-RU" dirty="0" err="1">
                <a:latin typeface="Times New Roman" panose="02020603050405020304" pitchFamily="18" charset="0"/>
                <a:cs typeface="Times New Roman" panose="02020603050405020304" pitchFamily="18" charset="0"/>
              </a:rPr>
              <a:t>стиліста</a:t>
            </a:r>
            <a:r>
              <a:rPr lang="ru-RU" dirty="0">
                <a:latin typeface="Times New Roman" panose="02020603050405020304" pitchFamily="18" charset="0"/>
                <a:cs typeface="Times New Roman" panose="02020603050405020304" pitchFamily="18" charset="0"/>
              </a:rPr>
              <a:t>, новинки сезону,</a:t>
            </a:r>
          </a:p>
          <a:p>
            <a:pPr marL="0" indent="0">
              <a:buNone/>
            </a:pPr>
            <a:r>
              <a:rPr lang="ru-RU" dirty="0">
                <a:latin typeface="Times New Roman" panose="02020603050405020304" pitchFamily="18" charset="0"/>
                <a:cs typeface="Times New Roman" panose="02020603050405020304" pitchFamily="18" charset="0"/>
              </a:rPr>
              <a:t>- як правильно </a:t>
            </a:r>
            <a:r>
              <a:rPr lang="ru-RU" dirty="0" err="1">
                <a:latin typeface="Times New Roman" panose="02020603050405020304" pitchFamily="18" charset="0"/>
                <a:cs typeface="Times New Roman" panose="02020603050405020304" pitchFamily="18" charset="0"/>
              </a:rPr>
              <a:t>підібрати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розмір</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лаштунками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виробництво,матеріали</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для кого </a:t>
            </a:r>
            <a:r>
              <a:rPr lang="ru-RU" dirty="0" err="1">
                <a:latin typeface="Times New Roman" panose="02020603050405020304" pitchFamily="18" charset="0"/>
                <a:cs typeface="Times New Roman" panose="02020603050405020304" pitchFamily="18" charset="0"/>
              </a:rPr>
              <a:t>створений</a:t>
            </a:r>
            <a:r>
              <a:rPr lang="ru-RU" dirty="0">
                <a:latin typeface="Times New Roman" panose="02020603050405020304" pitchFamily="18" charset="0"/>
                <a:cs typeface="Times New Roman" panose="02020603050405020304" pitchFamily="18" charset="0"/>
              </a:rPr>
              <a:t> бренд</a:t>
            </a:r>
          </a:p>
          <a:p>
            <a:pPr marL="0" indent="0">
              <a:buNone/>
            </a:pPr>
            <a:r>
              <a:rPr lang="ru-RU" dirty="0">
                <a:latin typeface="Times New Roman" panose="02020603050405020304" pitchFamily="18" charset="0"/>
                <a:cs typeface="Times New Roman" panose="02020603050405020304" pitchFamily="18" charset="0"/>
              </a:rPr>
              <a:t>- команда бренду</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анонси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колекцій</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топ рейтинги і </a:t>
            </a:r>
            <a:r>
              <a:rPr lang="ru-RU" dirty="0" err="1">
                <a:latin typeface="Times New Roman" panose="02020603050405020304" pitchFamily="18" charset="0"/>
                <a:cs typeface="Times New Roman" panose="02020603050405020304" pitchFamily="18" charset="0"/>
              </a:rPr>
              <a:t>вибірки</a:t>
            </a:r>
            <a:r>
              <a:rPr lang="ru-RU" dirty="0">
                <a:latin typeface="Times New Roman" panose="02020603050405020304" pitchFamily="18" charset="0"/>
                <a:cs typeface="Times New Roman" panose="02020603050405020304" pitchFamily="18" charset="0"/>
              </a:rPr>
              <a:t> (топ-5аксесуарів, </a:t>
            </a:r>
            <a:r>
              <a:rPr lang="ru-RU" dirty="0" err="1">
                <a:latin typeface="Times New Roman" panose="02020603050405020304" pitchFamily="18" charset="0"/>
                <a:cs typeface="Times New Roman" panose="02020603050405020304" pitchFamily="18" charset="0"/>
              </a:rPr>
              <a:t>які</a:t>
            </a:r>
            <a:endParaRPr lang="ru-RU" dirty="0">
              <a:latin typeface="Times New Roman" panose="02020603050405020304" pitchFamily="18" charset="0"/>
              <a:cs typeface="Times New Roman" panose="02020603050405020304" pitchFamily="18" charset="0"/>
            </a:endParaRPr>
          </a:p>
          <a:p>
            <a:pPr marL="0" indent="0">
              <a:buNone/>
            </a:pPr>
            <a:r>
              <a:rPr lang="ru-RU" dirty="0" err="1">
                <a:latin typeface="Times New Roman" panose="02020603050405020304" pitchFamily="18" charset="0"/>
                <a:cs typeface="Times New Roman" panose="02020603050405020304" pitchFamily="18" charset="0"/>
              </a:rPr>
              <a:t>поєднуються</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сукнею</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опитувань</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голосувань</a:t>
            </a:r>
            <a:endParaRPr lang="ru-RU" dirty="0">
              <a:latin typeface="Times New Roman" panose="02020603050405020304" pitchFamily="18" charset="0"/>
              <a:cs typeface="Times New Roman" panose="02020603050405020304" pitchFamily="18" charset="0"/>
            </a:endParaRPr>
          </a:p>
          <a:p>
            <a:pPr>
              <a:buFontTx/>
              <a:buChar char="-"/>
            </a:pPr>
            <a:r>
              <a:rPr lang="en-US" dirty="0">
                <a:latin typeface="Times New Roman" panose="02020603050405020304" pitchFamily="18" charset="0"/>
                <a:cs typeface="Times New Roman" panose="02020603050405020304" pitchFamily="18" charset="0"/>
              </a:rPr>
              <a:t>FAQ</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підбірка</a:t>
            </a:r>
            <a:r>
              <a:rPr lang="ru-RU" dirty="0">
                <a:latin typeface="Times New Roman" panose="02020603050405020304" pitchFamily="18" charset="0"/>
                <a:cs typeface="Times New Roman" panose="02020603050405020304" pitchFamily="18" charset="0"/>
              </a:rPr>
              <a:t> часто </a:t>
            </a:r>
            <a:r>
              <a:rPr lang="ru-RU" dirty="0" err="1">
                <a:latin typeface="Times New Roman" panose="02020603050405020304" pitchFamily="18" charset="0"/>
                <a:cs typeface="Times New Roman" panose="02020603050405020304" pitchFamily="18" charset="0"/>
              </a:rPr>
              <a:t>задаваних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питань</a:t>
            </a:r>
            <a:r>
              <a:rPr lang="ru-RU" dirty="0">
                <a:latin typeface="Times New Roman" panose="02020603050405020304" pitchFamily="18" charset="0"/>
                <a:cs typeface="Times New Roman" panose="02020603050405020304" pitchFamily="18" charset="0"/>
              </a:rPr>
              <a:t> на</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певну</a:t>
            </a:r>
            <a:r>
              <a:rPr lang="ru-RU" dirty="0">
                <a:latin typeface="Times New Roman" panose="02020603050405020304" pitchFamily="18" charset="0"/>
                <a:cs typeface="Times New Roman" panose="02020603050405020304" pitchFamily="18" charset="0"/>
              </a:rPr>
              <a:t> тему та </a:t>
            </a:r>
            <a:r>
              <a:rPr lang="ru-RU" dirty="0" err="1">
                <a:latin typeface="Times New Roman" panose="02020603050405020304" pitchFamily="18" charset="0"/>
                <a:cs typeface="Times New Roman" panose="02020603050405020304" pitchFamily="18" charset="0"/>
              </a:rPr>
              <a:t>відповідей</a:t>
            </a:r>
            <a:r>
              <a:rPr lang="ru-RU" dirty="0">
                <a:latin typeface="Times New Roman" panose="02020603050405020304" pitchFamily="18" charset="0"/>
                <a:cs typeface="Times New Roman" panose="02020603050405020304" pitchFamily="18" charset="0"/>
              </a:rPr>
              <a:t> на них)</a:t>
            </a:r>
          </a:p>
        </p:txBody>
      </p:sp>
      <p:sp>
        <p:nvSpPr>
          <p:cNvPr id="4" name="Прямоугольник 3">
            <a:extLst>
              <a:ext uri="{FF2B5EF4-FFF2-40B4-BE49-F238E27FC236}">
                <a16:creationId xmlns:a16="http://schemas.microsoft.com/office/drawing/2014/main" id="{74EE530B-F6AC-47C1-A3F9-7AD899C11B11}"/>
              </a:ext>
            </a:extLst>
          </p:cNvPr>
          <p:cNvSpPr/>
          <p:nvPr/>
        </p:nvSpPr>
        <p:spPr>
          <a:xfrm>
            <a:off x="6554597" y="1265010"/>
            <a:ext cx="5533938" cy="5028556"/>
          </a:xfrm>
          <a:prstGeom prst="rect">
            <a:avLst/>
          </a:prstGeom>
          <a:ln>
            <a:solidFill>
              <a:schemeClr val="tx2">
                <a:lumMod val="60000"/>
                <a:lumOff val="40000"/>
              </a:schemeClr>
            </a:solidFill>
          </a:ln>
        </p:spPr>
        <p:txBody>
          <a:bodyPr wrap="square">
            <a:spAutoFit/>
          </a:bodyPr>
          <a:lstStyle/>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гіф-анімації</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підбір</a:t>
            </a:r>
            <a:r>
              <a:rPr lang="ru-RU" dirty="0">
                <a:latin typeface="Times New Roman" panose="02020603050405020304" pitchFamily="18" charset="0"/>
                <a:cs typeface="Times New Roman" panose="02020603050405020304" pitchFamily="18" charset="0"/>
              </a:rPr>
              <a:t> образу для </a:t>
            </a:r>
            <a:r>
              <a:rPr lang="ru-RU" dirty="0" err="1">
                <a:latin typeface="Times New Roman" panose="02020603050405020304" pitchFamily="18" charset="0"/>
                <a:cs typeface="Times New Roman" panose="02020603050405020304" pitchFamily="18" charset="0"/>
              </a:rPr>
              <a:t>дівчат</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залежно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типу </a:t>
            </a:r>
            <a:r>
              <a:rPr lang="ru-RU" dirty="0" err="1">
                <a:latin typeface="Times New Roman" panose="02020603050405020304" pitchFamily="18" charset="0"/>
                <a:cs typeface="Times New Roman" panose="02020603050405020304" pitchFamily="18" charset="0"/>
              </a:rPr>
              <a:t>фігури</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зовнішності</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бекстейдж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репортажної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зйомки</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фотозйомок</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stop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motion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додаток</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створення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a:t>
            </a: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наочним</a:t>
            </a:r>
            <a:r>
              <a:rPr lang="ru-RU" dirty="0">
                <a:latin typeface="Times New Roman" panose="02020603050405020304" pitchFamily="18" charset="0"/>
                <a:cs typeface="Times New Roman" panose="02020603050405020304" pitchFamily="18" charset="0"/>
              </a:rPr>
              <a:t> прикладом </a:t>
            </a:r>
            <a:r>
              <a:rPr lang="ru-RU" dirty="0" err="1">
                <a:latin typeface="Times New Roman" panose="02020603050405020304" pitchFamily="18" charset="0"/>
                <a:cs typeface="Times New Roman" panose="02020603050405020304" pitchFamily="18" charset="0"/>
              </a:rPr>
              <a:t>поєднання</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речей </a:t>
            </a:r>
            <a:r>
              <a:rPr lang="ru-RU" dirty="0" err="1">
                <a:latin typeface="Times New Roman" panose="02020603050405020304" pitchFamily="18" charset="0"/>
                <a:cs typeface="Times New Roman" panose="02020603050405020304" pitchFamily="18" charset="0"/>
              </a:rPr>
              <a:t>між</a:t>
            </a:r>
            <a:r>
              <a:rPr lang="ru-RU" dirty="0">
                <a:latin typeface="Times New Roman" panose="02020603050405020304" pitchFamily="18" charset="0"/>
                <a:cs typeface="Times New Roman" panose="02020603050405020304" pitchFamily="18" charset="0"/>
              </a:rPr>
              <a:t> собою і </a:t>
            </a:r>
            <a:r>
              <a:rPr lang="ru-RU" dirty="0" err="1">
                <a:latin typeface="Times New Roman" panose="02020603050405020304" pitchFamily="18" charset="0"/>
                <a:cs typeface="Times New Roman" panose="02020603050405020304" pitchFamily="18" charset="0"/>
              </a:rPr>
              <a:t>створення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стильних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образів</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перетворення</a:t>
            </a:r>
            <a:r>
              <a:rPr lang="ru-RU" dirty="0">
                <a:latin typeface="Times New Roman" panose="02020603050405020304" pitchFamily="18" charset="0"/>
                <a:cs typeface="Times New Roman" panose="02020603050405020304" pitchFamily="18" charset="0"/>
              </a:rPr>
              <a:t> до / </a:t>
            </a:r>
            <a:r>
              <a:rPr lang="ru-RU" dirty="0" err="1">
                <a:latin typeface="Times New Roman" panose="02020603050405020304" pitchFamily="18" charset="0"/>
                <a:cs typeface="Times New Roman" panose="02020603050405020304" pitchFamily="18" charset="0"/>
              </a:rPr>
              <a:t>після</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розпакування</a:t>
            </a:r>
            <a:r>
              <a:rPr lang="ru-RU" dirty="0">
                <a:latin typeface="Times New Roman" panose="02020603050405020304" pitchFamily="18" charset="0"/>
                <a:cs typeface="Times New Roman" panose="02020603050405020304" pitchFamily="18" charset="0"/>
              </a:rPr>
              <a:t> в деталях</a:t>
            </a: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організація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марафонів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челендж</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конкурси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розіграш</a:t>
            </a:r>
            <a:r>
              <a:rPr lang="ru-RU" dirty="0">
                <a:latin typeface="Times New Roman" panose="02020603050405020304" pitchFamily="18" charset="0"/>
                <a:cs typeface="Times New Roman" panose="02020603050405020304" pitchFamily="18" charset="0"/>
              </a:rPr>
              <a:t> товару / </a:t>
            </a:r>
            <a:r>
              <a:rPr lang="ru-RU" dirty="0" err="1">
                <a:latin typeface="Times New Roman" panose="02020603050405020304" pitchFamily="18" charset="0"/>
                <a:cs typeface="Times New Roman" panose="02020603050405020304" pitchFamily="18" charset="0"/>
              </a:rPr>
              <a:t>знижки</a:t>
            </a:r>
            <a:r>
              <a:rPr lang="ru-RU" dirty="0">
                <a:latin typeface="Times New Roman" panose="02020603050405020304" pitchFamily="18" charset="0"/>
                <a:cs typeface="Times New Roman" panose="02020603050405020304" pitchFamily="18" charset="0"/>
              </a:rPr>
              <a:t>, а</a:t>
            </a:r>
          </a:p>
          <a:p>
            <a:pPr>
              <a:lnSpc>
                <a:spcPct val="150000"/>
              </a:lnSpc>
            </a:pP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генерацію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коментарів</a:t>
            </a:r>
            <a:endParaRPr lang="ru-RU" dirty="0">
              <a:latin typeface="Times New Roman" panose="02020603050405020304" pitchFamily="18" charset="0"/>
              <a:cs typeface="Times New Roman" panose="02020603050405020304" pitchFamily="18" charset="0"/>
            </a:endParaRPr>
          </a:p>
        </p:txBody>
      </p:sp>
      <p:pic>
        <p:nvPicPr>
          <p:cNvPr id="5" name="Google Shape;185;p32">
            <a:extLst>
              <a:ext uri="{FF2B5EF4-FFF2-40B4-BE49-F238E27FC236}">
                <a16:creationId xmlns:a16="http://schemas.microsoft.com/office/drawing/2014/main" id="{2F72674D-9DA1-769C-DEA3-F7252D45D20A}"/>
              </a:ext>
            </a:extLst>
          </p:cNvPr>
          <p:cNvPicPr preferRelativeResize="0"/>
          <p:nvPr/>
        </p:nvPicPr>
        <p:blipFill rotWithShape="1">
          <a:blip r:embed="rId2">
            <a:alphaModFix/>
          </a:blip>
          <a:srcRect l="19318" t="22511" r="14879" b="19263"/>
          <a:stretch/>
        </p:blipFill>
        <p:spPr>
          <a:xfrm>
            <a:off x="11098284" y="5315443"/>
            <a:ext cx="1038225" cy="996041"/>
          </a:xfrm>
          <a:prstGeom prst="rect">
            <a:avLst/>
          </a:prstGeom>
          <a:noFill/>
          <a:ln>
            <a:noFill/>
          </a:ln>
        </p:spPr>
      </p:pic>
      <p:pic>
        <p:nvPicPr>
          <p:cNvPr id="6" name="Google Shape;185;p32">
            <a:extLst>
              <a:ext uri="{FF2B5EF4-FFF2-40B4-BE49-F238E27FC236}">
                <a16:creationId xmlns:a16="http://schemas.microsoft.com/office/drawing/2014/main" id="{78F90CF3-28B5-32D7-63FC-2BFE898749FB}"/>
              </a:ext>
            </a:extLst>
          </p:cNvPr>
          <p:cNvPicPr preferRelativeResize="0"/>
          <p:nvPr/>
        </p:nvPicPr>
        <p:blipFill rotWithShape="1">
          <a:blip r:embed="rId2">
            <a:alphaModFix/>
          </a:blip>
          <a:srcRect l="19318" t="22511" r="14879" b="19263"/>
          <a:stretch/>
        </p:blipFill>
        <p:spPr>
          <a:xfrm>
            <a:off x="5057775" y="1461069"/>
            <a:ext cx="1038225" cy="996041"/>
          </a:xfrm>
          <a:prstGeom prst="rect">
            <a:avLst/>
          </a:prstGeom>
          <a:noFill/>
          <a:ln>
            <a:noFill/>
          </a:ln>
        </p:spPr>
      </p:pic>
      <p:pic>
        <p:nvPicPr>
          <p:cNvPr id="7" name="Google Shape;185;p32">
            <a:extLst>
              <a:ext uri="{FF2B5EF4-FFF2-40B4-BE49-F238E27FC236}">
                <a16:creationId xmlns:a16="http://schemas.microsoft.com/office/drawing/2014/main" id="{32A1250F-E7CC-1852-B9DA-CA578784280F}"/>
              </a:ext>
            </a:extLst>
          </p:cNvPr>
          <p:cNvPicPr preferRelativeResize="0"/>
          <p:nvPr/>
        </p:nvPicPr>
        <p:blipFill rotWithShape="1">
          <a:blip r:embed="rId3">
            <a:alphaModFix/>
            <a:extLst>
              <a:ext uri="{BEBA8EAE-BF5A-486C-A8C5-ECC9F3942E4B}">
                <a14:imgProps xmlns:a14="http://schemas.microsoft.com/office/drawing/2010/main">
                  <a14:imgLayer r:embed="rId4">
                    <a14:imgEffect>
                      <a14:artisticPaintBrush/>
                    </a14:imgEffect>
                  </a14:imgLayer>
                </a14:imgProps>
              </a:ext>
            </a:extLst>
          </a:blip>
          <a:srcRect l="19318" t="22511" r="14879" b="19263"/>
          <a:stretch/>
        </p:blipFill>
        <p:spPr>
          <a:xfrm>
            <a:off x="11050310" y="268968"/>
            <a:ext cx="1038225" cy="996041"/>
          </a:xfrm>
          <a:prstGeom prst="rect">
            <a:avLst/>
          </a:prstGeom>
          <a:noFill/>
          <a:ln>
            <a:noFill/>
          </a:ln>
        </p:spPr>
      </p:pic>
      <p:pic>
        <p:nvPicPr>
          <p:cNvPr id="8" name="Google Shape;185;p32">
            <a:extLst>
              <a:ext uri="{FF2B5EF4-FFF2-40B4-BE49-F238E27FC236}">
                <a16:creationId xmlns:a16="http://schemas.microsoft.com/office/drawing/2014/main" id="{B9E2C969-401B-AFEA-13B8-19E6D66719FC}"/>
              </a:ext>
            </a:extLst>
          </p:cNvPr>
          <p:cNvPicPr preferRelativeResize="0"/>
          <p:nvPr/>
        </p:nvPicPr>
        <p:blipFill rotWithShape="1">
          <a:blip r:embed="rId3">
            <a:alphaModFix/>
            <a:extLst>
              <a:ext uri="{BEBA8EAE-BF5A-486C-A8C5-ECC9F3942E4B}">
                <a14:imgProps xmlns:a14="http://schemas.microsoft.com/office/drawing/2010/main">
                  <a14:imgLayer r:embed="rId4">
                    <a14:imgEffect>
                      <a14:artisticPaintBrush/>
                    </a14:imgEffect>
                  </a14:imgLayer>
                </a14:imgProps>
              </a:ext>
            </a:extLst>
          </a:blip>
          <a:srcRect l="19318" t="22511" r="14879" b="19263"/>
          <a:stretch/>
        </p:blipFill>
        <p:spPr>
          <a:xfrm>
            <a:off x="5576887" y="5791009"/>
            <a:ext cx="600075" cy="502556"/>
          </a:xfrm>
          <a:prstGeom prst="rect">
            <a:avLst/>
          </a:prstGeom>
          <a:noFill/>
          <a:ln>
            <a:noFill/>
          </a:ln>
        </p:spPr>
      </p:pic>
    </p:spTree>
    <p:extLst>
      <p:ext uri="{BB962C8B-B14F-4D97-AF65-F5344CB8AC3E}">
        <p14:creationId xmlns:p14="http://schemas.microsoft.com/office/powerpoint/2010/main" val="1266003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E32E2E-8E79-417F-B5BD-F89912F1C459}"/>
              </a:ext>
            </a:extLst>
          </p:cNvPr>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Контент направлений на продаж (40%)</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F35B686-5B32-44D1-BABE-4BAC4CBB063E}"/>
              </a:ext>
            </a:extLst>
          </p:cNvPr>
          <p:cNvSpPr>
            <a:spLocks noGrp="1"/>
          </p:cNvSpPr>
          <p:nvPr>
            <p:ph idx="1"/>
          </p:nvPr>
        </p:nvSpPr>
        <p:spPr>
          <a:xfrm>
            <a:off x="461453" y="1800458"/>
            <a:ext cx="10515600" cy="4351338"/>
          </a:xfrm>
          <a:ln>
            <a:solidFill>
              <a:schemeClr val="bg1"/>
            </a:solidFill>
          </a:ln>
        </p:spPr>
        <p:txBody>
          <a:bodyPr/>
          <a:lstStyle/>
          <a:p>
            <a:r>
              <a:rPr lang="ru-RU" dirty="0">
                <a:latin typeface="Times New Roman" panose="02020603050405020304" pitchFamily="18" charset="0"/>
                <a:cs typeface="Times New Roman" panose="02020603050405020304" pitchFamily="18" charset="0"/>
              </a:rPr>
              <a:t>- фото товару на </a:t>
            </a:r>
            <a:r>
              <a:rPr lang="ru-RU" dirty="0" err="1">
                <a:latin typeface="Times New Roman" panose="02020603050405020304" pitchFamily="18" charset="0"/>
                <a:cs typeface="Times New Roman" panose="02020603050405020304" pitchFamily="18" charset="0"/>
              </a:rPr>
              <a:t>моделі</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локації</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фото в деталях</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 та фото-</a:t>
            </a:r>
            <a:r>
              <a:rPr lang="ru-RU" dirty="0" err="1">
                <a:latin typeface="Times New Roman" panose="02020603050405020304" pitchFamily="18" charset="0"/>
                <a:cs typeface="Times New Roman" panose="02020603050405020304" pitchFamily="18" charset="0"/>
              </a:rPr>
              <a:t>відгуки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лідерів</a:t>
            </a:r>
            <a:r>
              <a:rPr lang="ru-RU" dirty="0">
                <a:latin typeface="Times New Roman" panose="02020603050405020304" pitchFamily="18" charset="0"/>
                <a:cs typeface="Times New Roman" panose="02020603050405020304" pitchFamily="18" charset="0"/>
              </a:rPr>
              <a:t> думок</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акції</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знижки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Повідомлення</a:t>
            </a:r>
            <a:r>
              <a:rPr lang="ru-RU" dirty="0">
                <a:latin typeface="Times New Roman" panose="02020603050405020304" pitchFamily="18" charset="0"/>
                <a:cs typeface="Times New Roman" panose="02020603050405020304" pitchFamily="18" charset="0"/>
              </a:rPr>
              <a:t> про них</a:t>
            </a:r>
          </a:p>
          <a:p>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обзори товару</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добірки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популярних</a:t>
            </a:r>
            <a:r>
              <a:rPr lang="ru-RU" dirty="0">
                <a:latin typeface="Times New Roman" panose="02020603050405020304" pitchFamily="18" charset="0"/>
                <a:cs typeface="Times New Roman" panose="02020603050405020304" pitchFamily="18" charset="0"/>
              </a:rPr>
              <a:t> </a:t>
            </a:r>
          </a:p>
          <a:p>
            <a:pPr marL="0" indent="0">
              <a:buNone/>
            </a:pPr>
            <a:r>
              <a:rPr lang="ru-RU" dirty="0" err="1">
                <a:latin typeface="Times New Roman" panose="02020603050405020304" pitchFamily="18" charset="0"/>
                <a:cs typeface="Times New Roman" panose="02020603050405020304" pitchFamily="18" charset="0"/>
              </a:rPr>
              <a:t>товарів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тижня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місяця</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3B20944A-4168-1FC8-CC09-A2A71D2C5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285" y="3535680"/>
            <a:ext cx="3220720" cy="3220720"/>
          </a:xfrm>
          <a:prstGeom prst="rect">
            <a:avLst/>
          </a:prstGeom>
        </p:spPr>
      </p:pic>
      <p:pic>
        <p:nvPicPr>
          <p:cNvPr id="8" name="Рисунок 7">
            <a:extLst>
              <a:ext uri="{FF2B5EF4-FFF2-40B4-BE49-F238E27FC236}">
                <a16:creationId xmlns:a16="http://schemas.microsoft.com/office/drawing/2014/main" id="{D19C9190-CF33-3C6A-E0A5-05A413AE0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0" y="4264107"/>
            <a:ext cx="4063999" cy="2703664"/>
          </a:xfrm>
          <a:prstGeom prst="rect">
            <a:avLst/>
          </a:prstGeom>
        </p:spPr>
      </p:pic>
      <p:pic>
        <p:nvPicPr>
          <p:cNvPr id="11" name="Рисунок 10">
            <a:extLst>
              <a:ext uri="{FF2B5EF4-FFF2-40B4-BE49-F238E27FC236}">
                <a16:creationId xmlns:a16="http://schemas.microsoft.com/office/drawing/2014/main" id="{3F203935-550B-78FE-2D41-27F626056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054" y="1418548"/>
            <a:ext cx="4064000" cy="3390900"/>
          </a:xfrm>
          <a:prstGeom prst="rect">
            <a:avLst/>
          </a:prstGeom>
        </p:spPr>
      </p:pic>
    </p:spTree>
    <p:extLst>
      <p:ext uri="{BB962C8B-B14F-4D97-AF65-F5344CB8AC3E}">
        <p14:creationId xmlns:p14="http://schemas.microsoft.com/office/powerpoint/2010/main" val="2305443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01A98-FDC7-CE9A-0788-E3337F03569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9E271D-BED5-22D0-AC15-E00A5EBC221C}"/>
              </a:ext>
            </a:extLst>
          </p:cNvPr>
          <p:cNvSpPr>
            <a:spLocks noGrp="1"/>
          </p:cNvSpPr>
          <p:nvPr>
            <p:ph type="title"/>
          </p:nvPr>
        </p:nvSpPr>
        <p:spPr>
          <a:xfrm>
            <a:off x="1082842" y="2103437"/>
            <a:ext cx="10515600" cy="1325563"/>
          </a:xfrm>
        </p:spPr>
        <p:txBody>
          <a:bodyPr/>
          <a:lstStyle/>
          <a:p>
            <a:pPr algn="ctr"/>
            <a:r>
              <a:rPr lang="uk-UA" dirty="0">
                <a:solidFill>
                  <a:schemeClr val="accent1">
                    <a:lumMod val="75000"/>
                  </a:schemeClr>
                </a:solidFill>
                <a:latin typeface="Times New Roman" panose="02020603050405020304" pitchFamily="18" charset="0"/>
                <a:cs typeface="Times New Roman" panose="02020603050405020304" pitchFamily="18" charset="0"/>
              </a:rPr>
              <a:t>Збалансований контент для просування послуг</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34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A69C1FF-653F-2764-DC24-D6348642C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 y="0"/>
            <a:ext cx="12190610" cy="6858782"/>
          </a:xfrm>
          <a:prstGeom prst="rect">
            <a:avLst/>
          </a:prstGeom>
        </p:spPr>
      </p:pic>
    </p:spTree>
    <p:extLst>
      <p:ext uri="{BB962C8B-B14F-4D97-AF65-F5344CB8AC3E}">
        <p14:creationId xmlns:p14="http://schemas.microsoft.com/office/powerpoint/2010/main" val="837323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726</Words>
  <Application>Microsoft Macintosh PowerPoint</Application>
  <PresentationFormat>Широкоэкранный</PresentationFormat>
  <Paragraphs>69</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Calibri Light</vt:lpstr>
      <vt:lpstr>Times New Roman</vt:lpstr>
      <vt:lpstr>Тема Office</vt:lpstr>
      <vt:lpstr>Презентация PowerPoint</vt:lpstr>
      <vt:lpstr>Контент - інформаційне наповнення сайту (сторінки), який направлений на цільову аудиторію з метою приваблення потенційних клієнтів та мотивації їх до купівлі товарів або замовлення послуг. </vt:lpstr>
      <vt:lpstr>Види контенту</vt:lpstr>
      <vt:lpstr>Для успішного облікового запису оптимальним є : 40% інформаційний, 40% продає і 20% залучає. </vt:lpstr>
      <vt:lpstr>Збалансований контент для просування товарів</vt:lpstr>
      <vt:lpstr>Інформаційний (40%):       Залучений (20%): </vt:lpstr>
      <vt:lpstr>Контент направлений на продаж (40%)</vt:lpstr>
      <vt:lpstr>Збалансований контент для просування послуг</vt:lpstr>
      <vt:lpstr>Презентация PowerPoint</vt:lpstr>
      <vt:lpstr>Презентация PowerPoint</vt:lpstr>
      <vt:lpstr>Презентация PowerPoint</vt:lpstr>
      <vt:lpstr>Презентация PowerPoint</vt:lpstr>
      <vt:lpstr>Що змінилося у контенті 2024 році</vt:lpstr>
      <vt:lpstr>Кейси реального бізнесу</vt:lpstr>
      <vt:lpstr>Презентация PowerPoint</vt:lpstr>
      <vt:lpstr>Презентация PowerPoint</vt:lpstr>
      <vt:lpstr>Презентация PowerPoint</vt:lpstr>
      <vt:lpstr>Завдання: Сформувати контент-план збалансованого контенту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Виктория Малтиз</dc:creator>
  <cp:lastModifiedBy>Виктория Малтиз</cp:lastModifiedBy>
  <cp:revision>1</cp:revision>
  <dcterms:created xsi:type="dcterms:W3CDTF">2024-10-05T15:59:54Z</dcterms:created>
  <dcterms:modified xsi:type="dcterms:W3CDTF">2024-10-05T16:01:01Z</dcterms:modified>
</cp:coreProperties>
</file>