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58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14FF-8CA9-4FB8-ADD2-68D95497CE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1274-7C1A-4745-AD6F-29D0C1A1D7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860" y="2568386"/>
            <a:ext cx="10152531" cy="3496235"/>
          </a:xfr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79730" marR="1193165" indent="-6350">
              <a:lnSpc>
                <a:spcPct val="112000"/>
              </a:lnSpc>
              <a:spcAft>
                <a:spcPts val="1015"/>
              </a:spcAft>
            </a:pPr>
            <a:r>
              <a:rPr lang="ru-RU" sz="6600" b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6600" b="1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6600" b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кар'єрою</a:t>
            </a:r>
            <a:endParaRPr lang="ru-RU" sz="6600" dirty="0"/>
          </a:p>
        </p:txBody>
      </p:sp>
      <p:pic>
        <p:nvPicPr>
          <p:cNvPr id="3074" name="Picture 2" descr="Карьера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51" y="386882"/>
            <a:ext cx="47529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Головна задача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внутрішньоорганізаційної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ряду задач, а </a:t>
            </a:r>
            <a:r>
              <a:rPr lang="ru-RU" sz="28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456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досягнення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взаємозв'язку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цілепокладання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окремого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співробітника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конкретного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співробітника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відкритості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кар'єрою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усунення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кар'єрних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безвихідних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становищ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підвищення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наочних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прийнятних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критеріїв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службового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зросту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sz="800" i="1" u="none" strike="noStrike" dirty="0" smtClean="0">
                <a:solidFill>
                  <a:srgbClr val="161616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800" i="1" u="none" strike="noStrike" dirty="0" smtClean="0">
              <a:solidFill>
                <a:srgbClr val="161616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sz="800" i="1" u="none" strike="noStrike" dirty="0" smtClean="0">
                <a:solidFill>
                  <a:srgbClr val="161616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вивчення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кар'єрного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потенціалу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співробітників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</a:pP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шляхів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службового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росту.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к правильно дробить цели | Блог 4brai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2714"/>
            <a:ext cx="13016561" cy="69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9596"/>
            <a:ext cx="10515600" cy="2015004"/>
          </a:xfr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найпоширеніших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кар'єрою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модель </a:t>
            </a:r>
            <a:r>
              <a:rPr lang="ru-RU" sz="4000" b="1" i="1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партнерства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sz="40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2790"/>
            <a:ext cx="10515600" cy="1939551"/>
          </a:xfrm>
        </p:spPr>
        <p:txBody>
          <a:bodyPr>
            <a:normAutofit/>
          </a:bodyPr>
          <a:lstStyle/>
          <a:p>
            <a:pPr indent="0" algn="ctr">
              <a:lnSpc>
                <a:spcPct val="112000"/>
              </a:lnSpc>
              <a:spcAft>
                <a:spcPts val="55"/>
              </a:spcAft>
              <a:buNone/>
            </a:pPr>
            <a:r>
              <a:rPr lang="ru-RU" i="1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персоналом (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артнерство - UGL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063" y="489085"/>
            <a:ext cx="15130126" cy="56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І. Сотникова довела </a:t>
            </a:r>
            <a:r>
              <a:rPr lang="ru-RU" sz="36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персонального </a:t>
            </a:r>
            <a:r>
              <a:rPr lang="ru-RU" sz="36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персоналу. </a:t>
            </a:r>
            <a:r>
              <a:rPr lang="ru-RU" sz="36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600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 fontScale="62500" lnSpcReduction="20000"/>
          </a:bodyPr>
          <a:lstStyle/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1100"/>
              <a:buFont typeface="+mj-lt"/>
              <a:buAutoNum type="arabicPeriod"/>
            </a:pP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повинна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плануватися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1100"/>
              <a:buFont typeface="+mj-lt"/>
              <a:buAutoNum type="arabicPeriod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багатовекторною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1100"/>
              <a:buFont typeface="+mj-lt"/>
              <a:buAutoNum type="arabicPeriod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1100"/>
              <a:buFont typeface="+mj-lt"/>
              <a:buAutoNum type="arabicPeriod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6350" algn="ctr">
              <a:lnSpc>
                <a:spcPct val="112000"/>
              </a:lnSpc>
              <a:spcAft>
                <a:spcPts val="55"/>
              </a:spcAft>
            </a:pP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персонального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вітчизняному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практикувалося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1650" indent="-6350" algn="ctr">
              <a:lnSpc>
                <a:spcPct val="112000"/>
              </a:lnSpc>
              <a:spcAft>
                <a:spcPts val="55"/>
              </a:spcAft>
            </a:pP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очах;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ctr">
              <a:lnSpc>
                <a:spcPct val="115000"/>
              </a:lnSpc>
              <a:spcAft>
                <a:spcPts val="10"/>
              </a:spcAft>
            </a:pP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1100"/>
              <a:buFont typeface="+mj-lt"/>
              <a:buAutoNum type="arabicPeriod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усвідомленої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мети і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посиленню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1385"/>
              </a:spcAft>
              <a:buClr>
                <a:srgbClr val="161616"/>
              </a:buClr>
              <a:buSzPts val="1100"/>
              <a:buFont typeface="+mj-lt"/>
              <a:buAutoNum type="arabicPeriod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зумовить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упевненості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підсилюючи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партамент кадрової політики - Загальний вигляд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30" y="3155377"/>
            <a:ext cx="6610724" cy="37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6" y="123078"/>
            <a:ext cx="11568953" cy="1325563"/>
          </a:xfrm>
        </p:spPr>
        <p:txBody>
          <a:bodyPr>
            <a:normAutofit fontScale="90000"/>
          </a:bodyPr>
          <a:lstStyle/>
          <a:p>
            <a:pPr marL="379730" indent="330835">
              <a:lnSpc>
                <a:spcPct val="112000"/>
              </a:lnSpc>
              <a:spcAft>
                <a:spcPts val="245"/>
              </a:spcAft>
            </a:pPr>
            <a:r>
              <a:rPr lang="ru-RU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кадрової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92" y="1301191"/>
            <a:ext cx="10515600" cy="1899210"/>
          </a:xfr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організаційної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структури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персоналом,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професійно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підготовленим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виконання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задач; </a:t>
            </a:r>
            <a:endParaRPr lang="ru-RU" sz="240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12000"/>
              </a:lnSpc>
              <a:spcAft>
                <a:spcPts val="200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таких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посадових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структур,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які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відображали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створювали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можливості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реалізації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досягнутого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досвіду</a:t>
            </a:r>
            <a:r>
              <a:rPr lang="ru-RU" sz="2400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персоналу. </a:t>
            </a:r>
            <a:endParaRPr lang="ru-RU" sz="240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ржавна служба зайнятості забезпечить кар'єрний супровід кожному  співробітникові РДА, який підпадає під скорочення — Вінницька обласна  державна адміністраці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094" y="1986990"/>
            <a:ext cx="10515600" cy="2611904"/>
          </a:xfr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79730" indent="330835" algn="ctr">
              <a:lnSpc>
                <a:spcPct val="112000"/>
              </a:lnSpc>
              <a:spcAft>
                <a:spcPts val="55"/>
              </a:spcAft>
            </a:pPr>
            <a:r>
              <a:rPr lang="ru-RU" b="1" i="1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b="1" i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кар'єрою</a:t>
            </a:r>
            <a:r>
              <a:rPr lang="ru-RU" b="1" i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цілеспрямована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кадрової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на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ьера - Психолого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40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кар'єрою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2175"/>
          </a:xfr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481965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боку персоналу: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досягнення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більш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високого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посадового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статусу в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отримання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більш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змістової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адекватної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професійним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інтересам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здібностям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професійних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здібностей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к нанимать персонал в ресторан? |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4000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4000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4000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кар'єрою</a:t>
            </a:r>
            <a:r>
              <a:rPr lang="ru-RU" sz="4000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lvl="0" indent="0" algn="ctr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None/>
            </a:pPr>
            <a:r>
              <a:rPr lang="ru-RU" i="1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 </a:t>
            </a:r>
            <a:r>
              <a:rPr lang="ru-RU" i="1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боку </a:t>
            </a:r>
            <a:r>
              <a:rPr lang="ru-RU" i="1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lang="ru-RU" i="1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ефективне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професійних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здібностей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персоналу в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інтересах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справи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rgbClr val="161616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своєчасне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підприємства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ною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персоналу з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відповідним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професійним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досвідом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ефективних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стимулів</a:t>
            </a:r>
            <a:r>
              <a:rPr lang="ru-RU" dirty="0" smtClean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2000"/>
              </a:lnSpc>
              <a:spcAft>
                <a:spcPts val="55"/>
              </a:spcAft>
              <a:buClr>
                <a:srgbClr val="161616"/>
              </a:buClr>
              <a:buSzPts val="700"/>
              <a:buFont typeface="Symbol" panose="05050102010706020507" pitchFamily="18" charset="2"/>
              <a:buChar char="-"/>
            </a:pP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відносно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стабільного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складу персоналу,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здатного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акумулювати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професійний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досвід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корпоративну</a:t>
            </a:r>
            <a:r>
              <a:rPr lang="ru-RU" dirty="0">
                <a:solidFill>
                  <a:srgbClr val="16161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культуру. </a:t>
            </a:r>
            <a:endParaRPr lang="ru-RU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Что делать, если вы так и не достигли поставленных целей — Work.u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2950</Words>
  <Application>WPS Presentation</Application>
  <PresentationFormat>Произвольный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Symbol</vt:lpstr>
      <vt:lpstr>Calibri</vt:lpstr>
      <vt:lpstr>Calibri Light</vt:lpstr>
      <vt:lpstr>Microsoft YaHei</vt:lpstr>
      <vt:lpstr>Arial Unicode MS</vt:lpstr>
      <vt:lpstr>Тема Office</vt:lpstr>
      <vt:lpstr>Система управління кар'єрою</vt:lpstr>
      <vt:lpstr>Головними цілями діяльності кадрової служби є: </vt:lpstr>
      <vt:lpstr>PowerPoint 演示文稿</vt:lpstr>
      <vt:lpstr>PowerPoint 演示文稿</vt:lpstr>
      <vt:lpstr>PowerPoint 演示文稿</vt:lpstr>
      <vt:lpstr>Цілями управління професійною кар'єрою є:  </vt:lpstr>
      <vt:lpstr>PowerPoint 演示文稿</vt:lpstr>
      <vt:lpstr>Цілями управління професійною кар'єрою є:</vt:lpstr>
      <vt:lpstr>PowerPoint 演示文稿</vt:lpstr>
      <vt:lpstr>Головна задача планування і реалізації кар'єри полягає в забезпеченні взаємодії професійної і внутрішньоорганізаційної кар'єр. Ця взаємодія припускає виконання ряду задач, а саме: </vt:lpstr>
      <vt:lpstr>PowerPoint 演示文稿</vt:lpstr>
      <vt:lpstr>Однією з найпоширеніших моделей управління кар'єрою є модель партнерства з планування і розвитку кар'єри </vt:lpstr>
      <vt:lpstr>PowerPoint 演示文稿</vt:lpstr>
      <vt:lpstr>С. І. Сотникова довела необхідність планування персонального розвитку персоналу. Основні висновки такі: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управління кар'єрою</dc:title>
  <dc:creator>User</dc:creator>
  <cp:lastModifiedBy>zipo33</cp:lastModifiedBy>
  <cp:revision>3</cp:revision>
  <dcterms:created xsi:type="dcterms:W3CDTF">2020-12-20T13:19:00Z</dcterms:created>
  <dcterms:modified xsi:type="dcterms:W3CDTF">2023-01-29T13:35:21Z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E5E36C2E9CD848BCB66485DEC2AF2B9A</vt:lpwstr>
  </property>
  <property fmtid="{D5CDD505-2E9C-101B-9397-08002B2CF9AE}" pid="3" name="KSOProductBuildVer">
    <vt:lpwstr>1049-11.2.0.11440</vt:lpwstr>
  </property>
</Properties>
</file>