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9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126" name="Google Shape;1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217" name="Google Shape;21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133" name="Google Shape;13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139" name="Google Shape;1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155" name="Google Shape;15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163" name="Google Shape;16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182" name="Google Shape;18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203" name="Google Shape;20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0" name="Google Shape;21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льзовательский макет">
  <p:cSld name="Пользовательский макет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/>
          <p:nvPr/>
        </p:nvSpPr>
        <p:spPr>
          <a:xfrm>
            <a:off x="2091000" y="447750"/>
            <a:ext cx="9675000" cy="5962500"/>
          </a:xfrm>
          <a:prstGeom prst="rect">
            <a:avLst/>
          </a:prstGeom>
          <a:solidFill>
            <a:srgbClr val="54A8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4" name="Google Shape;14;p2"/>
          <p:cNvSpPr>
            <a:spLocks noGrp="1"/>
          </p:cNvSpPr>
          <p:nvPr>
            <p:ph type="pic" idx="2"/>
          </p:nvPr>
        </p:nvSpPr>
        <p:spPr>
          <a:xfrm>
            <a:off x="381000" y="1021555"/>
            <a:ext cx="3420000" cy="4814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5" name="Google Shape;15;p2"/>
          <p:cNvSpPr/>
          <p:nvPr/>
        </p:nvSpPr>
        <p:spPr>
          <a:xfrm>
            <a:off x="3862862" y="1172162"/>
            <a:ext cx="652675" cy="4320000"/>
          </a:xfrm>
          <a:prstGeom prst="rect">
            <a:avLst/>
          </a:prstGeom>
          <a:solidFill>
            <a:srgbClr val="55A83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881000" y="1578587"/>
            <a:ext cx="6525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 panose="020F0502020204030204"/>
              <a:buNone/>
              <a:defRPr sz="48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892850" y="3330574"/>
            <a:ext cx="6525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SECTION_HEADER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0" name="Google Shape;7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Два объекта">
  <p:cSld name="TWO_OBJECT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83" name="Google Shape;83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85" name="Google Shape;85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1" name="Google Shape;101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2" name="Google Shape;10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08" name="Google Shape;108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9" name="Google Shape;10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Пользовательский макет">
  <p:cSld name="3_Пользовательский макет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0" y="0"/>
            <a:ext cx="2091000" cy="6858000"/>
          </a:xfrm>
          <a:prstGeom prst="rect">
            <a:avLst/>
          </a:prstGeom>
          <a:solidFill>
            <a:srgbClr val="54A8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0" name="Google Shape;20;p3"/>
          <p:cNvSpPr>
            <a:spLocks noGrp="1"/>
          </p:cNvSpPr>
          <p:nvPr>
            <p:ph type="pic" idx="2"/>
          </p:nvPr>
        </p:nvSpPr>
        <p:spPr>
          <a:xfrm>
            <a:off x="381000" y="369001"/>
            <a:ext cx="4050000" cy="61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892850" y="864000"/>
            <a:ext cx="6918150" cy="5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Пользовательский макет">
  <p:cSld name="4_Пользовательский макет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>
            <a:spLocks noGrp="1"/>
          </p:cNvSpPr>
          <p:nvPr>
            <p:ph type="pic" idx="2"/>
          </p:nvPr>
        </p:nvSpPr>
        <p:spPr>
          <a:xfrm>
            <a:off x="7626000" y="594000"/>
            <a:ext cx="4140000" cy="571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98501" y="594001"/>
            <a:ext cx="6525000" cy="8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 panose="020F0502020204030204"/>
              <a:buNone/>
              <a:defRPr sz="48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98501" y="1764001"/>
            <a:ext cx="6525000" cy="1685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4"/>
          <p:cNvSpPr>
            <a:spLocks noGrp="1"/>
          </p:cNvSpPr>
          <p:nvPr>
            <p:ph type="pic" idx="3"/>
          </p:nvPr>
        </p:nvSpPr>
        <p:spPr>
          <a:xfrm>
            <a:off x="4566001" y="4079565"/>
            <a:ext cx="4140000" cy="2544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Пользовательский макет">
  <p:cSld name="8_Пользовательский макет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02449" y="594001"/>
            <a:ext cx="6493500" cy="8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 panose="020F0502020204030204"/>
              <a:buNone/>
              <a:defRPr sz="48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0949" y="1736324"/>
            <a:ext cx="6525000" cy="8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5"/>
          <p:cNvSpPr/>
          <p:nvPr/>
        </p:nvSpPr>
        <p:spPr>
          <a:xfrm flipH="1">
            <a:off x="-1" y="6308998"/>
            <a:ext cx="7423501" cy="549001"/>
          </a:xfrm>
          <a:prstGeom prst="rect">
            <a:avLst/>
          </a:prstGeom>
          <a:solidFill>
            <a:srgbClr val="54A8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7625999" y="594001"/>
            <a:ext cx="4410001" cy="5669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>
            <a:spLocks noGrp="1"/>
          </p:cNvSpPr>
          <p:nvPr>
            <p:ph type="pic" idx="3"/>
          </p:nvPr>
        </p:nvSpPr>
        <p:spPr>
          <a:xfrm>
            <a:off x="702449" y="2915548"/>
            <a:ext cx="2970897" cy="3667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33" name="Google Shape;33;p5"/>
          <p:cNvSpPr>
            <a:spLocks noGrp="1"/>
          </p:cNvSpPr>
          <p:nvPr>
            <p:ph type="pic" idx="4"/>
          </p:nvPr>
        </p:nvSpPr>
        <p:spPr>
          <a:xfrm>
            <a:off x="4050448" y="2915547"/>
            <a:ext cx="2970897" cy="3667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Пользовательский макет">
  <p:cSld name="1_Пользовательский макет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/>
          <p:nvPr/>
        </p:nvSpPr>
        <p:spPr>
          <a:xfrm>
            <a:off x="381000" y="447748"/>
            <a:ext cx="9675000" cy="5962500"/>
          </a:xfrm>
          <a:prstGeom prst="rect">
            <a:avLst/>
          </a:prstGeom>
          <a:solidFill>
            <a:srgbClr val="54A8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6" name="Google Shape;36;p6"/>
          <p:cNvSpPr>
            <a:spLocks noGrp="1"/>
          </p:cNvSpPr>
          <p:nvPr>
            <p:ph type="pic" idx="2"/>
          </p:nvPr>
        </p:nvSpPr>
        <p:spPr>
          <a:xfrm>
            <a:off x="7941000" y="1021554"/>
            <a:ext cx="4098388" cy="4814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1090597" y="1008954"/>
            <a:ext cx="6525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 panose="020F0502020204030204"/>
              <a:buNone/>
              <a:defRPr sz="48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1066747" y="2574000"/>
            <a:ext cx="6525000" cy="3262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Заголовок и объект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sp>
        <p:nvSpPr>
          <p:cNvPr id="45" name="Google Shape;45;p7"/>
          <p:cNvSpPr/>
          <p:nvPr/>
        </p:nvSpPr>
        <p:spPr>
          <a:xfrm>
            <a:off x="4836000" y="6361400"/>
            <a:ext cx="7356000" cy="532600"/>
          </a:xfrm>
          <a:prstGeom prst="rect">
            <a:avLst/>
          </a:prstGeom>
          <a:solidFill>
            <a:srgbClr val="54A8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6" name="Google Shape;46;p7"/>
          <p:cNvSpPr/>
          <p:nvPr/>
        </p:nvSpPr>
        <p:spPr>
          <a:xfrm>
            <a:off x="0" y="1740188"/>
            <a:ext cx="606000" cy="5153812"/>
          </a:xfrm>
          <a:prstGeom prst="rect">
            <a:avLst/>
          </a:prstGeom>
          <a:solidFill>
            <a:srgbClr val="54A8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Пользовательский макет">
  <p:cSld name="2_Пользовательский макет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/>
          <p:nvPr/>
        </p:nvSpPr>
        <p:spPr>
          <a:xfrm>
            <a:off x="8031000" y="447747"/>
            <a:ext cx="3735000" cy="5962500"/>
          </a:xfrm>
          <a:prstGeom prst="rect">
            <a:avLst/>
          </a:prstGeom>
          <a:solidFill>
            <a:srgbClr val="54A8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9" name="Google Shape;49;p8"/>
          <p:cNvSpPr>
            <a:spLocks noGrp="1"/>
          </p:cNvSpPr>
          <p:nvPr>
            <p:ph type="pic" idx="2"/>
          </p:nvPr>
        </p:nvSpPr>
        <p:spPr>
          <a:xfrm>
            <a:off x="898502" y="3654002"/>
            <a:ext cx="6525000" cy="2609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98501" y="594001"/>
            <a:ext cx="6525000" cy="8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 panose="020F0502020204030204"/>
              <a:buNone/>
              <a:defRPr sz="48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898501" y="1764001"/>
            <a:ext cx="6525000" cy="1685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Пользовательский макет">
  <p:cSld name="5_Пользовательский макет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402074" y="363655"/>
            <a:ext cx="7261501" cy="8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 panose="020F0502020204030204"/>
              <a:buNone/>
              <a:defRPr sz="48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388574" y="1407123"/>
            <a:ext cx="7261501" cy="1685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9"/>
          <p:cNvSpPr/>
          <p:nvPr/>
        </p:nvSpPr>
        <p:spPr>
          <a:xfrm flipH="1">
            <a:off x="364496" y="3159001"/>
            <a:ext cx="11860355" cy="3345914"/>
          </a:xfrm>
          <a:prstGeom prst="rect">
            <a:avLst/>
          </a:prstGeom>
          <a:solidFill>
            <a:srgbClr val="54A8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6" name="Google Shape;56;p9"/>
          <p:cNvSpPr>
            <a:spLocks noGrp="1"/>
          </p:cNvSpPr>
          <p:nvPr>
            <p:ph type="pic" idx="2"/>
          </p:nvPr>
        </p:nvSpPr>
        <p:spPr>
          <a:xfrm>
            <a:off x="8128951" y="729000"/>
            <a:ext cx="3698551" cy="530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Титульный слайд">
  <p:cSld name="TITL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64" name="Google Shape;6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9" Type="http://schemas.openxmlformats.org/officeDocument/2006/relationships/hyperlink" Target="https://presentation-creation.ru/" TargetMode="Externa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  <p:pic>
        <p:nvPicPr>
          <p:cNvPr id="11" name="Google Shape;11;p1">
            <a:hlinkClick r:id="rId19"/>
          </p:cNvPr>
          <p:cNvPicPr preferRelativeResize="0"/>
          <p:nvPr/>
        </p:nvPicPr>
        <p:blipFill rotWithShape="1">
          <a:blip r:embed="rId20"/>
          <a:srcRect/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21"/>
          <p:cNvPicPr preferRelativeResize="0">
            <a:picLocks noGrp="1"/>
          </p:cNvPicPr>
          <p:nvPr>
            <p:ph type="pic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381000" y="1021555"/>
            <a:ext cx="3420000" cy="4814887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1"/>
          <p:cNvSpPr txBox="1">
            <a:spLocks noGrp="1"/>
          </p:cNvSpPr>
          <p:nvPr>
            <p:ph type="title"/>
          </p:nvPr>
        </p:nvSpPr>
        <p:spPr>
          <a:xfrm>
            <a:off x="4881000" y="1578587"/>
            <a:ext cx="6525000" cy="2870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20"/>
              <a:buFont typeface="Calibri" panose="020F0502020204030204"/>
              <a:buNone/>
            </a:pPr>
            <a:r>
              <a:rPr lang="en-US" sz="4320" dirty="0" err="1"/>
              <a:t>Розвиток</a:t>
            </a:r>
            <a:r>
              <a:rPr lang="en-US" sz="4320" dirty="0"/>
              <a:t> </a:t>
            </a:r>
            <a:r>
              <a:rPr lang="en-US" sz="4320" dirty="0" err="1"/>
              <a:t>кар'єри</a:t>
            </a:r>
            <a:r>
              <a:rPr lang="en-US" sz="4320" dirty="0"/>
              <a:t>: </a:t>
            </a:r>
            <a:r>
              <a:rPr lang="en-US" sz="4320" dirty="0" err="1"/>
              <a:t>поняття</a:t>
            </a:r>
            <a:r>
              <a:rPr lang="en-US" sz="4320" dirty="0"/>
              <a:t>, </a:t>
            </a:r>
            <a:r>
              <a:rPr lang="en-US" sz="4320" dirty="0" err="1"/>
              <a:t>сутність</a:t>
            </a:r>
            <a:r>
              <a:rPr lang="en-US" sz="4320" dirty="0"/>
              <a:t>, </a:t>
            </a:r>
            <a:r>
              <a:rPr lang="en-US" sz="4320" dirty="0" err="1"/>
              <a:t>програми</a:t>
            </a:r>
            <a:r>
              <a:rPr lang="en-US" sz="4320" dirty="0"/>
              <a:t> </a:t>
            </a:r>
            <a:r>
              <a:rPr lang="en-US" sz="4320" dirty="0" err="1" smtClean="0"/>
              <a:t>підтримки</a:t>
            </a:r>
            <a:r>
              <a:rPr lang="uk-UA" sz="4320" dirty="0" smtClean="0"/>
              <a:t>, к</a:t>
            </a:r>
            <a:r>
              <a:rPr lang="en-US" sz="4320" dirty="0" err="1" smtClean="0"/>
              <a:t>онцепці</a:t>
            </a:r>
            <a:r>
              <a:rPr lang="uk-UA" sz="4320" dirty="0" smtClean="0"/>
              <a:t>ї</a:t>
            </a:r>
            <a:endParaRPr sz="432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Google Shape;219;p30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4606824" y="1473958"/>
            <a:ext cx="7143898" cy="3532506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30"/>
          <p:cNvSpPr txBox="1"/>
          <p:nvPr/>
        </p:nvSpPr>
        <p:spPr>
          <a:xfrm>
            <a:off x="689916" y="319796"/>
            <a:ext cx="3916908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 err="1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Сучасна</a:t>
            </a:r>
            <a:r>
              <a:rPr lang="en-US" sz="3600" b="1" i="0" u="none" strike="noStrike" cap="none" dirty="0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b="1" i="0" u="none" strike="noStrike" cap="none" dirty="0" err="1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концепція</a:t>
            </a:r>
            <a:r>
              <a:rPr lang="en-US" sz="3600" b="1" i="0" u="none" strike="noStrike" cap="none" dirty="0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b="1" i="0" u="none" strike="noStrike" cap="none" dirty="0" err="1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розвитку</a:t>
            </a:r>
            <a:r>
              <a:rPr lang="en-US" sz="3600" b="1" i="0" u="none" strike="noStrike" cap="none" dirty="0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b="1" i="0" u="none" strike="noStrike" cap="none" dirty="0" err="1" smtClean="0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кар’єри</a:t>
            </a:r>
            <a:endParaRPr sz="3600" b="1" i="0" u="none" strike="noStrike" cap="none" dirty="0">
              <a:solidFill>
                <a:srgbClr val="0033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>
            <a:spLocks noGrp="1"/>
          </p:cNvSpPr>
          <p:nvPr>
            <p:ph type="body" idx="1"/>
          </p:nvPr>
        </p:nvSpPr>
        <p:spPr>
          <a:xfrm>
            <a:off x="4770020" y="191580"/>
            <a:ext cx="6918150" cy="61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Noto Sans Symbols"/>
              <a:buChar char="❖"/>
            </a:pPr>
            <a:r>
              <a:rPr lang="en-US" sz="3200" b="1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Розвиток кар 'єри </a:t>
            </a:r>
            <a:r>
              <a:rPr lang="en-US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це дії, спрямовані на підвищення конкурентоздатності працівника для досягнення цілей організації й особистих цілей у роботі працівника. </a:t>
            </a:r>
            <a:endParaRPr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Noto Sans Symbols"/>
              <a:buChar char="❖"/>
            </a:pPr>
            <a:r>
              <a:rPr lang="en-US" sz="3200" b="1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Конкурентоздатність  працівника </a:t>
            </a:r>
            <a:r>
              <a:rPr lang="en-US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властивість людського капіталу, яка характеризує ступінь задоволення ринкової потреби в праці.</a:t>
            </a:r>
            <a:endParaRPr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Noto Sans Symbols"/>
              <a:buChar char="❖"/>
            </a:pPr>
            <a:r>
              <a:rPr lang="en-US" sz="3200" b="1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Втрата  конкурентоздатності працівника, </a:t>
            </a:r>
            <a:r>
              <a:rPr lang="en-US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або старіння споживчої вартості робочої сили - використання людиною в його професійній діяльності точок зору, теорій, уявлень і методів, які є менш ефективними при вирішенні проблеми, ніж інші, існуючі в цей час</a:t>
            </a:r>
            <a:endParaRPr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pic>
        <p:nvPicPr>
          <p:cNvPr id="136" name="Google Shape;136;p22"/>
          <p:cNvPicPr preferRelativeResize="0">
            <a:picLocks noGrp="1"/>
          </p:cNvPicPr>
          <p:nvPr>
            <p:ph type="pic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381000" y="369001"/>
            <a:ext cx="4050000" cy="616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3"/>
          <p:cNvPicPr preferRelativeResize="0">
            <a:picLocks noGrp="1"/>
          </p:cNvPicPr>
          <p:nvPr>
            <p:ph type="pic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7757016" y="229202"/>
            <a:ext cx="4140000" cy="5714999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3"/>
          <p:cNvSpPr txBox="1">
            <a:spLocks noGrp="1"/>
          </p:cNvSpPr>
          <p:nvPr>
            <p:ph type="title"/>
          </p:nvPr>
        </p:nvSpPr>
        <p:spPr>
          <a:xfrm>
            <a:off x="898501" y="374860"/>
            <a:ext cx="5993618" cy="70182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0"/>
              <a:buFont typeface="Calibri" panose="020F0502020204030204"/>
              <a:buNone/>
            </a:pPr>
            <a:r>
              <a:rPr lang="en-US" sz="2000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Види старіння споживчої вартості робочої сили </a:t>
            </a:r>
            <a:endParaRPr sz="2000">
              <a:solidFill>
                <a:srgbClr val="0033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pic>
        <p:nvPicPr>
          <p:cNvPr id="143" name="Google Shape;143;p23"/>
          <p:cNvPicPr preferRelativeResize="0">
            <a:picLocks noGrp="1"/>
          </p:cNvPicPr>
          <p:nvPr>
            <p:ph type="pic" idx="3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6531278" y="3938706"/>
            <a:ext cx="4140000" cy="2544434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3"/>
          <p:cNvSpPr txBox="1"/>
          <p:nvPr/>
        </p:nvSpPr>
        <p:spPr>
          <a:xfrm>
            <a:off x="1711048" y="1559113"/>
            <a:ext cx="5145149" cy="104968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</a:pPr>
            <a:r>
              <a:rPr lang="en-US" sz="1600" b="1" i="0" u="none" strike="noStrike" cap="none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Професійне старіння </a:t>
            </a:r>
            <a:r>
              <a:rPr lang="en-US" sz="1600" b="0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(старіння специфічної робочої сили), тобто старіння професійних знань, навичок, здібностей працівника, застосовуваних ним на конкретному робочому місці. </a:t>
            </a:r>
            <a:endParaRPr sz="16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45" name="Google Shape;145;p23"/>
          <p:cNvSpPr/>
          <p:nvPr/>
        </p:nvSpPr>
        <p:spPr>
          <a:xfrm>
            <a:off x="925500" y="1651436"/>
            <a:ext cx="706200" cy="706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46" name="Google Shape;146;p23"/>
          <p:cNvSpPr txBox="1"/>
          <p:nvPr/>
        </p:nvSpPr>
        <p:spPr>
          <a:xfrm>
            <a:off x="977850" y="1712186"/>
            <a:ext cx="6015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01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7" name="Google Shape;147;p23"/>
          <p:cNvSpPr txBox="1"/>
          <p:nvPr/>
        </p:nvSpPr>
        <p:spPr>
          <a:xfrm>
            <a:off x="1211574" y="3244301"/>
            <a:ext cx="5319704" cy="159514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</a:pPr>
            <a:r>
              <a:rPr lang="en-US" sz="1600" b="1" i="0" u="none" strike="noStrike" cap="none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Втрата професійної гнучкості</a:t>
            </a:r>
            <a:r>
              <a:rPr lang="en-US" sz="1600" b="0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тобто старіння професійних знань  співробітника, пов'язане з відсутністю можливості зміни праці як у межах власного робочого місця (за рахунок збагачення праці функціями й роботами, що відносяться до інших професій), так і за межами робочого місця (за рахунок зміни професії). </a:t>
            </a:r>
            <a:endParaRPr sz="16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48" name="Google Shape;148;p23"/>
          <p:cNvSpPr/>
          <p:nvPr/>
        </p:nvSpPr>
        <p:spPr>
          <a:xfrm>
            <a:off x="316842" y="3646318"/>
            <a:ext cx="706083" cy="70608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49" name="Google Shape;149;p23"/>
          <p:cNvSpPr txBox="1"/>
          <p:nvPr/>
        </p:nvSpPr>
        <p:spPr>
          <a:xfrm>
            <a:off x="349404" y="3646318"/>
            <a:ext cx="60144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02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2630714" y="5587563"/>
            <a:ext cx="3659527" cy="106497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Старіння простої робочої сили, тобто фізичне старіння робочої сили, пов'язане з повною або частковою втратою працездатності</a:t>
            </a:r>
            <a:endParaRPr sz="1600" b="1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51" name="Google Shape;151;p23"/>
          <p:cNvSpPr/>
          <p:nvPr/>
        </p:nvSpPr>
        <p:spPr>
          <a:xfrm>
            <a:off x="1737513" y="5502810"/>
            <a:ext cx="706083" cy="70608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52" name="Google Shape;152;p23"/>
          <p:cNvSpPr txBox="1"/>
          <p:nvPr/>
        </p:nvSpPr>
        <p:spPr>
          <a:xfrm>
            <a:off x="1789830" y="5563463"/>
            <a:ext cx="60144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03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"/>
          <p:cNvSpPr txBox="1">
            <a:spLocks noGrp="1"/>
          </p:cNvSpPr>
          <p:nvPr>
            <p:ph type="title"/>
          </p:nvPr>
        </p:nvSpPr>
        <p:spPr>
          <a:xfrm>
            <a:off x="702449" y="594000"/>
            <a:ext cx="6493500" cy="137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0"/>
              <a:buNone/>
            </a:pPr>
            <a:r>
              <a:rPr lang="en-US" sz="2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Фактори</a:t>
            </a:r>
            <a:r>
              <a:rPr lang="en-US" sz="2800">
                <a:solidFill>
                  <a:srgbClr val="0033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що суттєво впливають на рівень конкурентоздатності працівника</a:t>
            </a:r>
            <a:endParaRPr sz="2800">
              <a:solidFill>
                <a:srgbClr val="0033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58" name="Google Shape;158;p24"/>
          <p:cNvSpPr txBox="1">
            <a:spLocks noGrp="1"/>
          </p:cNvSpPr>
          <p:nvPr>
            <p:ph type="body" idx="2"/>
          </p:nvPr>
        </p:nvSpPr>
        <p:spPr>
          <a:xfrm>
            <a:off x="7398447" y="229500"/>
            <a:ext cx="4410001" cy="63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наявність у працівника ясних цілей діяльності;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постійне накопичення їм професійної компетентності;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регулярний зворотній зв'язок, оцінка діяльності працівника;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наявність у працівника мотивації до оновлення знань;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доручення працівникові трудових завдань, що дозволяють йому використати свої зростаючі здатності;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різноманіття вимог роботи до рівня майстерності працівника, що надають можливості для його самовираження в професійній діяльності;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можливістьсамостійно працювати, збалансованість влади й відповідальності;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відповідальність працівника за збереження власного здоров'я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50"/>
              <a:buNone/>
            </a:pPr>
            <a:endParaRPr sz="1750">
              <a:solidFill>
                <a:schemeClr val="dk1"/>
              </a:solidFill>
            </a:endParaRPr>
          </a:p>
        </p:txBody>
      </p:sp>
      <p:pic>
        <p:nvPicPr>
          <p:cNvPr id="159" name="Google Shape;159;p24"/>
          <p:cNvPicPr preferRelativeResize="0">
            <a:picLocks noGrp="1"/>
          </p:cNvPicPr>
          <p:nvPr>
            <p:ph type="pic" idx="3"/>
          </p:nvPr>
        </p:nvPicPr>
        <p:blipFill rotWithShape="1">
          <a:blip r:embed="rId1"/>
          <a:srcRect t="-489"/>
          <a:stretch>
            <a:fillRect/>
          </a:stretch>
        </p:blipFill>
        <p:spPr>
          <a:xfrm>
            <a:off x="702449" y="2915548"/>
            <a:ext cx="2970897" cy="3667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24"/>
          <p:cNvPicPr preferRelativeResize="0">
            <a:picLocks noGrp="1"/>
          </p:cNvPicPr>
          <p:nvPr>
            <p:ph type="pic" idx="4"/>
          </p:nvPr>
        </p:nvPicPr>
        <p:blipFill rotWithShape="1">
          <a:blip r:embed="rId2"/>
          <a:srcRect b="-650"/>
          <a:stretch>
            <a:fillRect/>
          </a:stretch>
        </p:blipFill>
        <p:spPr>
          <a:xfrm>
            <a:off x="4050448" y="3001051"/>
            <a:ext cx="2970897" cy="3667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5"/>
          <p:cNvPicPr preferRelativeResize="0">
            <a:picLocks noGrp="1"/>
          </p:cNvPicPr>
          <p:nvPr>
            <p:ph type="pic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7941000" y="1021554"/>
            <a:ext cx="4098388" cy="4814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5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42756" y="3352025"/>
            <a:ext cx="2667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5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42756" y="1267658"/>
            <a:ext cx="2667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5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42756" y="1715223"/>
            <a:ext cx="2667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25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09419" y="2694311"/>
            <a:ext cx="266700" cy="26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25"/>
          <p:cNvSpPr txBox="1">
            <a:spLocks noGrp="1"/>
          </p:cNvSpPr>
          <p:nvPr>
            <p:ph type="title"/>
          </p:nvPr>
        </p:nvSpPr>
        <p:spPr>
          <a:xfrm>
            <a:off x="2619146" y="75445"/>
            <a:ext cx="6525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 panose="020F0502020204030204"/>
              <a:buNone/>
            </a:pPr>
            <a:r>
              <a:rPr lang="en-US" sz="20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Функції розвитку кар’єри</a:t>
            </a:r>
            <a:endParaRPr sz="20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809456" y="1110346"/>
            <a:ext cx="7064869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Інформаційна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–</a:t>
            </a:r>
            <a:r>
              <a:rPr lang="en-US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наданн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я </a:t>
            </a:r>
            <a:r>
              <a:rPr lang="en-US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своєчасної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й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повної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інформації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об'єктивно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необхідну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потребу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в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робочій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силі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певної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якості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 </a:t>
            </a:r>
            <a:endParaRPr lang="uk-UA" sz="1600" b="0" i="0" u="none" strike="noStrike" cap="none" dirty="0" smtClean="0">
              <a:solidFill>
                <a:srgbClr val="0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Профорієнтаційна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вплив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носії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робочої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сили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що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сприяє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своєчасному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залученню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їх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у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суспільне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виробництво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їхньому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раціональному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розміщенню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ефективному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використанню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й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закріпленню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місцем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роботи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основі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об'єктивної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оцінки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Перетворююча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</a:t>
            </a:r>
            <a:r>
              <a:rPr lang="en-US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визначення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й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формування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цінових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й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якісних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характеристик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які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можуть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забезпечити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задоволення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ринкової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потреби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в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праці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протягом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повного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життєвого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циклу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робочої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сили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Стимулююча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стимулювання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попиту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робочу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силу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й </a:t>
            </a:r>
            <a:r>
              <a:rPr lang="en-US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підтримк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а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ефективної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її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пропозиції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внутрішньому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ринку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щоб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забезпечити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структурні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зміни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зайнятості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працюючих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для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економічного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росту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Розподільна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–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розміщенн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я л</a:t>
            </a:r>
            <a:r>
              <a:rPr lang="en-US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юдських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ресурсів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альтернативних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видах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зайнятості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щоб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забезпечувати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підвищення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ефективності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виробництва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uk-UA" sz="1600" b="0" i="0" u="none" strike="noStrike" cap="none" dirty="0" smtClean="0">
              <a:solidFill>
                <a:srgbClr val="0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Управлінська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uk-UA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</a:t>
            </a:r>
            <a:r>
              <a:rPr lang="uk-UA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вп</a:t>
            </a:r>
            <a:r>
              <a:rPr lang="en-US" sz="1600" b="0" i="0" u="none" strike="noStrike" cap="none" dirty="0" err="1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лив</a:t>
            </a:r>
            <a:r>
              <a:rPr lang="en-US" sz="1600" b="0" i="0" u="none" strike="noStrike" cap="none" dirty="0" smtClean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керуючої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підсистеми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керовану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в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рамках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організаційної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структури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суб'єкта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господарювання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600" b="0" i="0" u="none" strike="noStrike" cap="none" dirty="0">
              <a:solidFill>
                <a:srgbClr val="0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pic>
        <p:nvPicPr>
          <p:cNvPr id="172" name="Google Shape;172;p25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42756" y="4120964"/>
            <a:ext cx="2667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25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42756" y="4855477"/>
            <a:ext cx="266700" cy="26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26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4244453" y="245660"/>
            <a:ext cx="7765576" cy="661234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6"/>
          <p:cNvSpPr txBox="1"/>
          <p:nvPr/>
        </p:nvSpPr>
        <p:spPr>
          <a:xfrm>
            <a:off x="532263" y="245660"/>
            <a:ext cx="4067033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u="none" strike="noStrike" cap="none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Модель</a:t>
            </a:r>
            <a:r>
              <a:rPr lang="en-US" sz="4400" b="1" i="0" u="none" strike="noStrike" cap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4400" b="1" i="0" u="none" strike="noStrike" cap="none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безперервного</a:t>
            </a:r>
            <a:r>
              <a:rPr lang="en-US" sz="4400" b="1" i="0" u="none" strike="noStrike" cap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4400" b="1" i="0" u="none" strike="noStrike" cap="none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розвитку</a:t>
            </a:r>
            <a:r>
              <a:rPr lang="en-US" sz="4400" b="1" i="0" u="none" strike="noStrike" cap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4400" b="1" i="0" u="none" strike="noStrike" cap="none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кар</a:t>
            </a:r>
            <a:r>
              <a:rPr lang="en-US" sz="4400" b="1" i="0" u="none" strike="noStrike" cap="none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’</a:t>
            </a:r>
            <a:r>
              <a:rPr lang="uk-UA" sz="4400" b="1" i="0" u="none" strike="noStrike" cap="none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є</a:t>
            </a:r>
            <a:r>
              <a:rPr lang="en-US" sz="4400" b="1" i="0" u="none" strike="noStrike" cap="none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ри</a:t>
            </a:r>
            <a:r>
              <a:rPr lang="en-US" sz="4400" b="1" i="0" u="none" strike="noStrike" cap="none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4400" b="1" i="0" u="none" strike="noStrike" cap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 </a:t>
            </a:r>
            <a:r>
              <a:rPr lang="en-US" sz="4400" b="1" i="0" u="none" strike="noStrike" cap="none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організації</a:t>
            </a:r>
            <a:endParaRPr sz="4400" b="1" i="0" u="none" strike="noStrike" cap="none" dirty="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7"/>
          <p:cNvSpPr txBox="1">
            <a:spLocks noGrp="1"/>
          </p:cNvSpPr>
          <p:nvPr>
            <p:ph type="title"/>
          </p:nvPr>
        </p:nvSpPr>
        <p:spPr>
          <a:xfrm>
            <a:off x="1103217" y="178001"/>
            <a:ext cx="4396830" cy="8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0"/>
              <a:buFont typeface="Calibri" panose="020F0502020204030204"/>
              <a:buNone/>
            </a:pPr>
            <a:r>
              <a:rPr lang="en-US" sz="20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Риси</a:t>
            </a:r>
            <a:r>
              <a:rPr lang="uk-UA" sz="20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постійного</a:t>
            </a:r>
            <a:r>
              <a:rPr lang="en-US" sz="20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розвитку</a:t>
            </a:r>
            <a:r>
              <a:rPr lang="en-US" sz="2000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кар</a:t>
            </a:r>
            <a:r>
              <a:rPr lang="en-US" sz="20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’</a:t>
            </a:r>
            <a:r>
              <a:rPr lang="uk-UA" sz="20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є</a:t>
            </a:r>
            <a:r>
              <a:rPr lang="en-US" sz="20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ри</a:t>
            </a:r>
            <a:endParaRPr sz="2000" dirty="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86" name="Google Shape;186;p27"/>
          <p:cNvSpPr txBox="1">
            <a:spLocks noGrp="1"/>
          </p:cNvSpPr>
          <p:nvPr>
            <p:ph type="body" idx="1"/>
          </p:nvPr>
        </p:nvSpPr>
        <p:spPr>
          <a:xfrm>
            <a:off x="946899" y="2294066"/>
            <a:ext cx="6461700" cy="6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uk-UA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ідвищення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в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кожного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працівника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задоволеності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працею</a:t>
            </a:r>
            <a:r>
              <a:rPr lang="en-US" sz="1600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600" dirty="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1600" dirty="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87" name="Google Shape;187;p27"/>
          <p:cNvSpPr txBox="1"/>
          <p:nvPr/>
        </p:nvSpPr>
        <p:spPr>
          <a:xfrm>
            <a:off x="8405040" y="1197000"/>
            <a:ext cx="3516898" cy="977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</a:pPr>
            <a:endParaRPr sz="1600" b="0" i="0" u="none" strike="noStrike" cap="none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88" name="Google Shape;188;p27"/>
          <p:cNvSpPr/>
          <p:nvPr/>
        </p:nvSpPr>
        <p:spPr>
          <a:xfrm>
            <a:off x="192419" y="1197000"/>
            <a:ext cx="706083" cy="70608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89" name="Google Shape;189;p27"/>
          <p:cNvSpPr txBox="1"/>
          <p:nvPr/>
        </p:nvSpPr>
        <p:spPr>
          <a:xfrm>
            <a:off x="244736" y="1256999"/>
            <a:ext cx="60144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01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90" name="Google Shape;190;p27"/>
          <p:cNvSpPr txBox="1"/>
          <p:nvPr/>
        </p:nvSpPr>
        <p:spPr>
          <a:xfrm>
            <a:off x="8398020" y="2346000"/>
            <a:ext cx="3516898" cy="977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</a:pPr>
            <a:endParaRPr sz="1600" b="0" i="0" u="none" strike="noStrike" cap="none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1" name="Google Shape;191;p27"/>
          <p:cNvSpPr/>
          <p:nvPr/>
        </p:nvSpPr>
        <p:spPr>
          <a:xfrm>
            <a:off x="192417" y="2262457"/>
            <a:ext cx="706083" cy="70608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2" name="Google Shape;192;p27"/>
          <p:cNvSpPr txBox="1"/>
          <p:nvPr/>
        </p:nvSpPr>
        <p:spPr>
          <a:xfrm>
            <a:off x="192417" y="2346000"/>
            <a:ext cx="60144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02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94" name="Google Shape;194;p27"/>
          <p:cNvSpPr/>
          <p:nvPr/>
        </p:nvSpPr>
        <p:spPr>
          <a:xfrm>
            <a:off x="214344" y="3323759"/>
            <a:ext cx="706083" cy="70608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5" name="Google Shape;195;p27"/>
          <p:cNvSpPr txBox="1"/>
          <p:nvPr/>
        </p:nvSpPr>
        <p:spPr>
          <a:xfrm>
            <a:off x="255700" y="3361614"/>
            <a:ext cx="60144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03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97" name="Google Shape;197;p27"/>
          <p:cNvSpPr/>
          <p:nvPr/>
        </p:nvSpPr>
        <p:spPr>
          <a:xfrm>
            <a:off x="192416" y="4643837"/>
            <a:ext cx="706083" cy="70608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8" name="Google Shape;198;p27"/>
          <p:cNvSpPr txBox="1"/>
          <p:nvPr/>
        </p:nvSpPr>
        <p:spPr>
          <a:xfrm>
            <a:off x="237835" y="4704492"/>
            <a:ext cx="60144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04</a:t>
            </a: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99" name="Google Shape;199;p27"/>
          <p:cNvSpPr txBox="1"/>
          <p:nvPr/>
        </p:nvSpPr>
        <p:spPr>
          <a:xfrm>
            <a:off x="920424" y="1318300"/>
            <a:ext cx="6739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остійне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накопичення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працівником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i="0" u="none" strike="noStrike" cap="none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професійної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i="0" u="none" strike="noStrike" cap="none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компетентності</a:t>
            </a:r>
            <a:endParaRPr sz="1600" b="1" i="0" u="none" strike="noStrike" cap="none" dirty="0">
              <a:solidFill>
                <a:srgbClr val="0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00" name="Google Shape;200;p27"/>
          <p:cNvSpPr txBox="1"/>
          <p:nvPr/>
        </p:nvSpPr>
        <p:spPr>
          <a:xfrm>
            <a:off x="946899" y="3323759"/>
            <a:ext cx="7225270" cy="6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-UA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еконструкція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самого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процесу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праці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в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напрямі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розширення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посадових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обов'язків</a:t>
            </a:r>
            <a:endParaRPr sz="1600" b="1" dirty="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uk-UA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озвиток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«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командного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духу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»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шляхом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переходу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від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індивідуальної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відповідальності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до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відповідальності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групи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в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цілому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все</a:t>
            </a:r>
            <a:r>
              <a:rPr lang="en-US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завдання</a:t>
            </a:r>
            <a:r>
              <a:rPr lang="uk-UA" sz="1600" b="1" dirty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7159387" y="1840782"/>
            <a:ext cx="5646998" cy="317643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8"/>
          <p:cNvSpPr txBox="1">
            <a:spLocks noGrp="1"/>
          </p:cNvSpPr>
          <p:nvPr>
            <p:ph type="title"/>
          </p:nvPr>
        </p:nvSpPr>
        <p:spPr>
          <a:xfrm>
            <a:off x="402074" y="363655"/>
            <a:ext cx="7261501" cy="8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0"/>
              <a:buFont typeface="Calibri" panose="020F0502020204030204"/>
              <a:buNone/>
            </a:pPr>
            <a:r>
              <a:rPr lang="en-US" sz="4320" dirty="0" err="1">
                <a:solidFill>
                  <a:schemeClr val="dk1"/>
                </a:solidFill>
              </a:rPr>
              <a:t>Концепція</a:t>
            </a:r>
            <a:r>
              <a:rPr lang="en-US" sz="4320" dirty="0">
                <a:solidFill>
                  <a:schemeClr val="dk1"/>
                </a:solidFill>
              </a:rPr>
              <a:t> </a:t>
            </a:r>
            <a:r>
              <a:rPr lang="en-US" sz="4320" dirty="0" err="1">
                <a:solidFill>
                  <a:schemeClr val="dk1"/>
                </a:solidFill>
              </a:rPr>
              <a:t>розвитку</a:t>
            </a:r>
            <a:r>
              <a:rPr lang="en-US" sz="4320" dirty="0">
                <a:solidFill>
                  <a:schemeClr val="dk1"/>
                </a:solidFill>
              </a:rPr>
              <a:t> </a:t>
            </a:r>
            <a:r>
              <a:rPr lang="en-US" sz="4320" dirty="0" err="1" smtClean="0">
                <a:solidFill>
                  <a:schemeClr val="dk1"/>
                </a:solidFill>
              </a:rPr>
              <a:t>кар</a:t>
            </a:r>
            <a:r>
              <a:rPr lang="en-US" sz="4320" dirty="0" smtClean="0">
                <a:solidFill>
                  <a:schemeClr val="dk1"/>
                </a:solidFill>
              </a:rPr>
              <a:t>’</a:t>
            </a:r>
            <a:r>
              <a:rPr lang="uk-UA" sz="4320" dirty="0" smtClean="0">
                <a:solidFill>
                  <a:schemeClr val="dk1"/>
                </a:solidFill>
              </a:rPr>
              <a:t>є</a:t>
            </a:r>
            <a:r>
              <a:rPr lang="en-US" sz="4320" dirty="0" err="1" smtClean="0">
                <a:solidFill>
                  <a:schemeClr val="dk1"/>
                </a:solidFill>
              </a:rPr>
              <a:t>ри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206" name="Google Shape;206;p28"/>
          <p:cNvSpPr txBox="1">
            <a:spLocks noGrp="1"/>
          </p:cNvSpPr>
          <p:nvPr>
            <p:ph type="body" idx="1"/>
          </p:nvPr>
        </p:nvSpPr>
        <p:spPr>
          <a:xfrm>
            <a:off x="283480" y="1218655"/>
            <a:ext cx="7261501" cy="1166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 err="1">
                <a:solidFill>
                  <a:schemeClr val="dk1"/>
                </a:solidFill>
              </a:rPr>
              <a:t>Концепція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розвитку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кар'єри</a:t>
            </a:r>
            <a:r>
              <a:rPr lang="en-US" sz="2400" dirty="0">
                <a:solidFill>
                  <a:schemeClr val="dk1"/>
                </a:solidFill>
              </a:rPr>
              <a:t> - </a:t>
            </a:r>
            <a:r>
              <a:rPr lang="en-US" sz="2400" dirty="0" err="1">
                <a:solidFill>
                  <a:schemeClr val="dk1"/>
                </a:solidFill>
              </a:rPr>
              <a:t>це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орієнтовані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на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власника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людського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капіталу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філософія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ідеологія</a:t>
            </a:r>
            <a:r>
              <a:rPr lang="en-US" sz="2400" dirty="0">
                <a:solidFill>
                  <a:schemeClr val="dk1"/>
                </a:solidFill>
              </a:rPr>
              <a:t>, </a:t>
            </a:r>
            <a:r>
              <a:rPr lang="en-US" sz="2400" dirty="0" err="1">
                <a:solidFill>
                  <a:schemeClr val="dk1"/>
                </a:solidFill>
              </a:rPr>
              <a:t>стратегія</a:t>
            </a:r>
            <a:r>
              <a:rPr lang="en-US" sz="2400" dirty="0">
                <a:solidFill>
                  <a:schemeClr val="dk1"/>
                </a:solidFill>
              </a:rPr>
              <a:t> й </a:t>
            </a:r>
            <a:r>
              <a:rPr lang="en-US" sz="2400" dirty="0" err="1">
                <a:solidFill>
                  <a:schemeClr val="dk1"/>
                </a:solidFill>
              </a:rPr>
              <a:t>політика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en-US" sz="2400" dirty="0" err="1">
                <a:solidFill>
                  <a:schemeClr val="dk1"/>
                </a:solidFill>
              </a:rPr>
              <a:t>роботодавця</a:t>
            </a:r>
            <a:r>
              <a:rPr lang="en-US" sz="2400" dirty="0">
                <a:solidFill>
                  <a:schemeClr val="dk1"/>
                </a:solidFill>
              </a:rPr>
              <a:t>. </a:t>
            </a:r>
            <a:endParaRPr sz="2400" dirty="0">
              <a:solidFill>
                <a:schemeClr val="dk1"/>
              </a:solidFill>
            </a:endParaRPr>
          </a:p>
        </p:txBody>
      </p:sp>
      <p:pic>
        <p:nvPicPr>
          <p:cNvPr id="207" name="Google Shape;207;p28"/>
          <p:cNvPicPr preferRelativeResize="0">
            <a:picLocks noGrp="1"/>
          </p:cNvPicPr>
          <p:nvPr>
            <p:ph type="pic" idx="2"/>
          </p:nvPr>
        </p:nvPicPr>
        <p:blipFill rotWithShape="1">
          <a:blip r:embed="rId1"/>
          <a:srcRect t="-108"/>
          <a:stretch>
            <a:fillRect/>
          </a:stretch>
        </p:blipFill>
        <p:spPr>
          <a:xfrm>
            <a:off x="8108775" y="732302"/>
            <a:ext cx="3698551" cy="5306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9"/>
          <p:cNvSpPr txBox="1">
            <a:spLocks noGrp="1"/>
          </p:cNvSpPr>
          <p:nvPr>
            <p:ph type="body" idx="1"/>
          </p:nvPr>
        </p:nvSpPr>
        <p:spPr>
          <a:xfrm>
            <a:off x="364498" y="1407123"/>
            <a:ext cx="7278248" cy="519326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1)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виробнича концепція</a:t>
            </a:r>
            <a:r>
              <a:rPr lang="en-US" sz="1800" b="1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або концепція вдосконалювання процесу нагромадження людського капіталу;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продуктова концепція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або концепція підвищення якості людського капіталу;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3)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торгівельна концепція, 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або концепція стимулювання використання зростаючого людського капіталу;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4)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традиційна маркетингова концепція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або концепція ефективності задоволення бажань і роботодавця;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5)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соціальна концепція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або концепція соціально-етичного кар'єрного розвитку;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6)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профорієнтаційна концепція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або концепція пошуку талантів;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7)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комунікативна концепція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8)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концепція сервісу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 </a:t>
            </a:r>
            <a:endParaRPr sz="180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9) </a:t>
            </a:r>
            <a:r>
              <a:rPr lang="en-US" sz="1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сучасна концепція кар'єрного розвитку</a:t>
            </a:r>
            <a:r>
              <a:rPr lang="en-US" sz="18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 Суть виробничої концепції, або концепції вдосконалювання процесу нагромадження людського капіталу</a:t>
            </a:r>
            <a:endParaRPr sz="180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13" name="Google Shape;213;p29"/>
          <p:cNvSpPr txBox="1"/>
          <p:nvPr/>
        </p:nvSpPr>
        <p:spPr>
          <a:xfrm>
            <a:off x="150125" y="257615"/>
            <a:ext cx="4230806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Види концепцій у розвитку кар’єри</a:t>
            </a:r>
            <a:endParaRPr sz="2800" b="1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pic>
        <p:nvPicPr>
          <p:cNvPr id="214" name="Google Shape;214;p29"/>
          <p:cNvPicPr preferRelativeResize="0">
            <a:picLocks noGrp="1"/>
          </p:cNvPicPr>
          <p:nvPr>
            <p:ph type="pic" idx="2"/>
          </p:nvPr>
        </p:nvPicPr>
        <p:blipFill rotWithShape="1">
          <a:blip r:embed="rId1"/>
          <a:srcRect t="4668" b="4667"/>
          <a:stretch>
            <a:fillRect/>
          </a:stretch>
        </p:blipFill>
        <p:spPr>
          <a:xfrm>
            <a:off x="8129588" y="728663"/>
            <a:ext cx="3697287" cy="53070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4211</Words>
  <Application>WPS Presentation</Application>
  <PresentationFormat>Произвольный</PresentationFormat>
  <Paragraphs>81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Arial</vt:lpstr>
      <vt:lpstr>SimSun</vt:lpstr>
      <vt:lpstr>Wingdings</vt:lpstr>
      <vt:lpstr>Arial</vt:lpstr>
      <vt:lpstr>Calibri</vt:lpstr>
      <vt:lpstr>Noto Sans Symbols</vt:lpstr>
      <vt:lpstr>Segoe Print</vt:lpstr>
      <vt:lpstr>Times New Roman</vt:lpstr>
      <vt:lpstr>Microsoft YaHei</vt:lpstr>
      <vt:lpstr>Arial Unicode MS</vt:lpstr>
      <vt:lpstr>Тема Office</vt:lpstr>
      <vt:lpstr>Розвиток кар'єри: поняття, сутність, програми підтримки, концепції</vt:lpstr>
      <vt:lpstr>PowerPoint 演示文稿</vt:lpstr>
      <vt:lpstr> Види старіння споживчої вартості робочої сили </vt:lpstr>
      <vt:lpstr>Фактори, що суттєво впливають на рівень конкурентоздатності працівника</vt:lpstr>
      <vt:lpstr>Функції розвитку кар’єри</vt:lpstr>
      <vt:lpstr>PowerPoint 演示文稿</vt:lpstr>
      <vt:lpstr>Риси постійного розвитку кар’єри</vt:lpstr>
      <vt:lpstr>Концепція розвитку кар’єри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кар'єри: поняття, сутність, програми підтримки. Концепція розвитку кар’єри.</dc:title>
  <dc:creator/>
  <cp:lastModifiedBy>zipo33</cp:lastModifiedBy>
  <cp:revision>5</cp:revision>
  <dcterms:created xsi:type="dcterms:W3CDTF">2023-01-29T13:23:07Z</dcterms:created>
  <dcterms:modified xsi:type="dcterms:W3CDTF">2023-01-29T13:24:30Z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1259C7DE83484497B5EDFCCA1CFFA0B1</vt:lpwstr>
  </property>
  <property fmtid="{D5CDD505-2E9C-101B-9397-08002B2CF9AE}" pid="3" name="KSOProductBuildVer">
    <vt:lpwstr>1049-11.2.0.11440</vt:lpwstr>
  </property>
</Properties>
</file>