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56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6" Type="http://schemas.openxmlformats.org/officeDocument/2006/relationships/tableStyles" Target="tableStyles.xml"/><Relationship Id="rId15" Type="http://schemas.openxmlformats.org/officeDocument/2006/relationships/viewProps" Target="viewProps.xml"/><Relationship Id="rId14" Type="http://schemas.openxmlformats.org/officeDocument/2006/relationships/presProps" Target="presProps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image" Target="../media/image1.jpeg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/><Relationship Id="rId1" Type="http://schemas.openxmlformats.org/officeDocument/2006/relationships/image" Target="../media/image9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image" Target="../media/image4.jpeg"/><Relationship Id="rId1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5.xml"/><Relationship Id="rId2" Type="http://schemas.openxmlformats.org/officeDocument/2006/relationships/image" Target="../media/image6.jpeg"/><Relationship Id="rId1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7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8.jpe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8.jpe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 smtClean="0"/>
              <a:t>1. Класифікація й типологія кар</a:t>
            </a:r>
            <a:r>
              <a:rPr lang="en-US" dirty="0" smtClean="0"/>
              <a:t>’</a:t>
            </a:r>
            <a:r>
              <a:rPr lang="uk-UA" dirty="0" err="1" smtClean="0"/>
              <a:t>єри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067944" y="1484784"/>
            <a:ext cx="4618856" cy="4525963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uk-UA" sz="2800" dirty="0" smtClean="0"/>
              <a:t>Під трудовою кар</a:t>
            </a:r>
            <a:r>
              <a:rPr lang="en-US" sz="2800" dirty="0" smtClean="0"/>
              <a:t>’</a:t>
            </a:r>
            <a:r>
              <a:rPr lang="uk-UA" sz="2800" dirty="0" err="1" smtClean="0"/>
              <a:t>єрою</a:t>
            </a:r>
            <a:r>
              <a:rPr lang="uk-UA" sz="2800" dirty="0" smtClean="0"/>
              <a:t> розуміється індивідуальна послідовність найважливіших змін праці, </a:t>
            </a:r>
            <a:r>
              <a:rPr lang="uk-UA" sz="2800" dirty="0" err="1" smtClean="0"/>
              <a:t>пов</a:t>
            </a:r>
            <a:r>
              <a:rPr lang="en-US" sz="2800" dirty="0" smtClean="0"/>
              <a:t>’</a:t>
            </a:r>
            <a:r>
              <a:rPr lang="uk-UA" sz="2800" dirty="0" err="1" smtClean="0"/>
              <a:t>язаних</a:t>
            </a:r>
            <a:r>
              <a:rPr lang="uk-UA" sz="2800" dirty="0" smtClean="0"/>
              <a:t> зі зміною положення працівників по вертикальній шкалі, складності праці або соціальними сходами робочих місць.</a:t>
            </a:r>
            <a:endParaRPr lang="ru-RU" sz="2800" dirty="0"/>
          </a:p>
        </p:txBody>
      </p:sp>
      <p:pic>
        <p:nvPicPr>
          <p:cNvPr id="4" name="Рисунок 3" descr="shutterstock_1061291783.jpg"/>
          <p:cNvPicPr>
            <a:picLocks noChangeAspect="1"/>
          </p:cNvPicPr>
          <p:nvPr/>
        </p:nvPicPr>
        <p:blipFill>
          <a:blip r:embed="rId1" cstate="print"/>
          <a:stretch>
            <a:fillRect/>
          </a:stretch>
        </p:blipFill>
        <p:spPr>
          <a:xfrm>
            <a:off x="395536" y="1916832"/>
            <a:ext cx="3528392" cy="396044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1143000"/>
          </a:xfrm>
        </p:spPr>
        <p:txBody>
          <a:bodyPr/>
          <a:lstStyle/>
          <a:p>
            <a:r>
              <a:rPr lang="uk-UA" dirty="0" smtClean="0"/>
              <a:t>2. Етапи і фази кар</a:t>
            </a:r>
            <a:r>
              <a:rPr lang="en-US" dirty="0" smtClean="0"/>
              <a:t>’</a:t>
            </a:r>
            <a:r>
              <a:rPr lang="uk-UA" dirty="0" err="1" smtClean="0"/>
              <a:t>єри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1196752"/>
            <a:ext cx="4248472" cy="2592288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uk-UA" dirty="0" smtClean="0"/>
              <a:t>Кожен працівник проходить однакові стадії, що сприяють підвищенню цінності його людського капіталу: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5292080" y="1484784"/>
            <a:ext cx="316464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2400" dirty="0" smtClean="0"/>
              <a:t>Навчання( 16-20 років)</a:t>
            </a:r>
            <a:endParaRPr lang="ru-RU" sz="24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4644008" y="1484784"/>
            <a:ext cx="504056" cy="504056"/>
          </a:xfrm>
          <a:prstGeom prst="rect">
            <a:avLst/>
          </a:prstGeom>
          <a:solidFill>
            <a:schemeClr val="tx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3707904" y="3212976"/>
            <a:ext cx="504056" cy="504056"/>
          </a:xfrm>
          <a:prstGeom prst="rect">
            <a:avLst/>
          </a:prstGeom>
          <a:solidFill>
            <a:schemeClr val="tx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4211960" y="2420888"/>
            <a:ext cx="504056" cy="504056"/>
          </a:xfrm>
          <a:prstGeom prst="rect">
            <a:avLst/>
          </a:prstGeom>
          <a:solidFill>
            <a:schemeClr val="tx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3203848" y="4005064"/>
            <a:ext cx="504056" cy="504056"/>
          </a:xfrm>
          <a:prstGeom prst="rect">
            <a:avLst/>
          </a:prstGeom>
          <a:solidFill>
            <a:schemeClr val="tx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2699792" y="4725144"/>
            <a:ext cx="504056" cy="504056"/>
          </a:xfrm>
          <a:prstGeom prst="rect">
            <a:avLst/>
          </a:prstGeom>
          <a:solidFill>
            <a:schemeClr val="tx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2123728" y="5445224"/>
            <a:ext cx="504056" cy="504056"/>
          </a:xfrm>
          <a:prstGeom prst="rect">
            <a:avLst/>
          </a:prstGeom>
          <a:solidFill>
            <a:schemeClr val="tx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1547664" y="6165304"/>
            <a:ext cx="504056" cy="504056"/>
          </a:xfrm>
          <a:prstGeom prst="rect">
            <a:avLst/>
          </a:prstGeom>
          <a:solidFill>
            <a:schemeClr val="tx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рямоугольник 12"/>
          <p:cNvSpPr/>
          <p:nvPr/>
        </p:nvSpPr>
        <p:spPr>
          <a:xfrm>
            <a:off x="4788024" y="2276872"/>
            <a:ext cx="482453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400" dirty="0" smtClean="0"/>
              <a:t>Включення в трудову діяльність</a:t>
            </a:r>
            <a:endParaRPr lang="uk-UA" sz="2400" dirty="0" smtClean="0"/>
          </a:p>
          <a:p>
            <a:r>
              <a:rPr lang="uk-UA" sz="2400" dirty="0" smtClean="0"/>
              <a:t>( 21-23 роки)</a:t>
            </a:r>
            <a:endParaRPr lang="ru-RU" sz="2400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4355976" y="3212976"/>
            <a:ext cx="435362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2400" dirty="0" smtClean="0"/>
              <a:t>Досягнення успіху (24-30 років)</a:t>
            </a:r>
            <a:endParaRPr lang="ru-RU" sz="2400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3851920" y="4005064"/>
            <a:ext cx="401103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2400" dirty="0" smtClean="0"/>
              <a:t>Професіоналізм (31-40 років)</a:t>
            </a:r>
            <a:endParaRPr lang="ru-RU" sz="2400" dirty="0"/>
          </a:p>
        </p:txBody>
      </p:sp>
      <p:sp>
        <p:nvSpPr>
          <p:cNvPr id="16" name="Прямоугольник 15"/>
          <p:cNvSpPr/>
          <p:nvPr/>
        </p:nvSpPr>
        <p:spPr>
          <a:xfrm>
            <a:off x="3347864" y="4725144"/>
            <a:ext cx="478451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2400" dirty="0" smtClean="0"/>
              <a:t>Переоцінка цінностей (41-50 років)</a:t>
            </a:r>
            <a:endParaRPr lang="ru-RU" sz="2400" dirty="0"/>
          </a:p>
        </p:txBody>
      </p:sp>
      <p:sp>
        <p:nvSpPr>
          <p:cNvPr id="17" name="Прямоугольник 16"/>
          <p:cNvSpPr/>
          <p:nvPr/>
        </p:nvSpPr>
        <p:spPr>
          <a:xfrm>
            <a:off x="2771800" y="5445224"/>
            <a:ext cx="367651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2400" dirty="0" smtClean="0"/>
              <a:t>Майстерність (51-60 років)</a:t>
            </a:r>
            <a:endParaRPr lang="ru-RU" sz="2400" dirty="0"/>
          </a:p>
        </p:txBody>
      </p:sp>
      <p:sp>
        <p:nvSpPr>
          <p:cNvPr id="18" name="Прямоугольник 17"/>
          <p:cNvSpPr/>
          <p:nvPr/>
        </p:nvSpPr>
        <p:spPr>
          <a:xfrm>
            <a:off x="2267744" y="6165304"/>
            <a:ext cx="393409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2400" dirty="0" smtClean="0"/>
              <a:t>Вихід на пенсію (61 і більше)</a:t>
            </a:r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uk-UA" dirty="0" smtClean="0"/>
              <a:t>Відповідно до фаз розвитку професіонала розрізняють: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251520" y="1196752"/>
            <a:ext cx="4038600" cy="4525963"/>
          </a:xfrm>
        </p:spPr>
        <p:txBody>
          <a:bodyPr>
            <a:normAutofit fontScale="775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uk-UA" dirty="0" smtClean="0">
                <a:solidFill>
                  <a:srgbClr val="FF0000"/>
                </a:solidFill>
              </a:rPr>
              <a:t>Оптант. </a:t>
            </a:r>
            <a:r>
              <a:rPr lang="uk-UA" dirty="0" smtClean="0"/>
              <a:t>Людина стурбована питаннями вибору і робить цей вибір.</a:t>
            </a:r>
            <a:endParaRPr lang="uk-UA" dirty="0" smtClean="0"/>
          </a:p>
          <a:p>
            <a:pPr marL="514350" indent="-514350">
              <a:buFont typeface="+mj-lt"/>
              <a:buAutoNum type="arabicPeriod"/>
            </a:pPr>
            <a:r>
              <a:rPr lang="uk-UA" dirty="0" smtClean="0">
                <a:solidFill>
                  <a:srgbClr val="FF0000"/>
                </a:solidFill>
              </a:rPr>
              <a:t>Адепт. </a:t>
            </a:r>
            <a:r>
              <a:rPr lang="uk-UA" dirty="0" smtClean="0"/>
              <a:t>Людина вже стала на шлях прихильності до професії.</a:t>
            </a:r>
            <a:endParaRPr lang="uk-UA" dirty="0" smtClean="0"/>
          </a:p>
          <a:p>
            <a:pPr marL="514350" indent="-514350">
              <a:buFont typeface="+mj-lt"/>
              <a:buAutoNum type="arabicPeriod"/>
            </a:pPr>
            <a:r>
              <a:rPr lang="uk-UA" dirty="0" err="1" smtClean="0">
                <a:solidFill>
                  <a:srgbClr val="FF0000"/>
                </a:solidFill>
              </a:rPr>
              <a:t>Адаптант</a:t>
            </a:r>
            <a:r>
              <a:rPr lang="uk-UA" dirty="0" smtClean="0">
                <a:solidFill>
                  <a:srgbClr val="FF0000"/>
                </a:solidFill>
              </a:rPr>
              <a:t>. </a:t>
            </a:r>
            <a:r>
              <a:rPr lang="uk-UA" dirty="0" smtClean="0"/>
              <a:t>Яка б не була підготовка працівника він ніколи не підходить до виробничої діяльності як ключ до замка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139952" y="2868960"/>
            <a:ext cx="4038600" cy="3989040"/>
          </a:xfrm>
        </p:spPr>
        <p:txBody>
          <a:bodyPr>
            <a:normAutofit fontScale="77500" lnSpcReduction="20000"/>
          </a:bodyPr>
          <a:lstStyle/>
          <a:p>
            <a:pPr marL="514350" indent="-514350">
              <a:buAutoNum type="arabicPeriod" startAt="4"/>
            </a:pPr>
            <a:r>
              <a:rPr lang="uk-UA" dirty="0" err="1" smtClean="0">
                <a:solidFill>
                  <a:srgbClr val="FF0000"/>
                </a:solidFill>
              </a:rPr>
              <a:t>Інтернал</a:t>
            </a:r>
            <a:r>
              <a:rPr lang="uk-UA" dirty="0" smtClean="0">
                <a:solidFill>
                  <a:srgbClr val="FF0000"/>
                </a:solidFill>
              </a:rPr>
              <a:t>. </a:t>
            </a:r>
            <a:r>
              <a:rPr lang="uk-UA" dirty="0" smtClean="0"/>
              <a:t>Досвідчений працівник, що може самостійно справлятися з професійними функціями.</a:t>
            </a:r>
            <a:endParaRPr lang="uk-UA" dirty="0" smtClean="0"/>
          </a:p>
          <a:p>
            <a:pPr marL="514350" indent="-514350">
              <a:buAutoNum type="arabicPeriod" startAt="4"/>
            </a:pPr>
            <a:r>
              <a:rPr lang="uk-UA" dirty="0" smtClean="0">
                <a:solidFill>
                  <a:srgbClr val="FF0000"/>
                </a:solidFill>
              </a:rPr>
              <a:t>Майстер. </a:t>
            </a:r>
            <a:r>
              <a:rPr lang="uk-UA" dirty="0" smtClean="0"/>
              <a:t>Працівник може вирішувати складні завдання.</a:t>
            </a:r>
            <a:endParaRPr lang="uk-UA" dirty="0" smtClean="0"/>
          </a:p>
          <a:p>
            <a:pPr marL="514350" indent="-514350">
              <a:buAutoNum type="arabicPeriod" startAt="4"/>
            </a:pPr>
            <a:r>
              <a:rPr lang="uk-UA" dirty="0" smtClean="0">
                <a:solidFill>
                  <a:srgbClr val="FF0000"/>
                </a:solidFill>
              </a:rPr>
              <a:t>Авторитет. </a:t>
            </a:r>
            <a:r>
              <a:rPr lang="uk-UA" dirty="0" smtClean="0"/>
              <a:t>Майстер своєї справи. Має високі формальні показники кваліфікації.</a:t>
            </a:r>
            <a:endParaRPr lang="uk-UA" dirty="0" smtClean="0"/>
          </a:p>
          <a:p>
            <a:pPr marL="514350" indent="-514350">
              <a:buAutoNum type="arabicPeriod" startAt="4"/>
            </a:pPr>
            <a:r>
              <a:rPr lang="uk-UA" dirty="0" smtClean="0">
                <a:solidFill>
                  <a:srgbClr val="FF0000"/>
                </a:solidFill>
              </a:rPr>
              <a:t>Наставник. </a:t>
            </a:r>
            <a:r>
              <a:rPr lang="uk-UA" dirty="0" smtClean="0"/>
              <a:t>Авторитетний майстер своєї справи.</a:t>
            </a:r>
            <a:endParaRPr lang="ru-RU" dirty="0"/>
          </a:p>
        </p:txBody>
      </p:sp>
      <p:pic>
        <p:nvPicPr>
          <p:cNvPr id="5" name="Рисунок 4" descr="23422.jpg"/>
          <p:cNvPicPr>
            <a:picLocks noChangeAspect="1"/>
          </p:cNvPicPr>
          <p:nvPr/>
        </p:nvPicPr>
        <p:blipFill>
          <a:blip r:embed="rId1" cstate="print"/>
          <a:stretch>
            <a:fillRect/>
          </a:stretch>
        </p:blipFill>
        <p:spPr>
          <a:xfrm>
            <a:off x="5076056" y="1124744"/>
            <a:ext cx="3128566" cy="1656184"/>
          </a:xfrm>
          <a:prstGeom prst="rect">
            <a:avLst/>
          </a:prstGeom>
        </p:spPr>
      </p:pic>
      <p:sp>
        <p:nvSpPr>
          <p:cNvPr id="7" name="Прямоугольник 6"/>
          <p:cNvSpPr/>
          <p:nvPr/>
        </p:nvSpPr>
        <p:spPr>
          <a:xfrm>
            <a:off x="251520" y="4869160"/>
            <a:ext cx="3888432" cy="1584176"/>
          </a:xfrm>
          <a:prstGeom prst="rect">
            <a:avLst/>
          </a:prstGeom>
          <a:solidFill>
            <a:schemeClr val="tx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У процесі кар</a:t>
            </a:r>
            <a:r>
              <a:rPr lang="en-US" dirty="0" smtClean="0"/>
              <a:t>’</a:t>
            </a:r>
            <a:r>
              <a:rPr lang="uk-UA" dirty="0" err="1" smtClean="0"/>
              <a:t>єрного</a:t>
            </a:r>
            <a:r>
              <a:rPr lang="uk-UA" dirty="0" smtClean="0"/>
              <a:t> росту в організації індивід може пройти як всі стадії, так і якусь частину з них.</a:t>
            </a:r>
            <a:endParaRPr lang="ru-RU" dirty="0" smtClean="0"/>
          </a:p>
          <a:p>
            <a:pPr algn="ctr"/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611560" y="4941168"/>
            <a:ext cx="8064896" cy="108012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611560" y="3717032"/>
            <a:ext cx="8064896" cy="108012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611560" y="2564904"/>
            <a:ext cx="8064896" cy="108012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611560" y="1412776"/>
            <a:ext cx="8064896" cy="108012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 smtClean="0"/>
              <a:t>Цілі кар</a:t>
            </a:r>
            <a:r>
              <a:rPr lang="en-US" dirty="0" smtClean="0"/>
              <a:t>’</a:t>
            </a:r>
            <a:r>
              <a:rPr lang="uk-UA" dirty="0" err="1" smtClean="0"/>
              <a:t>єри</a:t>
            </a:r>
            <a:r>
              <a:rPr lang="uk-UA" dirty="0" smtClean="0"/>
              <a:t> з позиції працюючого полягають у тому, щоб: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83568" y="1484784"/>
            <a:ext cx="8229600" cy="892695"/>
          </a:xfrm>
          <a:noFill/>
        </p:spPr>
        <p:txBody>
          <a:bodyPr>
            <a:normAutofit/>
          </a:bodyPr>
          <a:lstStyle/>
          <a:p>
            <a:pPr>
              <a:buNone/>
            </a:pPr>
            <a:r>
              <a:rPr lang="uk-UA" sz="2400" dirty="0" smtClean="0"/>
              <a:t>1. Професія або займана посада відповідали самооцінці й тому доставляли моральне задоволення.</a:t>
            </a:r>
            <a:endParaRPr lang="ru-RU" sz="24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755576" y="2564904"/>
            <a:ext cx="712879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400" dirty="0" smtClean="0"/>
              <a:t>2. Робота носила творчий характер і дозволяла досягти певного ступеня незалежності</a:t>
            </a:r>
            <a:endParaRPr lang="ru-RU" sz="24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755576" y="3789040"/>
            <a:ext cx="7272808" cy="830997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r>
              <a:rPr lang="uk-UA" sz="2400" dirty="0" smtClean="0"/>
              <a:t>3. Праця добре оплачувалася або була б можливість одержувати більші побічні доходи</a:t>
            </a:r>
            <a:endParaRPr lang="ru-RU" sz="24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683568" y="5085184"/>
            <a:ext cx="820891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400" dirty="0" smtClean="0"/>
              <a:t>4. Робота дозволяла продовжувати активне навчання, займатися вихованням дітей і домашнім господарством</a:t>
            </a:r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706090"/>
          </a:xfrm>
        </p:spPr>
        <p:txBody>
          <a:bodyPr>
            <a:normAutofit fontScale="90000"/>
          </a:bodyPr>
          <a:lstStyle/>
          <a:p>
            <a:r>
              <a:rPr lang="uk-UA" dirty="0" err="1" smtClean="0"/>
              <a:t>Кібанова</a:t>
            </a:r>
            <a:r>
              <a:rPr lang="uk-UA" dirty="0" smtClean="0"/>
              <a:t> О. Я. виділяє кілька видів кар</a:t>
            </a:r>
            <a:r>
              <a:rPr lang="en-US" dirty="0" smtClean="0"/>
              <a:t>’</a:t>
            </a:r>
            <a:r>
              <a:rPr lang="uk-UA" dirty="0" err="1" smtClean="0"/>
              <a:t>єри</a:t>
            </a:r>
            <a:r>
              <a:rPr lang="uk-UA" dirty="0" smtClean="0"/>
              <a:t>:</a:t>
            </a:r>
            <a:endParaRPr lang="ru-RU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323528" y="1628800"/>
            <a:ext cx="3312368" cy="64807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4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Внутрішньоорганізаційна</a:t>
            </a:r>
            <a:endParaRPr lang="ru-RU" sz="24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1115616" y="2276872"/>
            <a:ext cx="3312368" cy="64807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Спеціалізована</a:t>
            </a:r>
            <a:endParaRPr lang="ru-RU" sz="24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1979712" y="2924944"/>
            <a:ext cx="3312368" cy="64807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Неспеціалізована</a:t>
            </a:r>
            <a:endParaRPr lang="ru-RU" sz="24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323528" y="5517232"/>
            <a:ext cx="3312368" cy="64807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Доцентрова</a:t>
            </a:r>
            <a:endParaRPr lang="ru-RU" sz="24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1979712" y="4221088"/>
            <a:ext cx="3312368" cy="64807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Горизонтальна</a:t>
            </a:r>
            <a:endParaRPr lang="ru-RU" sz="24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323528" y="3573016"/>
            <a:ext cx="3312368" cy="64807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Вертикальна</a:t>
            </a:r>
            <a:endParaRPr lang="ru-RU" sz="24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1115616" y="4869160"/>
            <a:ext cx="3312368" cy="64807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Східчаста</a:t>
            </a:r>
            <a:endParaRPr lang="ru-RU" sz="24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pic>
        <p:nvPicPr>
          <p:cNvPr id="21" name="Рисунок 20" descr="847f7aeaaf445760e7a7c7a853347d37.jpg"/>
          <p:cNvPicPr>
            <a:picLocks noChangeAspect="1"/>
          </p:cNvPicPr>
          <p:nvPr/>
        </p:nvPicPr>
        <p:blipFill>
          <a:blip r:embed="rId1" cstate="print"/>
          <a:stretch>
            <a:fillRect/>
          </a:stretch>
        </p:blipFill>
        <p:spPr>
          <a:xfrm>
            <a:off x="5508104" y="1124744"/>
            <a:ext cx="3111500" cy="2616200"/>
          </a:xfrm>
          <a:prstGeom prst="rect">
            <a:avLst/>
          </a:prstGeom>
        </p:spPr>
      </p:pic>
      <p:pic>
        <p:nvPicPr>
          <p:cNvPr id="22" name="Рисунок 21" descr="depositphotos_7321136-stock-photo-career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364088" y="4221088"/>
            <a:ext cx="3577580" cy="239000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 fontScale="90000"/>
          </a:bodyPr>
          <a:lstStyle/>
          <a:p>
            <a:pPr algn="r"/>
            <a:r>
              <a:rPr lang="uk-UA" dirty="0" smtClean="0"/>
              <a:t>Типологія, </a:t>
            </a:r>
            <a:r>
              <a:rPr lang="uk-UA" dirty="0" smtClean="0"/>
              <a:t>запропонована </a:t>
            </a:r>
            <a:r>
              <a:rPr lang="uk-UA" dirty="0" err="1" smtClean="0"/>
              <a:t>Сотніковою</a:t>
            </a:r>
            <a:r>
              <a:rPr lang="uk-UA" dirty="0" smtClean="0"/>
              <a:t> </a:t>
            </a:r>
            <a:r>
              <a:rPr lang="uk-UA" dirty="0" smtClean="0"/>
              <a:t>С. І.</a:t>
            </a:r>
            <a:endParaRPr lang="ru-RU" dirty="0"/>
          </a:p>
        </p:txBody>
      </p:sp>
      <p:sp>
        <p:nvSpPr>
          <p:cNvPr id="7" name="Содержимое 5"/>
          <p:cNvSpPr>
            <a:spLocks noGrp="1"/>
          </p:cNvSpPr>
          <p:nvPr>
            <p:ph sz="quarter" idx="4"/>
          </p:nvPr>
        </p:nvSpPr>
        <p:spPr>
          <a:xfrm>
            <a:off x="179512" y="1196752"/>
            <a:ext cx="4041775" cy="648072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uk-UA" sz="3200" dirty="0" smtClean="0"/>
              <a:t>Розрізняють такі типи кар’єри:</a:t>
            </a:r>
            <a:endParaRPr lang="ru-RU" sz="3200" dirty="0"/>
          </a:p>
        </p:txBody>
      </p:sp>
      <p:sp>
        <p:nvSpPr>
          <p:cNvPr id="8" name="Содержимое 5"/>
          <p:cNvSpPr>
            <a:spLocks noGrp="1"/>
          </p:cNvSpPr>
          <p:nvPr>
            <p:ph sz="quarter" idx="4"/>
          </p:nvPr>
        </p:nvSpPr>
        <p:spPr>
          <a:xfrm>
            <a:off x="2771800" y="1340768"/>
            <a:ext cx="5616624" cy="3951288"/>
          </a:xfrm>
        </p:spPr>
        <p:txBody>
          <a:bodyPr/>
          <a:lstStyle/>
          <a:p>
            <a:pPr>
              <a:buNone/>
            </a:pPr>
            <a:r>
              <a:rPr lang="uk-UA" dirty="0" smtClean="0">
                <a:solidFill>
                  <a:srgbClr val="FF0000"/>
                </a:solidFill>
              </a:rPr>
              <a:t>Професійна: </a:t>
            </a:r>
            <a:r>
              <a:rPr lang="uk-UA" dirty="0" smtClean="0"/>
              <a:t> </a:t>
            </a:r>
            <a:r>
              <a:rPr lang="uk-UA" dirty="0" smtClean="0"/>
              <a:t>процес нагромадження людського капіталу, що відбувається протягом всього трудового життя.</a:t>
            </a:r>
            <a:endParaRPr lang="uk-UA" dirty="0" smtClean="0"/>
          </a:p>
          <a:p>
            <a:pPr>
              <a:buNone/>
            </a:pPr>
            <a:r>
              <a:rPr lang="uk-UA" dirty="0" err="1" smtClean="0">
                <a:solidFill>
                  <a:srgbClr val="FF0000"/>
                </a:solidFill>
              </a:rPr>
              <a:t>Внутрішньоорганізаційна</a:t>
            </a:r>
            <a:r>
              <a:rPr lang="uk-UA" dirty="0" smtClean="0">
                <a:solidFill>
                  <a:srgbClr val="FF0000"/>
                </a:solidFill>
              </a:rPr>
              <a:t>: </a:t>
            </a:r>
            <a:r>
              <a:rPr lang="uk-UA" dirty="0" smtClean="0"/>
              <a:t>о</a:t>
            </a:r>
            <a:r>
              <a:rPr lang="uk-UA" dirty="0" smtClean="0"/>
              <a:t>хоплює </a:t>
            </a:r>
            <a:r>
              <a:rPr lang="uk-UA" dirty="0" smtClean="0"/>
              <a:t>послідовну зміну стадій розвитку працівника в рамках однієї організації.</a:t>
            </a:r>
            <a:endParaRPr lang="ru-RU" dirty="0"/>
          </a:p>
        </p:txBody>
      </p:sp>
      <p:pic>
        <p:nvPicPr>
          <p:cNvPr id="9" name="Рисунок 8" descr="15817.png"/>
          <p:cNvPicPr>
            <a:picLocks noChangeAspect="1"/>
          </p:cNvPicPr>
          <p:nvPr/>
        </p:nvPicPr>
        <p:blipFill>
          <a:blip r:embed="rId1" cstate="print"/>
          <a:stretch>
            <a:fillRect/>
          </a:stretch>
        </p:blipFill>
        <p:spPr>
          <a:xfrm>
            <a:off x="3851920" y="4221088"/>
            <a:ext cx="3305944" cy="2132856"/>
          </a:xfrm>
          <a:prstGeom prst="rect">
            <a:avLst/>
          </a:prstGeom>
        </p:spPr>
      </p:pic>
      <p:pic>
        <p:nvPicPr>
          <p:cNvPr id="11" name="Рисунок 10" descr="karera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79512" y="2492896"/>
            <a:ext cx="2592288" cy="244182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323528" y="332656"/>
            <a:ext cx="8424936" cy="1440160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3200" dirty="0" smtClean="0">
                <a:solidFill>
                  <a:schemeClr val="bg2">
                    <a:lumMod val="10000"/>
                  </a:schemeClr>
                </a:solidFill>
              </a:rPr>
              <a:t>За швидкістю переходів між робочими місцями кар</a:t>
            </a:r>
            <a:r>
              <a:rPr lang="en-US" sz="3200" dirty="0" smtClean="0">
                <a:solidFill>
                  <a:schemeClr val="bg2">
                    <a:lumMod val="10000"/>
                  </a:schemeClr>
                </a:solidFill>
              </a:rPr>
              <a:t>’</a:t>
            </a:r>
            <a:r>
              <a:rPr lang="uk-UA" sz="3200" dirty="0" err="1" smtClean="0">
                <a:solidFill>
                  <a:schemeClr val="bg2">
                    <a:lumMod val="10000"/>
                  </a:schemeClr>
                </a:solidFill>
              </a:rPr>
              <a:t>єра</a:t>
            </a:r>
            <a:r>
              <a:rPr lang="uk-UA" sz="3200" dirty="0" smtClean="0">
                <a:solidFill>
                  <a:schemeClr val="bg2">
                    <a:lumMod val="10000"/>
                  </a:schemeClr>
                </a:solidFill>
              </a:rPr>
              <a:t> може бути:</a:t>
            </a:r>
            <a:endParaRPr lang="ru-RU" sz="3200"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6" name="Подзаголовок 3"/>
          <p:cNvSpPr>
            <a:spLocks noGrp="1"/>
          </p:cNvSpPr>
          <p:nvPr>
            <p:ph type="subTitle" idx="1"/>
          </p:nvPr>
        </p:nvSpPr>
        <p:spPr>
          <a:xfrm>
            <a:off x="323528" y="2204864"/>
            <a:ext cx="4608512" cy="2808312"/>
          </a:xfrm>
        </p:spPr>
        <p:txBody>
          <a:bodyPr>
            <a:noAutofit/>
          </a:bodyPr>
          <a:lstStyle/>
          <a:p>
            <a:pPr algn="just">
              <a:buFont typeface="Wingdings" panose="05000000000000000000" pitchFamily="2" charset="2"/>
              <a:buChar char="v"/>
            </a:pPr>
            <a:r>
              <a:rPr lang="uk-UA" sz="2400" dirty="0" smtClean="0">
                <a:solidFill>
                  <a:srgbClr val="FF0000"/>
                </a:solidFill>
              </a:rPr>
              <a:t>Стабільна</a:t>
            </a:r>
            <a:r>
              <a:rPr lang="uk-UA" sz="2400" dirty="0" smtClean="0">
                <a:solidFill>
                  <a:schemeClr val="bg2">
                    <a:lumMod val="10000"/>
                  </a:schemeClr>
                </a:solidFill>
              </a:rPr>
              <a:t> (тривалий час 7-8 років. Діяльність працівника протікає в рамках однієї посади, одного </a:t>
            </a:r>
            <a:r>
              <a:rPr lang="uk-UA" sz="2400" dirty="0" err="1" smtClean="0">
                <a:solidFill>
                  <a:schemeClr val="bg2">
                    <a:lumMod val="10000"/>
                  </a:schemeClr>
                </a:solidFill>
              </a:rPr>
              <a:t>соц</a:t>
            </a:r>
            <a:r>
              <a:rPr lang="uk-UA" sz="2400" dirty="0" smtClean="0">
                <a:solidFill>
                  <a:schemeClr val="bg2">
                    <a:lumMod val="10000"/>
                  </a:schemeClr>
                </a:solidFill>
              </a:rPr>
              <a:t> рангу)</a:t>
            </a:r>
            <a:endParaRPr lang="uk-UA" sz="2400" dirty="0" smtClean="0">
              <a:solidFill>
                <a:schemeClr val="bg2">
                  <a:lumMod val="10000"/>
                </a:schemeClr>
              </a:solidFill>
            </a:endParaRPr>
          </a:p>
          <a:p>
            <a:pPr algn="just">
              <a:buFont typeface="Wingdings" panose="05000000000000000000" pitchFamily="2" charset="2"/>
              <a:buChar char="v"/>
            </a:pPr>
            <a:r>
              <a:rPr lang="uk-UA" sz="2400" dirty="0" smtClean="0">
                <a:solidFill>
                  <a:srgbClr val="FF0000"/>
                </a:solidFill>
              </a:rPr>
              <a:t>Нормальна</a:t>
            </a:r>
            <a:r>
              <a:rPr lang="uk-UA" sz="2400" dirty="0" smtClean="0">
                <a:solidFill>
                  <a:schemeClr val="bg2">
                    <a:lumMod val="10000"/>
                  </a:schemeClr>
                </a:solidFill>
              </a:rPr>
              <a:t> (рівномірна, кількість переходів не перевищує одного разу в три роки)</a:t>
            </a:r>
            <a:endParaRPr lang="uk-UA" sz="2400" dirty="0" smtClean="0">
              <a:solidFill>
                <a:schemeClr val="bg2">
                  <a:lumMod val="10000"/>
                </a:schemeClr>
              </a:solidFill>
            </a:endParaRPr>
          </a:p>
          <a:p>
            <a:pPr algn="just">
              <a:buFont typeface="Wingdings" panose="05000000000000000000" pitchFamily="2" charset="2"/>
              <a:buChar char="v"/>
            </a:pPr>
            <a:r>
              <a:rPr lang="uk-UA" sz="2400" dirty="0" smtClean="0">
                <a:solidFill>
                  <a:srgbClr val="FF0000"/>
                </a:solidFill>
              </a:rPr>
              <a:t>Стрімка</a:t>
            </a:r>
            <a:r>
              <a:rPr lang="uk-UA" sz="2400" dirty="0" smtClean="0">
                <a:solidFill>
                  <a:schemeClr val="bg2">
                    <a:lumMod val="10000"/>
                  </a:schemeClr>
                </a:solidFill>
              </a:rPr>
              <a:t> (часта зміна робочих місць,посад, видів діяльності більше одного разу в три роки)</a:t>
            </a:r>
            <a:endParaRPr lang="ru-RU" sz="2400" dirty="0">
              <a:solidFill>
                <a:schemeClr val="bg2">
                  <a:lumMod val="10000"/>
                </a:schemeClr>
              </a:solidFill>
            </a:endParaRPr>
          </a:p>
        </p:txBody>
      </p:sp>
      <p:pic>
        <p:nvPicPr>
          <p:cNvPr id="7" name="Рисунок 6" descr="Karera (1).jpg"/>
          <p:cNvPicPr>
            <a:picLocks noChangeAspect="1"/>
          </p:cNvPicPr>
          <p:nvPr/>
        </p:nvPicPr>
        <p:blipFill>
          <a:blip r:embed="rId1" cstate="print"/>
          <a:stretch>
            <a:fillRect/>
          </a:stretch>
        </p:blipFill>
        <p:spPr>
          <a:xfrm>
            <a:off x="5364088" y="2276872"/>
            <a:ext cx="2880320" cy="352080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0"/>
            <a:ext cx="8229600" cy="764704"/>
          </a:xfrm>
        </p:spPr>
        <p:txBody>
          <a:bodyPr/>
          <a:lstStyle/>
          <a:p>
            <a:r>
              <a:rPr lang="uk-UA" dirty="0" smtClean="0"/>
              <a:t>Види кар</a:t>
            </a:r>
            <a:r>
              <a:rPr lang="en-US" dirty="0" smtClean="0"/>
              <a:t>’</a:t>
            </a:r>
            <a:r>
              <a:rPr lang="uk-UA" dirty="0" err="1" smtClean="0"/>
              <a:t>єри</a:t>
            </a:r>
            <a:r>
              <a:rPr lang="uk-UA" dirty="0" smtClean="0"/>
              <a:t>, </a:t>
            </a:r>
            <a:r>
              <a:rPr lang="uk-UA" dirty="0" smtClean="0"/>
              <a:t>за </a:t>
            </a:r>
            <a:r>
              <a:rPr lang="uk-UA" dirty="0" err="1" smtClean="0"/>
              <a:t>Лучіковою</a:t>
            </a:r>
            <a:r>
              <a:rPr lang="uk-UA" dirty="0" smtClean="0"/>
              <a:t> Л. І.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980728"/>
            <a:ext cx="8157592" cy="1252735"/>
          </a:xfrm>
        </p:spPr>
        <p:txBody>
          <a:bodyPr>
            <a:normAutofit/>
          </a:bodyPr>
          <a:lstStyle/>
          <a:p>
            <a:pPr marL="571500" indent="-571500">
              <a:buFont typeface="Wingdings" panose="05000000000000000000" pitchFamily="2" charset="2"/>
              <a:buChar char="§"/>
            </a:pPr>
            <a:r>
              <a:rPr lang="uk-UA" sz="2400" b="1" dirty="0" smtClean="0">
                <a:solidFill>
                  <a:schemeClr val="accent6">
                    <a:lumMod val="75000"/>
                  </a:schemeClr>
                </a:solidFill>
              </a:rPr>
              <a:t>Ситуаційна: </a:t>
            </a:r>
            <a:r>
              <a:rPr lang="uk-UA" sz="2400" dirty="0" smtClean="0"/>
              <a:t>повторами долі розпоряджається випадок, і не потрібно </a:t>
            </a:r>
            <a:r>
              <a:rPr lang="uk-UA" sz="2400" dirty="0" err="1" smtClean="0"/>
              <a:t>заздалегіть</a:t>
            </a:r>
            <a:r>
              <a:rPr lang="uk-UA" sz="2400" dirty="0" smtClean="0"/>
              <a:t> враховувати фактори  планування кар</a:t>
            </a:r>
            <a:r>
              <a:rPr lang="en-US" sz="2400" dirty="0" smtClean="0"/>
              <a:t>’</a:t>
            </a:r>
            <a:r>
              <a:rPr lang="uk-UA" sz="2400" dirty="0" err="1" smtClean="0"/>
              <a:t>єри</a:t>
            </a:r>
            <a:r>
              <a:rPr lang="uk-UA" sz="2400" dirty="0" smtClean="0"/>
              <a:t>.</a:t>
            </a:r>
            <a:endParaRPr lang="ru-RU" sz="24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179512" y="2348880"/>
            <a:ext cx="849694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00050" indent="-400050">
              <a:buFont typeface="Wingdings" panose="05000000000000000000" pitchFamily="2" charset="2"/>
              <a:buChar char="§"/>
            </a:pPr>
            <a:r>
              <a:rPr lang="uk-UA" sz="2400" b="1" dirty="0" smtClean="0">
                <a:solidFill>
                  <a:schemeClr val="accent6">
                    <a:lumMod val="75000"/>
                  </a:schemeClr>
                </a:solidFill>
              </a:rPr>
              <a:t>Від начальника: </a:t>
            </a:r>
            <a:r>
              <a:rPr lang="uk-UA" sz="2400" dirty="0" smtClean="0"/>
              <a:t>модернізація попереднього варіанта, але увага акцентована на собі</a:t>
            </a:r>
            <a:endParaRPr lang="ru-RU" sz="24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179513" y="3356992"/>
            <a:ext cx="896448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uk-UA" sz="2400" b="1" dirty="0" smtClean="0">
                <a:solidFill>
                  <a:schemeClr val="accent6">
                    <a:lumMod val="75000"/>
                  </a:schemeClr>
                </a:solidFill>
              </a:rPr>
              <a:t>     Від розвитку об</a:t>
            </a:r>
            <a:r>
              <a:rPr lang="en-US" sz="2400" b="1" dirty="0" smtClean="0">
                <a:solidFill>
                  <a:schemeClr val="accent6">
                    <a:lumMod val="75000"/>
                  </a:schemeClr>
                </a:solidFill>
              </a:rPr>
              <a:t>’</a:t>
            </a:r>
            <a:r>
              <a:rPr lang="uk-UA" sz="2400" b="1" dirty="0" err="1" smtClean="0">
                <a:solidFill>
                  <a:schemeClr val="accent6">
                    <a:lumMod val="75000"/>
                  </a:schemeClr>
                </a:solidFill>
              </a:rPr>
              <a:t>єкта</a:t>
            </a:r>
            <a:r>
              <a:rPr lang="uk-UA" sz="2400" b="1" dirty="0" smtClean="0">
                <a:solidFill>
                  <a:schemeClr val="accent6">
                    <a:lumMod val="75000"/>
                  </a:schemeClr>
                </a:solidFill>
              </a:rPr>
              <a:t>: </a:t>
            </a:r>
            <a:r>
              <a:rPr lang="uk-UA" sz="2400" dirty="0" smtClean="0"/>
              <a:t>кар</a:t>
            </a:r>
            <a:r>
              <a:rPr lang="en-US" sz="2400" dirty="0" smtClean="0"/>
              <a:t>’</a:t>
            </a:r>
            <a:r>
              <a:rPr lang="uk-UA" sz="2400" dirty="0" err="1" smtClean="0"/>
              <a:t>єра</a:t>
            </a:r>
            <a:r>
              <a:rPr lang="uk-UA" sz="2400" dirty="0" smtClean="0"/>
              <a:t> працівника перебуває в його руках</a:t>
            </a:r>
            <a:endParaRPr lang="ru-RU" sz="2400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179512" y="4221088"/>
            <a:ext cx="835292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uk-UA" sz="2400" dirty="0" smtClean="0">
                <a:solidFill>
                  <a:schemeClr val="accent6">
                    <a:lumMod val="75000"/>
                  </a:schemeClr>
                </a:solidFill>
              </a:rPr>
              <a:t>      </a:t>
            </a:r>
            <a:r>
              <a:rPr lang="uk-UA" sz="2400" b="1" dirty="0" smtClean="0">
                <a:solidFill>
                  <a:schemeClr val="accent6">
                    <a:lumMod val="75000"/>
                  </a:schemeClr>
                </a:solidFill>
              </a:rPr>
              <a:t>Власноручна кар</a:t>
            </a:r>
            <a:r>
              <a:rPr lang="en-US" sz="2400" b="1" dirty="0" smtClean="0">
                <a:solidFill>
                  <a:schemeClr val="accent6">
                    <a:lumMod val="75000"/>
                  </a:schemeClr>
                </a:solidFill>
              </a:rPr>
              <a:t>’</a:t>
            </a:r>
            <a:r>
              <a:rPr lang="uk-UA" sz="2400" b="1" dirty="0" err="1" smtClean="0">
                <a:solidFill>
                  <a:schemeClr val="accent6">
                    <a:lumMod val="75000"/>
                  </a:schemeClr>
                </a:solidFill>
              </a:rPr>
              <a:t>єра</a:t>
            </a:r>
            <a:r>
              <a:rPr lang="uk-UA" sz="2400" b="1" dirty="0" smtClean="0">
                <a:solidFill>
                  <a:schemeClr val="accent6">
                    <a:lumMod val="75000"/>
                  </a:schemeClr>
                </a:solidFill>
              </a:rPr>
              <a:t>: </a:t>
            </a:r>
            <a:r>
              <a:rPr lang="uk-UA" sz="2400" dirty="0" smtClean="0"/>
              <a:t>професіоналізм працівника сам собі прокладає дорогу нагору по посадовим сходам</a:t>
            </a:r>
            <a:endParaRPr lang="en-US" sz="2400" dirty="0" smtClean="0"/>
          </a:p>
        </p:txBody>
      </p:sp>
      <p:sp>
        <p:nvSpPr>
          <p:cNvPr id="9" name="Прямоугольник 8"/>
          <p:cNvSpPr/>
          <p:nvPr/>
        </p:nvSpPr>
        <p:spPr>
          <a:xfrm>
            <a:off x="179512" y="5301208"/>
            <a:ext cx="871296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uk-UA" b="1" dirty="0" smtClean="0">
                <a:solidFill>
                  <a:schemeClr val="accent6">
                    <a:lumMod val="75000"/>
                  </a:schemeClr>
                </a:solidFill>
              </a:rPr>
              <a:t>  </a:t>
            </a:r>
            <a:r>
              <a:rPr lang="uk-UA" sz="2400" b="1" dirty="0" smtClean="0">
                <a:solidFill>
                  <a:schemeClr val="accent6">
                    <a:lumMod val="75000"/>
                  </a:schemeClr>
                </a:solidFill>
              </a:rPr>
              <a:t>     По трупах: </a:t>
            </a:r>
            <a:r>
              <a:rPr lang="uk-UA" sz="2400" dirty="0" smtClean="0"/>
              <a:t>кар</a:t>
            </a:r>
            <a:r>
              <a:rPr lang="en-US" sz="2400" dirty="0" smtClean="0"/>
              <a:t>’</a:t>
            </a:r>
            <a:r>
              <a:rPr lang="uk-UA" sz="2400" dirty="0" err="1" smtClean="0"/>
              <a:t>єрні</a:t>
            </a:r>
            <a:r>
              <a:rPr lang="uk-UA" sz="2400" dirty="0" smtClean="0"/>
              <a:t> інтереси настільки важливі у житті, що працівник не зупиниться ні перед чим.</a:t>
            </a:r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6851104" cy="1143000"/>
          </a:xfrm>
        </p:spPr>
        <p:txBody>
          <a:bodyPr>
            <a:normAutofit fontScale="90000"/>
          </a:bodyPr>
          <a:lstStyle/>
          <a:p>
            <a:r>
              <a:rPr lang="uk-UA" dirty="0" smtClean="0"/>
              <a:t>3 </a:t>
            </a:r>
            <a:r>
              <a:rPr lang="uk-UA" dirty="0" smtClean="0"/>
              <a:t>напрямки кар</a:t>
            </a:r>
            <a:r>
              <a:rPr lang="en-US" dirty="0" smtClean="0"/>
              <a:t>’</a:t>
            </a:r>
            <a:r>
              <a:rPr lang="uk-UA" dirty="0" err="1" smtClean="0"/>
              <a:t>єри</a:t>
            </a:r>
            <a:r>
              <a:rPr lang="uk-UA" dirty="0" smtClean="0"/>
              <a:t> менеджера: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627784" y="1556792"/>
            <a:ext cx="4176464" cy="4353347"/>
          </a:xfrm>
        </p:spPr>
        <p:txBody>
          <a:bodyPr>
            <a:normAutofit fontScale="92500" lnSpcReduction="10000"/>
          </a:bodyPr>
          <a:lstStyle/>
          <a:p>
            <a:pPr marL="514350" indent="-514350">
              <a:buNone/>
            </a:pPr>
            <a:r>
              <a:rPr lang="uk-UA" dirty="0" smtClean="0"/>
              <a:t>      </a:t>
            </a:r>
            <a:r>
              <a:rPr lang="uk-UA" dirty="0" smtClean="0">
                <a:solidFill>
                  <a:srgbClr val="FF0000"/>
                </a:solidFill>
              </a:rPr>
              <a:t>Професійна. </a:t>
            </a:r>
            <a:r>
              <a:rPr lang="ru-RU" dirty="0" smtClean="0">
                <a:solidFill>
                  <a:srgbClr val="FF0000"/>
                </a:solidFill>
              </a:rPr>
              <a:t> </a:t>
            </a:r>
            <a:r>
              <a:rPr lang="ru-RU" dirty="0" err="1" smtClean="0"/>
              <a:t>Стосується</a:t>
            </a:r>
            <a:r>
              <a:rPr lang="ru-RU" dirty="0" smtClean="0"/>
              <a:t> </a:t>
            </a:r>
            <a:r>
              <a:rPr lang="ru-RU" dirty="0" err="1" smtClean="0"/>
              <a:t>професійного</a:t>
            </a:r>
            <a:r>
              <a:rPr lang="ru-RU" dirty="0" smtClean="0"/>
              <a:t> </a:t>
            </a:r>
            <a:r>
              <a:rPr lang="ru-RU" dirty="0" err="1" smtClean="0"/>
              <a:t>розвитку</a:t>
            </a:r>
            <a:r>
              <a:rPr lang="ru-RU" dirty="0" smtClean="0"/>
              <a:t>. </a:t>
            </a:r>
            <a:r>
              <a:rPr lang="ru-RU" dirty="0" err="1" smtClean="0"/>
              <a:t>Характеризується</a:t>
            </a:r>
            <a:r>
              <a:rPr lang="ru-RU" dirty="0" smtClean="0"/>
              <a:t> </a:t>
            </a:r>
            <a:r>
              <a:rPr lang="ru-RU" dirty="0" err="1" smtClean="0"/>
              <a:t>стадіями</a:t>
            </a:r>
            <a:r>
              <a:rPr lang="ru-RU" dirty="0" smtClean="0"/>
              <a:t> </a:t>
            </a:r>
            <a:r>
              <a:rPr lang="ru-RU" dirty="0" err="1" smtClean="0"/>
              <a:t>навчання</a:t>
            </a:r>
            <a:r>
              <a:rPr lang="ru-RU" dirty="0" smtClean="0"/>
              <a:t>, </a:t>
            </a:r>
            <a:r>
              <a:rPr lang="ru-RU" dirty="0" err="1" smtClean="0"/>
              <a:t>прийому</a:t>
            </a:r>
            <a:r>
              <a:rPr lang="ru-RU" dirty="0" smtClean="0"/>
              <a:t> на роботу, </a:t>
            </a:r>
            <a:r>
              <a:rPr lang="ru-RU" dirty="0" err="1" smtClean="0"/>
              <a:t>професійного</a:t>
            </a:r>
            <a:r>
              <a:rPr lang="ru-RU" dirty="0" smtClean="0"/>
              <a:t> росту, </a:t>
            </a:r>
            <a:r>
              <a:rPr lang="ru-RU" dirty="0" err="1" smtClean="0"/>
              <a:t>підвищення</a:t>
            </a:r>
            <a:r>
              <a:rPr lang="ru-RU" dirty="0" smtClean="0"/>
              <a:t> </a:t>
            </a:r>
            <a:r>
              <a:rPr lang="ru-RU" dirty="0" err="1" smtClean="0"/>
              <a:t>кваліфікації</a:t>
            </a:r>
            <a:r>
              <a:rPr lang="ru-RU" dirty="0" smtClean="0"/>
              <a:t>.</a:t>
            </a:r>
            <a:endParaRPr lang="uk-UA" dirty="0" smtClean="0"/>
          </a:p>
        </p:txBody>
      </p:sp>
      <p:sp>
        <p:nvSpPr>
          <p:cNvPr id="4" name="Прямоугольник с двумя скругленными противолежащими углами 3"/>
          <p:cNvSpPr/>
          <p:nvPr/>
        </p:nvSpPr>
        <p:spPr>
          <a:xfrm>
            <a:off x="539552" y="2060848"/>
            <a:ext cx="2088232" cy="2952328"/>
          </a:xfrm>
          <a:prstGeom prst="round2Diag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96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1</a:t>
            </a:r>
            <a:endParaRPr lang="ru-RU" sz="96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pic>
        <p:nvPicPr>
          <p:cNvPr id="7" name="Рисунок 6" descr="steps_up.jpg"/>
          <p:cNvPicPr>
            <a:picLocks noChangeAspect="1"/>
          </p:cNvPicPr>
          <p:nvPr/>
        </p:nvPicPr>
        <p:blipFill>
          <a:blip r:embed="rId1" cstate="print"/>
          <a:stretch>
            <a:fillRect/>
          </a:stretch>
        </p:blipFill>
        <p:spPr>
          <a:xfrm>
            <a:off x="6572250" y="0"/>
            <a:ext cx="2571750" cy="6858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0"/>
            <a:ext cx="5770984" cy="1143000"/>
          </a:xfrm>
        </p:spPr>
        <p:txBody>
          <a:bodyPr>
            <a:normAutofit fontScale="90000"/>
          </a:bodyPr>
          <a:lstStyle/>
          <a:p>
            <a:r>
              <a:rPr lang="uk-UA" dirty="0" smtClean="0"/>
              <a:t>3 </a:t>
            </a:r>
            <a:r>
              <a:rPr lang="uk-UA" dirty="0" smtClean="0"/>
              <a:t>напрямки кар</a:t>
            </a:r>
            <a:r>
              <a:rPr lang="en-US" dirty="0" smtClean="0"/>
              <a:t>’</a:t>
            </a:r>
            <a:r>
              <a:rPr lang="uk-UA" dirty="0" err="1" smtClean="0"/>
              <a:t>єри</a:t>
            </a:r>
            <a:r>
              <a:rPr lang="uk-UA" dirty="0" smtClean="0"/>
              <a:t> менеджера: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627784" y="1988840"/>
            <a:ext cx="3888432" cy="3773016"/>
          </a:xfrm>
        </p:spPr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uk-UA" b="1" dirty="0" err="1" smtClean="0">
                <a:solidFill>
                  <a:srgbClr val="FF0000"/>
                </a:solidFill>
              </a:rPr>
              <a:t>Внутрішньорганізаційна</a:t>
            </a:r>
            <a:endParaRPr lang="uk-UA" b="1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uk-UA" dirty="0" smtClean="0"/>
              <a:t>Реалізується у середині однієї організації по вертикалі або горизонталі. Також всередині організації існує особливе доцентрове просування.</a:t>
            </a:r>
            <a:endParaRPr lang="ru-RU" dirty="0"/>
          </a:p>
        </p:txBody>
      </p:sp>
      <p:pic>
        <p:nvPicPr>
          <p:cNvPr id="4" name="Рисунок 3" descr="steps_up.jpg"/>
          <p:cNvPicPr>
            <a:picLocks noChangeAspect="1"/>
          </p:cNvPicPr>
          <p:nvPr/>
        </p:nvPicPr>
        <p:blipFill>
          <a:blip r:embed="rId1" cstate="print"/>
          <a:stretch>
            <a:fillRect/>
          </a:stretch>
        </p:blipFill>
        <p:spPr>
          <a:xfrm>
            <a:off x="6572250" y="0"/>
            <a:ext cx="2571750" cy="6858000"/>
          </a:xfrm>
          <a:prstGeom prst="rect">
            <a:avLst/>
          </a:prstGeom>
        </p:spPr>
      </p:pic>
      <p:sp>
        <p:nvSpPr>
          <p:cNvPr id="5" name="Прямоугольник с двумя скругленными противолежащими углами 4"/>
          <p:cNvSpPr/>
          <p:nvPr/>
        </p:nvSpPr>
        <p:spPr>
          <a:xfrm>
            <a:off x="323528" y="2276872"/>
            <a:ext cx="2088232" cy="2952328"/>
          </a:xfrm>
          <a:prstGeom prst="round2Diag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96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2</a:t>
            </a:r>
            <a:endParaRPr lang="ru-RU" sz="96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5987008" cy="1143000"/>
          </a:xfrm>
        </p:spPr>
        <p:txBody>
          <a:bodyPr>
            <a:normAutofit fontScale="90000"/>
          </a:bodyPr>
          <a:lstStyle/>
          <a:p>
            <a:r>
              <a:rPr lang="uk-UA" dirty="0" smtClean="0"/>
              <a:t>3 </a:t>
            </a:r>
            <a:r>
              <a:rPr lang="uk-UA" dirty="0" smtClean="0"/>
              <a:t>напрямки кар</a:t>
            </a:r>
            <a:r>
              <a:rPr lang="en-US" dirty="0" smtClean="0"/>
              <a:t>’</a:t>
            </a:r>
            <a:r>
              <a:rPr lang="uk-UA" dirty="0" err="1" smtClean="0"/>
              <a:t>єри</a:t>
            </a:r>
            <a:r>
              <a:rPr lang="uk-UA" dirty="0" smtClean="0"/>
              <a:t> менеджера: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55776" y="1772816"/>
            <a:ext cx="3744416" cy="4525963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uk-UA" b="1" dirty="0" smtClean="0">
                <a:solidFill>
                  <a:srgbClr val="FF0000"/>
                </a:solidFill>
              </a:rPr>
              <a:t>Організаційна.</a:t>
            </a:r>
            <a:endParaRPr lang="uk-UA" b="1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uk-UA" b="1" dirty="0" smtClean="0">
                <a:solidFill>
                  <a:srgbClr val="FF0000"/>
                </a:solidFill>
              </a:rPr>
              <a:t> </a:t>
            </a:r>
            <a:r>
              <a:rPr lang="uk-UA" dirty="0" smtClean="0"/>
              <a:t>Означає просування по службі шляхом зміни місця роботи, переходу в іншу організацію. Даний напрямок характерний для умов перехідної економіки й економічної кризи, але тільки для впевнених в собі менеджерів без </a:t>
            </a:r>
            <a:r>
              <a:rPr lang="uk-UA" dirty="0" err="1" smtClean="0"/>
              <a:t>влвсності</a:t>
            </a:r>
            <a:r>
              <a:rPr lang="uk-UA" dirty="0" smtClean="0"/>
              <a:t>.</a:t>
            </a:r>
            <a:endParaRPr lang="ru-RU" dirty="0"/>
          </a:p>
        </p:txBody>
      </p:sp>
      <p:pic>
        <p:nvPicPr>
          <p:cNvPr id="4" name="Рисунок 3" descr="steps_up.jpg"/>
          <p:cNvPicPr>
            <a:picLocks noChangeAspect="1"/>
          </p:cNvPicPr>
          <p:nvPr/>
        </p:nvPicPr>
        <p:blipFill>
          <a:blip r:embed="rId1" cstate="print"/>
          <a:stretch>
            <a:fillRect/>
          </a:stretch>
        </p:blipFill>
        <p:spPr>
          <a:xfrm>
            <a:off x="6572250" y="0"/>
            <a:ext cx="2571750" cy="6858000"/>
          </a:xfrm>
          <a:prstGeom prst="rect">
            <a:avLst/>
          </a:prstGeom>
        </p:spPr>
      </p:pic>
      <p:sp>
        <p:nvSpPr>
          <p:cNvPr id="5" name="Прямоугольник с двумя скругленными противолежащими углами 4"/>
          <p:cNvSpPr/>
          <p:nvPr/>
        </p:nvSpPr>
        <p:spPr>
          <a:xfrm>
            <a:off x="323528" y="2276872"/>
            <a:ext cx="2088232" cy="2952328"/>
          </a:xfrm>
          <a:prstGeom prst="round2Diag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96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3</a:t>
            </a:r>
            <a:endParaRPr lang="ru-RU" sz="96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3540</Words>
  <Application>WPS Presentation</Application>
  <PresentationFormat>Экран (4:3)</PresentationFormat>
  <Paragraphs>108</Paragraphs>
  <Slides>11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11</vt:i4>
      </vt:variant>
    </vt:vector>
  </HeadingPairs>
  <TitlesOfParts>
    <vt:vector size="18" baseType="lpstr">
      <vt:lpstr>Arial</vt:lpstr>
      <vt:lpstr>SimSun</vt:lpstr>
      <vt:lpstr>Wingdings</vt:lpstr>
      <vt:lpstr>Calibri</vt:lpstr>
      <vt:lpstr>Microsoft YaHei</vt:lpstr>
      <vt:lpstr>Arial Unicode MS</vt:lpstr>
      <vt:lpstr>Тема Office</vt:lpstr>
      <vt:lpstr>1. Класифікація й типологія кар’єри</vt:lpstr>
      <vt:lpstr>Цілі кар’єри з позиції працюючого полягають у тому, щоб:</vt:lpstr>
      <vt:lpstr>Кібанова О. Я. виділяє кілька видів кар’єри:</vt:lpstr>
      <vt:lpstr>Типологія, запропонована Сотніковою С. І.</vt:lpstr>
      <vt:lpstr>PowerPoint 演示文稿</vt:lpstr>
      <vt:lpstr>Види кар’єри, за Лучіковою Л. І.</vt:lpstr>
      <vt:lpstr>3 напрямки кар’єри менеджера:</vt:lpstr>
      <vt:lpstr>3 напрямки кар’єри менеджера:</vt:lpstr>
      <vt:lpstr>3 напрямки кар’єри менеджера:</vt:lpstr>
      <vt:lpstr>2. Етапи і фази кар’єри</vt:lpstr>
      <vt:lpstr>Відповідно до фаз розвитку професіонала розрізняють: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Типологія та етапи кар’єри</dc:title>
  <dc:creator/>
  <cp:lastModifiedBy>zipo33</cp:lastModifiedBy>
  <cp:revision>19</cp:revision>
  <dcterms:created xsi:type="dcterms:W3CDTF">2023-01-29T13:26:49Z</dcterms:created>
  <dcterms:modified xsi:type="dcterms:W3CDTF">2023-01-29T13:27:22Z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5EEBF46BFC5B4C238FE2FD81FE9FB9F3</vt:lpwstr>
  </property>
  <property fmtid="{D5CDD505-2E9C-101B-9397-08002B2CF9AE}" pid="3" name="KSOProductBuildVer">
    <vt:lpwstr>1049-11.2.0.11440</vt:lpwstr>
  </property>
</Properties>
</file>