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5" r:id="rId7"/>
    <p:sldId id="260" r:id="rId8"/>
    <p:sldId id="261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0F68"/>
    <a:srgbClr val="B7C1DA"/>
    <a:srgbClr val="523785"/>
    <a:srgbClr val="093B82"/>
    <a:srgbClr val="523784"/>
    <a:srgbClr val="C994EF"/>
    <a:srgbClr val="F9ECC0"/>
    <a:srgbClr val="FFC0B7"/>
    <a:srgbClr val="39447A"/>
    <a:srgbClr val="2430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1" d="100"/>
          <a:sy n="61" d="100"/>
        </p:scale>
        <p:origin x="-1038" y="-15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  <a:endParaRPr lang="ru-RU" smtClean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uk-UA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  <a:endParaRPr lang="en-US" dirty="0"/>
          </a:p>
          <a:p>
            <a:pPr lvl="1"/>
            <a:r>
              <a:rPr lang="en-US" dirty="0"/>
              <a:t>Second level</a:t>
            </a:r>
            <a:endParaRPr lang="en-US" dirty="0"/>
          </a:p>
          <a:p>
            <a:pPr lvl="2"/>
            <a:r>
              <a:rPr lang="en-US" dirty="0"/>
              <a:t>Third level</a:t>
            </a:r>
            <a:endParaRPr lang="en-US" dirty="0"/>
          </a:p>
          <a:p>
            <a:pPr lvl="3"/>
            <a:r>
              <a:rPr lang="en-US" dirty="0"/>
              <a:t>Fourth level</a:t>
            </a:r>
            <a:endParaRPr lang="en-US" dirty="0"/>
          </a:p>
          <a:p>
            <a:pPr lvl="4"/>
            <a:r>
              <a:rPr lang="en-US" dirty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4DAD81D0-B7A3-4761-BCA9-A53CC70DAE0B}" type="datetimeFigureOut">
              <a:rPr lang="uk-UA" smtClean="0"/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E8553B2E-4ED1-4060-8E06-1C2FCC63B672}" type="slidenum">
              <a:rPr lang="uk-UA" smtClean="0"/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318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63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Фактори впливу на кар’єрний розвиток </a:t>
            </a:r>
            <a:endParaRPr lang="uk-UA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4128" y="319745"/>
            <a:ext cx="9720072" cy="1174758"/>
          </a:xfrm>
        </p:spPr>
        <p:txBody>
          <a:bodyPr>
            <a:noAutofit/>
          </a:bodyPr>
          <a:lstStyle/>
          <a:p>
            <a:pPr algn="ctr"/>
            <a:r>
              <a:rPr lang="uk-UA" sz="3600" dirty="0" smtClean="0"/>
              <a:t>Рівні </a:t>
            </a:r>
            <a:r>
              <a:rPr lang="uk-UA" sz="3600" dirty="0" smtClean="0"/>
              <a:t>факторів, </a:t>
            </a:r>
            <a:r>
              <a:rPr lang="uk-UA" sz="3600" dirty="0" smtClean="0"/>
              <a:t>що впливають на розвиток кар’єри </a:t>
            </a:r>
            <a:endParaRPr lang="uk-UA" sz="3600" dirty="0"/>
          </a:p>
        </p:txBody>
      </p:sp>
      <p:pic>
        <p:nvPicPr>
          <p:cNvPr id="1030" name="Picture 6" descr="Изображения Лупа | Бесплатные векторы, стоковые фото и PSD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145" y="2724099"/>
            <a:ext cx="5962650" cy="39624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1170038" y="1686907"/>
            <a:ext cx="2930013" cy="1356852"/>
          </a:xfrm>
          <a:prstGeom prst="roundRect">
            <a:avLst/>
          </a:prstGeom>
          <a:solidFill>
            <a:srgbClr val="52499F"/>
          </a:solidFill>
          <a:ln w="57150">
            <a:solidFill>
              <a:srgbClr val="5C95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Мікрорівень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1170036" y="5251271"/>
            <a:ext cx="2930013" cy="1356852"/>
          </a:xfrm>
          <a:prstGeom prst="roundRect">
            <a:avLst/>
          </a:prstGeom>
          <a:solidFill>
            <a:srgbClr val="52499F"/>
          </a:solidFill>
          <a:ln w="57150">
            <a:solidFill>
              <a:srgbClr val="5C95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Макрорівень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1170037" y="3469089"/>
            <a:ext cx="2930013" cy="1356852"/>
          </a:xfrm>
          <a:prstGeom prst="roundRect">
            <a:avLst/>
          </a:prstGeom>
          <a:solidFill>
            <a:srgbClr val="52499F"/>
          </a:solidFill>
          <a:ln w="57150">
            <a:solidFill>
              <a:srgbClr val="5C95F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400" b="1" dirty="0" err="1" smtClean="0">
                <a:solidFill>
                  <a:schemeClr val="bg1"/>
                </a:solidFill>
                <a:latin typeface="Arial Black" panose="020B0A04020102020204" pitchFamily="34" charset="0"/>
              </a:rPr>
              <a:t>Мезорівень</a:t>
            </a:r>
            <a:endParaRPr lang="uk-UA" sz="24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335428"/>
            <a:ext cx="7729728" cy="1188720"/>
          </a:xfrm>
        </p:spPr>
        <p:txBody>
          <a:bodyPr/>
          <a:lstStyle/>
          <a:p>
            <a:r>
              <a:rPr lang="uk-UA" dirty="0" smtClean="0"/>
              <a:t>Фактори мікро рівня</a:t>
            </a:r>
            <a:endParaRPr lang="uk-UA" dirty="0"/>
          </a:p>
        </p:txBody>
      </p:sp>
      <p:pic>
        <p:nvPicPr>
          <p:cNvPr id="2052" name="Picture 4" descr="10 вакансий для работы удаленно — Work.ua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102" y="2861491"/>
            <a:ext cx="6921911" cy="389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934065" y="1897626"/>
            <a:ext cx="2438400" cy="1327355"/>
          </a:xfrm>
          <a:prstGeom prst="roundRect">
            <a:avLst/>
          </a:prstGeom>
          <a:ln w="57150">
            <a:solidFill>
              <a:srgbClr val="FFCE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Природні властивості індивіда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31891" y="3750859"/>
            <a:ext cx="2438400" cy="1327355"/>
          </a:xfrm>
          <a:prstGeom prst="roundRect">
            <a:avLst/>
          </a:prstGeom>
          <a:ln w="57150">
            <a:solidFill>
              <a:srgbClr val="FFCE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Система мотивів та інтересів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365523" y="1897626"/>
            <a:ext cx="2438400" cy="1327355"/>
          </a:xfrm>
          <a:prstGeom prst="roundRect">
            <a:avLst/>
          </a:prstGeom>
          <a:solidFill>
            <a:srgbClr val="F6A21D"/>
          </a:solidFill>
          <a:ln w="57150">
            <a:solidFill>
              <a:srgbClr val="FFCE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Система потреб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011936" y="3750859"/>
            <a:ext cx="2438400" cy="1327355"/>
          </a:xfrm>
          <a:prstGeom prst="roundRect">
            <a:avLst/>
          </a:prstGeom>
          <a:ln w="57150">
            <a:solidFill>
              <a:srgbClr val="FFCE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Система управління особистістю 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217441"/>
            <a:ext cx="7729728" cy="883772"/>
          </a:xfrm>
        </p:spPr>
        <p:txBody>
          <a:bodyPr/>
          <a:lstStyle/>
          <a:p>
            <a:r>
              <a:rPr lang="uk-UA" dirty="0" smtClean="0"/>
              <a:t>Фактори макрорівня</a:t>
            </a:r>
            <a:endParaRPr lang="uk-UA" dirty="0"/>
          </a:p>
        </p:txBody>
      </p:sp>
      <p:pic>
        <p:nvPicPr>
          <p:cNvPr id="3074" name="Picture 2" descr="Коллекция природы в стиле zentangle. ручной обращается вектор набор с  каракули цветы и листья | Премиум векторы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3277" y="1317480"/>
            <a:ext cx="6855645" cy="5344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1622323" y="1571165"/>
            <a:ext cx="2507226" cy="1317522"/>
          </a:xfrm>
          <a:prstGeom prst="roundRect">
            <a:avLst/>
          </a:prstGeom>
          <a:solidFill>
            <a:srgbClr val="96A53A"/>
          </a:solidFill>
          <a:ln w="57150">
            <a:solidFill>
              <a:srgbClr val="487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Ситуація на ринку праці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589498" y="3268228"/>
            <a:ext cx="2507226" cy="1317522"/>
          </a:xfrm>
          <a:prstGeom prst="roundRect">
            <a:avLst/>
          </a:prstGeom>
          <a:solidFill>
            <a:srgbClr val="96A53A"/>
          </a:solidFill>
          <a:ln w="57150">
            <a:solidFill>
              <a:srgbClr val="487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Правове забезпечення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622323" y="4965291"/>
            <a:ext cx="2507226" cy="1317522"/>
          </a:xfrm>
          <a:prstGeom prst="roundRect">
            <a:avLst/>
          </a:prstGeom>
          <a:solidFill>
            <a:srgbClr val="96A53A"/>
          </a:solidFill>
          <a:ln w="57150">
            <a:solidFill>
              <a:srgbClr val="48743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Національний менталітет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323561"/>
            <a:ext cx="7729728" cy="864108"/>
          </a:xfrm>
        </p:spPr>
        <p:txBody>
          <a:bodyPr/>
          <a:lstStyle/>
          <a:p>
            <a:r>
              <a:rPr lang="uk-UA" dirty="0" smtClean="0"/>
              <a:t>Макрорівень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903889" y="1447799"/>
            <a:ext cx="4708635" cy="1028728"/>
          </a:xfrm>
          <a:prstGeom prst="roundRect">
            <a:avLst/>
          </a:prstGeom>
          <a:solidFill>
            <a:srgbClr val="B7C1DA"/>
          </a:solidFill>
          <a:ln w="57150">
            <a:solidFill>
              <a:srgbClr val="5237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Несприятлива ситуація на ринку праці призводить до: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31075" y="2638095"/>
            <a:ext cx="2638097" cy="1185652"/>
          </a:xfrm>
          <a:prstGeom prst="roundRect">
            <a:avLst/>
          </a:prstGeom>
          <a:solidFill>
            <a:srgbClr val="B7C1DA"/>
          </a:solidFill>
          <a:ln w="57150">
            <a:solidFill>
              <a:srgbClr val="5237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Маніпулювання </a:t>
            </a:r>
            <a:r>
              <a:rPr lang="ru-RU" dirty="0" err="1">
                <a:latin typeface="Arial Black" panose="020B0A04020102020204" pitchFamily="34" charset="0"/>
              </a:rPr>
              <a:t>безробітними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57903" y="3972909"/>
            <a:ext cx="2638097" cy="1185652"/>
          </a:xfrm>
          <a:prstGeom prst="roundRect">
            <a:avLst/>
          </a:prstGeom>
          <a:solidFill>
            <a:srgbClr val="B7C1DA"/>
          </a:solidFill>
          <a:ln w="57150">
            <a:solidFill>
              <a:srgbClr val="5237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Фактор інертності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31076" y="3972909"/>
            <a:ext cx="2638097" cy="1185652"/>
          </a:xfrm>
          <a:prstGeom prst="roundRect">
            <a:avLst/>
          </a:prstGeom>
          <a:solidFill>
            <a:srgbClr val="B7C1DA"/>
          </a:solidFill>
          <a:ln w="57150">
            <a:solidFill>
              <a:srgbClr val="5237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Нерівні умови </a:t>
            </a:r>
            <a:r>
              <a:rPr lang="uk-UA" dirty="0" smtClean="0">
                <a:latin typeface="Arial Black" panose="020B0A04020102020204" pitchFamily="34" charset="0"/>
              </a:rPr>
              <a:t>для розвитку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499945" y="2638096"/>
            <a:ext cx="2638097" cy="1185652"/>
          </a:xfrm>
          <a:prstGeom prst="roundRect">
            <a:avLst/>
          </a:prstGeom>
          <a:solidFill>
            <a:srgbClr val="B7C1DA"/>
          </a:solidFill>
          <a:ln w="57150">
            <a:solidFill>
              <a:srgbClr val="5237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>
                <a:latin typeface="Arial Black" panose="020B0A04020102020204" pitchFamily="34" charset="0"/>
              </a:rPr>
              <a:t>Дестимулювання</a:t>
            </a:r>
            <a:r>
              <a:rPr lang="uk-UA" dirty="0" smtClean="0">
                <a:latin typeface="Arial Black" panose="020B0A04020102020204" pitchFamily="34" charset="0"/>
              </a:rPr>
              <a:t> </a:t>
            </a:r>
            <a:r>
              <a:rPr lang="ru-RU" dirty="0" err="1" smtClean="0">
                <a:latin typeface="Arial Black" panose="020B0A04020102020204" pitchFamily="34" charset="0"/>
              </a:rPr>
              <a:t>безробіттям</a:t>
            </a:r>
            <a:endParaRPr lang="uk-UA" dirty="0">
              <a:latin typeface="Arial Black" panose="020B0A04020102020204" pitchFamily="34" charset="0"/>
            </a:endParaRPr>
          </a:p>
        </p:txBody>
      </p:sp>
      <p:pic>
        <p:nvPicPr>
          <p:cNvPr id="8194" name="Picture 2" descr="Ассистент интернета иллюстрации вектора на работе Иллюстрация вектора -  иллюстрации насчитывающей ассистент, вектора: 154952576"/>
          <p:cNvPicPr>
            <a:picLocks noChangeAspect="1" noChangeArrowheads="1"/>
          </p:cNvPicPr>
          <p:nvPr/>
        </p:nvPicPr>
        <p:blipFill rotWithShape="1"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747"/>
          <a:stretch>
            <a:fillRect/>
          </a:stretch>
        </p:blipFill>
        <p:spPr bwMode="auto">
          <a:xfrm>
            <a:off x="6353502" y="2638095"/>
            <a:ext cx="5607270" cy="4023062"/>
          </a:xfrm>
          <a:prstGeom prst="rect">
            <a:avLst/>
          </a:prstGeom>
          <a:solidFill>
            <a:srgbClr val="B7C1DA"/>
          </a:solidFill>
          <a:ln w="57150">
            <a:solidFill>
              <a:srgbClr val="523784"/>
            </a:solidFill>
          </a:ln>
        </p:spPr>
      </p:pic>
      <p:sp>
        <p:nvSpPr>
          <p:cNvPr id="11" name="Скругленный прямоугольник 10"/>
          <p:cNvSpPr/>
          <p:nvPr/>
        </p:nvSpPr>
        <p:spPr>
          <a:xfrm>
            <a:off x="633247" y="5338521"/>
            <a:ext cx="5249918" cy="1316422"/>
          </a:xfrm>
          <a:prstGeom prst="roundRect">
            <a:avLst/>
          </a:prstGeom>
          <a:solidFill>
            <a:srgbClr val="2F0F68"/>
          </a:solidFill>
          <a:ln w="57150">
            <a:solidFill>
              <a:srgbClr val="B7C1D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>
                <a:latin typeface="Arial Black" panose="020B0A04020102020204" pitchFamily="34" charset="0"/>
              </a:rPr>
              <a:t>Основним</a:t>
            </a:r>
            <a:r>
              <a:rPr lang="ru-RU" dirty="0">
                <a:latin typeface="Arial Black" panose="020B0A04020102020204" pitchFamily="34" charset="0"/>
              </a:rPr>
              <a:t> документом, </a:t>
            </a:r>
            <a:r>
              <a:rPr lang="ru-RU" dirty="0" err="1">
                <a:latin typeface="Arial Black" panose="020B0A04020102020204" pitchFamily="34" charset="0"/>
              </a:rPr>
              <a:t>що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регулює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трудові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правові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відносини</a:t>
            </a:r>
            <a:r>
              <a:rPr lang="ru-RU" dirty="0">
                <a:latin typeface="Arial Black" panose="020B0A04020102020204" pitchFamily="34" charset="0"/>
              </a:rPr>
              <a:t>, </a:t>
            </a:r>
            <a:r>
              <a:rPr lang="ru-RU" dirty="0" err="1">
                <a:latin typeface="Arial Black" panose="020B0A04020102020204" pitchFamily="34" charset="0"/>
              </a:rPr>
              <a:t>вважається</a:t>
            </a:r>
            <a:r>
              <a:rPr lang="ru-RU" dirty="0">
                <a:latin typeface="Arial Black" panose="020B0A04020102020204" pitchFamily="34" charset="0"/>
              </a:rPr>
              <a:t> Кодекс </a:t>
            </a:r>
            <a:r>
              <a:rPr lang="ru-RU" dirty="0" err="1">
                <a:latin typeface="Arial Black" panose="020B0A04020102020204" pitchFamily="34" charset="0"/>
              </a:rPr>
              <a:t>законів</a:t>
            </a:r>
            <a:r>
              <a:rPr lang="ru-RU" dirty="0">
                <a:latin typeface="Arial Black" panose="020B0A04020102020204" pitchFamily="34" charset="0"/>
              </a:rPr>
              <a:t> про </a:t>
            </a:r>
            <a:r>
              <a:rPr lang="ru-RU" dirty="0" err="1">
                <a:latin typeface="Arial Black" panose="020B0A04020102020204" pitchFamily="34" charset="0"/>
              </a:rPr>
              <a:t>працю</a:t>
            </a:r>
            <a:r>
              <a:rPr lang="ru-RU" dirty="0">
                <a:latin typeface="Arial Black" panose="020B0A04020102020204" pitchFamily="34" charset="0"/>
              </a:rPr>
              <a:t> </a:t>
            </a:r>
            <a:r>
              <a:rPr lang="ru-RU" dirty="0" err="1">
                <a:latin typeface="Arial Black" panose="020B0A04020102020204" pitchFamily="34" charset="0"/>
              </a:rPr>
              <a:t>України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296098"/>
            <a:ext cx="7729728" cy="1188720"/>
          </a:xfrm>
        </p:spPr>
        <p:txBody>
          <a:bodyPr/>
          <a:lstStyle/>
          <a:p>
            <a:r>
              <a:rPr lang="uk-UA" dirty="0" smtClean="0"/>
              <a:t>Інтегруючі фактори</a:t>
            </a:r>
            <a:endParaRPr lang="uk-UA" dirty="0"/>
          </a:p>
        </p:txBody>
      </p:sp>
      <p:pic>
        <p:nvPicPr>
          <p:cNvPr id="4098" name="Picture 2" descr="Дистанционное обучение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0025" y="2070996"/>
            <a:ext cx="6163085" cy="46223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570271" y="1897626"/>
            <a:ext cx="2202426" cy="1248696"/>
          </a:xfrm>
          <a:prstGeom prst="roundRect">
            <a:avLst/>
          </a:prstGeom>
          <a:solidFill>
            <a:srgbClr val="49C5A1"/>
          </a:solidFill>
          <a:ln w="57150">
            <a:solidFill>
              <a:srgbClr val="40AD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Соціальний статус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291348" y="3497826"/>
            <a:ext cx="2202426" cy="1248696"/>
          </a:xfrm>
          <a:prstGeom prst="roundRect">
            <a:avLst/>
          </a:prstGeom>
          <a:solidFill>
            <a:srgbClr val="49C5A1"/>
          </a:solidFill>
          <a:ln w="57150">
            <a:solidFill>
              <a:srgbClr val="40AD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Виховання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91348" y="1897626"/>
            <a:ext cx="2202426" cy="1248696"/>
          </a:xfrm>
          <a:prstGeom prst="roundRect">
            <a:avLst/>
          </a:prstGeom>
          <a:solidFill>
            <a:srgbClr val="49C5A1"/>
          </a:solidFill>
          <a:ln w="57150">
            <a:solidFill>
              <a:srgbClr val="40AD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Рівень матеріального забезпечення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46471" y="5098026"/>
            <a:ext cx="2202426" cy="1248696"/>
          </a:xfrm>
          <a:prstGeom prst="roundRect">
            <a:avLst/>
          </a:prstGeom>
          <a:solidFill>
            <a:srgbClr val="49C5A1"/>
          </a:solidFill>
          <a:ln w="57150">
            <a:solidFill>
              <a:srgbClr val="40AD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Освіта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70271" y="3497826"/>
            <a:ext cx="2202426" cy="1248696"/>
          </a:xfrm>
          <a:prstGeom prst="roundRect">
            <a:avLst/>
          </a:prstGeom>
          <a:solidFill>
            <a:srgbClr val="49C5A1"/>
          </a:solidFill>
          <a:ln w="57150">
            <a:solidFill>
              <a:srgbClr val="40AD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Соціальні зв’язки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91348" y="5098026"/>
            <a:ext cx="2202426" cy="1248696"/>
          </a:xfrm>
          <a:prstGeom prst="roundRect">
            <a:avLst/>
          </a:prstGeom>
          <a:solidFill>
            <a:srgbClr val="49C5A1"/>
          </a:solidFill>
          <a:ln w="57150">
            <a:solidFill>
              <a:srgbClr val="40ADC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Культурні традиції 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276433"/>
            <a:ext cx="7729728" cy="1041090"/>
          </a:xfrm>
        </p:spPr>
        <p:txBody>
          <a:bodyPr/>
          <a:lstStyle/>
          <a:p>
            <a:r>
              <a:rPr lang="uk-UA" dirty="0" smtClean="0"/>
              <a:t>Істотні протиріччя</a:t>
            </a:r>
            <a:endParaRPr lang="uk-UA" dirty="0"/>
          </a:p>
        </p:txBody>
      </p:sp>
      <p:pic>
        <p:nvPicPr>
          <p:cNvPr id="5122" name="Picture 2" descr="team work | Character design, Character graphic, Character illustration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4760" y="2590185"/>
            <a:ext cx="5299408" cy="39679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ый прямоугольник 3"/>
          <p:cNvSpPr/>
          <p:nvPr/>
        </p:nvSpPr>
        <p:spPr>
          <a:xfrm>
            <a:off x="324460" y="1444727"/>
            <a:ext cx="6774427" cy="689487"/>
          </a:xfrm>
          <a:prstGeom prst="roundRect">
            <a:avLst/>
          </a:prstGeom>
          <a:solidFill>
            <a:srgbClr val="8FABD2"/>
          </a:solidFill>
          <a:ln w="57150">
            <a:solidFill>
              <a:srgbClr val="7E7CA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Неможливо врахувати всі фактори, що впливають на розвиток кар’єри через: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801329" y="2261419"/>
            <a:ext cx="245806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63962" y="2261419"/>
            <a:ext cx="248264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індивідуальне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801329" y="3199171"/>
            <a:ext cx="245806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д</a:t>
            </a:r>
            <a:r>
              <a:rPr lang="uk-UA" dirty="0" smtClean="0">
                <a:latin typeface="Arial Black" panose="020B0A04020102020204" pitchFamily="34" charset="0"/>
              </a:rPr>
              <a:t>іалектика процесу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163962" y="3199171"/>
            <a:ext cx="248264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результат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801329" y="4136923"/>
            <a:ext cx="245806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суб’єктивне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4163962" y="4136923"/>
            <a:ext cx="248264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>
                <a:latin typeface="Arial Black" panose="020B0A04020102020204" pitchFamily="34" charset="0"/>
              </a:rPr>
              <a:t>о</a:t>
            </a:r>
            <a:r>
              <a:rPr lang="uk-UA" dirty="0" smtClean="0">
                <a:latin typeface="Arial Black" panose="020B0A04020102020204" pitchFamily="34" charset="0"/>
              </a:rPr>
              <a:t>б’єктивне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801329" y="5075904"/>
            <a:ext cx="245806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можливе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163962" y="5075904"/>
            <a:ext cx="248264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дійсне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801329" y="6014885"/>
            <a:ext cx="245806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необхідне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63962" y="6014885"/>
            <a:ext cx="2482644" cy="771832"/>
          </a:xfrm>
          <a:prstGeom prst="roundRect">
            <a:avLst/>
          </a:prstGeom>
          <a:solidFill>
            <a:srgbClr val="7E7CAE"/>
          </a:solidFill>
          <a:ln w="57150">
            <a:solidFill>
              <a:srgbClr val="8FABD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наявне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21" name="Двойная стрелка влево/вправо 20"/>
          <p:cNvSpPr/>
          <p:nvPr/>
        </p:nvSpPr>
        <p:spPr>
          <a:xfrm>
            <a:off x="3370006" y="2504153"/>
            <a:ext cx="683343" cy="314632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3" name="Двойная стрелка влево/вправо 22"/>
          <p:cNvSpPr/>
          <p:nvPr/>
        </p:nvSpPr>
        <p:spPr>
          <a:xfrm>
            <a:off x="3370003" y="3445285"/>
            <a:ext cx="683343" cy="314632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4" name="Двойная стрелка влево/вправо 23"/>
          <p:cNvSpPr/>
          <p:nvPr/>
        </p:nvSpPr>
        <p:spPr>
          <a:xfrm>
            <a:off x="3370004" y="4408846"/>
            <a:ext cx="683343" cy="314632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5" name="Двойная стрелка влево/вправо 24"/>
          <p:cNvSpPr/>
          <p:nvPr/>
        </p:nvSpPr>
        <p:spPr>
          <a:xfrm>
            <a:off x="3370005" y="5304504"/>
            <a:ext cx="683343" cy="314632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6" name="Двойная стрелка влево/вправо 25"/>
          <p:cNvSpPr/>
          <p:nvPr/>
        </p:nvSpPr>
        <p:spPr>
          <a:xfrm>
            <a:off x="3372465" y="6243485"/>
            <a:ext cx="683343" cy="314632"/>
          </a:xfrm>
          <a:prstGeom prst="left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Плоская рабочая девушка бизнес офис, Бизнес офис, рабочее место, офис  Иллюстрация Изображение на Pngtree, Роялти-фри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9396" y="1932339"/>
            <a:ext cx="8572500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31136" y="414359"/>
            <a:ext cx="7729728" cy="92358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Соціально-економічні </a:t>
            </a:r>
            <a:r>
              <a:rPr lang="uk-UA" dirty="0" smtClean="0"/>
              <a:t>фактори</a:t>
            </a:r>
            <a:br>
              <a:rPr lang="uk-UA" dirty="0" smtClean="0"/>
            </a:br>
            <a:r>
              <a:rPr lang="uk-UA" dirty="0" smtClean="0"/>
              <a:t> (за Сотниковою)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809297" y="1932339"/>
            <a:ext cx="2280745" cy="1061545"/>
          </a:xfrm>
          <a:prstGeom prst="roundRect">
            <a:avLst/>
          </a:prstGeom>
          <a:solidFill>
            <a:srgbClr val="5C97E7"/>
          </a:solidFill>
          <a:ln w="57150">
            <a:solidFill>
              <a:srgbClr val="394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Економічні 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288943" y="5038274"/>
            <a:ext cx="2280745" cy="1061545"/>
          </a:xfrm>
          <a:prstGeom prst="roundRect">
            <a:avLst/>
          </a:prstGeom>
          <a:solidFill>
            <a:srgbClr val="5C97E7"/>
          </a:solidFill>
          <a:ln w="57150">
            <a:solidFill>
              <a:srgbClr val="394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Культурні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641834" y="3485306"/>
            <a:ext cx="2280745" cy="1061545"/>
          </a:xfrm>
          <a:prstGeom prst="roundRect">
            <a:avLst/>
          </a:prstGeom>
          <a:solidFill>
            <a:srgbClr val="5C97E7"/>
          </a:solidFill>
          <a:ln w="57150">
            <a:solidFill>
              <a:srgbClr val="394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Соціально демографічні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41835" y="1932339"/>
            <a:ext cx="2280745" cy="1061545"/>
          </a:xfrm>
          <a:prstGeom prst="roundRect">
            <a:avLst/>
          </a:prstGeom>
          <a:solidFill>
            <a:srgbClr val="5C97E7"/>
          </a:solidFill>
          <a:ln w="57150">
            <a:solidFill>
              <a:srgbClr val="394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Соціально-психологічні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809297" y="3485306"/>
            <a:ext cx="2280745" cy="1061545"/>
          </a:xfrm>
          <a:prstGeom prst="roundRect">
            <a:avLst/>
          </a:prstGeom>
          <a:solidFill>
            <a:srgbClr val="5C97E7"/>
          </a:solidFill>
          <a:ln w="57150">
            <a:solidFill>
              <a:srgbClr val="39447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Соціально-економічні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Деловая встреча офис векторная иллюстрация, бизнес, офис, встреча  Иллюстрация Изображение на Pngtree, Роялти-фри"/>
          <p:cNvPicPr>
            <a:picLocks noChangeAspect="1" noChangeArrowheads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0895" y="1909927"/>
            <a:ext cx="8572500" cy="481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5522" y="554789"/>
            <a:ext cx="7729728" cy="92717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Соціально-біологічні </a:t>
            </a:r>
            <a:r>
              <a:rPr lang="uk-UA" dirty="0" smtClean="0"/>
              <a:t>фактори</a:t>
            </a:r>
            <a:br>
              <a:rPr lang="uk-UA" dirty="0" smtClean="0"/>
            </a:br>
            <a:r>
              <a:rPr lang="uk-UA" dirty="0" smtClean="0"/>
              <a:t>(за </a:t>
            </a:r>
            <a:r>
              <a:rPr lang="uk-UA" dirty="0" err="1" smtClean="0"/>
              <a:t>кричевським</a:t>
            </a:r>
            <a:r>
              <a:rPr lang="uk-UA" dirty="0" smtClean="0"/>
              <a:t>)</a:t>
            </a:r>
            <a:endParaRPr lang="uk-UA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83779" y="1744718"/>
            <a:ext cx="2133600" cy="1103586"/>
          </a:xfrm>
          <a:prstGeom prst="roundRect">
            <a:avLst/>
          </a:prstGeom>
          <a:solidFill>
            <a:srgbClr val="FFC0B7"/>
          </a:solidFill>
          <a:ln w="57150">
            <a:solidFill>
              <a:srgbClr val="C994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err="1" smtClean="0">
                <a:latin typeface="Arial Black" panose="020B0A04020102020204" pitchFamily="34" charset="0"/>
              </a:rPr>
              <a:t>ВІк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3079531" y="3515711"/>
            <a:ext cx="2133600" cy="1103586"/>
          </a:xfrm>
          <a:prstGeom prst="roundRect">
            <a:avLst/>
          </a:prstGeom>
          <a:solidFill>
            <a:srgbClr val="FFC0B7"/>
          </a:solidFill>
          <a:ln w="57150">
            <a:solidFill>
              <a:srgbClr val="C994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Освіта 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79531" y="1744718"/>
            <a:ext cx="2133600" cy="1103586"/>
          </a:xfrm>
          <a:prstGeom prst="roundRect">
            <a:avLst/>
          </a:prstGeom>
          <a:solidFill>
            <a:srgbClr val="FFC0B7"/>
          </a:solidFill>
          <a:ln w="57150">
            <a:solidFill>
              <a:srgbClr val="C994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Стать</a:t>
            </a:r>
            <a:endParaRPr lang="uk-UA" dirty="0">
              <a:latin typeface="Arial Black" panose="020B0A040201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83779" y="3515711"/>
            <a:ext cx="2133600" cy="1103586"/>
          </a:xfrm>
          <a:prstGeom prst="roundRect">
            <a:avLst/>
          </a:prstGeom>
          <a:solidFill>
            <a:srgbClr val="FFC0B7"/>
          </a:solidFill>
          <a:ln w="57150">
            <a:solidFill>
              <a:srgbClr val="C994E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>
                <a:latin typeface="Arial Black" panose="020B0A04020102020204" pitchFamily="34" charset="0"/>
              </a:rPr>
              <a:t>Соціальний </a:t>
            </a:r>
            <a:r>
              <a:rPr lang="uk-UA" dirty="0" err="1" smtClean="0">
                <a:latin typeface="Arial Black" panose="020B0A04020102020204" pitchFamily="34" charset="0"/>
              </a:rPr>
              <a:t>стаус</a:t>
            </a:r>
            <a:r>
              <a:rPr lang="uk-UA" dirty="0" smtClean="0">
                <a:latin typeface="Arial Black" panose="020B0A04020102020204" pitchFamily="34" charset="0"/>
              </a:rPr>
              <a:t> </a:t>
            </a:r>
            <a:endParaRPr lang="uk-UA" dirty="0">
              <a:latin typeface="Arial Black" panose="020B0A040201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Посылка</Template>
  <TotalTime>0</TotalTime>
  <Words>1095</Words>
  <Application>WPS Presentation</Application>
  <PresentationFormat>Произвольный</PresentationFormat>
  <Paragraphs>102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Arial Black</vt:lpstr>
      <vt:lpstr>Corbel</vt:lpstr>
      <vt:lpstr>Microsoft YaHei</vt:lpstr>
      <vt:lpstr>Arial Unicode MS</vt:lpstr>
      <vt:lpstr>Gill Sans MT</vt:lpstr>
      <vt:lpstr>Calibri</vt:lpstr>
      <vt:lpstr>Parcel</vt:lpstr>
      <vt:lpstr>Фактори впливу </vt:lpstr>
      <vt:lpstr>Рівні факторів, що впливають на розвиток кар’єри </vt:lpstr>
      <vt:lpstr>Фактори мікро рівня</vt:lpstr>
      <vt:lpstr>Фактори макрорівня</vt:lpstr>
      <vt:lpstr>Макрорівень</vt:lpstr>
      <vt:lpstr>Інтегруючі фактори</vt:lpstr>
      <vt:lpstr>Істотні протиріччя</vt:lpstr>
      <vt:lpstr>Соціально-економічні фактори  (за Сотниковою)</vt:lpstr>
      <vt:lpstr>Соціально-біологічні фактори (за кричевським)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Фактори впливу </dc:title>
  <dc:creator>Mara Tori</dc:creator>
  <cp:lastModifiedBy>zipo33</cp:lastModifiedBy>
  <cp:revision>25</cp:revision>
  <dcterms:created xsi:type="dcterms:W3CDTF">2020-12-15T18:12:00Z</dcterms:created>
  <dcterms:modified xsi:type="dcterms:W3CDTF">2023-02-05T21:01:23Z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D0DCC76FB3E343B284C84B1C29295B0A</vt:lpwstr>
  </property>
  <property fmtid="{D5CDD505-2E9C-101B-9397-08002B2CF9AE}" pid="3" name="KSOProductBuildVer">
    <vt:lpwstr>1049-11.2.0.11440</vt:lpwstr>
  </property>
</Properties>
</file>