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0" d="100"/>
          <a:sy n="80"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20.04.2021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20.04.2021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20.04.2021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20.04.2021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20.04.2021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2883176"/>
          </a:xfrm>
        </p:spPr>
        <p:txBody>
          <a:bodyPr>
            <a:normAutofit/>
          </a:bodyPr>
          <a:lstStyle/>
          <a:p>
            <a:r>
              <a:rPr lang="uk-UA" b="1" dirty="0" smtClean="0">
                <a:solidFill>
                  <a:schemeClr val="tx1"/>
                </a:solidFill>
                <a:latin typeface="Times New Roman" panose="02020603050405020304" pitchFamily="18" charset="0"/>
                <a:cs typeface="Times New Roman" panose="02020603050405020304" pitchFamily="18" charset="0"/>
              </a:rPr>
              <a:t>Організація соціологічного дослідження та його якість </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5" y="374650"/>
            <a:ext cx="9753600" cy="5494499"/>
          </a:xfrm>
        </p:spPr>
        <p:txBody>
          <a:bodyPr>
            <a:normAutofit fontScale="90000"/>
          </a:bodyPr>
          <a:lstStyle/>
          <a:p>
            <a:r>
              <a:rPr lang="ru-RU" sz="2200" b="1" dirty="0" err="1" smtClean="0">
                <a:latin typeface="Times New Roman" panose="02020603050405020304" pitchFamily="18" charset="0"/>
                <a:cs typeface="Times New Roman" panose="02020603050405020304" pitchFamily="18" charset="0"/>
              </a:rPr>
              <a:t>Завдання</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Опишіть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обмеження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наведені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нижче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вибіркові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процедури</a:t>
            </a:r>
            <a:r>
              <a:rPr lang="ru-RU" sz="2200" dirty="0">
                <a:latin typeface="Times New Roman" panose="02020603050405020304" pitchFamily="18" charset="0"/>
                <a:cs typeface="Times New Roman" panose="02020603050405020304" pitchFamily="18" charset="0"/>
              </a:rPr>
              <a:t> і як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вплинути</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якість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емпіричного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дослідження</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1. </a:t>
            </a:r>
            <a:r>
              <a:rPr lang="ru-RU" sz="2200" dirty="0">
                <a:latin typeface="Times New Roman" panose="02020603050405020304" pitchFamily="18" charset="0"/>
                <a:cs typeface="Times New Roman" panose="02020603050405020304" pitchFamily="18" charset="0"/>
              </a:rPr>
              <a:t>Будь-яка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учасники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самі</a:t>
            </a:r>
            <a:r>
              <a:rPr lang="ru-RU" sz="2200" dirty="0">
                <a:latin typeface="Times New Roman" panose="02020603050405020304" pitchFamily="18" charset="0"/>
                <a:cs typeface="Times New Roman" panose="02020603050405020304" pitchFamily="18" charset="0"/>
              </a:rPr>
              <a:t> себе </a:t>
            </a:r>
            <a:r>
              <a:rPr lang="ru-RU" sz="2200" dirty="0" err="1">
                <a:latin typeface="Times New Roman" panose="02020603050405020304" pitchFamily="18" charset="0"/>
                <a:cs typeface="Times New Roman" panose="02020603050405020304" pitchFamily="18" charset="0"/>
              </a:rPr>
              <a:t>обирають</a:t>
            </a:r>
            <a:r>
              <a:rPr lang="ru-RU" sz="2200" dirty="0">
                <a:latin typeface="Times New Roman" panose="02020603050405020304" pitchFamily="18" charset="0"/>
                <a:cs typeface="Times New Roman" panose="02020603050405020304" pitchFamily="18" charset="0"/>
              </a:rPr>
              <a:t> (так звана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добровольців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відповідаючи</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прохання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газети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телефонуючи</a:t>
            </a:r>
            <a:r>
              <a:rPr lang="ru-RU" sz="2200" dirty="0">
                <a:latin typeface="Times New Roman" panose="02020603050405020304" pitchFamily="18" charset="0"/>
                <a:cs typeface="Times New Roman" panose="02020603050405020304" pitchFamily="18" charset="0"/>
              </a:rPr>
              <a:t> по одному з </a:t>
            </a:r>
            <a:r>
              <a:rPr lang="ru-RU" sz="2200" dirty="0" err="1">
                <a:latin typeface="Times New Roman" panose="02020603050405020304" pitchFamily="18" charset="0"/>
                <a:cs typeface="Times New Roman" panose="02020603050405020304" pitchFamily="18" charset="0"/>
              </a:rPr>
              <a:t>телефонних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номерів</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телеекрані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схвалюють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пропозицію</a:t>
            </a:r>
            <a:r>
              <a:rPr lang="ru-RU" sz="2200" dirty="0">
                <a:latin typeface="Times New Roman" panose="02020603050405020304" pitchFamily="18" charset="0"/>
                <a:cs typeface="Times New Roman" panose="02020603050405020304" pitchFamily="18" charset="0"/>
              </a:rPr>
              <a:t>, і по </a:t>
            </a:r>
            <a:r>
              <a:rPr lang="ru-RU" sz="2200" dirty="0" err="1">
                <a:latin typeface="Times New Roman" panose="02020603050405020304" pitchFamily="18" charset="0"/>
                <a:cs typeface="Times New Roman" panose="02020603050405020304" pitchFamily="18" charset="0"/>
              </a:rPr>
              <a:t>іншому</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якщо</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згодні</a:t>
            </a:r>
            <a:r>
              <a:rPr lang="ru-RU" sz="2200" dirty="0">
                <a:latin typeface="Times New Roman" panose="02020603050405020304" pitchFamily="18" charset="0"/>
                <a:cs typeface="Times New Roman" panose="02020603050405020304" pitchFamily="18" charset="0"/>
              </a:rPr>
              <a:t> з ним.</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2. </a:t>
            </a:r>
            <a:r>
              <a:rPr lang="ru-RU" sz="2200" dirty="0">
                <a:latin typeface="Times New Roman" panose="02020603050405020304" pitchFamily="18" charset="0"/>
                <a:cs typeface="Times New Roman" panose="02020603050405020304" pitchFamily="18" charset="0"/>
              </a:rPr>
              <a:t>Будь-яка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інтерв’юеру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дається</a:t>
            </a:r>
            <a:r>
              <a:rPr lang="ru-RU" sz="2200" dirty="0">
                <a:latin typeface="Times New Roman" panose="02020603050405020304" pitchFamily="18" charset="0"/>
                <a:cs typeface="Times New Roman" panose="02020603050405020304" pitchFamily="18" charset="0"/>
              </a:rPr>
              <a:t> свобода </a:t>
            </a:r>
            <a:r>
              <a:rPr lang="ru-RU" sz="2200" dirty="0" err="1">
                <a:latin typeface="Times New Roman" panose="02020603050405020304" pitchFamily="18" charset="0"/>
                <a:cs typeface="Times New Roman" panose="02020603050405020304" pitchFamily="18" charset="0"/>
              </a:rPr>
              <a:t>вибору</a:t>
            </a:r>
            <a:r>
              <a:rPr lang="ru-RU" sz="2200" dirty="0">
                <a:latin typeface="Times New Roman" panose="02020603050405020304" pitchFamily="18" charset="0"/>
                <a:cs typeface="Times New Roman" panose="02020603050405020304" pitchFamily="18" charset="0"/>
              </a:rPr>
              <a:t> респондента.</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3. </a:t>
            </a:r>
            <a:r>
              <a:rPr lang="ru-RU" sz="2200" dirty="0" err="1">
                <a:latin typeface="Times New Roman" panose="02020603050405020304" pitchFamily="18" charset="0"/>
                <a:cs typeface="Times New Roman" panose="02020603050405020304" pitchFamily="18" charset="0"/>
              </a:rPr>
              <a:t>Методи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сніжної</a:t>
            </a:r>
            <a:r>
              <a:rPr lang="ru-RU" sz="2200" dirty="0">
                <a:latin typeface="Times New Roman" panose="02020603050405020304" pitchFamily="18" charset="0"/>
                <a:cs typeface="Times New Roman" panose="02020603050405020304" pitchFamily="18" charset="0"/>
              </a:rPr>
              <a:t> грудки,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деякі</a:t>
            </a:r>
            <a:r>
              <a:rPr lang="ru-RU" sz="2200" dirty="0">
                <a:latin typeface="Times New Roman" panose="02020603050405020304" pitchFamily="18" charset="0"/>
                <a:cs typeface="Times New Roman" panose="02020603050405020304" pitchFamily="18" charset="0"/>
              </a:rPr>
              <a:t> люди,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брали участь в </a:t>
            </a:r>
            <a:r>
              <a:rPr lang="ru-RU" sz="2200" dirty="0" err="1">
                <a:latin typeface="Times New Roman" panose="02020603050405020304" pitchFamily="18" charset="0"/>
                <a:cs typeface="Times New Roman" panose="02020603050405020304" pitchFamily="18" charset="0"/>
              </a:rPr>
              <a:t>опитуванні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пропонують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інших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могли б стати </a:t>
            </a:r>
            <a:r>
              <a:rPr lang="ru-RU" sz="2200" dirty="0" err="1">
                <a:latin typeface="Times New Roman" panose="02020603050405020304" pitchFamily="18" charset="0"/>
                <a:cs typeface="Times New Roman" panose="02020603050405020304" pitchFamily="18" charset="0"/>
              </a:rPr>
              <a:t>його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учасниками</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4. </a:t>
            </a:r>
            <a:r>
              <a:rPr lang="ru-RU" sz="2200" dirty="0" err="1">
                <a:latin typeface="Times New Roman" panose="02020603050405020304" pitchFamily="18" charset="0"/>
                <a:cs typeface="Times New Roman" panose="02020603050405020304" pitchFamily="18" charset="0"/>
              </a:rPr>
              <a:t>Вуличні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експрес-інтерв’ю</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інтерв’юерам</a:t>
            </a:r>
            <a:r>
              <a:rPr lang="ru-RU" sz="2200" dirty="0">
                <a:latin typeface="Times New Roman" panose="02020603050405020304" pitchFamily="18" charset="0"/>
                <a:cs typeface="Times New Roman" panose="02020603050405020304" pitchFamily="18" charset="0"/>
              </a:rPr>
              <a:t> треба </a:t>
            </a:r>
            <a:r>
              <a:rPr lang="ru-RU" sz="2200" dirty="0" err="1">
                <a:latin typeface="Times New Roman" panose="02020603050405020304" pitchFamily="18" charset="0"/>
                <a:cs typeface="Times New Roman" panose="02020603050405020304" pitchFamily="18" charset="0"/>
              </a:rPr>
              <a:t>опитувати</a:t>
            </a:r>
            <a:r>
              <a:rPr lang="ru-RU" sz="2200" dirty="0">
                <a:latin typeface="Times New Roman" panose="02020603050405020304" pitchFamily="18" charset="0"/>
                <a:cs typeface="Times New Roman" panose="02020603050405020304" pitchFamily="18" charset="0"/>
              </a:rPr>
              <a:t> перехожих, </a:t>
            </a:r>
            <a:r>
              <a:rPr lang="ru-RU" sz="2200" dirty="0" err="1">
                <a:latin typeface="Times New Roman" panose="02020603050405020304" pitchFamily="18" charset="0"/>
                <a:cs typeface="Times New Roman" panose="02020603050405020304" pitchFamily="18" charset="0"/>
              </a:rPr>
              <a:t>готових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взяти</a:t>
            </a:r>
            <a:r>
              <a:rPr lang="ru-RU" sz="2200" dirty="0">
                <a:latin typeface="Times New Roman" panose="02020603050405020304" pitchFamily="18" charset="0"/>
                <a:cs typeface="Times New Roman" panose="02020603050405020304" pitchFamily="18" charset="0"/>
              </a:rPr>
              <a:t> участь в </a:t>
            </a:r>
            <a:r>
              <a:rPr lang="ru-RU" sz="2200" dirty="0" err="1">
                <a:latin typeface="Times New Roman" panose="02020603050405020304" pitchFamily="18" charset="0"/>
                <a:cs typeface="Times New Roman" panose="02020603050405020304" pitchFamily="18" charset="0"/>
              </a:rPr>
              <a:t>опитуванні</a:t>
            </a:r>
            <a:r>
              <a:rPr lang="ru-RU" sz="2200" dirty="0">
                <a:latin typeface="Times New Roman" panose="02020603050405020304" pitchFamily="18" charset="0"/>
                <a:cs typeface="Times New Roman" panose="02020603050405020304" pitchFamily="18" charset="0"/>
              </a:rPr>
              <a:t>, до тих </a:t>
            </a:r>
            <a:r>
              <a:rPr lang="ru-RU" sz="2200" dirty="0" err="1">
                <a:latin typeface="Times New Roman" panose="02020603050405020304" pitchFamily="18" charset="0"/>
                <a:cs typeface="Times New Roman" panose="02020603050405020304" pitchFamily="18" charset="0"/>
              </a:rPr>
              <a:t>пір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поки</a:t>
            </a:r>
            <a:r>
              <a:rPr lang="ru-RU" sz="2200" dirty="0">
                <a:latin typeface="Times New Roman" panose="02020603050405020304" pitchFamily="18" charset="0"/>
                <a:cs typeface="Times New Roman" panose="02020603050405020304" pitchFamily="18" charset="0"/>
              </a:rPr>
              <a:t> вони не </a:t>
            </a:r>
            <a:r>
              <a:rPr lang="ru-RU" sz="2200" dirty="0" err="1">
                <a:latin typeface="Times New Roman" panose="02020603050405020304" pitchFamily="18" charset="0"/>
                <a:cs typeface="Times New Roman" panose="02020603050405020304" pitchFamily="18" charset="0"/>
              </a:rPr>
              <a:t>заповнять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певні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квоти</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конкретних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категорій</a:t>
            </a:r>
            <a:r>
              <a:rPr lang="ru-RU" sz="2200" dirty="0">
                <a:latin typeface="Times New Roman" panose="02020603050405020304" pitchFamily="18" charset="0"/>
                <a:cs typeface="Times New Roman" panose="02020603050405020304" pitchFamily="18" charset="0"/>
              </a:rPr>
              <a:t> людей.</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5. </a:t>
            </a:r>
            <a:r>
              <a:rPr lang="ru-RU" sz="2200" dirty="0" err="1">
                <a:latin typeface="Times New Roman" panose="02020603050405020304" pitchFamily="18" charset="0"/>
                <a:cs typeface="Times New Roman" panose="02020603050405020304" pitchFamily="18" charset="0"/>
              </a:rPr>
              <a:t>Телефонні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опитування</a:t>
            </a:r>
            <a:r>
              <a:rPr lang="ru-RU" sz="2200" dirty="0">
                <a:latin typeface="Times New Roman" panose="02020603050405020304" pitchFamily="18" charset="0"/>
                <a:cs typeface="Times New Roman" panose="02020603050405020304" pitchFamily="18" charset="0"/>
              </a:rPr>
              <a:t> в районах, де </a:t>
            </a:r>
            <a:r>
              <a:rPr lang="ru-RU" sz="2200" dirty="0" err="1">
                <a:latin typeface="Times New Roman" panose="02020603050405020304" pitchFamily="18" charset="0"/>
                <a:cs typeface="Times New Roman" panose="02020603050405020304" pitchFamily="18" charset="0"/>
              </a:rPr>
              <a:t>багато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жителів</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телефонів</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6. </a:t>
            </a:r>
            <a:r>
              <a:rPr lang="ru-RU" sz="2200" dirty="0" err="1">
                <a:latin typeface="Times New Roman" panose="02020603050405020304" pitchFamily="18" charset="0"/>
                <a:cs typeface="Times New Roman" panose="02020603050405020304" pitchFamily="18" charset="0"/>
              </a:rPr>
              <a:t>Вибірки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виходять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зручності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дослідників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тобто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такі</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компанії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займаються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опитуваннями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громадської</a:t>
            </a:r>
            <a:r>
              <a:rPr lang="ru-RU" sz="2200" dirty="0">
                <a:latin typeface="Times New Roman" panose="02020603050405020304" pitchFamily="18" charset="0"/>
                <a:cs typeface="Times New Roman" panose="02020603050405020304" pitchFamily="18" charset="0"/>
              </a:rPr>
              <a:t> думки, </a:t>
            </a:r>
            <a:r>
              <a:rPr lang="ru-RU" sz="2200" dirty="0" err="1">
                <a:latin typeface="Times New Roman" panose="02020603050405020304" pitchFamily="18" charset="0"/>
                <a:cs typeface="Times New Roman" panose="02020603050405020304" pitchFamily="18" charset="0"/>
              </a:rPr>
              <a:t>працюють</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містах</a:t>
            </a:r>
            <a:r>
              <a:rPr lang="ru-RU" sz="2200" dirty="0">
                <a:latin typeface="Times New Roman" panose="02020603050405020304" pitchFamily="18" charset="0"/>
                <a:cs typeface="Times New Roman" panose="02020603050405020304" pitchFamily="18" charset="0"/>
              </a:rPr>
              <a:t>, де у них є </a:t>
            </a:r>
            <a:r>
              <a:rPr lang="ru-RU" sz="2200" dirty="0" err="1">
                <a:latin typeface="Times New Roman" panose="02020603050405020304" pitchFamily="18" charset="0"/>
                <a:cs typeface="Times New Roman" panose="02020603050405020304" pitchFamily="18" charset="0"/>
              </a:rPr>
              <a:t>хороші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друзі</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зв’язки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там, </a:t>
            </a:r>
            <a:r>
              <a:rPr lang="ru-RU" sz="2200" dirty="0" err="1">
                <a:latin typeface="Times New Roman" panose="02020603050405020304" pitchFamily="18" charset="0"/>
                <a:cs typeface="Times New Roman" panose="02020603050405020304" pitchFamily="18" charset="0"/>
              </a:rPr>
              <a:t>куди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зручно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дістатися</a:t>
            </a:r>
            <a:r>
              <a:rPr lang="ru-RU" sz="2200" dirty="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r>
              <a:rPr lang="ru-RU" dirty="0"/>
              <a:t/>
            </a:r>
            <a:br>
              <a:rPr lang="ru-RU" dirty="0"/>
            </a:b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dirty="0"/>
              <a:t> </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5" y="374650"/>
            <a:ext cx="9753600" cy="5494499"/>
          </a:xfrm>
        </p:spPr>
        <p:txBody>
          <a:bodyPr>
            <a:normAutofit fontScale="90000"/>
          </a:bodyPr>
          <a:lstStyle/>
          <a:p>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7</a:t>
            </a:r>
            <a:r>
              <a:rPr lang="uk-UA"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типових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містах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домогосподарствах</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8.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заміна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використовується</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коригування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тим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щоб</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відповісти</a:t>
            </a:r>
            <a:r>
              <a:rPr lang="ru-RU" sz="2700" dirty="0">
                <a:latin typeface="Times New Roman" panose="02020603050405020304" pitchFamily="18" charset="0"/>
                <a:cs typeface="Times New Roman" panose="02020603050405020304" pitchFamily="18" charset="0"/>
              </a:rPr>
              <a:t> за тих, </a:t>
            </a:r>
            <a:r>
              <a:rPr lang="ru-RU" sz="2700" dirty="0" err="1">
                <a:latin typeface="Times New Roman" panose="02020603050405020304" pitchFamily="18" charset="0"/>
                <a:cs typeface="Times New Roman" panose="02020603050405020304" pitchFamily="18" charset="0"/>
              </a:rPr>
              <a:t>хто</a:t>
            </a:r>
            <a:r>
              <a:rPr lang="ru-RU" sz="2700" dirty="0">
                <a:latin typeface="Times New Roman" panose="02020603050405020304" pitchFamily="18" charset="0"/>
                <a:cs typeface="Times New Roman" panose="02020603050405020304" pitchFamily="18" charset="0"/>
              </a:rPr>
              <a:t> не </a:t>
            </a:r>
            <a:r>
              <a:rPr lang="ru-RU" sz="2700" dirty="0" err="1">
                <a:latin typeface="Times New Roman" panose="02020603050405020304" pitchFamily="18" charset="0"/>
                <a:cs typeface="Times New Roman" panose="02020603050405020304" pitchFamily="18" charset="0"/>
              </a:rPr>
              <a:t>був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опитаний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недостатньо</a:t>
            </a:r>
            <a:r>
              <a:rPr lang="ru-RU" sz="2700" dirty="0">
                <a:latin typeface="Times New Roman" panose="02020603050405020304" pitchFamily="18" charset="0"/>
                <a:cs typeface="Times New Roman" panose="02020603050405020304" pitchFamily="18" charset="0"/>
              </a:rPr>
              <a:t> представлений у </a:t>
            </a:r>
            <a:r>
              <a:rPr lang="ru-RU" sz="2700" dirty="0" err="1">
                <a:latin typeface="Times New Roman" panose="02020603050405020304" pitchFamily="18" charset="0"/>
                <a:cs typeface="Times New Roman" panose="02020603050405020304" pitchFamily="18" charset="0"/>
              </a:rPr>
              <a:t>вибірці</a:t>
            </a:r>
            <a:r>
              <a:rPr lang="ru-RU" sz="2700" dirty="0">
                <a:latin typeface="Times New Roman" panose="02020603050405020304" pitchFamily="18" charset="0"/>
                <a:cs typeface="Times New Roman" panose="02020603050405020304" pitchFamily="18" charset="0"/>
              </a:rPr>
              <a:t> з тих </a:t>
            </a:r>
            <a:r>
              <a:rPr lang="ru-RU" sz="2700" dirty="0" err="1">
                <a:latin typeface="Times New Roman" panose="02020603050405020304" pitchFamily="18" charset="0"/>
                <a:cs typeface="Times New Roman" panose="02020603050405020304" pitchFamily="18" charset="0"/>
              </a:rPr>
              <a:t>чи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інших</a:t>
            </a:r>
            <a:r>
              <a:rPr lang="ru-RU" sz="2700" dirty="0">
                <a:latin typeface="Times New Roman" panose="02020603050405020304" pitchFamily="18" charset="0"/>
                <a:cs typeface="Times New Roman" panose="02020603050405020304" pitchFamily="18" charset="0"/>
              </a:rPr>
              <a:t> причин.</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9.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побудовані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основі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неправильних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10.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застарілих</a:t>
            </a:r>
            <a:r>
              <a:rPr lang="ru-RU" sz="2700" dirty="0">
                <a:latin typeface="Times New Roman" panose="02020603050405020304" pitchFamily="18" charset="0"/>
                <a:cs typeface="Times New Roman" panose="02020603050405020304" pitchFamily="18" charset="0"/>
              </a:rPr>
              <a:t> списках.</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11.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маршрутних</a:t>
            </a:r>
            <a:r>
              <a:rPr lang="ru-RU" sz="2700" dirty="0">
                <a:latin typeface="Times New Roman" panose="02020603050405020304" pitchFamily="18" charset="0"/>
                <a:cs typeface="Times New Roman" panose="02020603050405020304" pitchFamily="18" charset="0"/>
              </a:rPr>
              <a:t> методах,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інтерв’юер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починає</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певній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точці</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продовжує</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рухатися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a:t>
            </a:r>
            <a:r>
              <a:rPr lang="ru-RU" sz="2700" dirty="0">
                <a:latin typeface="Times New Roman" panose="02020603050405020304" pitchFamily="18" charset="0"/>
                <a:cs typeface="Times New Roman" panose="02020603050405020304" pitchFamily="18" charset="0"/>
              </a:rPr>
              <a:t> одного </a:t>
            </a:r>
            <a:r>
              <a:rPr lang="ru-RU" sz="2700" dirty="0" err="1">
                <a:latin typeface="Times New Roman" panose="02020603050405020304" pitchFamily="18" charset="0"/>
                <a:cs typeface="Times New Roman" panose="02020603050405020304" pitchFamily="18" charset="0"/>
              </a:rPr>
              <a:t>будинку</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іншого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згідно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якомусь</a:t>
            </a:r>
            <a:r>
              <a:rPr lang="ru-RU" sz="2700" dirty="0">
                <a:latin typeface="Times New Roman" panose="02020603050405020304" pitchFamily="18" charset="0"/>
                <a:cs typeface="Times New Roman" panose="02020603050405020304" pitchFamily="18" charset="0"/>
              </a:rPr>
              <a:t> правилу.</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12. </a:t>
            </a:r>
            <a:r>
              <a:rPr lang="ru-RU" sz="2700" dirty="0" err="1">
                <a:latin typeface="Times New Roman" panose="02020603050405020304" pitchFamily="18" charset="0"/>
                <a:cs typeface="Times New Roman" panose="02020603050405020304" pitchFamily="18" charset="0"/>
              </a:rPr>
              <a:t>Квотні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інтерв’юерам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потрібно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опитати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певну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кількість</a:t>
            </a:r>
            <a:r>
              <a:rPr lang="ru-RU" sz="2700" dirty="0">
                <a:latin typeface="Times New Roman" panose="02020603050405020304" pitchFamily="18" charset="0"/>
                <a:cs typeface="Times New Roman" panose="02020603050405020304" pitchFamily="18" charset="0"/>
              </a:rPr>
              <a:t> людей з </a:t>
            </a:r>
            <a:r>
              <a:rPr lang="ru-RU" sz="2700" dirty="0" err="1">
                <a:latin typeface="Times New Roman" panose="02020603050405020304" pitchFamily="18" charset="0"/>
                <a:cs typeface="Times New Roman" panose="02020603050405020304" pitchFamily="18" charset="0"/>
              </a:rPr>
              <a:t>певним</a:t>
            </a:r>
            <a:r>
              <a:rPr lang="ru-RU" sz="2700" dirty="0">
                <a:latin typeface="Times New Roman" panose="02020603050405020304" pitchFamily="18" charset="0"/>
                <a:cs typeface="Times New Roman" panose="02020603050405020304" pitchFamily="18" charset="0"/>
              </a:rPr>
              <a:t> набором </a:t>
            </a:r>
            <a:r>
              <a:rPr lang="ru-RU" sz="2700" dirty="0" err="1">
                <a:latin typeface="Times New Roman" panose="02020603050405020304" pitchFamily="18" charset="0"/>
                <a:cs typeface="Times New Roman" panose="02020603050405020304" pitchFamily="18" charset="0"/>
              </a:rPr>
              <a:t>демографічних</a:t>
            </a:r>
            <a:r>
              <a:rPr lang="ru-RU" sz="2700" dirty="0">
                <a:latin typeface="Times New Roman" panose="02020603050405020304" pitchFamily="18" charset="0"/>
                <a:cs typeface="Times New Roman" panose="02020603050405020304" pitchFamily="18" charset="0"/>
              </a:rPr>
              <a:t> характеристик.</a:t>
            </a:r>
            <a:r>
              <a:rPr lang="ru-RU" dirty="0"/>
              <a:t/>
            </a:r>
            <a:br>
              <a:rPr lang="ru-RU" dirty="0"/>
            </a:br>
            <a:r>
              <a:rPr lang="ru-RU" dirty="0"/>
              <a:t/>
            </a:r>
            <a:br>
              <a:rPr lang="ru-RU" dirty="0"/>
            </a:br>
            <a:r>
              <a:rPr lang="ru-RU" dirty="0"/>
              <a:t/>
            </a:r>
            <a:br>
              <a:rPr lang="ru-RU" dirty="0"/>
            </a:b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dirty="0"/>
              <a:t> </a:t>
            </a: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14686812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524000" y="365125"/>
            <a:ext cx="9829799" cy="5065291"/>
          </a:xfrm>
        </p:spPr>
        <p:txBody>
          <a:bodyPr>
            <a:normAutofit fontScale="90000"/>
          </a:bodyPr>
          <a:lstStyle/>
          <a:p>
            <a:r>
              <a:rPr lang="uk-UA" sz="3200" dirty="0" smtClean="0">
                <a:solidFill>
                  <a:prstClr val="black"/>
                </a:solidFill>
                <a:latin typeface="Times New Roman" panose="02020603050405020304" pitchFamily="18" charset="0"/>
                <a:cs typeface="Times New Roman" panose="02020603050405020304" pitchFamily="18" charset="0"/>
              </a:rPr>
              <a:t>План.</a:t>
            </a:r>
            <a:br>
              <a:rPr lang="uk-UA" sz="3200" dirty="0" smtClean="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uk-UA" sz="3200" dirty="0" smtClean="0">
                <a:solidFill>
                  <a:prstClr val="black"/>
                </a:solidFill>
                <a:latin typeface="Times New Roman" panose="02020603050405020304" pitchFamily="18" charset="0"/>
                <a:cs typeface="Times New Roman" panose="02020603050405020304" pitchFamily="18" charset="0"/>
              </a:rPr>
              <a:t>1</a:t>
            </a:r>
            <a:r>
              <a:rPr lang="uk-UA" sz="3200" dirty="0">
                <a:solidFill>
                  <a:prstClr val="black"/>
                </a:solidFill>
                <a:latin typeface="Times New Roman" panose="02020603050405020304" pitchFamily="18" charset="0"/>
                <a:cs typeface="Times New Roman" panose="02020603050405020304" pitchFamily="18" charset="0"/>
              </a:rPr>
              <a:t>. Поняття якості дослідження та системи аудиту проектів.</a:t>
            </a:r>
            <a:r>
              <a:rPr lang="ru-RU" sz="3200" dirty="0">
                <a:solidFill>
                  <a:prstClr val="black"/>
                </a:solidFill>
                <a:latin typeface="Times New Roman" panose="02020603050405020304" pitchFamily="18" charset="0"/>
                <a:cs typeface="Times New Roman" panose="02020603050405020304" pitchFamily="18" charset="0"/>
              </a:rPr>
              <a:t/>
            </a:r>
            <a:br>
              <a:rPr lang="ru-RU"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2. Особливості аудиту якості у соціологічних дослідженнях</a:t>
            </a:r>
            <a:r>
              <a:rPr lang="uk-UA" sz="3200" dirty="0" smtClean="0">
                <a:solidFill>
                  <a:prstClr val="black"/>
                </a:solidFill>
                <a:latin typeface="Times New Roman" panose="02020603050405020304" pitchFamily="18" charset="0"/>
                <a:cs typeface="Times New Roman" panose="02020603050405020304" pitchFamily="18" charset="0"/>
              </a:rPr>
              <a:t>.</a:t>
            </a:r>
            <a:br>
              <a:rPr lang="uk-UA" sz="3200" dirty="0" smtClean="0">
                <a:solidFill>
                  <a:prstClr val="black"/>
                </a:solidFill>
                <a:latin typeface="Times New Roman" panose="02020603050405020304" pitchFamily="18" charset="0"/>
                <a:cs typeface="Times New Roman" panose="02020603050405020304" pitchFamily="18" charset="0"/>
              </a:rPr>
            </a:br>
            <a:r>
              <a:rPr lang="uk-UA" sz="3200" dirty="0" smtClean="0">
                <a:solidFill>
                  <a:prstClr val="black"/>
                </a:solidFill>
                <a:latin typeface="Times New Roman" panose="02020603050405020304" pitchFamily="18" charset="0"/>
                <a:cs typeface="Times New Roman" panose="02020603050405020304" pitchFamily="18" charset="0"/>
              </a:rPr>
              <a:t>3. </a:t>
            </a:r>
            <a:r>
              <a:rPr lang="uk-UA" sz="3200" dirty="0">
                <a:latin typeface="Times New Roman" panose="02020603050405020304" pitchFamily="18" charset="0"/>
                <a:cs typeface="Times New Roman" panose="02020603050405020304" pitchFamily="18" charset="0"/>
              </a:rPr>
              <a:t>Пакет документів на проведення соціологічного </a:t>
            </a:r>
            <a:r>
              <a:rPr lang="uk-UA" sz="3200" dirty="0" smtClean="0">
                <a:latin typeface="Times New Roman" panose="02020603050405020304" pitchFamily="18" charset="0"/>
                <a:cs typeface="Times New Roman" panose="02020603050405020304" pitchFamily="18" charset="0"/>
              </a:rPr>
              <a:t>дослідження.</a:t>
            </a: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ru-RU" sz="3200" dirty="0">
                <a:solidFill>
                  <a:prstClr val="black"/>
                </a:solidFill>
                <a:latin typeface="Times New Roman" panose="02020603050405020304" pitchFamily="18" charset="0"/>
                <a:cs typeface="Times New Roman" panose="02020603050405020304" pitchFamily="18" charset="0"/>
              </a:rPr>
              <a:t/>
            </a:r>
            <a:br>
              <a:rPr lang="ru-RU" sz="3200" dirty="0">
                <a:solidFill>
                  <a:prstClr val="black"/>
                </a:solidFill>
                <a:latin typeface="Times New Roman" panose="02020603050405020304" pitchFamily="18" charset="0"/>
                <a:cs typeface="Times New Roman" panose="02020603050405020304" pitchFamily="18" charset="0"/>
              </a:rPr>
            </a:br>
            <a:r>
              <a:rPr lang="ru-RU" dirty="0"/>
              <a:t/>
            </a:r>
            <a:br>
              <a:rPr lang="ru-RU" dirty="0"/>
            </a:br>
            <a:r>
              <a:rPr lang="ru-RU" sz="3400" dirty="0"/>
              <a:t/>
            </a:r>
            <a:br>
              <a:rPr lang="ru-RU" sz="3400"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476375" y="365124"/>
            <a:ext cx="9877425" cy="6072998"/>
          </a:xfrm>
        </p:spPr>
        <p:txBody>
          <a:bodyPr>
            <a:noAutofit/>
          </a:bodyPr>
          <a:lstStyle/>
          <a:p>
            <a:r>
              <a:rPr lang="uk-UA" sz="2000" b="1" dirty="0">
                <a:latin typeface="Times New Roman" panose="02020603050405020304" pitchFamily="18" charset="0"/>
                <a:cs typeface="Times New Roman" panose="02020603050405020304" pitchFamily="18" charset="0"/>
              </a:rPr>
              <a:t>Питання 1</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Якість - </a:t>
            </a:r>
            <a:r>
              <a:rPr lang="uk-UA" sz="2000" dirty="0">
                <a:latin typeface="Times New Roman" panose="02020603050405020304" pitchFamily="18" charset="0"/>
                <a:cs typeface="Times New Roman" panose="02020603050405020304" pitchFamily="18" charset="0"/>
              </a:rPr>
              <a:t>с</a:t>
            </a:r>
            <a:r>
              <a:rPr lang="ru-RU" sz="2000" dirty="0" err="1">
                <a:latin typeface="Times New Roman" panose="02020603050405020304" pitchFamily="18" charset="0"/>
                <a:cs typeface="Times New Roman" panose="02020603050405020304" pitchFamily="18" charset="0"/>
              </a:rPr>
              <a:t>тупінь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вартості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цінності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придатності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чого-небудь</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використання</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призначенням</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згідно</a:t>
            </a:r>
            <a:r>
              <a:rPr lang="ru-RU" sz="2000" dirty="0">
                <a:latin typeface="Times New Roman" panose="02020603050405020304" pitchFamily="18" charset="0"/>
                <a:cs typeface="Times New Roman" panose="02020603050405020304" pitchFamily="18" charset="0"/>
              </a:rPr>
              <a:t> з ДСТУ ISO 9000:2009, </a:t>
            </a:r>
            <a:r>
              <a:rPr lang="ru-RU" sz="2000" dirty="0" err="1">
                <a:latin typeface="Times New Roman" panose="02020603050405020304" pitchFamily="18" charset="0"/>
                <a:cs typeface="Times New Roman" panose="02020603050405020304" pitchFamily="18" charset="0"/>
              </a:rPr>
              <a:t>означає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ступінь</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якого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власних</a:t>
            </a:r>
            <a:r>
              <a:rPr lang="ru-RU" sz="2000" dirty="0">
                <a:latin typeface="Times New Roman" panose="02020603050405020304" pitchFamily="18" charset="0"/>
                <a:cs typeface="Times New Roman" panose="02020603050405020304" pitchFamily="18" charset="0"/>
              </a:rPr>
              <a:t> характеристик </a:t>
            </a:r>
            <a:r>
              <a:rPr lang="ru-RU" sz="2000" dirty="0" err="1">
                <a:latin typeface="Times New Roman" panose="02020603050405020304" pitchFamily="18" charset="0"/>
                <a:cs typeface="Times New Roman" panose="02020603050405020304" pitchFamily="18" charset="0"/>
              </a:rPr>
              <a:t>задовольняє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вимоги</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Підходи</a:t>
            </a:r>
            <a:r>
              <a:rPr lang="ru-RU" sz="2000" b="1" dirty="0">
                <a:latin typeface="Times New Roman" panose="02020603050405020304" pitchFamily="18" charset="0"/>
                <a:cs typeface="Times New Roman" panose="02020603050405020304" pitchFamily="18" charset="0"/>
              </a:rPr>
              <a:t> до </a:t>
            </a:r>
            <a:r>
              <a:rPr lang="ru-RU" sz="2000" b="1" dirty="0" err="1">
                <a:latin typeface="Times New Roman" panose="02020603050405020304" pitchFamily="18" charset="0"/>
                <a:cs typeface="Times New Roman" panose="02020603050405020304" pitchFamily="18" charset="0"/>
              </a:rPr>
              <a:t>опису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якості</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Система бездефектного </a:t>
            </a:r>
            <a:r>
              <a:rPr lang="ru-RU" sz="2000" dirty="0" err="1">
                <a:latin typeface="Times New Roman" panose="02020603050405020304" pitchFamily="18" charset="0"/>
                <a:cs typeface="Times New Roman" panose="02020603050405020304" pitchFamily="18" charset="0"/>
              </a:rPr>
              <a:t>виготовлення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продукції</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Система </a:t>
            </a:r>
            <a:r>
              <a:rPr lang="ru-RU" sz="2000" dirty="0" err="1">
                <a:latin typeface="Times New Roman" panose="02020603050405020304" pitchFamily="18" charset="0"/>
                <a:cs typeface="Times New Roman" panose="02020603050405020304" pitchFamily="18" charset="0"/>
              </a:rPr>
              <a:t>бездефектної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Якість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надійність</a:t>
            </a:r>
            <a:r>
              <a:rPr lang="ru-RU" sz="2000" dirty="0">
                <a:latin typeface="Times New Roman" panose="02020603050405020304" pitchFamily="18" charset="0"/>
                <a:cs typeface="Times New Roman" panose="02020603050405020304" pitchFamily="18" charset="0"/>
              </a:rPr>
              <a:t>, ресурс з перших </a:t>
            </a:r>
            <a:r>
              <a:rPr lang="ru-RU" sz="2000" dirty="0" err="1">
                <a:latin typeface="Times New Roman" panose="02020603050405020304" pitchFamily="18" charset="0"/>
                <a:cs typeface="Times New Roman" panose="02020603050405020304" pitchFamily="18" charset="0"/>
              </a:rPr>
              <a:t>виробів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Наукова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організація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управління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продукції</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управління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якістю</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ефективністю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підвищення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ефективності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Стандарти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якості</a:t>
            </a:r>
            <a:r>
              <a:rPr lang="ru-RU" sz="20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AAPOR</a:t>
            </a:r>
            <a:r>
              <a:rPr lang="uk-UA" sz="2000" dirty="0">
                <a:latin typeface="Times New Roman" panose="02020603050405020304" pitchFamily="18" charset="0"/>
                <a:cs typeface="Times New Roman" panose="02020603050405020304" pitchFamily="18" charset="0"/>
              </a:rPr>
              <a:t>: етичні, методологічні та технологічні</a:t>
            </a: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ru-RU" dirty="0"/>
              <a:t/>
            </a:r>
            <a:br>
              <a:rPr lang="ru-RU"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ru-RU" sz="2700" dirty="0">
                <a:latin typeface="Times New Roman" panose="02020603050405020304" pitchFamily="18" charset="0"/>
                <a:cs typeface="Times New Roman" panose="02020603050405020304" pitchFamily="18" charset="0"/>
              </a:rPr>
              <a:t>Аудит  - </a:t>
            </a:r>
            <a:r>
              <a:rPr lang="uk-UA" sz="2700" dirty="0">
                <a:latin typeface="Times New Roman" panose="02020603050405020304" pitchFamily="18" charset="0"/>
                <a:cs typeface="Times New Roman" panose="02020603050405020304" pitchFamily="18" charset="0"/>
              </a:rPr>
              <a:t> як інструмент соціальної відповідальності  бізнесу з’явився в 40-х роках ХХ століття в США  у зв’язку з початком регулярного проведення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соціальних рейтингів.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Визначення аудиту:</a:t>
            </a:r>
            <a:br>
              <a:rPr lang="uk-UA" sz="2700"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форма незалежного контролю;</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системний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процес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отри­мання</a:t>
            </a:r>
            <a:r>
              <a:rPr lang="ru-RU" sz="2800" dirty="0">
                <a:latin typeface="Times New Roman" panose="02020603050405020304" pitchFamily="18" charset="0"/>
                <a:cs typeface="Times New Roman" panose="02020603050405020304" pitchFamily="18" charset="0"/>
              </a:rPr>
              <a:t> й </a:t>
            </a:r>
            <a:r>
              <a:rPr lang="ru-RU" sz="2800" dirty="0" err="1">
                <a:latin typeface="Times New Roman" panose="02020603050405020304" pitchFamily="18" charset="0"/>
                <a:cs typeface="Times New Roman" panose="02020603050405020304" pitchFamily="18" charset="0"/>
              </a:rPr>
              <a:t>оцінки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об'єктивних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даних</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дії</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події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встановлює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рівень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визначеному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критерію</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представляє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результати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заці­кавленим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користувачам</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3) </a:t>
            </a:r>
            <a:r>
              <a:rPr lang="ru-RU" sz="2800" dirty="0" err="1">
                <a:latin typeface="Times New Roman" panose="02020603050405020304" pitchFamily="18" charset="0"/>
                <a:cs typeface="Times New Roman" panose="02020603050405020304" pitchFamily="18" charset="0"/>
              </a:rPr>
              <a:t>процес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зменшення</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прийнятного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інформаційного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ризику</a:t>
            </a:r>
            <a:r>
              <a:rPr lang="ru-RU" sz="2800" dirty="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ea typeface="Calibri" panose="020F0502020204030204" pitchFamily="34" charset="0"/>
                <a:cs typeface="Times New Roman" panose="02020603050405020304" pitchFamily="18" charset="0"/>
              </a:rPr>
              <a:t/>
            </a:r>
            <a:br>
              <a:rPr lang="ru-RU" sz="3200" dirty="0" smtClean="0">
                <a:latin typeface="Times New Roman" panose="02020603050405020304" pitchFamily="18" charset="0"/>
                <a:ea typeface="Calibri" panose="020F0502020204030204" pitchFamily="34" charset="0"/>
                <a:cs typeface="Times New Roman" panose="02020603050405020304" pitchFamily="18" charset="0"/>
              </a:rPr>
            </a:br>
            <a:r>
              <a:rPr lang="ru-RU" sz="3200" dirty="0">
                <a:latin typeface="Times New Roman" panose="02020603050405020304" pitchFamily="18" charset="0"/>
                <a:ea typeface="Calibri" panose="020F0502020204030204" pitchFamily="34" charset="0"/>
                <a:cs typeface="Times New Roman" panose="02020603050405020304" pitchFamily="18" charset="0"/>
              </a:rPr>
              <a:t/>
            </a:r>
            <a:br>
              <a:rPr lang="ru-RU" sz="3200" dirty="0">
                <a:latin typeface="Times New Roman" panose="02020603050405020304" pitchFamily="18" charset="0"/>
                <a:ea typeface="Calibri" panose="020F0502020204030204" pitchFamily="34" charset="0"/>
                <a:cs typeface="Times New Roman" panose="02020603050405020304" pitchFamily="18" charset="0"/>
              </a:rPr>
            </a:br>
            <a:r>
              <a:rPr lang="uk-UA" sz="1800"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a:latin typeface="Calibri" panose="020F0502020204030204" pitchFamily="34" charset="0"/>
                <a:ea typeface="Calibri" panose="020F0502020204030204" pitchFamily="34" charset="0"/>
                <a:cs typeface="Times New Roman" panose="02020603050405020304" pitchFamily="18" charset="0"/>
              </a:rPr>
              <a:t/>
            </a:r>
            <a:br>
              <a:rPr lang="ru-RU" sz="1400" dirty="0">
                <a:latin typeface="Calibri" panose="020F0502020204030204" pitchFamily="34" charset="0"/>
                <a:ea typeface="Calibri" panose="020F0502020204030204" pitchFamily="34"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6178550"/>
          </a:xfrm>
        </p:spPr>
        <p:txBody>
          <a:bodyPr>
            <a:normAutofit fontScale="90000"/>
          </a:bodyPr>
          <a:lstStyle/>
          <a:p>
            <a:r>
              <a:rPr lang="uk-UA" b="1" dirty="0">
                <a:latin typeface="Times New Roman" panose="02020603050405020304" pitchFamily="18" charset="0"/>
                <a:cs typeface="Times New Roman" panose="02020603050405020304" pitchFamily="18" charset="0"/>
              </a:rPr>
              <a:t>Питання 2</a:t>
            </a: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Тип процедур</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повторні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процедури</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вибірковий</a:t>
            </a:r>
            <a:r>
              <a:rPr lang="ru-RU" dirty="0">
                <a:latin typeface="Times New Roman" panose="02020603050405020304" pitchFamily="18" charset="0"/>
                <a:cs typeface="Times New Roman" panose="02020603050405020304" pitchFamily="18" charset="0"/>
              </a:rPr>
              <a:t> контроль;</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спостереження</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аудіо</a:t>
            </a:r>
            <a:r>
              <a:rPr lang="ru-RU" dirty="0">
                <a:latin typeface="Times New Roman" panose="02020603050405020304" pitchFamily="18" charset="0"/>
                <a:cs typeface="Times New Roman" panose="02020603050405020304" pitchFamily="18" charset="0"/>
              </a:rPr>
              <a:t>-і </a:t>
            </a:r>
            <a:r>
              <a:rPr lang="ru-RU" dirty="0" err="1">
                <a:latin typeface="Times New Roman" panose="02020603050405020304" pitchFamily="18" charset="0"/>
                <a:cs typeface="Times New Roman" panose="02020603050405020304" pitchFamily="18" charset="0"/>
              </a:rPr>
              <a:t>відеозапис</a:t>
            </a:r>
            <a:r>
              <a:rPr lang="ru-RU" dirty="0">
                <a:latin typeface="Times New Roman" panose="02020603050405020304" pitchFamily="18" charset="0"/>
                <a:cs typeface="Times New Roman" panose="02020603050405020304" pitchFamily="18" charset="0"/>
              </a:rPr>
              <a:t> процедур;</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глибинні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учасниками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телефонні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виході</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заборона </a:t>
            </a:r>
            <a:r>
              <a:rPr lang="ru-RU" dirty="0" err="1">
                <a:latin typeface="Times New Roman" panose="02020603050405020304" pitchFamily="18" charset="0"/>
                <a:cs typeface="Times New Roman" panose="02020603050405020304" pitchFamily="18" charset="0"/>
              </a:rPr>
              <a:t>несанкціонованої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редакції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матеріалів</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відомча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ревізія</a:t>
            </a:r>
            <a:r>
              <a:rPr lang="ru-RU" dirty="0"/>
              <a:t/>
            </a:r>
            <a:br>
              <a:rPr lang="ru-RU" dirty="0"/>
            </a:b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6092825"/>
          </a:xfrm>
        </p:spPr>
        <p:txBody>
          <a:bodyPr>
            <a:normAutofit fontScale="90000"/>
          </a:bodyPr>
          <a:lstStyle/>
          <a:p>
            <a:r>
              <a:rPr lang="ru-RU" sz="3100" b="1" dirty="0" err="1">
                <a:latin typeface="Times New Roman" panose="02020603050405020304" pitchFamily="18" charset="0"/>
                <a:cs typeface="Times New Roman" panose="02020603050405020304" pitchFamily="18" charset="0"/>
              </a:rPr>
              <a:t>Етапи</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роботи</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1. </a:t>
            </a:r>
            <a:r>
              <a:rPr lang="ru-RU" sz="3100" dirty="0" err="1">
                <a:latin typeface="Times New Roman" panose="02020603050405020304" pitchFamily="18" charset="0"/>
                <a:cs typeface="Times New Roman" panose="02020603050405020304" pitchFamily="18" charset="0"/>
              </a:rPr>
              <a:t>Періодичність</a:t>
            </a:r>
            <a:r>
              <a:rPr lang="ru-RU" sz="3100" dirty="0">
                <a:latin typeface="Times New Roman" panose="02020603050405020304" pitchFamily="18" charset="0"/>
                <a:cs typeface="Times New Roman" panose="02020603050405020304" pitchFamily="18" charset="0"/>
              </a:rPr>
              <a:t> аудиту </a:t>
            </a:r>
            <a:r>
              <a:rPr lang="ru-RU" sz="3100" dirty="0" err="1">
                <a:latin typeface="Times New Roman" panose="02020603050405020304" pitchFamily="18" charset="0"/>
                <a:cs typeface="Times New Roman" panose="02020603050405020304" pitchFamily="18" charset="0"/>
              </a:rPr>
              <a:t>якості</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2. План </a:t>
            </a:r>
            <a:r>
              <a:rPr lang="ru-RU" sz="3100" dirty="0" err="1">
                <a:latin typeface="Times New Roman" panose="02020603050405020304" pitchFamily="18" charset="0"/>
                <a:cs typeface="Times New Roman" panose="02020603050405020304" pitchFamily="18" charset="0"/>
              </a:rPr>
              <a:t>аудиторської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перевірки</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3. Методика </a:t>
            </a:r>
            <a:r>
              <a:rPr lang="ru-RU" sz="3100" dirty="0" err="1">
                <a:latin typeface="Times New Roman" panose="02020603050405020304" pitchFamily="18" charset="0"/>
                <a:cs typeface="Times New Roman" panose="02020603050405020304" pitchFamily="18" charset="0"/>
              </a:rPr>
              <a:t>виконання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внутрішніх</a:t>
            </a:r>
            <a:r>
              <a:rPr lang="ru-RU" sz="3100" dirty="0">
                <a:latin typeface="Times New Roman" panose="02020603050405020304" pitchFamily="18" charset="0"/>
                <a:cs typeface="Times New Roman" panose="02020603050405020304" pitchFamily="18" charset="0"/>
              </a:rPr>
              <a:t> аудиторских </a:t>
            </a:r>
            <a:r>
              <a:rPr lang="ru-RU" sz="3100" dirty="0" err="1">
                <a:latin typeface="Times New Roman" panose="02020603050405020304" pitchFamily="18" charset="0"/>
                <a:cs typeface="Times New Roman" panose="02020603050405020304" pitchFamily="18" charset="0"/>
              </a:rPr>
              <a:t>перевірок</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4. </a:t>
            </a:r>
            <a:r>
              <a:rPr lang="ru-RU" sz="3100" dirty="0" err="1">
                <a:latin typeface="Times New Roman" panose="02020603050405020304" pitchFamily="18" charset="0"/>
                <a:cs typeface="Times New Roman" panose="02020603050405020304" pitchFamily="18" charset="0"/>
              </a:rPr>
              <a:t>Планування</a:t>
            </a:r>
            <a:r>
              <a:rPr lang="ru-RU" sz="3100" dirty="0">
                <a:latin typeface="Times New Roman" panose="02020603050405020304" pitchFamily="18" charset="0"/>
                <a:cs typeface="Times New Roman" panose="02020603050405020304" pitchFamily="18" charset="0"/>
              </a:rPr>
              <a:t> і </a:t>
            </a:r>
            <a:r>
              <a:rPr lang="ru-RU" sz="3100" dirty="0" err="1">
                <a:latin typeface="Times New Roman" panose="02020603050405020304" pitchFamily="18" charset="0"/>
                <a:cs typeface="Times New Roman" panose="02020603050405020304" pitchFamily="18" charset="0"/>
              </a:rPr>
              <a:t>проведення</a:t>
            </a:r>
            <a:r>
              <a:rPr lang="ru-RU" sz="3100" dirty="0">
                <a:latin typeface="Times New Roman" panose="02020603050405020304" pitchFamily="18" charset="0"/>
                <a:cs typeface="Times New Roman" panose="02020603050405020304" pitchFamily="18" charset="0"/>
              </a:rPr>
              <a:t> аудиту.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5. </a:t>
            </a:r>
            <a:r>
              <a:rPr lang="ru-RU" sz="3100" dirty="0" err="1">
                <a:latin typeface="Times New Roman" panose="02020603050405020304" pitchFamily="18" charset="0"/>
                <a:cs typeface="Times New Roman" panose="02020603050405020304" pitchFamily="18" charset="0"/>
              </a:rPr>
              <a:t>Відбір</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проектів</a:t>
            </a:r>
            <a:r>
              <a:rPr lang="ru-RU" sz="3100" dirty="0">
                <a:latin typeface="Times New Roman" panose="02020603050405020304" pitchFamily="18" charset="0"/>
                <a:cs typeface="Times New Roman" panose="02020603050405020304" pitchFamily="18" charset="0"/>
              </a:rPr>
              <a:t> для </a:t>
            </a:r>
            <a:r>
              <a:rPr lang="ru-RU" sz="3100" dirty="0" err="1">
                <a:latin typeface="Times New Roman" panose="02020603050405020304" pitchFamily="18" charset="0"/>
                <a:cs typeface="Times New Roman" panose="02020603050405020304" pitchFamily="18" charset="0"/>
              </a:rPr>
              <a:t>аудиторської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перевірки</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6. </a:t>
            </a:r>
            <a:r>
              <a:rPr lang="ru-RU" sz="3100" dirty="0" err="1">
                <a:latin typeface="Times New Roman" panose="02020603050405020304" pitchFamily="18" charset="0"/>
                <a:cs typeface="Times New Roman" panose="02020603050405020304" pitchFamily="18" charset="0"/>
              </a:rPr>
              <a:t>Відбір</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працівників</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певних</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категорій</a:t>
            </a:r>
            <a:r>
              <a:rPr lang="ru-RU" sz="3100" dirty="0">
                <a:latin typeface="Times New Roman" panose="02020603050405020304" pitchFamily="18" charset="0"/>
                <a:cs typeface="Times New Roman" panose="02020603050405020304" pitchFamily="18" charset="0"/>
              </a:rPr>
              <a:t> для аудиту.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7. </a:t>
            </a:r>
            <a:r>
              <a:rPr lang="ru-RU" sz="3100" dirty="0" err="1">
                <a:latin typeface="Times New Roman" panose="02020603050405020304" pitchFamily="18" charset="0"/>
                <a:cs typeface="Times New Roman" panose="02020603050405020304" pitchFamily="18" charset="0"/>
              </a:rPr>
              <a:t>Звітність</a:t>
            </a:r>
            <a:r>
              <a:rPr lang="ru-RU" sz="3100" dirty="0">
                <a:latin typeface="Times New Roman" panose="02020603050405020304" pitchFamily="18" charset="0"/>
                <a:cs typeface="Times New Roman" panose="02020603050405020304" pitchFamily="18" charset="0"/>
              </a:rPr>
              <a:t> про аудит </a:t>
            </a:r>
            <a:r>
              <a:rPr lang="ru-RU" sz="3100" dirty="0" err="1">
                <a:latin typeface="Times New Roman" panose="02020603050405020304" pitchFamily="18" charset="0"/>
                <a:cs typeface="Times New Roman" panose="02020603050405020304" pitchFamily="18" charset="0"/>
              </a:rPr>
              <a:t>якості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соціологічного</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дослідження</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8. Брак у </a:t>
            </a:r>
            <a:r>
              <a:rPr lang="ru-RU" sz="3100" dirty="0" err="1">
                <a:latin typeface="Times New Roman" panose="02020603050405020304" pitchFamily="18" charset="0"/>
                <a:cs typeface="Times New Roman" panose="02020603050405020304" pitchFamily="18" charset="0"/>
              </a:rPr>
              <a:t>роботі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соціологічної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служби</a:t>
            </a:r>
            <a:r>
              <a:rPr lang="ru-RU" sz="3100" dirty="0">
                <a:latin typeface="Times New Roman" panose="02020603050405020304" pitchFamily="18" charset="0"/>
                <a:cs typeface="Times New Roman" panose="02020603050405020304" pitchFamily="18" charset="0"/>
              </a:rPr>
              <a:t> та </a:t>
            </a:r>
            <a:r>
              <a:rPr lang="ru-RU" sz="3100" dirty="0" err="1">
                <a:latin typeface="Times New Roman" panose="02020603050405020304" pitchFamily="18" charset="0"/>
                <a:cs typeface="Times New Roman" panose="02020603050405020304" pitchFamily="18" charset="0"/>
              </a:rPr>
              <a:t>скарги</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клієнтів</a:t>
            </a:r>
            <a:r>
              <a:rPr lang="ru-RU" sz="3100" dirty="0">
                <a:latin typeface="Times New Roman" panose="02020603050405020304" pitchFamily="18" charset="0"/>
                <a:cs typeface="Times New Roman" panose="02020603050405020304" pitchFamily="18" charset="0"/>
              </a:rPr>
              <a:t>.</a:t>
            </a:r>
            <a:r>
              <a:rPr lang="ru-RU" dirty="0"/>
              <a:t/>
            </a:r>
            <a:br>
              <a:rPr lang="ru-RU" dirty="0"/>
            </a:b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a:bodyPr>
          <a:lstStyle/>
          <a:p>
            <a:r>
              <a:rPr lang="ru-RU" dirty="0"/>
              <a:t/>
            </a:r>
            <a:br>
              <a:rPr lang="ru-RU" dirty="0"/>
            </a:br>
            <a:r>
              <a:rPr lang="ru-RU" dirty="0" smtClean="0"/>
              <a:t/>
            </a:r>
            <a:br>
              <a:rPr lang="ru-RU" dirty="0" smtClean="0"/>
            </a:br>
            <a:r>
              <a:rPr lang="ru-RU" dirty="0"/>
              <a:t/>
            </a:r>
            <a:br>
              <a:rPr lang="ru-RU" dirty="0"/>
            </a:br>
            <a:endParaRPr lang="ru-RU" dirty="0"/>
          </a:p>
        </p:txBody>
      </p:sp>
      <p:sp>
        <p:nvSpPr>
          <p:cNvPr id="3" name="Прямоугольник 2"/>
          <p:cNvSpPr/>
          <p:nvPr/>
        </p:nvSpPr>
        <p:spPr>
          <a:xfrm>
            <a:off x="1504951" y="657225"/>
            <a:ext cx="10020300" cy="7109639"/>
          </a:xfrm>
          <a:prstGeom prst="rect">
            <a:avLst/>
          </a:prstGeom>
        </p:spPr>
        <p:txBody>
          <a:bodyPr wrap="square">
            <a:spAutoFit/>
          </a:bodyPr>
          <a:lstStyle/>
          <a:p>
            <a:r>
              <a:rPr lang="ru-RU" sz="2400" b="1" dirty="0" err="1" smtClean="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t>Питання</a:t>
            </a:r>
            <a:r>
              <a:rPr lang="ru-RU" sz="2400" b="1" dirty="0" smtClean="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t> 3</a:t>
            </a:r>
          </a:p>
          <a:p>
            <a:r>
              <a:rPr lang="ru-RU" sz="2400" b="1" dirty="0">
                <a:latin typeface="Times New Roman" panose="02020603050405020304" pitchFamily="18" charset="0"/>
                <a:cs typeface="Times New Roman" panose="02020603050405020304" pitchFamily="18" charset="0"/>
              </a:rPr>
              <a:t>Пакет </a:t>
            </a:r>
            <a:r>
              <a:rPr lang="ru-RU" sz="2400" b="1" dirty="0" err="1">
                <a:latin typeface="Times New Roman" panose="02020603050405020304" pitchFamily="18" charset="0"/>
                <a:cs typeface="Times New Roman" panose="02020603050405020304" pitchFamily="18" charset="0"/>
              </a:rPr>
              <a:t>документів</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договір</a:t>
            </a:r>
            <a:r>
              <a:rPr lang="ru-RU" sz="2400" b="1" dirty="0">
                <a:latin typeface="Times New Roman" panose="02020603050405020304" pitchFamily="18" charset="0"/>
                <a:cs typeface="Times New Roman" panose="02020603050405020304" pitchFamily="18" charset="0"/>
              </a:rPr>
              <a:t> на </a:t>
            </a:r>
            <a:r>
              <a:rPr lang="ru-RU" sz="2400" b="1" dirty="0" err="1">
                <a:latin typeface="Times New Roman" panose="02020603050405020304" pitchFamily="18" charset="0"/>
                <a:cs typeface="Times New Roman" panose="02020603050405020304" pitchFamily="18" charset="0"/>
              </a:rPr>
              <a:t>проведення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технічне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завдання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програма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протокол </a:t>
            </a:r>
            <a:r>
              <a:rPr lang="ru-RU" sz="2400" b="1" dirty="0" err="1">
                <a:latin typeface="Times New Roman" panose="02020603050405020304" pitchFamily="18" charset="0"/>
                <a:cs typeface="Times New Roman" panose="02020603050405020304" pitchFamily="18" charset="0"/>
              </a:rPr>
              <a:t>погодження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договірної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ціни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кошторис</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календарний</a:t>
            </a:r>
            <a:r>
              <a:rPr lang="ru-RU" sz="2400" b="1" dirty="0">
                <a:latin typeface="Times New Roman" panose="02020603050405020304" pitchFamily="18" charset="0"/>
                <a:cs typeface="Times New Roman" panose="02020603050405020304" pitchFamily="18" charset="0"/>
              </a:rPr>
              <a:t> план).</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cs typeface="Times New Roman" panose="02020603050405020304" pitchFamily="18" charset="0"/>
              </a:rPr>
              <a:t>Договір</a:t>
            </a:r>
            <a:r>
              <a:rPr lang="ru-RU" sz="2400" b="1" dirty="0">
                <a:latin typeface="Times New Roman" panose="02020603050405020304" pitchFamily="18" charset="0"/>
                <a:cs typeface="Times New Roman" panose="02020603050405020304" pitchFamily="18" charset="0"/>
              </a:rPr>
              <a:t> на </a:t>
            </a:r>
            <a:r>
              <a:rPr lang="ru-RU" sz="2400" b="1" dirty="0" err="1">
                <a:latin typeface="Times New Roman" panose="02020603050405020304" pitchFamily="18" charset="0"/>
                <a:cs typeface="Times New Roman" panose="02020603050405020304" pitchFamily="18" charset="0"/>
              </a:rPr>
              <a:t>проведення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a:t>
            </a:r>
            <a:br>
              <a:rPr lang="ru-RU" sz="2400" b="1"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зазначення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предмет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вартість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 та порядок </a:t>
            </a:r>
            <a:r>
              <a:rPr lang="ru-RU" sz="2400" dirty="0" err="1">
                <a:latin typeface="Times New Roman" panose="02020603050405020304" pitchFamily="18" charset="0"/>
                <a:cs typeface="Times New Roman" panose="02020603050405020304" pitchFamily="18" charset="0"/>
              </a:rPr>
              <a:t>розрахунків</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порядок </a:t>
            </a:r>
            <a:r>
              <a:rPr lang="ru-RU" sz="2400" dirty="0" err="1">
                <a:latin typeface="Times New Roman" panose="02020603050405020304" pitchFamily="18" charset="0"/>
                <a:cs typeface="Times New Roman" panose="02020603050405020304" pitchFamily="18" charset="0"/>
              </a:rPr>
              <a:t>здачі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приймання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робіт</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права та </a:t>
            </a:r>
            <a:r>
              <a:rPr lang="ru-RU" sz="2400" dirty="0" err="1">
                <a:latin typeface="Times New Roman" panose="02020603050405020304" pitchFamily="18" charset="0"/>
                <a:cs typeface="Times New Roman" panose="02020603050405020304" pitchFamily="18" charset="0"/>
              </a:rPr>
              <a:t>обов’язки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відповідальність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обставини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безпереборної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сили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строк </a:t>
            </a:r>
            <a:r>
              <a:rPr lang="ru-RU" sz="2400" dirty="0" err="1">
                <a:latin typeface="Times New Roman" panose="02020603050405020304" pitchFamily="18" charset="0"/>
                <a:cs typeface="Times New Roman" panose="02020603050405020304" pitchFamily="18" charset="0"/>
              </a:rPr>
              <a:t>дії</a:t>
            </a:r>
            <a:r>
              <a:rPr lang="ru-RU" sz="2400" dirty="0">
                <a:latin typeface="Times New Roman" panose="02020603050405020304" pitchFamily="18" charset="0"/>
                <a:cs typeface="Times New Roman" panose="02020603050405020304" pitchFamily="18" charset="0"/>
              </a:rPr>
              <a:t>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припинення</a:t>
            </a:r>
            <a:r>
              <a:rPr lang="ru-RU" sz="2400" dirty="0">
                <a:latin typeface="Times New Roman" panose="02020603050405020304" pitchFamily="18" charset="0"/>
                <a:cs typeface="Times New Roman" panose="02020603050405020304" pitchFamily="18" charset="0"/>
              </a:rPr>
              <a:t>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умови</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endParaRPr lang="ru-RU" sz="2400"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endParaRPr>
          </a:p>
          <a:p>
            <a:r>
              <a:rPr lang="ru-RU" sz="2400"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t/>
            </a:r>
            <a:br>
              <a:rPr lang="ru-RU" sz="2400"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solidFill>
                  <a:prstClr val="black">
                    <a:lumMod val="85000"/>
                    <a:lumOff val="15000"/>
                  </a:prstClr>
                </a:solidFill>
                <a:latin typeface="Times New Roman" panose="02020603050405020304" pitchFamily="18" charset="0"/>
                <a:ea typeface="+mj-ea"/>
                <a:cs typeface="Times New Roman" panose="02020603050405020304" pitchFamily="18" charset="0"/>
              </a:rPr>
              <a:t/>
            </a:r>
            <a:br>
              <a:rPr lang="ru-RU" sz="2400" dirty="0">
                <a:solidFill>
                  <a:prstClr val="black">
                    <a:lumMod val="85000"/>
                    <a:lumOff val="15000"/>
                  </a:prstClr>
                </a:solidFill>
                <a:latin typeface="Times New Roman" panose="02020603050405020304" pitchFamily="18" charset="0"/>
                <a:ea typeface="+mj-ea"/>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10191750" cy="5949950"/>
          </a:xfrm>
        </p:spPr>
        <p:txBody>
          <a:bodyPr>
            <a:normAutofit fontScale="90000"/>
          </a:bodyPr>
          <a:lstStyle/>
          <a:p>
            <a:r>
              <a:rPr lang="ru-RU" b="1" dirty="0">
                <a:latin typeface="Times New Roman" panose="02020603050405020304" pitchFamily="18" charset="0"/>
                <a:cs typeface="Times New Roman" panose="02020603050405020304" pitchFamily="18" charset="0"/>
              </a:rPr>
              <a:t>2. </a:t>
            </a:r>
            <a:r>
              <a:rPr lang="ru-RU" b="1" dirty="0" err="1">
                <a:latin typeface="Times New Roman" panose="02020603050405020304" pitchFamily="18" charset="0"/>
                <a:cs typeface="Times New Roman" panose="02020603050405020304" pitchFamily="18" charset="0"/>
              </a:rPr>
              <a:t>Технічне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завдання</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обов’язкове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погодження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обсягу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вибірки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технічні</a:t>
            </a:r>
            <a:r>
              <a:rPr lang="ru-RU" dirty="0">
                <a:latin typeface="Times New Roman" panose="02020603050405020304" pitchFamily="18" charset="0"/>
                <a:cs typeface="Times New Roman" panose="02020603050405020304" pitchFamily="18" charset="0"/>
              </a:rPr>
              <a:t> характеристики </a:t>
            </a:r>
            <a:r>
              <a:rPr lang="ru-RU" dirty="0" err="1">
                <a:latin typeface="Times New Roman" panose="02020603050405020304" pitchFamily="18" charset="0"/>
                <a:cs typeface="Times New Roman" panose="02020603050405020304" pitchFamily="18" charset="0"/>
              </a:rPr>
              <a:t>звіту</a:t>
            </a:r>
            <a:r>
              <a:rPr lang="ru-RU"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Програма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дослідження</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авторського</a:t>
            </a:r>
            <a:r>
              <a:rPr lang="ru-RU" dirty="0">
                <a:latin typeface="Times New Roman" panose="02020603050405020304" pitchFamily="18" charset="0"/>
                <a:cs typeface="Times New Roman" panose="02020603050405020304" pitchFamily="18" charset="0"/>
              </a:rPr>
              <a:t> права.</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4. Протокол </a:t>
            </a:r>
            <a:r>
              <a:rPr lang="ru-RU" b="1" dirty="0" err="1">
                <a:latin typeface="Times New Roman" panose="02020603050405020304" pitchFamily="18" charset="0"/>
                <a:cs typeface="Times New Roman" panose="02020603050405020304" pitchFamily="18" charset="0"/>
              </a:rPr>
              <a:t>погодження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договірної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ціни</a:t>
            </a:r>
            <a:r>
              <a:rPr lang="ru-RU" b="1"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Форми розрахунків:</a:t>
            </a:r>
            <a:br>
              <a:rPr lang="uk-UA" b="1"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100 % передплата</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часткова передплата (25%)</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100% оплата по завершенню договору після здачі робіт</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поетапна передплата</a:t>
            </a:r>
            <a:r>
              <a:rPr lang="ru-RU" dirty="0"/>
              <a:t/>
            </a:r>
            <a:br>
              <a:rPr lang="ru-RU" dirty="0"/>
            </a:br>
            <a:r>
              <a:rPr lang="ru-RU" sz="1100" dirty="0">
                <a:latin typeface="Calibri" panose="020F0502020204030204" pitchFamily="34" charset="0"/>
                <a:ea typeface="Calibri" panose="020F0502020204030204" pitchFamily="34" charset="0"/>
                <a:cs typeface="Times New Roman" panose="02020603050405020304" pitchFamily="18" charset="0"/>
              </a:rPr>
              <a:t/>
            </a:r>
            <a:br>
              <a:rPr lang="ru-RU" sz="1100" dirty="0">
                <a:latin typeface="Calibri" panose="020F0502020204030204" pitchFamily="34" charset="0"/>
                <a:ea typeface="Calibri" panose="020F0502020204030204" pitchFamily="34" charset="0"/>
                <a:cs typeface="Times New Roman" panose="02020603050405020304" pitchFamily="18" charset="0"/>
              </a:rPr>
            </a:br>
            <a:r>
              <a:rPr lang="ru-RU" sz="1100" dirty="0"/>
              <a:t/>
            </a:r>
            <a:br>
              <a:rPr lang="ru-RU" sz="1100" dirty="0"/>
            </a:br>
            <a:r>
              <a:rPr lang="ru-RU" dirty="0"/>
              <a:t/>
            </a: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428750" y="393700"/>
            <a:ext cx="10467975" cy="5864225"/>
          </a:xfrm>
        </p:spPr>
        <p:txBody>
          <a:bodyPr>
            <a:normAutofit fontScale="90000"/>
          </a:bodyPr>
          <a:lstStyle/>
          <a:p>
            <a:r>
              <a:rPr lang="ru-RU" sz="2700" b="1" dirty="0">
                <a:latin typeface="Times New Roman" panose="02020603050405020304" pitchFamily="18" charset="0"/>
                <a:cs typeface="Times New Roman" panose="02020603050405020304" pitchFamily="18" charset="0"/>
              </a:rPr>
              <a:t>5. </a:t>
            </a:r>
            <a:r>
              <a:rPr lang="ru-RU" sz="2700" b="1" dirty="0" err="1">
                <a:latin typeface="Times New Roman" panose="02020603050405020304" pitchFamily="18" charset="0"/>
                <a:cs typeface="Times New Roman" panose="02020603050405020304" pitchFamily="18" charset="0"/>
              </a:rPr>
              <a:t>Кошторис</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дослідження</a:t>
            </a:r>
            <a:r>
              <a:rPr lang="ru-RU" sz="2700" b="1" dirty="0">
                <a:latin typeface="Times New Roman" panose="02020603050405020304" pitchFamily="18" charset="0"/>
                <a:cs typeface="Times New Roman" panose="02020603050405020304" pitchFamily="18" charset="0"/>
              </a:rPr>
              <a:t>.</a:t>
            </a:r>
            <a:r>
              <a:rPr lang="uk-UA" sz="2700" b="1" dirty="0">
                <a:latin typeface="Times New Roman" panose="02020603050405020304" pitchFamily="18" charset="0"/>
                <a:cs typeface="Times New Roman" panose="02020603050405020304" pitchFamily="18" charset="0"/>
              </a:rPr>
              <a:t/>
            </a:r>
            <a:br>
              <a:rPr lang="uk-UA" sz="2700" b="1"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Пункти фінансового забезпечення:</a:t>
            </a:r>
            <a:br>
              <a:rPr lang="uk-UA" sz="2700"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Заробітна плата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Податки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Відрядження</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Оформлення документації</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Оплата транспортних витрат</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Приміщення</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Витратні матеріали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Послуги сторонніх організацій (субпідрядники, </a:t>
            </a:r>
            <a:r>
              <a:rPr lang="uk-UA" sz="2700" dirty="0" smtClean="0">
                <a:latin typeface="Times New Roman" panose="02020603050405020304" pitchFamily="18" charset="0"/>
                <a:cs typeface="Times New Roman" panose="02020603050405020304" pitchFamily="18" charset="0"/>
              </a:rPr>
              <a:t>к</a:t>
            </a:r>
            <a:r>
              <a:rPr lang="ru-RU" sz="2700" dirty="0">
                <a:latin typeface="Times New Roman" panose="02020603050405020304" pitchFamily="18" charset="0"/>
                <a:cs typeface="Times New Roman" panose="02020603050405020304" pitchFamily="18" charset="0"/>
              </a:rPr>
              <a:t>о</a:t>
            </a:r>
            <a:r>
              <a:rPr lang="uk-UA" sz="2700" dirty="0" err="1" smtClean="0">
                <a:latin typeface="Times New Roman" panose="02020603050405020304" pitchFamily="18" charset="0"/>
                <a:cs typeface="Times New Roman" panose="02020603050405020304" pitchFamily="18" charset="0"/>
              </a:rPr>
              <a:t>нсультанти</a:t>
            </a:r>
            <a:r>
              <a:rPr lang="uk-UA" sz="2700" dirty="0">
                <a:latin typeface="Times New Roman" panose="02020603050405020304" pitchFamily="18" charset="0"/>
                <a:cs typeface="Times New Roman" panose="02020603050405020304" pitchFamily="18" charset="0"/>
              </a:rPr>
              <a:t>)</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Непередбачувані витрати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Накладні витрати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Інші витрати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
            </a: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6. </a:t>
            </a:r>
            <a:r>
              <a:rPr lang="ru-RU" sz="2700" b="1" dirty="0" err="1">
                <a:latin typeface="Times New Roman" panose="02020603050405020304" pitchFamily="18" charset="0"/>
                <a:cs typeface="Times New Roman" panose="02020603050405020304" pitchFamily="18" charset="0"/>
              </a:rPr>
              <a:t>Календарний</a:t>
            </a:r>
            <a:r>
              <a:rPr lang="ru-RU" sz="2700" b="1" dirty="0">
                <a:latin typeface="Times New Roman" panose="02020603050405020304" pitchFamily="18" charset="0"/>
                <a:cs typeface="Times New Roman" panose="02020603050405020304" pitchFamily="18" charset="0"/>
              </a:rPr>
              <a:t> план </a:t>
            </a:r>
            <a:r>
              <a:rPr lang="ru-RU" sz="2700" b="1" dirty="0" err="1">
                <a:latin typeface="Times New Roman" panose="02020603050405020304" pitchFamily="18" charset="0"/>
                <a:cs typeface="Times New Roman" panose="02020603050405020304" pitchFamily="18" charset="0"/>
              </a:rPr>
              <a:t>дослідження</a:t>
            </a:r>
            <a:r>
              <a:rPr lang="ru-RU" sz="2700" b="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a:t>
            </a:r>
            <a:r>
              <a:rPr lang="ru-RU" sz="2700" dirty="0" err="1">
                <a:latin typeface="Times New Roman" panose="02020603050405020304" pitchFamily="18" charset="0"/>
                <a:cs typeface="Times New Roman" panose="02020603050405020304" pitchFamily="18" charset="0"/>
              </a:rPr>
              <a:t>основні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процедури</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інтервали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реалізації</a:t>
            </a:r>
            <a:r>
              <a:rPr lang="ru-RU" sz="2700"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253</TotalTime>
  <Words>82</Words>
  <Application>Microsoft Office PowerPoint</Application>
  <PresentationFormat>Широкоэкранный</PresentationFormat>
  <Paragraphs>14</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Організація соціологічного дослідження та його якість </vt:lpstr>
      <vt:lpstr>План.  1. Поняття якості дослідження та системи аудиту проектів. 2. Особливості аудиту якості у соціологічних дослідженнях. 3. Пакет документів на проведення соціологічного дослідження.      </vt:lpstr>
      <vt:lpstr>Питання 1  Якість - ступінь вартості, цінності, придатності чого-небудь для його використання за призначенням.  Термін «якість», згідно з ДСТУ ISO 9000:2009, означає ступінь, до якого сукупність власних характеристик задовольняє вимоги.   Підходи до опису якості.  Система бездефектного виготовлення продукції  Система бездефектної праці Якість, надійність, ресурс з перших виробів Наукова організація праці Комплексна система управління якістю продукції  Комплексна система управління якістю та ефективністю виробництва  Комплексна система підвищення ефективності виробництва   Стандарти якості AAPOR: етичні, методологічні та технологічні    </vt:lpstr>
      <vt:lpstr>Аудит  -  як інструмент соціальної відповідальності  бізнесу з’явився в 40-х роках ХХ століття в США  у зв’язку з початком регулярного проведення  соціальних рейтингів.   Визначення аудиту:  1) форма незалежного контролю; 2) системний процес отри­мання й оцінки об'єктивних даних про дії та події, що встановлює рівень їх відповідальності визначеному критерію і представляє результати заці­кавленим користувачам; 3) процес зменшення до прийнятного рівня інформаційного ризику.      </vt:lpstr>
      <vt:lpstr>Питання 2 Тип процедур  повторні процедури;   вибірковий контроль;  спостереження;   аудіо-і відеозапис процедур;  глибинні інтерв’ю з учасниками дослідження;   телефонні інтерв’ю;   інтерв’ю «на виході»;  заборона несанкціонованої редакції документів і матеріалів;   незалежна (зовнішня або відомча) ревізія   </vt:lpstr>
      <vt:lpstr>Етапи роботи  1. Періодичність аудиту якості. 2. План аудиторської перевірки.  3. Методика виконання внутрішніх аудиторских перевірок.  4. Планування і проведення аудиту.  5. Відбір проектів для аудиторської перевірки.  6. Відбір працівників певних категорій для аудиту.  7. Звітність про аудит якості соціологічного дослідження. 8. Брак у роботі соціологічної служби та скарги клієнтів.  </vt:lpstr>
      <vt:lpstr>   </vt:lpstr>
      <vt:lpstr>2. Технічне завдання (обов’язкове погодження обсягу вибірки та технічні характеристики звіту). 3. Програма дослідження. Питання етики дослідження та авторського права. 4. Протокол погодження договірної ціни. Форми розрахунків: 100 % передплата часткова передплата (25%) 100% оплата по завершенню договору після здачі робіт поетапна передплата    </vt:lpstr>
      <vt:lpstr>5. Кошторис дослідження. Пункти фінансового забезпечення: Заробітна плата Податки Відрядження Оформлення документації Оплата транспортних витрат Приміщення Витратні матеріали Послуги сторонніх організацій (субпідрядники, консультанти) Непередбачувані витрати Накладні витрати Інші витрати  6. Календарний план дослідження (основні процедури та інтервали реалізації).        </vt:lpstr>
      <vt:lpstr>Завдання Опишіть, які обмеження мають наведені нижче вибіркові процедури і як їх використання може вплинути на якість емпіричного дослідження: 1. Будь-яка вибірка, в якій учасники самі себе обирають (так звана вибірка «добровольців»), наприклад, відповідаючи на прохання газети чи телефонуючи по одному з телефонних номерів на телеекрані, якщо схвалюють пропозицію, і по іншому – якщо не згодні з ним. 2. Будь-яка вибірка, в якій інтерв’юеру дається свобода вибору респондента. 3. Методи сніжної грудки, в яких деякі люди, що брали участь в опитуванні, пропонують інших, які могли б стати його учасниками. 4. Вуличні експрес-інтерв’ю, в яких інтерв’юерам треба опитувати перехожих, готових взяти участь в опитуванні, до тих пір, поки вони не заповнять певні квоти з конкретних категорій людей. 5. Телефонні опитування в районах, де багато жителів не мають телефонів. 6. Вибірки, які виходять із зручності дослідників, тобто такі, в яких компанії, що займаються опитуваннями громадської думки, працюють у містах, де у них є хороші друзі і зв’язки, або там, куди зручно дістатися.          </vt:lpstr>
      <vt:lpstr> 7. Вибірки, засновані на «типових» містах або домогосподарствах. 8. Вибірки, в яких заміна використовується для «коригування» вибірки з тим, щоб відповісти за тих, хто не був опитаний або недостатньо представлений у вибірці з тих чи інших причин. 9. Вибірки, побудовані на основі неправильних одиниць відбору. 10. Вибірки, засновані на застарілих списках. 11. Вибірки, засновані на маршрутних методах, в яких інтерв’юер починає в певній точці і продовжує рухатися від одного будинку до іншого згідно якомусь правилу. 12. Квотні вибірки, в яких інтерв’юерам потрібно опитати певну кількість людей з певним набором демографічних характеристик.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19</cp:revision>
  <dcterms:created xsi:type="dcterms:W3CDTF">2020-09-04T19:13:21Z</dcterms:created>
  <dcterms:modified xsi:type="dcterms:W3CDTF">2021-04-20T07:54:26Z</dcterms:modified>
</cp:coreProperties>
</file>