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744" y="429768"/>
            <a:ext cx="7315200" cy="3255264"/>
          </a:xfrm>
        </p:spPr>
        <p:txBody>
          <a:bodyPr/>
          <a:lstStyle/>
          <a:p>
            <a:r>
              <a:rPr lang="uk-UA" dirty="0" smtClean="0"/>
              <a:t>Фізика тонких плівок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50807" y="5602934"/>
            <a:ext cx="3993193" cy="914400"/>
          </a:xfrm>
        </p:spPr>
        <p:txBody>
          <a:bodyPr/>
          <a:lstStyle/>
          <a:p>
            <a:r>
              <a:rPr lang="uk-UA" dirty="0" smtClean="0"/>
              <a:t>Ніконова Аліна Олександрівна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1998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дрейфов</a:t>
            </a:r>
            <a:r>
              <a:rPr lang="uk-UA" dirty="0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струми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розгляд</a:t>
            </a:r>
            <a:r>
              <a:rPr lang="ru-RU" dirty="0"/>
              <a:t> </a:t>
            </a:r>
            <a:r>
              <a:rPr lang="ru-RU" dirty="0" err="1"/>
              <a:t>дрейфових</a:t>
            </a:r>
            <a:r>
              <a:rPr lang="ru-RU" dirty="0"/>
              <a:t> </a:t>
            </a:r>
            <a:r>
              <a:rPr lang="ru-RU" dirty="0" err="1"/>
              <a:t>струмів</a:t>
            </a:r>
            <a:r>
              <a:rPr lang="ru-RU" dirty="0"/>
              <a:t> </a:t>
            </a:r>
            <a:r>
              <a:rPr lang="ru-RU" dirty="0" err="1"/>
              <a:t>можливий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найпростішої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вільних</a:t>
            </a:r>
            <a:r>
              <a:rPr lang="ru-RU" dirty="0"/>
              <a:t> </a:t>
            </a:r>
            <a:r>
              <a:rPr lang="ru-RU" dirty="0" err="1"/>
              <a:t>носіїв</a:t>
            </a:r>
            <a:r>
              <a:rPr lang="ru-RU" dirty="0"/>
              <a:t> заряду,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в </a:t>
            </a:r>
            <a:r>
              <a:rPr lang="ru-RU" dirty="0" err="1"/>
              <a:t>потенційній</a:t>
            </a:r>
            <a:r>
              <a:rPr lang="ru-RU" dirty="0"/>
              <a:t> </a:t>
            </a:r>
            <a:r>
              <a:rPr lang="ru-RU" dirty="0" err="1"/>
              <a:t>ямі</a:t>
            </a:r>
            <a:r>
              <a:rPr lang="ru-RU" dirty="0"/>
              <a:t> (</a:t>
            </a:r>
            <a:r>
              <a:rPr lang="ru-RU" dirty="0" err="1" smtClean="0"/>
              <a:t>рис.а</a:t>
            </a:r>
            <a:r>
              <a:rPr lang="ru-RU" dirty="0"/>
              <a:t>). За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електричного</a:t>
            </a:r>
            <a:r>
              <a:rPr lang="ru-RU" dirty="0"/>
              <a:t> поля </a:t>
            </a:r>
            <a:r>
              <a:rPr lang="ru-RU" dirty="0" err="1"/>
              <a:t>рух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випадковим</a:t>
            </a:r>
            <a:r>
              <a:rPr lang="ru-RU" dirty="0"/>
              <a:t> чином, </a:t>
            </a:r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швидкостей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тепловій</a:t>
            </a:r>
            <a:r>
              <a:rPr lang="ru-RU" dirty="0"/>
              <a:t> </a:t>
            </a:r>
            <a:r>
              <a:rPr lang="ru-RU" dirty="0" err="1"/>
              <a:t>рівновазі</a:t>
            </a:r>
            <a:r>
              <a:rPr lang="ru-RU" dirty="0"/>
              <a:t> за </a:t>
            </a:r>
            <a:r>
              <a:rPr lang="ru-RU" dirty="0" err="1"/>
              <a:t>температури</a:t>
            </a:r>
            <a:r>
              <a:rPr lang="ru-RU" dirty="0"/>
              <a:t> Τ, </a:t>
            </a:r>
            <a:r>
              <a:rPr lang="ru-RU" dirty="0" err="1"/>
              <a:t>середня</a:t>
            </a:r>
            <a:r>
              <a:rPr lang="ru-RU" dirty="0"/>
              <a:t> або </a:t>
            </a:r>
            <a:r>
              <a:rPr lang="ru-RU" dirty="0" err="1"/>
              <a:t>дрейфова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електрона</a:t>
            </a:r>
            <a:r>
              <a:rPr lang="ru-RU" dirty="0"/>
              <a:t> u за </a:t>
            </a:r>
            <a:r>
              <a:rPr lang="ru-RU" dirty="0" err="1"/>
              <a:t>цих</a:t>
            </a:r>
            <a:r>
              <a:rPr lang="ru-RU" dirty="0"/>
              <a:t> умов </a:t>
            </a:r>
            <a:r>
              <a:rPr lang="ru-RU" dirty="0" err="1"/>
              <a:t>дорівнює</a:t>
            </a:r>
            <a:r>
              <a:rPr lang="ru-RU" dirty="0"/>
              <a:t> нулю.</a:t>
            </a:r>
          </a:p>
          <a:p>
            <a:pPr marL="0" indent="0">
              <a:buNone/>
            </a:pPr>
            <a:r>
              <a:rPr lang="ru-RU" dirty="0"/>
              <a:t>Час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зіткненнями</a:t>
            </a:r>
            <a:r>
              <a:rPr lang="ru-RU" dirty="0"/>
              <a:t> </a:t>
            </a:r>
            <a:r>
              <a:rPr lang="ru-RU" dirty="0" smtClean="0"/>
              <a:t>становить</a:t>
            </a:r>
          </a:p>
          <a:p>
            <a:pPr marL="0" indent="0">
              <a:buNone/>
            </a:pPr>
            <a:r>
              <a:rPr lang="ru-RU" dirty="0"/>
              <a:t>де λ – </a:t>
            </a:r>
            <a:r>
              <a:rPr lang="ru-RU" dirty="0" err="1"/>
              <a:t>середня</a:t>
            </a:r>
            <a:r>
              <a:rPr lang="ru-RU" dirty="0"/>
              <a:t> </a:t>
            </a:r>
            <a:r>
              <a:rPr lang="ru-RU" dirty="0" err="1"/>
              <a:t>довжина</a:t>
            </a:r>
            <a:r>
              <a:rPr lang="ru-RU" dirty="0"/>
              <a:t> </a:t>
            </a:r>
            <a:r>
              <a:rPr lang="ru-RU" dirty="0" err="1"/>
              <a:t>вільного</a:t>
            </a:r>
            <a:r>
              <a:rPr lang="ru-RU" dirty="0"/>
              <a:t> </a:t>
            </a:r>
            <a:r>
              <a:rPr lang="ru-RU" dirty="0" err="1"/>
              <a:t>пробігу</a:t>
            </a:r>
            <a:r>
              <a:rPr lang="ru-RU" dirty="0"/>
              <a:t> </a:t>
            </a:r>
            <a:r>
              <a:rPr lang="ru-RU" dirty="0" err="1"/>
              <a:t>електрона</a:t>
            </a:r>
            <a:r>
              <a:rPr lang="ru-RU" dirty="0"/>
              <a:t>. В </a:t>
            </a:r>
            <a:r>
              <a:rPr lang="ru-RU" dirty="0" err="1"/>
              <a:t>полі</a:t>
            </a:r>
            <a:r>
              <a:rPr lang="ru-RU" dirty="0"/>
              <a:t> на </a:t>
            </a:r>
            <a:r>
              <a:rPr lang="ru-RU" dirty="0" err="1"/>
              <a:t>кожний</a:t>
            </a:r>
            <a:r>
              <a:rPr lang="ru-RU" dirty="0"/>
              <a:t> </a:t>
            </a:r>
            <a:r>
              <a:rPr lang="ru-RU" dirty="0" err="1"/>
              <a:t>електрон</a:t>
            </a:r>
            <a:r>
              <a:rPr lang="ru-RU" dirty="0"/>
              <a:t> провідності </a:t>
            </a:r>
            <a:r>
              <a:rPr lang="ru-RU" dirty="0" err="1"/>
              <a:t>діятиме</a:t>
            </a:r>
            <a:r>
              <a:rPr lang="ru-RU" dirty="0"/>
              <a:t> сила </a:t>
            </a:r>
            <a:r>
              <a:rPr lang="ru-RU" dirty="0" err="1"/>
              <a:t>еЕ</a:t>
            </a:r>
            <a:r>
              <a:rPr lang="ru-RU" dirty="0"/>
              <a:t>.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Δt</a:t>
            </a:r>
            <a:r>
              <a:rPr lang="ru-RU" dirty="0"/>
              <a:t> </a:t>
            </a:r>
            <a:r>
              <a:rPr lang="ru-RU" dirty="0" err="1"/>
              <a:t>кожний</a:t>
            </a:r>
            <a:r>
              <a:rPr lang="ru-RU" dirty="0"/>
              <a:t> </a:t>
            </a:r>
            <a:r>
              <a:rPr lang="ru-RU" dirty="0" err="1"/>
              <a:t>електрон</a:t>
            </a:r>
            <a:r>
              <a:rPr lang="ru-RU" dirty="0"/>
              <a:t> </a:t>
            </a:r>
            <a:r>
              <a:rPr lang="ru-RU" dirty="0" err="1"/>
              <a:t>набуватиме</a:t>
            </a:r>
            <a:r>
              <a:rPr lang="ru-RU" dirty="0"/>
              <a:t> </a:t>
            </a:r>
            <a:r>
              <a:rPr lang="ru-RU" dirty="0" err="1"/>
              <a:t>дрейфової</a:t>
            </a:r>
            <a:r>
              <a:rPr lang="ru-RU" dirty="0"/>
              <a:t> </a:t>
            </a:r>
            <a:r>
              <a:rPr lang="ru-RU" dirty="0" err="1" smtClean="0"/>
              <a:t>швидкості</a:t>
            </a:r>
            <a:endParaRPr lang="ru-RU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ru-RU" dirty="0" err="1"/>
              <a:t>пов’язаної</a:t>
            </a:r>
            <a:r>
              <a:rPr lang="ru-RU" dirty="0"/>
              <a:t> з </a:t>
            </a:r>
            <a:r>
              <a:rPr lang="ru-RU" dirty="0" err="1"/>
              <a:t>діючою</a:t>
            </a:r>
            <a:r>
              <a:rPr lang="ru-RU" dirty="0"/>
              <a:t> силою другим законом Ньютона: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ru-RU" dirty="0" err="1"/>
              <a:t>Підставляючи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Δt</a:t>
            </a:r>
            <a:r>
              <a:rPr lang="ru-RU" dirty="0"/>
              <a:t>, одержимо: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749" y="2340229"/>
            <a:ext cx="681990" cy="5499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722" y="3762755"/>
            <a:ext cx="774700" cy="287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722" y="4579429"/>
            <a:ext cx="2936875" cy="588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722" y="5765863"/>
            <a:ext cx="1736090" cy="604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2389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дрейфов</a:t>
            </a:r>
            <a:r>
              <a:rPr lang="uk-UA" dirty="0"/>
              <a:t>і</a:t>
            </a:r>
            <a:r>
              <a:rPr lang="ru-RU" dirty="0"/>
              <a:t> </a:t>
            </a:r>
            <a:r>
              <a:rPr lang="ru-RU" dirty="0" err="1"/>
              <a:t>струми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50396" y="402336"/>
            <a:ext cx="7315200" cy="64556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 smtClean="0"/>
              <a:t>Дрейфова</a:t>
            </a:r>
            <a:r>
              <a:rPr lang="ru-RU" dirty="0" smtClean="0"/>
              <a:t>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Δυ</a:t>
            </a:r>
            <a:r>
              <a:rPr lang="ru-RU" dirty="0"/>
              <a:t> у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 </a:t>
            </a:r>
            <a:r>
              <a:rPr lang="ru-RU" dirty="0" err="1"/>
              <a:t>скерована</a:t>
            </a:r>
            <a:r>
              <a:rPr lang="ru-RU" dirty="0"/>
              <a:t> </a:t>
            </a:r>
            <a:r>
              <a:rPr lang="ru-RU" dirty="0" err="1"/>
              <a:t>однаково</a:t>
            </a:r>
            <a:r>
              <a:rPr lang="ru-RU" dirty="0"/>
              <a:t>, тому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результуючий</a:t>
            </a:r>
            <a:r>
              <a:rPr lang="ru-RU" dirty="0"/>
              <a:t> струм, </a:t>
            </a:r>
            <a:r>
              <a:rPr lang="ru-RU" dirty="0" err="1"/>
              <a:t>густина</a:t>
            </a:r>
            <a:r>
              <a:rPr lang="ru-RU" dirty="0"/>
              <a:t> </a:t>
            </a:r>
            <a:r>
              <a:rPr lang="ru-RU" dirty="0" err="1" smtClean="0"/>
              <a:t>якого</a:t>
            </a: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Де величина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ru-RU" dirty="0" err="1" smtClean="0"/>
              <a:t>являє</a:t>
            </a:r>
            <a:r>
              <a:rPr lang="ru-RU" dirty="0" smtClean="0"/>
              <a:t> </a:t>
            </a:r>
            <a:r>
              <a:rPr lang="ru-RU" dirty="0"/>
              <a:t>собою питому </a:t>
            </a:r>
            <a:r>
              <a:rPr lang="ru-RU" dirty="0" err="1"/>
              <a:t>провідність</a:t>
            </a:r>
            <a:r>
              <a:rPr lang="ru-RU" dirty="0"/>
              <a:t>.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 smtClean="0"/>
              <a:t>набирає</a:t>
            </a:r>
            <a:r>
              <a:rPr lang="ru-RU" dirty="0" smtClean="0"/>
              <a:t> </a:t>
            </a:r>
            <a:r>
              <a:rPr lang="ru-RU" dirty="0" err="1"/>
              <a:t>вигляду</a:t>
            </a:r>
            <a:r>
              <a:rPr lang="ru-RU" dirty="0"/>
              <a:t>: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ru-RU" dirty="0"/>
              <a:t>тобто </a:t>
            </a:r>
            <a:r>
              <a:rPr lang="ru-RU" dirty="0" err="1"/>
              <a:t>густина</a:t>
            </a:r>
            <a:r>
              <a:rPr lang="ru-RU" dirty="0"/>
              <a:t> дрейфового струму </a:t>
            </a:r>
            <a:r>
              <a:rPr lang="ru-RU" dirty="0" err="1"/>
              <a:t>пропорційна</a:t>
            </a:r>
            <a:r>
              <a:rPr lang="ru-RU" dirty="0"/>
              <a:t> </a:t>
            </a:r>
            <a:r>
              <a:rPr lang="ru-RU" dirty="0" err="1"/>
              <a:t>напруженості</a:t>
            </a:r>
            <a:r>
              <a:rPr lang="ru-RU" dirty="0"/>
              <a:t> </a:t>
            </a:r>
            <a:r>
              <a:rPr lang="ru-RU" dirty="0" err="1"/>
              <a:t>електричного</a:t>
            </a:r>
            <a:r>
              <a:rPr lang="ru-RU" dirty="0"/>
              <a:t> поля. </a:t>
            </a:r>
            <a:r>
              <a:rPr lang="ru-RU" dirty="0" err="1"/>
              <a:t>Дрейфовий</a:t>
            </a:r>
            <a:r>
              <a:rPr lang="ru-RU" dirty="0"/>
              <a:t> струм у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вільних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 (</a:t>
            </a:r>
            <a:r>
              <a:rPr lang="ru-RU" dirty="0" smtClean="0"/>
              <a:t>рис</a:t>
            </a:r>
            <a:r>
              <a:rPr lang="ru-RU" dirty="0"/>
              <a:t>.</a:t>
            </a:r>
            <a:r>
              <a:rPr lang="ru-RU" dirty="0" smtClean="0"/>
              <a:t> </a:t>
            </a:r>
            <a:r>
              <a:rPr lang="ru-RU" dirty="0"/>
              <a:t>а) </a:t>
            </a:r>
            <a:r>
              <a:rPr lang="ru-RU" dirty="0" err="1"/>
              <a:t>визначається</a:t>
            </a:r>
            <a:r>
              <a:rPr lang="ru-RU" dirty="0"/>
              <a:t> законом Ома.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706" y="1150473"/>
            <a:ext cx="914400" cy="3949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601" y="1736647"/>
            <a:ext cx="713105" cy="42608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4765335" y="1787115"/>
            <a:ext cx="6096000" cy="12777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середня швидкість дрейфу, що дорівнює половині швидкості </a:t>
            </a:r>
            <a:r>
              <a:rPr lang="ru-RU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</a:t>
            </a: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v</a:t>
            </a:r>
            <a:r>
              <a:rPr lang="uk-UA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, оскільки рух між зіткненнями приймається рівноприскореним. </a:t>
            </a:r>
            <a:r>
              <a:rPr lang="ru-RU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Підставляючи</a:t>
            </a: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значення</a:t>
            </a:r>
            <a:r>
              <a:rPr lang="ru-R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дрейфової</a:t>
            </a:r>
            <a:r>
              <a:rPr lang="ru-R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швидкості</a:t>
            </a:r>
            <a:r>
              <a:rPr lang="ru-R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одержимо:</a:t>
            </a:r>
            <a:endParaRPr lang="ru-RU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783" y="2793479"/>
            <a:ext cx="1557655" cy="73596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058" y="3529444"/>
            <a:ext cx="2030095" cy="73596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755" y="4696810"/>
            <a:ext cx="813435" cy="3022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9830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</a:t>
            </a:r>
            <a:r>
              <a:rPr lang="ru-RU" dirty="0" smtClean="0"/>
              <a:t>ЕКЦІЯ </a:t>
            </a:r>
            <a:r>
              <a:rPr lang="ru-RU" sz="4800" dirty="0"/>
              <a:t>6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Фізика</a:t>
            </a:r>
            <a:r>
              <a:rPr lang="ru-RU" dirty="0" smtClean="0"/>
              <a:t> </a:t>
            </a:r>
            <a:r>
              <a:rPr lang="ru-RU" dirty="0"/>
              <a:t>тонких </a:t>
            </a:r>
            <a:r>
              <a:rPr lang="ru-RU" dirty="0" err="1" smtClean="0"/>
              <a:t>плівок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ріст</a:t>
            </a:r>
            <a:r>
              <a:rPr lang="ru-RU" dirty="0"/>
              <a:t> </a:t>
            </a:r>
            <a:r>
              <a:rPr lang="ru-RU" dirty="0" err="1" smtClean="0"/>
              <a:t>плівок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err="1"/>
              <a:t>Ріст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r>
              <a:rPr lang="ru-RU" dirty="0" smtClean="0"/>
              <a:t>.</a:t>
            </a:r>
          </a:p>
          <a:p>
            <a:pPr marL="457200" indent="-457200">
              <a:buAutoNum type="arabicPeriod"/>
            </a:pPr>
            <a:r>
              <a:rPr lang="ru-RU" dirty="0" err="1"/>
              <a:t>Фізичні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тонких </a:t>
            </a:r>
            <a:r>
              <a:rPr lang="ru-RU" dirty="0" err="1" smtClean="0"/>
              <a:t>плівок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err="1"/>
              <a:t>Електричний</a:t>
            </a:r>
            <a:r>
              <a:rPr lang="ru-RU" dirty="0"/>
              <a:t> струм в тонких </a:t>
            </a:r>
            <a:r>
              <a:rPr lang="ru-RU" dirty="0" err="1"/>
              <a:t>плівках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677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Утворення</a:t>
            </a:r>
            <a:r>
              <a:rPr lang="ru-RU" dirty="0"/>
              <a:t> і </a:t>
            </a:r>
            <a:r>
              <a:rPr lang="ru-RU" dirty="0" err="1"/>
              <a:t>ріст</a:t>
            </a:r>
            <a:r>
              <a:rPr lang="ru-RU" dirty="0"/>
              <a:t> </a:t>
            </a:r>
            <a:r>
              <a:rPr lang="ru-RU" dirty="0" err="1" smtClean="0"/>
              <a:t>плівок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32632" y="669512"/>
            <a:ext cx="73030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Кристалічна</a:t>
            </a:r>
            <a:r>
              <a:rPr lang="ru-RU" dirty="0"/>
              <a:t> структура </a:t>
            </a:r>
            <a:r>
              <a:rPr lang="ru-RU" dirty="0" err="1"/>
              <a:t>плівок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механізмом</a:t>
            </a:r>
            <a:r>
              <a:rPr lang="ru-RU" dirty="0"/>
              <a:t> їх </a:t>
            </a:r>
            <a:r>
              <a:rPr lang="ru-RU" dirty="0" err="1"/>
              <a:t>зародження</a:t>
            </a:r>
            <a:r>
              <a:rPr lang="ru-RU" dirty="0"/>
              <a:t> та росту. </a:t>
            </a:r>
            <a:r>
              <a:rPr lang="ru-RU" dirty="0" err="1"/>
              <a:t>Зародком</a:t>
            </a:r>
            <a:r>
              <a:rPr lang="ru-RU" dirty="0"/>
              <a:t> називається </a:t>
            </a:r>
            <a:r>
              <a:rPr lang="ru-RU" dirty="0" err="1"/>
              <a:t>мінімальна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фази</a:t>
            </a:r>
            <a:r>
              <a:rPr lang="ru-RU" dirty="0"/>
              <a:t>, </a:t>
            </a:r>
            <a:r>
              <a:rPr lang="ru-RU" dirty="0" err="1"/>
              <a:t>здатної</a:t>
            </a:r>
            <a:r>
              <a:rPr lang="ru-RU" dirty="0"/>
              <a:t> до </a:t>
            </a:r>
            <a:r>
              <a:rPr lang="ru-RU" dirty="0" err="1"/>
              <a:t>самостійного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, яка </a:t>
            </a:r>
            <a:r>
              <a:rPr lang="ru-RU" dirty="0" err="1"/>
              <a:t>перебуває</a:t>
            </a:r>
            <a:r>
              <a:rPr lang="ru-RU" dirty="0"/>
              <a:t> в </a:t>
            </a:r>
            <a:r>
              <a:rPr lang="ru-RU" dirty="0" err="1"/>
              <a:t>рівновазі</a:t>
            </a:r>
            <a:r>
              <a:rPr lang="ru-RU" dirty="0"/>
              <a:t> з </a:t>
            </a:r>
            <a:r>
              <a:rPr lang="ru-RU" dirty="0" err="1"/>
              <a:t>перенасиченою</a:t>
            </a:r>
            <a:r>
              <a:rPr lang="ru-RU" dirty="0"/>
              <a:t> </a:t>
            </a:r>
            <a:r>
              <a:rPr lang="ru-RU" dirty="0" err="1"/>
              <a:t>вихідною</a:t>
            </a:r>
            <a:r>
              <a:rPr lang="ru-RU" dirty="0"/>
              <a:t> фазою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32632" y="2022824"/>
            <a:ext cx="76230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r>
              <a:rPr lang="ru-RU" dirty="0"/>
              <a:t>, в яких </a:t>
            </a:r>
            <a:r>
              <a:rPr lang="ru-RU" dirty="0" err="1"/>
              <a:t>починається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, називають </a:t>
            </a:r>
            <a:r>
              <a:rPr lang="ru-RU" dirty="0" err="1"/>
              <a:t>утворенням</a:t>
            </a:r>
            <a:r>
              <a:rPr lang="ru-RU" dirty="0"/>
              <a:t> </a:t>
            </a:r>
            <a:r>
              <a:rPr lang="ru-RU" dirty="0" err="1"/>
              <a:t>зародків</a:t>
            </a:r>
            <a:r>
              <a:rPr lang="ru-RU" dirty="0"/>
              <a:t>, а </a:t>
            </a:r>
            <a:r>
              <a:rPr lang="ru-RU" dirty="0" err="1"/>
              <a:t>розповсюдження</a:t>
            </a:r>
            <a:r>
              <a:rPr lang="ru-RU" dirty="0"/>
              <a:t> </a:t>
            </a:r>
            <a:r>
              <a:rPr lang="ru-RU" dirty="0" err="1"/>
              <a:t>перетвореної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від </a:t>
            </a:r>
            <a:r>
              <a:rPr lang="ru-RU" dirty="0" err="1"/>
              <a:t>її</a:t>
            </a:r>
            <a:r>
              <a:rPr lang="ru-RU" dirty="0"/>
              <a:t> центра – ростом. </a:t>
            </a:r>
            <a:r>
              <a:rPr lang="ru-RU" dirty="0" err="1"/>
              <a:t>Ріст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зародків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їх </a:t>
            </a:r>
            <a:r>
              <a:rPr lang="ru-RU" dirty="0" err="1"/>
              <a:t>збільшення</a:t>
            </a:r>
            <a:r>
              <a:rPr lang="ru-RU" dirty="0"/>
              <a:t> та </a:t>
            </a:r>
            <a:r>
              <a:rPr lang="ru-RU" dirty="0" err="1"/>
              <a:t>наступного</a:t>
            </a:r>
            <a:r>
              <a:rPr lang="ru-RU" dirty="0"/>
              <a:t> </a:t>
            </a:r>
            <a:r>
              <a:rPr lang="ru-RU" dirty="0" err="1"/>
              <a:t>злиття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05784" y="3595592"/>
            <a:ext cx="7696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Зародкоутворення</a:t>
            </a:r>
            <a:r>
              <a:rPr lang="ru-RU" dirty="0"/>
              <a:t>. </a:t>
            </a:r>
            <a:r>
              <a:rPr lang="ru-RU" dirty="0" err="1"/>
              <a:t>Конденсація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в </a:t>
            </a:r>
            <a:r>
              <a:rPr lang="ru-RU" dirty="0" err="1"/>
              <a:t>пароподібному</a:t>
            </a:r>
            <a:r>
              <a:rPr lang="ru-RU" dirty="0"/>
              <a:t> </a:t>
            </a:r>
            <a:r>
              <a:rPr lang="ru-RU" dirty="0" err="1"/>
              <a:t>стані</a:t>
            </a:r>
            <a:r>
              <a:rPr lang="ru-RU" dirty="0"/>
              <a:t>,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взаємодією</a:t>
            </a:r>
            <a:r>
              <a:rPr lang="ru-RU" dirty="0"/>
              <a:t> з </a:t>
            </a:r>
            <a:r>
              <a:rPr lang="ru-RU" dirty="0" err="1"/>
              <a:t>поверхнею</a:t>
            </a:r>
            <a:r>
              <a:rPr lang="ru-RU" dirty="0"/>
              <a:t>. Атом,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налітає</a:t>
            </a:r>
            <a:r>
              <a:rPr lang="ru-RU" dirty="0"/>
              <a:t> на </a:t>
            </a:r>
            <a:r>
              <a:rPr lang="ru-RU" dirty="0" err="1"/>
              <a:t>поверхню</a:t>
            </a:r>
            <a:r>
              <a:rPr lang="ru-RU" dirty="0"/>
              <a:t>, </a:t>
            </a:r>
            <a:r>
              <a:rPr lang="ru-RU" dirty="0" err="1"/>
              <a:t>притягується</a:t>
            </a:r>
            <a:r>
              <a:rPr lang="ru-RU" dirty="0"/>
              <a:t> до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з </a:t>
            </a:r>
            <a:r>
              <a:rPr lang="ru-RU" dirty="0" err="1"/>
              <a:t>поверхневими</a:t>
            </a:r>
            <a:r>
              <a:rPr lang="ru-RU" dirty="0"/>
              <a:t> атомами.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кінетична</a:t>
            </a:r>
            <a:r>
              <a:rPr lang="ru-RU" dirty="0"/>
              <a:t> </a:t>
            </a:r>
            <a:r>
              <a:rPr lang="ru-RU" dirty="0" err="1"/>
              <a:t>енергія</a:t>
            </a:r>
            <a:r>
              <a:rPr lang="ru-RU" dirty="0"/>
              <a:t> не </a:t>
            </a:r>
            <a:r>
              <a:rPr lang="ru-RU" dirty="0" err="1"/>
              <a:t>дуже</a:t>
            </a:r>
            <a:r>
              <a:rPr lang="ru-RU" dirty="0"/>
              <a:t> велика, то </a:t>
            </a:r>
            <a:r>
              <a:rPr lang="ru-RU" dirty="0" err="1"/>
              <a:t>протягом</a:t>
            </a:r>
            <a:r>
              <a:rPr lang="ru-RU" dirty="0"/>
              <a:t> короткого часу атом </a:t>
            </a:r>
            <a:r>
              <a:rPr lang="ru-RU" dirty="0" err="1"/>
              <a:t>втрачає</a:t>
            </a:r>
            <a:r>
              <a:rPr lang="ru-RU" dirty="0"/>
              <a:t> компоненту </a:t>
            </a:r>
            <a:r>
              <a:rPr lang="ru-RU" dirty="0" err="1"/>
              <a:t>швидкості</a:t>
            </a:r>
            <a:r>
              <a:rPr lang="ru-RU" dirty="0"/>
              <a:t>, </a:t>
            </a:r>
            <a:r>
              <a:rPr lang="ru-RU" dirty="0" err="1"/>
              <a:t>нормальну</a:t>
            </a:r>
            <a:r>
              <a:rPr lang="ru-RU" dirty="0"/>
              <a:t> до </a:t>
            </a:r>
            <a:r>
              <a:rPr lang="ru-RU" dirty="0" err="1"/>
              <a:t>поверхні</a:t>
            </a:r>
            <a:r>
              <a:rPr lang="ru-RU" dirty="0"/>
              <a:t>, тобто </a:t>
            </a:r>
            <a:r>
              <a:rPr lang="ru-RU" dirty="0" err="1"/>
              <a:t>попадає</a:t>
            </a:r>
            <a:r>
              <a:rPr lang="ru-RU" dirty="0"/>
              <a:t> у </a:t>
            </a:r>
            <a:r>
              <a:rPr lang="ru-RU" dirty="0" err="1"/>
              <a:t>фізично</a:t>
            </a:r>
            <a:r>
              <a:rPr lang="ru-RU" dirty="0"/>
              <a:t> </a:t>
            </a:r>
            <a:r>
              <a:rPr lang="ru-RU" dirty="0" err="1"/>
              <a:t>адсорбований</a:t>
            </a:r>
            <a:r>
              <a:rPr lang="ru-RU" dirty="0"/>
              <a:t> стан і </a:t>
            </a:r>
            <a:r>
              <a:rPr lang="ru-RU" dirty="0" err="1"/>
              <a:t>утримується</a:t>
            </a:r>
            <a:r>
              <a:rPr lang="ru-RU" dirty="0"/>
              <a:t> твердою </a:t>
            </a:r>
            <a:r>
              <a:rPr lang="ru-RU" dirty="0" err="1"/>
              <a:t>поверхнею</a:t>
            </a:r>
            <a:r>
              <a:rPr lang="ru-RU" dirty="0"/>
              <a:t> </a:t>
            </a:r>
            <a:r>
              <a:rPr lang="ru-RU" dirty="0" err="1"/>
              <a:t>підшарку</a:t>
            </a:r>
            <a:r>
              <a:rPr lang="ru-RU" dirty="0"/>
              <a:t> (</a:t>
            </a:r>
            <a:r>
              <a:rPr lang="ru-RU" dirty="0" err="1"/>
              <a:t>такий</a:t>
            </a:r>
            <a:r>
              <a:rPr lang="ru-RU" dirty="0"/>
              <a:t> стан називається </a:t>
            </a:r>
            <a:r>
              <a:rPr lang="ru-RU" dirty="0" err="1"/>
              <a:t>адатомом</a:t>
            </a:r>
            <a:r>
              <a:rPr lang="ru-RU" dirty="0"/>
              <a:t>). </a:t>
            </a:r>
            <a:r>
              <a:rPr lang="ru-RU" dirty="0" err="1"/>
              <a:t>Фізична</a:t>
            </a:r>
            <a:r>
              <a:rPr lang="ru-RU" dirty="0"/>
              <a:t> </a:t>
            </a:r>
            <a:r>
              <a:rPr lang="ru-RU" dirty="0" err="1"/>
              <a:t>адсорбція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ван</a:t>
            </a:r>
            <a:r>
              <a:rPr lang="ru-RU" dirty="0"/>
              <a:t>-дер-</a:t>
            </a:r>
            <a:r>
              <a:rPr lang="ru-RU" dirty="0" err="1"/>
              <a:t>ваальсовими</a:t>
            </a:r>
            <a:r>
              <a:rPr lang="ru-RU" dirty="0"/>
              <a:t> силами</a:t>
            </a:r>
          </a:p>
        </p:txBody>
      </p:sp>
    </p:spTree>
    <p:extLst>
      <p:ext uri="{BB962C8B-B14F-4D97-AF65-F5344CB8AC3E}">
        <p14:creationId xmlns:p14="http://schemas.microsoft.com/office/powerpoint/2010/main" val="1306461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Ріст</a:t>
            </a:r>
            <a:r>
              <a:rPr lang="ru-RU" dirty="0"/>
              <a:t> </a:t>
            </a:r>
            <a:r>
              <a:rPr lang="ru-RU" dirty="0" err="1" smtClean="0"/>
              <a:t>плівок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14344" y="597700"/>
            <a:ext cx="8125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характерних</a:t>
            </a:r>
            <a:r>
              <a:rPr lang="ru-RU" dirty="0"/>
              <a:t> </a:t>
            </a:r>
            <a:r>
              <a:rPr lang="ru-RU" dirty="0" err="1"/>
              <a:t>стадій</a:t>
            </a:r>
            <a:r>
              <a:rPr lang="ru-RU" dirty="0"/>
              <a:t>. </a:t>
            </a:r>
            <a:r>
              <a:rPr lang="ru-RU" dirty="0" err="1"/>
              <a:t>Спочатку</a:t>
            </a:r>
            <a:r>
              <a:rPr lang="ru-RU" dirty="0"/>
              <a:t>, в </a:t>
            </a:r>
            <a:r>
              <a:rPr lang="ru-RU" dirty="0" err="1"/>
              <a:t>міру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розмірів</a:t>
            </a:r>
            <a:r>
              <a:rPr lang="ru-RU" dirty="0"/>
              <a:t>, </a:t>
            </a:r>
            <a:r>
              <a:rPr lang="ru-RU" dirty="0" err="1"/>
              <a:t>центри</a:t>
            </a:r>
            <a:r>
              <a:rPr lang="ru-RU" dirty="0"/>
              <a:t> </a:t>
            </a:r>
            <a:r>
              <a:rPr lang="ru-RU" dirty="0" err="1"/>
              <a:t>конденсації</a:t>
            </a:r>
            <a:r>
              <a:rPr lang="ru-RU" dirty="0"/>
              <a:t> </a:t>
            </a:r>
            <a:r>
              <a:rPr lang="ru-RU" dirty="0" err="1"/>
              <a:t>починають</a:t>
            </a:r>
            <a:r>
              <a:rPr lang="ru-RU" dirty="0"/>
              <a:t> </a:t>
            </a:r>
            <a:r>
              <a:rPr lang="ru-RU" dirty="0" err="1"/>
              <a:t>об’єднуватися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дифузії</a:t>
            </a:r>
            <a:r>
              <a:rPr lang="ru-RU" dirty="0"/>
              <a:t> </a:t>
            </a:r>
            <a:r>
              <a:rPr lang="ru-RU" dirty="0" err="1"/>
              <a:t>поверхнею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. На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/>
              <a:t>утворюються</a:t>
            </a:r>
            <a:r>
              <a:rPr lang="ru-RU" dirty="0"/>
              <a:t> </a:t>
            </a:r>
            <a:r>
              <a:rPr lang="ru-RU" dirty="0" err="1"/>
              <a:t>різноманітні</a:t>
            </a:r>
            <a:r>
              <a:rPr lang="ru-RU" dirty="0"/>
              <a:t> </a:t>
            </a:r>
            <a:r>
              <a:rPr lang="ru-RU" dirty="0" err="1"/>
              <a:t>острівці</a:t>
            </a:r>
            <a:r>
              <a:rPr lang="ru-RU" dirty="0"/>
              <a:t>, форма яких </a:t>
            </a:r>
            <a:r>
              <a:rPr lang="ru-RU" dirty="0" err="1"/>
              <a:t>залежить</a:t>
            </a:r>
            <a:r>
              <a:rPr lang="ru-RU" dirty="0"/>
              <a:t> від </a:t>
            </a:r>
            <a:r>
              <a:rPr lang="ru-RU" dirty="0" err="1"/>
              <a:t>величини</a:t>
            </a:r>
            <a:r>
              <a:rPr lang="ru-RU" dirty="0"/>
              <a:t> </a:t>
            </a:r>
            <a:r>
              <a:rPr lang="ru-RU" dirty="0" err="1"/>
              <a:t>поверхневої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та умов </a:t>
            </a:r>
            <a:r>
              <a:rPr lang="ru-RU" dirty="0" err="1"/>
              <a:t>нанесення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.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відзначити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центрів</a:t>
            </a:r>
            <a:r>
              <a:rPr lang="ru-RU" dirty="0"/>
              <a:t> </a:t>
            </a:r>
            <a:r>
              <a:rPr lang="ru-RU" dirty="0" err="1"/>
              <a:t>конденсації</a:t>
            </a:r>
            <a:r>
              <a:rPr lang="ru-RU" dirty="0"/>
              <a:t> </a:t>
            </a:r>
            <a:r>
              <a:rPr lang="ru-RU" dirty="0" err="1"/>
              <a:t>обмежена</a:t>
            </a:r>
            <a:r>
              <a:rPr lang="ru-RU" dirty="0"/>
              <a:t>. Через </a:t>
            </a:r>
            <a:r>
              <a:rPr lang="ru-RU" dirty="0" err="1"/>
              <a:t>деякий</a:t>
            </a:r>
            <a:r>
              <a:rPr lang="ru-RU" dirty="0"/>
              <a:t> час </a:t>
            </a:r>
            <a:r>
              <a:rPr lang="ru-RU" dirty="0" err="1"/>
              <a:t>після</a:t>
            </a:r>
            <a:r>
              <a:rPr lang="ru-RU" dirty="0"/>
              <a:t> початку їх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настає</a:t>
            </a:r>
            <a:r>
              <a:rPr lang="ru-RU" dirty="0"/>
              <a:t> </a:t>
            </a:r>
            <a:r>
              <a:rPr lang="ru-RU" dirty="0" err="1"/>
              <a:t>стаціонарний</a:t>
            </a:r>
            <a:r>
              <a:rPr lang="ru-RU" dirty="0"/>
              <a:t> стан: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центрів</a:t>
            </a:r>
            <a:r>
              <a:rPr lang="ru-RU" dirty="0"/>
              <a:t> </a:t>
            </a:r>
            <a:r>
              <a:rPr lang="ru-RU" dirty="0" err="1"/>
              <a:t>конденсації</a:t>
            </a:r>
            <a:r>
              <a:rPr lang="ru-RU" dirty="0"/>
              <a:t> не </a:t>
            </a:r>
            <a:r>
              <a:rPr lang="ru-RU" dirty="0" err="1"/>
              <a:t>зростає</a:t>
            </a:r>
            <a:r>
              <a:rPr lang="ru-RU" dirty="0"/>
              <a:t>, але </a:t>
            </a:r>
            <a:r>
              <a:rPr lang="ru-RU" dirty="0" err="1"/>
              <a:t>починається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якісний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–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острівців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розростаються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2639" y="2972369"/>
            <a:ext cx="5386769" cy="372980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302496" y="3203740"/>
            <a:ext cx="25481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Мікрофотографії</a:t>
            </a:r>
            <a:r>
              <a:rPr lang="ru-RU" dirty="0"/>
              <a:t> тонких </a:t>
            </a:r>
            <a:r>
              <a:rPr lang="ru-RU" dirty="0" err="1"/>
              <a:t>плівок</a:t>
            </a:r>
            <a:r>
              <a:rPr lang="ru-RU" dirty="0"/>
              <a:t>: золота </a:t>
            </a:r>
            <a:r>
              <a:rPr lang="ru-RU" dirty="0" err="1"/>
              <a:t>товщиною</a:t>
            </a:r>
            <a:r>
              <a:rPr lang="ru-RU" dirty="0"/>
              <a:t> 1,5 </a:t>
            </a:r>
            <a:r>
              <a:rPr lang="ru-RU" dirty="0" err="1"/>
              <a:t>нм</a:t>
            </a:r>
            <a:r>
              <a:rPr lang="ru-RU" dirty="0"/>
              <a:t> (а), 4,5 </a:t>
            </a:r>
            <a:r>
              <a:rPr lang="ru-RU" dirty="0" err="1"/>
              <a:t>нм</a:t>
            </a:r>
            <a:r>
              <a:rPr lang="ru-RU" dirty="0"/>
              <a:t> (б), 7,5 </a:t>
            </a:r>
            <a:r>
              <a:rPr lang="ru-RU" dirty="0" err="1"/>
              <a:t>нм</a:t>
            </a:r>
            <a:r>
              <a:rPr lang="ru-RU" dirty="0"/>
              <a:t> (в), та золота </a:t>
            </a:r>
            <a:r>
              <a:rPr lang="ru-RU" dirty="0" err="1"/>
              <a:t>товщиною</a:t>
            </a:r>
            <a:r>
              <a:rPr lang="ru-RU" dirty="0"/>
              <a:t> 10 </a:t>
            </a:r>
            <a:r>
              <a:rPr lang="ru-RU" dirty="0" err="1"/>
              <a:t>нм</a:t>
            </a:r>
            <a:r>
              <a:rPr lang="ru-RU" dirty="0"/>
              <a:t> при </a:t>
            </a:r>
            <a:r>
              <a:rPr lang="ru-RU" dirty="0" err="1"/>
              <a:t>різних</a:t>
            </a:r>
            <a:r>
              <a:rPr lang="ru-RU" dirty="0"/>
              <a:t> температурах </a:t>
            </a:r>
            <a:r>
              <a:rPr lang="ru-RU" dirty="0" err="1"/>
              <a:t>нанесення</a:t>
            </a:r>
            <a:r>
              <a:rPr lang="ru-RU" dirty="0"/>
              <a:t> 100°С (г). 200°С (д), 300°С (е) </a:t>
            </a:r>
          </a:p>
        </p:txBody>
      </p:sp>
    </p:spTree>
    <p:extLst>
      <p:ext uri="{BB962C8B-B14F-4D97-AF65-F5344CB8AC3E}">
        <p14:creationId xmlns:p14="http://schemas.microsoft.com/office/powerpoint/2010/main" val="3386493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Ріст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17264" y="885271"/>
            <a:ext cx="72115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Велика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зародкоутворення</a:t>
            </a:r>
            <a:r>
              <a:rPr lang="ru-RU" dirty="0"/>
              <a:t> та </a:t>
            </a:r>
            <a:r>
              <a:rPr lang="ru-RU" dirty="0" err="1"/>
              <a:t>малі</a:t>
            </a:r>
            <a:r>
              <a:rPr lang="ru-RU" dirty="0"/>
              <a:t> </a:t>
            </a:r>
            <a:r>
              <a:rPr lang="ru-RU" dirty="0" err="1"/>
              <a:t>розміри</a:t>
            </a:r>
            <a:r>
              <a:rPr lang="ru-RU" dirty="0"/>
              <a:t> </a:t>
            </a:r>
            <a:r>
              <a:rPr lang="ru-RU" dirty="0" err="1"/>
              <a:t>зародків</a:t>
            </a:r>
            <a:r>
              <a:rPr lang="ru-RU" dirty="0"/>
              <a:t> </a:t>
            </a:r>
            <a:r>
              <a:rPr lang="ru-RU" dirty="0" err="1"/>
              <a:t>сприяють</a:t>
            </a:r>
            <a:r>
              <a:rPr lang="ru-RU" dirty="0"/>
              <a:t> росту </a:t>
            </a:r>
            <a:r>
              <a:rPr lang="ru-RU" dirty="0" err="1"/>
              <a:t>дрібнозернистих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r>
              <a:rPr lang="ru-RU" dirty="0"/>
              <a:t>, а мала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зародків</a:t>
            </a:r>
            <a:r>
              <a:rPr lang="ru-RU" dirty="0"/>
              <a:t> та їх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розміри</a:t>
            </a:r>
            <a:r>
              <a:rPr lang="ru-RU" dirty="0"/>
              <a:t> – росту </a:t>
            </a:r>
            <a:r>
              <a:rPr lang="ru-RU" dirty="0" err="1"/>
              <a:t>грубозернистих</a:t>
            </a:r>
            <a:r>
              <a:rPr lang="ru-RU" dirty="0"/>
              <a:t> структур. </a:t>
            </a:r>
            <a:r>
              <a:rPr lang="ru-RU" dirty="0" err="1"/>
              <a:t>Умови</a:t>
            </a:r>
            <a:r>
              <a:rPr lang="ru-RU" dirty="0"/>
              <a:t> росту </a:t>
            </a:r>
            <a:r>
              <a:rPr lang="ru-RU" dirty="0" err="1"/>
              <a:t>істотно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характер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вирощеної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. За </a:t>
            </a:r>
            <a:r>
              <a:rPr lang="ru-RU" dirty="0" err="1"/>
              <a:t>низьких</a:t>
            </a:r>
            <a:r>
              <a:rPr lang="ru-RU" dirty="0"/>
              <a:t> температур </a:t>
            </a:r>
            <a:r>
              <a:rPr lang="ru-RU" dirty="0" err="1"/>
              <a:t>осадження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</a:t>
            </a:r>
            <a:r>
              <a:rPr lang="ru-RU" dirty="0" err="1"/>
              <a:t>шорсткуватість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 Пуассона.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збільшенням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підшарку</a:t>
            </a:r>
            <a:r>
              <a:rPr lang="ru-RU" dirty="0"/>
              <a:t> </a:t>
            </a:r>
            <a:r>
              <a:rPr lang="ru-RU" dirty="0" err="1"/>
              <a:t>збільшується</a:t>
            </a:r>
            <a:r>
              <a:rPr lang="ru-RU" dirty="0"/>
              <a:t> </a:t>
            </a:r>
            <a:r>
              <a:rPr lang="ru-RU" dirty="0" err="1"/>
              <a:t>рухливість</a:t>
            </a:r>
            <a:r>
              <a:rPr lang="ru-RU" dirty="0"/>
              <a:t> </a:t>
            </a:r>
            <a:r>
              <a:rPr lang="ru-RU" dirty="0" err="1"/>
              <a:t>адатомів</a:t>
            </a:r>
            <a:r>
              <a:rPr lang="ru-RU" dirty="0"/>
              <a:t>, </a:t>
            </a:r>
            <a:r>
              <a:rPr lang="ru-RU" dirty="0" err="1"/>
              <a:t>конденсація</a:t>
            </a:r>
            <a:r>
              <a:rPr lang="ru-RU" dirty="0"/>
              <a:t> </a:t>
            </a:r>
            <a:r>
              <a:rPr lang="ru-RU" dirty="0" err="1"/>
              <a:t>починає</a:t>
            </a:r>
            <a:r>
              <a:rPr lang="ru-RU" dirty="0"/>
              <a:t> </a:t>
            </a:r>
            <a:r>
              <a:rPr lang="ru-RU" dirty="0" err="1"/>
              <a:t>відбуватися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на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заглибин</a:t>
            </a:r>
            <a:r>
              <a:rPr lang="ru-RU" dirty="0"/>
              <a:t>,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поверхня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</a:t>
            </a:r>
            <a:r>
              <a:rPr lang="ru-RU" dirty="0" err="1"/>
              <a:t>згладжується</a:t>
            </a:r>
            <a:r>
              <a:rPr lang="ru-RU" dirty="0"/>
              <a:t>. </a:t>
            </a:r>
            <a:r>
              <a:rPr lang="ru-RU" dirty="0" err="1"/>
              <a:t>Кількісною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шорсткуватості</a:t>
            </a:r>
            <a:r>
              <a:rPr lang="ru-RU" dirty="0"/>
              <a:t> є </a:t>
            </a:r>
            <a:r>
              <a:rPr lang="ru-RU" dirty="0" err="1"/>
              <a:t>відношення</a:t>
            </a:r>
            <a:r>
              <a:rPr lang="ru-RU" dirty="0"/>
              <a:t> </a:t>
            </a:r>
            <a:r>
              <a:rPr lang="ru-RU" dirty="0" err="1"/>
              <a:t>реальної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до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геометричної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Експериментальні</a:t>
            </a:r>
            <a:r>
              <a:rPr lang="ru-RU" dirty="0" smtClean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свідчать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для </a:t>
            </a:r>
            <a:r>
              <a:rPr lang="ru-RU" dirty="0" err="1"/>
              <a:t>епітаксійних</a:t>
            </a:r>
            <a:r>
              <a:rPr lang="ru-RU" dirty="0"/>
              <a:t> </a:t>
            </a:r>
            <a:r>
              <a:rPr lang="ru-RU" dirty="0" err="1"/>
              <a:t>плівок</a:t>
            </a:r>
            <a:r>
              <a:rPr lang="ru-RU" dirty="0"/>
              <a:t> та </a:t>
            </a:r>
            <a:r>
              <a:rPr lang="ru-RU" dirty="0" err="1"/>
              <a:t>плівок</a:t>
            </a:r>
            <a:r>
              <a:rPr lang="ru-RU" dirty="0"/>
              <a:t>, </a:t>
            </a:r>
            <a:r>
              <a:rPr lang="ru-RU" dirty="0" err="1"/>
              <a:t>вирощених</a:t>
            </a:r>
            <a:r>
              <a:rPr lang="ru-RU" dirty="0"/>
              <a:t> при </a:t>
            </a:r>
            <a:r>
              <a:rPr lang="ru-RU" dirty="0" err="1"/>
              <a:t>високих</a:t>
            </a:r>
            <a:r>
              <a:rPr lang="ru-RU" dirty="0"/>
              <a:t> температурах </a:t>
            </a:r>
            <a:r>
              <a:rPr lang="ru-RU" dirty="0" err="1"/>
              <a:t>підкладки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відношення</a:t>
            </a:r>
            <a:r>
              <a:rPr lang="ru-RU" dirty="0"/>
              <a:t> </a:t>
            </a:r>
            <a:r>
              <a:rPr lang="ru-RU" dirty="0" err="1"/>
              <a:t>близьке</a:t>
            </a:r>
            <a:r>
              <a:rPr lang="ru-RU" dirty="0"/>
              <a:t> до </a:t>
            </a:r>
            <a:r>
              <a:rPr lang="ru-RU" dirty="0" err="1"/>
              <a:t>одиниці</a:t>
            </a:r>
            <a:r>
              <a:rPr lang="ru-RU" dirty="0"/>
              <a:t>. При </a:t>
            </a:r>
            <a:r>
              <a:rPr lang="ru-RU" dirty="0" err="1"/>
              <a:t>низьких</a:t>
            </a:r>
            <a:r>
              <a:rPr lang="ru-RU" dirty="0"/>
              <a:t> температурах </a:t>
            </a:r>
            <a:r>
              <a:rPr lang="ru-RU" dirty="0" err="1"/>
              <a:t>підкладки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різко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. </a:t>
            </a:r>
            <a:r>
              <a:rPr lang="ru-RU" dirty="0" err="1"/>
              <a:t>Шорсткуватість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, коли </a:t>
            </a:r>
            <a:r>
              <a:rPr lang="ru-RU" dirty="0" err="1"/>
              <a:t>плівка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в </a:t>
            </a:r>
            <a:r>
              <a:rPr lang="ru-RU" dirty="0" err="1"/>
              <a:t>присутності</a:t>
            </a:r>
            <a:r>
              <a:rPr lang="ru-RU" dirty="0"/>
              <a:t> </a:t>
            </a:r>
            <a:r>
              <a:rPr lang="ru-RU" dirty="0" err="1"/>
              <a:t>якихось</a:t>
            </a:r>
            <a:r>
              <a:rPr lang="ru-RU" dirty="0"/>
              <a:t> </a:t>
            </a:r>
            <a:r>
              <a:rPr lang="ru-RU" dirty="0" err="1"/>
              <a:t>газів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19153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Фізичні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тонких </a:t>
            </a:r>
            <a:r>
              <a:rPr lang="ru-RU" dirty="0" err="1"/>
              <a:t>плівок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96640" y="709875"/>
            <a:ext cx="79796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Фізичні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в тонких </a:t>
            </a:r>
            <a:r>
              <a:rPr lang="ru-RU" dirty="0" err="1"/>
              <a:t>плівках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</a:t>
            </a:r>
            <a:r>
              <a:rPr lang="ru-RU" dirty="0" err="1"/>
              <a:t>інакше</a:t>
            </a:r>
            <a:r>
              <a:rPr lang="ru-RU" dirty="0"/>
              <a:t>, ніж у </a:t>
            </a:r>
            <a:r>
              <a:rPr lang="ru-RU" dirty="0" err="1"/>
              <a:t>масивних</a:t>
            </a:r>
            <a:r>
              <a:rPr lang="ru-RU" dirty="0"/>
              <a:t> </a:t>
            </a:r>
            <a:r>
              <a:rPr lang="ru-RU" dirty="0" err="1"/>
              <a:t>зразках</a:t>
            </a:r>
            <a:r>
              <a:rPr lang="ru-RU" dirty="0"/>
              <a:t> або в </a:t>
            </a:r>
            <a:r>
              <a:rPr lang="ru-RU" dirty="0" err="1"/>
              <a:t>товстих</a:t>
            </a:r>
            <a:r>
              <a:rPr lang="ru-RU" dirty="0"/>
              <a:t> </a:t>
            </a:r>
            <a:r>
              <a:rPr lang="ru-RU" dirty="0" err="1"/>
              <a:t>плівках</a:t>
            </a:r>
            <a:r>
              <a:rPr lang="ru-RU" dirty="0"/>
              <a:t>. Тонким </a:t>
            </a:r>
            <a:r>
              <a:rPr lang="ru-RU" dirty="0" err="1"/>
              <a:t>плівкам</a:t>
            </a:r>
            <a:r>
              <a:rPr lang="ru-RU" dirty="0"/>
              <a:t> </a:t>
            </a:r>
            <a:r>
              <a:rPr lang="ru-RU" dirty="0" err="1"/>
              <a:t>властиві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шорсткуватість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, </a:t>
            </a:r>
            <a:r>
              <a:rPr lang="ru-RU" dirty="0" err="1"/>
              <a:t>протяжність</a:t>
            </a:r>
            <a:r>
              <a:rPr lang="ru-RU" dirty="0"/>
              <a:t> </a:t>
            </a:r>
            <a:r>
              <a:rPr lang="ru-RU" dirty="0" err="1"/>
              <a:t>структурних</a:t>
            </a:r>
            <a:r>
              <a:rPr lang="ru-RU" dirty="0"/>
              <a:t> </a:t>
            </a:r>
            <a:r>
              <a:rPr lang="ru-RU" dirty="0" err="1"/>
              <a:t>дефектів</a:t>
            </a:r>
            <a:r>
              <a:rPr lang="ru-RU" dirty="0"/>
              <a:t>, їх </a:t>
            </a:r>
            <a:r>
              <a:rPr lang="ru-RU" dirty="0" err="1"/>
              <a:t>густина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ускладнює</a:t>
            </a:r>
            <a:r>
              <a:rPr lang="ru-RU" dirty="0"/>
              <a:t> </a:t>
            </a:r>
            <a:r>
              <a:rPr lang="ru-RU" dirty="0" err="1"/>
              <a:t>розробку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, яка </a:t>
            </a:r>
            <a:r>
              <a:rPr lang="ru-RU" dirty="0" err="1"/>
              <a:t>забезпечувала</a:t>
            </a:r>
            <a:r>
              <a:rPr lang="ru-RU" dirty="0"/>
              <a:t> б </a:t>
            </a:r>
            <a:r>
              <a:rPr lang="ru-RU" dirty="0" err="1"/>
              <a:t>високу</a:t>
            </a:r>
            <a:r>
              <a:rPr lang="ru-RU" dirty="0"/>
              <a:t> </a:t>
            </a:r>
            <a:r>
              <a:rPr lang="ru-RU" dirty="0" err="1"/>
              <a:t>відтворюваність</a:t>
            </a:r>
            <a:r>
              <a:rPr lang="ru-RU" dirty="0"/>
              <a:t> і </a:t>
            </a:r>
            <a:r>
              <a:rPr lang="ru-RU" dirty="0" err="1"/>
              <a:t>стабільність</a:t>
            </a:r>
            <a:r>
              <a:rPr lang="ru-RU" dirty="0"/>
              <a:t> їх </a:t>
            </a:r>
            <a:r>
              <a:rPr lang="ru-RU" dirty="0" err="1"/>
              <a:t>параметрів</a:t>
            </a:r>
            <a:r>
              <a:rPr lang="ru-RU" dirty="0"/>
              <a:t>. </a:t>
            </a:r>
            <a:r>
              <a:rPr lang="ru-RU" dirty="0" err="1"/>
              <a:t>Механічні</a:t>
            </a:r>
            <a:r>
              <a:rPr lang="ru-RU" dirty="0"/>
              <a:t> характеристики тонких </a:t>
            </a:r>
            <a:r>
              <a:rPr lang="ru-RU" dirty="0" err="1"/>
              <a:t>плівок</a:t>
            </a:r>
            <a:r>
              <a:rPr lang="ru-RU" dirty="0"/>
              <a:t> </a:t>
            </a:r>
            <a:r>
              <a:rPr lang="ru-RU" dirty="0" err="1"/>
              <a:t>істотно</a:t>
            </a:r>
            <a:r>
              <a:rPr lang="ru-RU" dirty="0"/>
              <a:t> </a:t>
            </a:r>
            <a:r>
              <a:rPr lang="ru-RU" dirty="0" err="1"/>
              <a:t>відрізняються</a:t>
            </a:r>
            <a:r>
              <a:rPr lang="ru-RU" dirty="0"/>
              <a:t> від </a:t>
            </a:r>
            <a:r>
              <a:rPr lang="ru-RU" dirty="0" err="1"/>
              <a:t>аналогічних</a:t>
            </a:r>
            <a:r>
              <a:rPr lang="ru-RU" dirty="0"/>
              <a:t> характеристик </a:t>
            </a:r>
            <a:r>
              <a:rPr lang="ru-RU" dirty="0" err="1"/>
              <a:t>масивних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,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відмінність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більша</a:t>
            </a:r>
            <a:r>
              <a:rPr lang="ru-RU" dirty="0"/>
              <a:t>,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тонша</a:t>
            </a:r>
            <a:r>
              <a:rPr lang="ru-RU" dirty="0"/>
              <a:t> </a:t>
            </a:r>
            <a:r>
              <a:rPr lang="ru-RU" dirty="0" err="1"/>
              <a:t>плівка</a:t>
            </a:r>
            <a:r>
              <a:rPr lang="ru-RU" dirty="0"/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06368" y="3113407"/>
            <a:ext cx="7869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Залежно</a:t>
            </a:r>
            <a:r>
              <a:rPr lang="ru-RU" dirty="0"/>
              <a:t> від </a:t>
            </a:r>
            <a:r>
              <a:rPr lang="ru-RU" dirty="0" err="1"/>
              <a:t>стадії</a:t>
            </a:r>
            <a:r>
              <a:rPr lang="ru-RU" dirty="0"/>
              <a:t> росту </a:t>
            </a:r>
            <a:r>
              <a:rPr lang="ru-RU" dirty="0" err="1"/>
              <a:t>плівка</a:t>
            </a:r>
            <a:r>
              <a:rPr lang="ru-RU" dirty="0"/>
              <a:t> може бути </a:t>
            </a:r>
            <a:r>
              <a:rPr lang="ru-RU" dirty="0" err="1"/>
              <a:t>гранульованою</a:t>
            </a:r>
            <a:r>
              <a:rPr lang="ru-RU" dirty="0"/>
              <a:t>, або </a:t>
            </a:r>
            <a:r>
              <a:rPr lang="ru-RU" dirty="0" err="1"/>
              <a:t>острівковою</a:t>
            </a:r>
            <a:r>
              <a:rPr lang="ru-RU" dirty="0"/>
              <a:t> (тобто </a:t>
            </a:r>
            <a:r>
              <a:rPr lang="ru-RU" dirty="0" err="1"/>
              <a:t>складатися</a:t>
            </a:r>
            <a:r>
              <a:rPr lang="ru-RU" dirty="0"/>
              <a:t> з </a:t>
            </a:r>
            <a:r>
              <a:rPr lang="ru-RU" dirty="0" err="1"/>
              <a:t>дискретних</a:t>
            </a:r>
            <a:r>
              <a:rPr lang="ru-RU" dirty="0"/>
              <a:t> </a:t>
            </a:r>
            <a:r>
              <a:rPr lang="ru-RU" dirty="0" err="1"/>
              <a:t>частинок</a:t>
            </a:r>
            <a:r>
              <a:rPr lang="ru-RU" dirty="0"/>
              <a:t>), пористою (</a:t>
            </a:r>
            <a:r>
              <a:rPr lang="ru-RU" dirty="0" err="1"/>
              <a:t>сітчастою</a:t>
            </a:r>
            <a:r>
              <a:rPr lang="ru-RU" dirty="0"/>
              <a:t>) і, </a:t>
            </a:r>
            <a:r>
              <a:rPr lang="ru-RU" dirty="0" err="1"/>
              <a:t>нарешті</a:t>
            </a:r>
            <a:r>
              <a:rPr lang="ru-RU" dirty="0"/>
              <a:t>, </a:t>
            </a:r>
            <a:r>
              <a:rPr lang="ru-RU" dirty="0" err="1"/>
              <a:t>суцільною</a:t>
            </a:r>
            <a:r>
              <a:rPr lang="ru-RU" dirty="0"/>
              <a:t>, а </a:t>
            </a:r>
            <a:r>
              <a:rPr lang="ru-RU" dirty="0" err="1"/>
              <a:t>отже</a:t>
            </a:r>
            <a:r>
              <a:rPr lang="ru-RU" dirty="0"/>
              <a:t>, може </a:t>
            </a:r>
            <a:r>
              <a:rPr lang="ru-RU" dirty="0" err="1"/>
              <a:t>характеризуватися</a:t>
            </a:r>
            <a:r>
              <a:rPr lang="ru-RU" dirty="0"/>
              <a:t> </a:t>
            </a:r>
            <a:r>
              <a:rPr lang="ru-RU" dirty="0" err="1"/>
              <a:t>особливими</a:t>
            </a:r>
            <a:r>
              <a:rPr lang="ru-RU" dirty="0"/>
              <a:t> </a:t>
            </a:r>
            <a:r>
              <a:rPr lang="ru-RU" dirty="0" err="1"/>
              <a:t>електричними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. </a:t>
            </a:r>
            <a:r>
              <a:rPr lang="ru-RU" dirty="0" err="1"/>
              <a:t>Різноманітні</a:t>
            </a:r>
            <a:r>
              <a:rPr lang="ru-RU" dirty="0"/>
              <a:t> </a:t>
            </a:r>
            <a:r>
              <a:rPr lang="ru-RU" dirty="0" err="1"/>
              <a:t>ефекти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спостерігаються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, коли </a:t>
            </a:r>
            <a:r>
              <a:rPr lang="ru-RU" dirty="0" err="1"/>
              <a:t>розміри</a:t>
            </a:r>
            <a:r>
              <a:rPr lang="ru-RU" dirty="0"/>
              <a:t> </a:t>
            </a:r>
            <a:r>
              <a:rPr lang="ru-RU" dirty="0" err="1"/>
              <a:t>досліджуваних</a:t>
            </a:r>
            <a:r>
              <a:rPr lang="ru-RU" dirty="0"/>
              <a:t> </a:t>
            </a:r>
            <a:r>
              <a:rPr lang="ru-RU" dirty="0" err="1"/>
              <a:t>зразків</a:t>
            </a:r>
            <a:r>
              <a:rPr lang="ru-RU" dirty="0"/>
              <a:t> </a:t>
            </a:r>
            <a:r>
              <a:rPr lang="ru-RU" dirty="0" err="1"/>
              <a:t>співвимірні</a:t>
            </a:r>
            <a:r>
              <a:rPr lang="ru-RU" dirty="0"/>
              <a:t> з </a:t>
            </a:r>
            <a:r>
              <a:rPr lang="ru-RU" dirty="0" err="1"/>
              <a:t>однією</a:t>
            </a:r>
            <a:r>
              <a:rPr lang="ru-RU" dirty="0"/>
              <a:t> з </a:t>
            </a:r>
            <a:r>
              <a:rPr lang="ru-RU" dirty="0" err="1"/>
              <a:t>характерних</a:t>
            </a:r>
            <a:r>
              <a:rPr lang="ru-RU" dirty="0"/>
              <a:t> </a:t>
            </a:r>
            <a:r>
              <a:rPr lang="ru-RU" dirty="0" err="1"/>
              <a:t>довжин</a:t>
            </a:r>
            <a:r>
              <a:rPr lang="ru-RU" dirty="0"/>
              <a:t> – </a:t>
            </a:r>
            <a:r>
              <a:rPr lang="ru-RU" dirty="0" err="1"/>
              <a:t>довжиною</a:t>
            </a:r>
            <a:r>
              <a:rPr lang="ru-RU" dirty="0"/>
              <a:t> </a:t>
            </a:r>
            <a:r>
              <a:rPr lang="ru-RU" dirty="0" err="1"/>
              <a:t>вільного</a:t>
            </a:r>
            <a:r>
              <a:rPr lang="ru-RU" dirty="0"/>
              <a:t> </a:t>
            </a:r>
            <a:r>
              <a:rPr lang="ru-RU" dirty="0" err="1"/>
              <a:t>пробігу</a:t>
            </a:r>
            <a:r>
              <a:rPr lang="ru-RU" dirty="0"/>
              <a:t>, </a:t>
            </a:r>
            <a:r>
              <a:rPr lang="ru-RU" dirty="0" err="1"/>
              <a:t>довжиною</a:t>
            </a:r>
            <a:r>
              <a:rPr lang="ru-RU" dirty="0"/>
              <a:t> </a:t>
            </a:r>
            <a:r>
              <a:rPr lang="ru-RU" dirty="0" err="1"/>
              <a:t>хвилі</a:t>
            </a:r>
            <a:r>
              <a:rPr lang="ru-RU" dirty="0"/>
              <a:t> </a:t>
            </a:r>
            <a:r>
              <a:rPr lang="ru-RU" dirty="0" err="1"/>
              <a:t>електрона</a:t>
            </a:r>
            <a:r>
              <a:rPr lang="ru-RU" dirty="0"/>
              <a:t>, </a:t>
            </a:r>
            <a:r>
              <a:rPr lang="ru-RU" dirty="0" err="1"/>
              <a:t>дифузійною</a:t>
            </a:r>
            <a:r>
              <a:rPr lang="ru-RU" dirty="0"/>
              <a:t> </a:t>
            </a:r>
            <a:r>
              <a:rPr lang="ru-RU" dirty="0" err="1"/>
              <a:t>довжиною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, називають </a:t>
            </a:r>
            <a:r>
              <a:rPr lang="ru-RU" dirty="0" err="1"/>
              <a:t>розмірними</a:t>
            </a:r>
            <a:r>
              <a:rPr lang="ru-RU" dirty="0"/>
              <a:t> </a:t>
            </a:r>
            <a:r>
              <a:rPr lang="ru-RU" dirty="0" err="1"/>
              <a:t>ефектами</a:t>
            </a:r>
            <a:r>
              <a:rPr lang="ru-RU" dirty="0"/>
              <a:t>.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класичні</a:t>
            </a:r>
            <a:r>
              <a:rPr lang="ru-RU" dirty="0"/>
              <a:t> та </a:t>
            </a:r>
            <a:r>
              <a:rPr lang="ru-RU" dirty="0" err="1"/>
              <a:t>квантові</a:t>
            </a:r>
            <a:r>
              <a:rPr lang="ru-RU" dirty="0"/>
              <a:t> </a:t>
            </a:r>
            <a:r>
              <a:rPr lang="ru-RU" dirty="0" err="1"/>
              <a:t>розмірні</a:t>
            </a:r>
            <a:r>
              <a:rPr lang="ru-RU" dirty="0"/>
              <a:t> </a:t>
            </a:r>
            <a:r>
              <a:rPr lang="ru-RU" dirty="0" err="1"/>
              <a:t>ефекти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02432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Класичні</a:t>
            </a:r>
            <a:r>
              <a:rPr lang="ru-RU" dirty="0"/>
              <a:t> </a:t>
            </a:r>
            <a:r>
              <a:rPr lang="ru-RU" dirty="0" err="1"/>
              <a:t>розмірні</a:t>
            </a:r>
            <a:r>
              <a:rPr lang="ru-RU" dirty="0"/>
              <a:t> </a:t>
            </a:r>
            <a:r>
              <a:rPr lang="ru-RU" dirty="0" err="1"/>
              <a:t>ефекти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86912" y="665494"/>
            <a:ext cx="8052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Класичні</a:t>
            </a:r>
            <a:r>
              <a:rPr lang="ru-RU" dirty="0"/>
              <a:t> </a:t>
            </a:r>
            <a:r>
              <a:rPr lang="ru-RU" dirty="0" err="1"/>
              <a:t>розмірні</a:t>
            </a:r>
            <a:r>
              <a:rPr lang="ru-RU" dirty="0"/>
              <a:t> </a:t>
            </a:r>
            <a:r>
              <a:rPr lang="ru-RU" dirty="0" err="1"/>
              <a:t>ефекти</a:t>
            </a:r>
            <a:r>
              <a:rPr lang="ru-RU" dirty="0"/>
              <a:t> </a:t>
            </a:r>
            <a:r>
              <a:rPr lang="ru-RU" dirty="0" err="1"/>
              <a:t>пов’язані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зміною</a:t>
            </a:r>
            <a:r>
              <a:rPr lang="ru-RU" dirty="0"/>
              <a:t> </a:t>
            </a:r>
            <a:r>
              <a:rPr lang="ru-RU" dirty="0" err="1"/>
              <a:t>статичної</a:t>
            </a:r>
            <a:r>
              <a:rPr lang="ru-RU" dirty="0"/>
              <a:t> </a:t>
            </a:r>
            <a:r>
              <a:rPr lang="ru-RU" dirty="0" err="1"/>
              <a:t>електропровідності</a:t>
            </a:r>
            <a:r>
              <a:rPr lang="ru-RU" dirty="0"/>
              <a:t> тонких </a:t>
            </a:r>
            <a:r>
              <a:rPr lang="ru-RU" dirty="0" err="1"/>
              <a:t>плівок</a:t>
            </a:r>
            <a:r>
              <a:rPr lang="ru-RU" dirty="0"/>
              <a:t>, </a:t>
            </a:r>
            <a:r>
              <a:rPr lang="ru-RU" dirty="0" err="1"/>
              <a:t>товщина</a:t>
            </a:r>
            <a:r>
              <a:rPr lang="ru-RU" dirty="0"/>
              <a:t> яких </a:t>
            </a:r>
            <a:r>
              <a:rPr lang="ru-RU" dirty="0" err="1"/>
              <a:t>співвимірна</a:t>
            </a:r>
            <a:r>
              <a:rPr lang="ru-RU" dirty="0"/>
              <a:t> з </a:t>
            </a:r>
            <a:r>
              <a:rPr lang="ru-RU" dirty="0" err="1"/>
              <a:t>довжиною</a:t>
            </a:r>
            <a:r>
              <a:rPr lang="ru-RU" dirty="0"/>
              <a:t> </a:t>
            </a:r>
            <a:r>
              <a:rPr lang="ru-RU" dirty="0" err="1"/>
              <a:t>вільного</a:t>
            </a:r>
            <a:r>
              <a:rPr lang="ru-RU" dirty="0"/>
              <a:t> </a:t>
            </a:r>
            <a:r>
              <a:rPr lang="ru-RU" dirty="0" err="1"/>
              <a:t>пробігу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.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питомої</a:t>
            </a:r>
            <a:r>
              <a:rPr lang="ru-RU" dirty="0"/>
              <a:t> провідності </a:t>
            </a:r>
            <a:r>
              <a:rPr lang="el-GR" dirty="0"/>
              <a:t>δ </a:t>
            </a:r>
            <a:r>
              <a:rPr lang="ru-RU" dirty="0" err="1"/>
              <a:t>тонкої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при </a:t>
            </a:r>
            <a:r>
              <a:rPr lang="ru-RU" dirty="0" err="1"/>
              <a:t>зменшенні</a:t>
            </a:r>
            <a:r>
              <a:rPr lang="ru-RU" dirty="0"/>
              <a:t> </a:t>
            </a:r>
            <a:r>
              <a:rPr lang="ru-RU" dirty="0" err="1"/>
              <a:t>товщини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</a:t>
            </a:r>
            <a:r>
              <a:rPr lang="ru-RU" dirty="0" err="1"/>
              <a:t>пов’язане</a:t>
            </a:r>
            <a:r>
              <a:rPr lang="ru-RU" dirty="0"/>
              <a:t> з </a:t>
            </a:r>
            <a:r>
              <a:rPr lang="ru-RU" dirty="0" err="1"/>
              <a:t>додатковим</a:t>
            </a:r>
            <a:r>
              <a:rPr lang="ru-RU" dirty="0"/>
              <a:t> </a:t>
            </a:r>
            <a:r>
              <a:rPr lang="ru-RU" dirty="0" err="1"/>
              <a:t>розсіюванням</a:t>
            </a:r>
            <a:r>
              <a:rPr lang="ru-RU" dirty="0"/>
              <a:t> </a:t>
            </a:r>
            <a:r>
              <a:rPr lang="ru-RU" dirty="0" err="1"/>
              <a:t>носіїв</a:t>
            </a:r>
            <a:r>
              <a:rPr lang="ru-RU" dirty="0"/>
              <a:t> заряду на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зразка</a:t>
            </a:r>
            <a:r>
              <a:rPr lang="ru-RU" dirty="0"/>
              <a:t>.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el-GR" dirty="0"/>
              <a:t>δ </a:t>
            </a:r>
            <a:r>
              <a:rPr lang="ru-RU" dirty="0" err="1"/>
              <a:t>суттєво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від характеру </a:t>
            </a:r>
            <a:r>
              <a:rPr lang="ru-RU" dirty="0" err="1"/>
              <a:t>розсіювання</a:t>
            </a:r>
            <a:r>
              <a:rPr lang="ru-RU" dirty="0"/>
              <a:t> </a:t>
            </a:r>
            <a:r>
              <a:rPr lang="ru-RU" dirty="0" err="1"/>
              <a:t>носіїв</a:t>
            </a:r>
            <a:r>
              <a:rPr lang="ru-RU" dirty="0"/>
              <a:t> заряду на </a:t>
            </a:r>
            <a:r>
              <a:rPr lang="ru-RU" dirty="0" err="1"/>
              <a:t>поверхні</a:t>
            </a:r>
            <a:r>
              <a:rPr lang="ru-RU" dirty="0"/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86912" y="288503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Класичні</a:t>
            </a:r>
            <a:r>
              <a:rPr lang="ru-RU" dirty="0"/>
              <a:t> </a:t>
            </a:r>
            <a:r>
              <a:rPr lang="ru-RU" dirty="0" err="1"/>
              <a:t>розмірні</a:t>
            </a:r>
            <a:r>
              <a:rPr lang="ru-RU" dirty="0"/>
              <a:t> </a:t>
            </a:r>
            <a:r>
              <a:rPr lang="ru-RU" dirty="0" err="1"/>
              <a:t>ефекти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виникати</a:t>
            </a:r>
            <a:r>
              <a:rPr lang="ru-RU" dirty="0"/>
              <a:t> у </a:t>
            </a:r>
            <a:r>
              <a:rPr lang="ru-RU" dirty="0" err="1"/>
              <a:t>зовнішньому</a:t>
            </a:r>
            <a:r>
              <a:rPr lang="ru-RU" dirty="0"/>
              <a:t> </a:t>
            </a:r>
            <a:r>
              <a:rPr lang="ru-RU" dirty="0" err="1"/>
              <a:t>магнітному</a:t>
            </a:r>
            <a:r>
              <a:rPr lang="ru-RU" dirty="0"/>
              <a:t> </a:t>
            </a:r>
            <a:r>
              <a:rPr lang="ru-RU" dirty="0" err="1"/>
              <a:t>полі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товщина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</a:t>
            </a:r>
            <a:r>
              <a:rPr lang="ru-RU" dirty="0" err="1"/>
              <a:t>співвимірна</a:t>
            </a:r>
            <a:r>
              <a:rPr lang="ru-RU" dirty="0"/>
              <a:t> з </a:t>
            </a:r>
            <a:r>
              <a:rPr lang="ru-RU" dirty="0" err="1"/>
              <a:t>розмірами</a:t>
            </a:r>
            <a:r>
              <a:rPr lang="ru-RU" dirty="0"/>
              <a:t> </a:t>
            </a:r>
            <a:r>
              <a:rPr lang="ru-RU" dirty="0" err="1"/>
              <a:t>орбіти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 провідності в </a:t>
            </a:r>
            <a:r>
              <a:rPr lang="ru-RU" dirty="0" err="1"/>
              <a:t>магнітному</a:t>
            </a:r>
            <a:r>
              <a:rPr lang="ru-RU" dirty="0"/>
              <a:t> </a:t>
            </a:r>
            <a:r>
              <a:rPr lang="ru-RU" dirty="0" err="1"/>
              <a:t>полі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094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Квантові</a:t>
            </a:r>
            <a:r>
              <a:rPr lang="ru-RU" dirty="0"/>
              <a:t> </a:t>
            </a:r>
            <a:r>
              <a:rPr lang="ru-RU" dirty="0" err="1"/>
              <a:t>розмірні</a:t>
            </a:r>
            <a:r>
              <a:rPr lang="ru-RU" dirty="0"/>
              <a:t> </a:t>
            </a:r>
            <a:r>
              <a:rPr lang="ru-RU" dirty="0" err="1"/>
              <a:t>ефекти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Квантові</a:t>
            </a:r>
            <a:r>
              <a:rPr lang="ru-RU" dirty="0"/>
              <a:t> </a:t>
            </a:r>
            <a:r>
              <a:rPr lang="ru-RU" dirty="0" err="1"/>
              <a:t>розмірні</a:t>
            </a:r>
            <a:r>
              <a:rPr lang="ru-RU" dirty="0"/>
              <a:t> </a:t>
            </a:r>
            <a:r>
              <a:rPr lang="ru-RU" dirty="0" err="1"/>
              <a:t>ефекти</a:t>
            </a:r>
            <a:r>
              <a:rPr lang="ru-RU" dirty="0"/>
              <a:t> </a:t>
            </a:r>
            <a:r>
              <a:rPr lang="ru-RU" dirty="0" err="1"/>
              <a:t>спостерігаються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товщина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</a:t>
            </a:r>
            <a:r>
              <a:rPr lang="ru-RU" dirty="0" err="1"/>
              <a:t>співвимірна</a:t>
            </a:r>
            <a:r>
              <a:rPr lang="ru-RU" dirty="0"/>
              <a:t> з </a:t>
            </a:r>
            <a:r>
              <a:rPr lang="ru-RU" dirty="0" err="1"/>
              <a:t>ефективною</a:t>
            </a:r>
            <a:r>
              <a:rPr lang="ru-RU" dirty="0"/>
              <a:t> </a:t>
            </a:r>
            <a:r>
              <a:rPr lang="ru-RU" dirty="0" err="1"/>
              <a:t>довжиною</a:t>
            </a:r>
            <a:r>
              <a:rPr lang="ru-RU" dirty="0"/>
              <a:t> </a:t>
            </a:r>
            <a:r>
              <a:rPr lang="ru-RU" dirty="0" err="1"/>
              <a:t>хвилі</a:t>
            </a:r>
            <a:r>
              <a:rPr lang="ru-RU" dirty="0"/>
              <a:t> </a:t>
            </a:r>
            <a:r>
              <a:rPr lang="ru-RU" dirty="0" err="1"/>
              <a:t>носіїв</a:t>
            </a:r>
            <a:r>
              <a:rPr lang="ru-RU" dirty="0"/>
              <a:t> заряду.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ефекти</a:t>
            </a:r>
            <a:r>
              <a:rPr lang="ru-RU" dirty="0"/>
              <a:t>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дискретністю</a:t>
            </a:r>
            <a:r>
              <a:rPr lang="ru-RU" dirty="0"/>
              <a:t> </a:t>
            </a:r>
            <a:r>
              <a:rPr lang="ru-RU" dirty="0" err="1"/>
              <a:t>складових</a:t>
            </a:r>
            <a:r>
              <a:rPr lang="ru-RU" dirty="0"/>
              <a:t> </a:t>
            </a:r>
            <a:r>
              <a:rPr lang="ru-RU" dirty="0" err="1"/>
              <a:t>енергетичного</a:t>
            </a:r>
            <a:r>
              <a:rPr lang="ru-RU" dirty="0"/>
              <a:t> спектра </a:t>
            </a:r>
            <a:r>
              <a:rPr lang="ru-RU" dirty="0" err="1"/>
              <a:t>електронів</a:t>
            </a:r>
            <a:r>
              <a:rPr lang="ru-RU" dirty="0"/>
              <a:t> у </a:t>
            </a:r>
            <a:r>
              <a:rPr lang="ru-RU" dirty="0" err="1"/>
              <a:t>плівці</a:t>
            </a:r>
            <a:r>
              <a:rPr lang="ru-RU" dirty="0"/>
              <a:t> в </a:t>
            </a:r>
            <a:r>
              <a:rPr lang="ru-RU" dirty="0" err="1"/>
              <a:t>напрямку</a:t>
            </a:r>
            <a:r>
              <a:rPr lang="ru-RU" dirty="0"/>
              <a:t> </a:t>
            </a:r>
            <a:r>
              <a:rPr lang="ru-RU" dirty="0" err="1"/>
              <a:t>товщини</a:t>
            </a:r>
            <a:r>
              <a:rPr lang="ru-RU" dirty="0"/>
              <a:t>. </a:t>
            </a:r>
            <a:r>
              <a:rPr lang="ru-RU" dirty="0" err="1"/>
              <a:t>Резонансне</a:t>
            </a:r>
            <a:r>
              <a:rPr lang="ru-RU" dirty="0"/>
              <a:t> </a:t>
            </a:r>
            <a:r>
              <a:rPr lang="ru-RU" dirty="0" err="1"/>
              <a:t>тунелювання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 через </a:t>
            </a:r>
            <a:r>
              <a:rPr lang="ru-RU" dirty="0" err="1"/>
              <a:t>тонку</a:t>
            </a:r>
            <a:r>
              <a:rPr lang="ru-RU" dirty="0"/>
              <a:t> </a:t>
            </a:r>
            <a:r>
              <a:rPr lang="ru-RU" dirty="0" err="1"/>
              <a:t>діелектричну</a:t>
            </a:r>
            <a:r>
              <a:rPr lang="ru-RU" dirty="0"/>
              <a:t> </a:t>
            </a:r>
            <a:r>
              <a:rPr lang="ru-RU" dirty="0" err="1"/>
              <a:t>плівку</a:t>
            </a:r>
            <a:r>
              <a:rPr lang="ru-RU" dirty="0"/>
              <a:t> в </a:t>
            </a:r>
            <a:r>
              <a:rPr lang="ru-RU" dirty="0" err="1"/>
              <a:t>системі</a:t>
            </a:r>
            <a:r>
              <a:rPr lang="ru-RU" dirty="0"/>
              <a:t> напівпровідник-</a:t>
            </a:r>
            <a:r>
              <a:rPr lang="ru-RU" dirty="0" err="1"/>
              <a:t>діелектрик</a:t>
            </a:r>
            <a:r>
              <a:rPr lang="ru-RU" dirty="0"/>
              <a:t>-напівпровідник є одним з </a:t>
            </a:r>
            <a:r>
              <a:rPr lang="ru-RU" dirty="0" err="1"/>
              <a:t>проявів</a:t>
            </a:r>
            <a:r>
              <a:rPr lang="ru-RU" dirty="0"/>
              <a:t> </a:t>
            </a:r>
            <a:r>
              <a:rPr lang="ru-RU" dirty="0" err="1"/>
              <a:t>квантових</a:t>
            </a:r>
            <a:r>
              <a:rPr lang="ru-RU" dirty="0"/>
              <a:t> </a:t>
            </a:r>
            <a:r>
              <a:rPr lang="ru-RU" dirty="0" err="1"/>
              <a:t>розмірних</a:t>
            </a:r>
            <a:r>
              <a:rPr lang="ru-RU" dirty="0"/>
              <a:t> </a:t>
            </a:r>
            <a:r>
              <a:rPr lang="ru-RU" dirty="0" err="1"/>
              <a:t>ефектів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ru-RU" dirty="0" err="1"/>
              <a:t>Провідність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тонких </a:t>
            </a:r>
            <a:r>
              <a:rPr lang="ru-RU" dirty="0" err="1"/>
              <a:t>плівок</a:t>
            </a:r>
            <a:r>
              <a:rPr lang="ru-RU" dirty="0"/>
              <a:t> на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порядків</a:t>
            </a:r>
            <a:r>
              <a:rPr lang="ru-RU" dirty="0"/>
              <a:t> </a:t>
            </a:r>
            <a:r>
              <a:rPr lang="ru-RU" dirty="0" err="1"/>
              <a:t>менша</a:t>
            </a:r>
            <a:r>
              <a:rPr lang="ru-RU" dirty="0"/>
              <a:t> від провідності </a:t>
            </a:r>
            <a:r>
              <a:rPr lang="ru-RU" dirty="0" err="1"/>
              <a:t>масивного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не є </a:t>
            </a:r>
            <a:r>
              <a:rPr lang="ru-RU" dirty="0" err="1"/>
              <a:t>суцільними</a:t>
            </a:r>
            <a:r>
              <a:rPr lang="ru-RU" dirty="0"/>
              <a:t>. </a:t>
            </a:r>
            <a:r>
              <a:rPr lang="ru-RU" dirty="0" err="1"/>
              <a:t>Механізм</a:t>
            </a:r>
            <a:r>
              <a:rPr lang="ru-RU" dirty="0"/>
              <a:t> провідності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не </a:t>
            </a:r>
            <a:r>
              <a:rPr lang="ru-RU" dirty="0" err="1"/>
              <a:t>залежить</a:t>
            </a:r>
            <a:r>
              <a:rPr lang="ru-RU" dirty="0"/>
              <a:t> від типу </a:t>
            </a:r>
            <a:r>
              <a:rPr lang="ru-RU" dirty="0" err="1"/>
              <a:t>матеріалу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і </a:t>
            </a:r>
            <a:r>
              <a:rPr lang="ru-RU" dirty="0" err="1"/>
              <a:t>визначається</a:t>
            </a:r>
            <a:r>
              <a:rPr lang="ru-RU" dirty="0"/>
              <a:t> одними й </a:t>
            </a:r>
            <a:r>
              <a:rPr lang="ru-RU" dirty="0" err="1"/>
              <a:t>тими</a:t>
            </a:r>
            <a:r>
              <a:rPr lang="ru-RU" dirty="0"/>
              <a:t> самими </a:t>
            </a:r>
            <a:r>
              <a:rPr lang="ru-RU" dirty="0" err="1"/>
              <a:t>явищами</a:t>
            </a:r>
            <a:r>
              <a:rPr lang="ru-RU" dirty="0"/>
              <a:t> як для </a:t>
            </a:r>
            <a:r>
              <a:rPr lang="ru-RU" dirty="0" err="1"/>
              <a:t>металів</a:t>
            </a:r>
            <a:r>
              <a:rPr lang="ru-RU" dirty="0"/>
              <a:t>, так і для </a:t>
            </a:r>
            <a:r>
              <a:rPr lang="ru-RU" dirty="0" err="1"/>
              <a:t>напівпровідників</a:t>
            </a:r>
            <a:r>
              <a:rPr lang="ru-RU" dirty="0"/>
              <a:t> та </a:t>
            </a:r>
            <a:r>
              <a:rPr lang="ru-RU" dirty="0" err="1"/>
              <a:t>діелектриків</a:t>
            </a:r>
            <a:r>
              <a:rPr lang="ru-RU" dirty="0"/>
              <a:t>. У тонких </a:t>
            </a:r>
            <a:r>
              <a:rPr lang="ru-RU" dirty="0" err="1"/>
              <a:t>плівках</a:t>
            </a:r>
            <a:r>
              <a:rPr lang="ru-RU" dirty="0"/>
              <a:t> </a:t>
            </a:r>
            <a:r>
              <a:rPr lang="ru-RU" dirty="0" err="1"/>
              <a:t>проявляються</a:t>
            </a:r>
            <a:r>
              <a:rPr lang="ru-RU" dirty="0"/>
              <a:t> й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розмірні</a:t>
            </a:r>
            <a:r>
              <a:rPr lang="ru-RU" dirty="0"/>
              <a:t> </a:t>
            </a:r>
            <a:r>
              <a:rPr lang="ru-RU" dirty="0" err="1"/>
              <a:t>ефекти</a:t>
            </a:r>
            <a:r>
              <a:rPr lang="ru-RU" dirty="0"/>
              <a:t>. В </a:t>
            </a:r>
            <a:r>
              <a:rPr lang="ru-RU" dirty="0" err="1"/>
              <a:t>металевих</a:t>
            </a:r>
            <a:r>
              <a:rPr lang="ru-RU" dirty="0"/>
              <a:t> </a:t>
            </a:r>
            <a:r>
              <a:rPr lang="ru-RU" dirty="0" err="1"/>
              <a:t>плівках</a:t>
            </a:r>
            <a:r>
              <a:rPr lang="ru-RU" dirty="0"/>
              <a:t> вони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довжина</a:t>
            </a:r>
            <a:r>
              <a:rPr lang="ru-RU" dirty="0"/>
              <a:t> </a:t>
            </a:r>
            <a:r>
              <a:rPr lang="ru-RU" dirty="0" err="1"/>
              <a:t>вільного</a:t>
            </a:r>
            <a:r>
              <a:rPr lang="ru-RU" dirty="0"/>
              <a:t> </a:t>
            </a:r>
            <a:r>
              <a:rPr lang="ru-RU" dirty="0" err="1"/>
              <a:t>пробігу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 може </a:t>
            </a:r>
            <a:r>
              <a:rPr lang="ru-RU" dirty="0" err="1"/>
              <a:t>обмежуватися</a:t>
            </a:r>
            <a:r>
              <a:rPr lang="ru-RU" dirty="0"/>
              <a:t> </a:t>
            </a:r>
            <a:r>
              <a:rPr lang="ru-RU" dirty="0" err="1"/>
              <a:t>розмірами</a:t>
            </a:r>
            <a:r>
              <a:rPr lang="ru-RU" dirty="0"/>
              <a:t> (</a:t>
            </a:r>
            <a:r>
              <a:rPr lang="ru-RU" dirty="0" err="1"/>
              <a:t>товщиною</a:t>
            </a:r>
            <a:r>
              <a:rPr lang="ru-RU" dirty="0"/>
              <a:t>) </a:t>
            </a:r>
            <a:r>
              <a:rPr lang="ru-RU" dirty="0" err="1"/>
              <a:t>плівки</a:t>
            </a:r>
            <a:r>
              <a:rPr lang="ru-RU" dirty="0"/>
              <a:t>, у </a:t>
            </a:r>
            <a:r>
              <a:rPr lang="ru-RU" dirty="0" err="1"/>
              <a:t>напівпровідникових</a:t>
            </a:r>
            <a:r>
              <a:rPr lang="ru-RU" dirty="0"/>
              <a:t> –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зменшенням</a:t>
            </a:r>
            <a:r>
              <a:rPr lang="ru-RU" dirty="0"/>
              <a:t> </a:t>
            </a:r>
            <a:r>
              <a:rPr lang="ru-RU" dirty="0" err="1"/>
              <a:t>рухливості</a:t>
            </a:r>
            <a:r>
              <a:rPr lang="ru-RU" dirty="0"/>
              <a:t> </a:t>
            </a:r>
            <a:r>
              <a:rPr lang="ru-RU" dirty="0" err="1"/>
              <a:t>носіїв</a:t>
            </a:r>
            <a:r>
              <a:rPr lang="ru-RU" dirty="0"/>
              <a:t>, </a:t>
            </a:r>
            <a:r>
              <a:rPr lang="ru-RU" dirty="0" err="1"/>
              <a:t>нарешті</a:t>
            </a:r>
            <a:r>
              <a:rPr lang="ru-RU" dirty="0"/>
              <a:t>, в </a:t>
            </a:r>
            <a:r>
              <a:rPr lang="ru-RU" dirty="0" err="1"/>
              <a:t>діелектричних</a:t>
            </a:r>
            <a:r>
              <a:rPr lang="ru-RU" dirty="0"/>
              <a:t> </a:t>
            </a:r>
            <a:r>
              <a:rPr lang="ru-RU" dirty="0" err="1"/>
              <a:t>істотну</a:t>
            </a:r>
            <a:r>
              <a:rPr lang="ru-RU" dirty="0"/>
              <a:t> роль </a:t>
            </a:r>
            <a:r>
              <a:rPr lang="ru-RU" dirty="0" err="1"/>
              <a:t>відіграє</a:t>
            </a:r>
            <a:r>
              <a:rPr lang="ru-RU" dirty="0"/>
              <a:t> </a:t>
            </a:r>
            <a:r>
              <a:rPr lang="ru-RU" dirty="0" err="1"/>
              <a:t>об’ємний</a:t>
            </a:r>
            <a:r>
              <a:rPr lang="ru-RU" dirty="0"/>
              <a:t> заряд </a:t>
            </a:r>
            <a:r>
              <a:rPr lang="ru-RU" dirty="0" err="1"/>
              <a:t>носіїв</a:t>
            </a:r>
            <a:r>
              <a:rPr lang="ru-RU" dirty="0"/>
              <a:t>, </a:t>
            </a:r>
            <a:r>
              <a:rPr lang="ru-RU" dirty="0" err="1"/>
              <a:t>інжектованих</a:t>
            </a:r>
            <a:r>
              <a:rPr lang="ru-RU" dirty="0"/>
              <a:t> з </a:t>
            </a:r>
            <a:r>
              <a:rPr lang="ru-RU" dirty="0" err="1"/>
              <a:t>контактів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6589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88" y="1161430"/>
            <a:ext cx="2947482" cy="4601183"/>
          </a:xfrm>
        </p:spPr>
        <p:txBody>
          <a:bodyPr/>
          <a:lstStyle/>
          <a:p>
            <a:r>
              <a:rPr lang="ru-RU" dirty="0" err="1"/>
              <a:t>Електричний</a:t>
            </a:r>
            <a:r>
              <a:rPr lang="ru-RU" dirty="0"/>
              <a:t> струм в тонких </a:t>
            </a:r>
            <a:r>
              <a:rPr lang="ru-RU" dirty="0" err="1"/>
              <a:t>плівках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6906" y="704671"/>
            <a:ext cx="6403086" cy="55147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119682" y="922864"/>
            <a:ext cx="26243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Моделі</a:t>
            </a:r>
            <a:r>
              <a:rPr lang="ru-RU" dirty="0" smtClean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 </a:t>
            </a:r>
            <a:r>
              <a:rPr lang="ru-RU" dirty="0" err="1"/>
              <a:t>струмопроходження</a:t>
            </a:r>
            <a:r>
              <a:rPr lang="ru-RU" dirty="0"/>
              <a:t>: </a:t>
            </a:r>
            <a:r>
              <a:rPr lang="ru-RU" dirty="0" err="1"/>
              <a:t>дрейфовий</a:t>
            </a:r>
            <a:r>
              <a:rPr lang="ru-RU" dirty="0"/>
              <a:t> струм </a:t>
            </a:r>
            <a:r>
              <a:rPr lang="ru-RU" dirty="0" err="1"/>
              <a:t>електронів</a:t>
            </a:r>
            <a:r>
              <a:rPr lang="ru-RU" dirty="0"/>
              <a:t> в </a:t>
            </a:r>
            <a:r>
              <a:rPr lang="ru-RU" dirty="0" err="1"/>
              <a:t>металі</a:t>
            </a:r>
            <a:r>
              <a:rPr lang="ru-RU" dirty="0"/>
              <a:t> (а); струм </a:t>
            </a:r>
            <a:r>
              <a:rPr lang="ru-RU" dirty="0" err="1"/>
              <a:t>термоелектронної</a:t>
            </a:r>
            <a:r>
              <a:rPr lang="ru-RU" dirty="0"/>
              <a:t> </a:t>
            </a:r>
            <a:r>
              <a:rPr lang="ru-RU" dirty="0" err="1"/>
              <a:t>емісії</a:t>
            </a:r>
            <a:r>
              <a:rPr lang="ru-RU" dirty="0"/>
              <a:t> в </a:t>
            </a:r>
            <a:r>
              <a:rPr lang="ru-RU" dirty="0" err="1"/>
              <a:t>системі</a:t>
            </a:r>
            <a:r>
              <a:rPr lang="ru-RU" dirty="0"/>
              <a:t> метал – вакуум (б); </a:t>
            </a:r>
            <a:r>
              <a:rPr lang="ru-RU" dirty="0" err="1"/>
              <a:t>струми</a:t>
            </a:r>
            <a:r>
              <a:rPr lang="ru-RU" dirty="0"/>
              <a:t> </a:t>
            </a:r>
            <a:r>
              <a:rPr lang="ru-RU" dirty="0" err="1"/>
              <a:t>надбар’єрної</a:t>
            </a:r>
            <a:r>
              <a:rPr lang="ru-RU" dirty="0"/>
              <a:t> </a:t>
            </a:r>
            <a:r>
              <a:rPr lang="ru-RU" dirty="0" err="1"/>
              <a:t>емісії</a:t>
            </a:r>
            <a:r>
              <a:rPr lang="ru-RU" dirty="0"/>
              <a:t> в системах метал-вакуум (в); метал-</a:t>
            </a:r>
            <a:r>
              <a:rPr lang="ru-RU" dirty="0" err="1"/>
              <a:t>діелектрик</a:t>
            </a:r>
            <a:r>
              <a:rPr lang="ru-RU" dirty="0"/>
              <a:t>-метал (г); метал-напівпровідник (д); </a:t>
            </a:r>
            <a:r>
              <a:rPr lang="ru-RU" dirty="0" err="1"/>
              <a:t>струми</a:t>
            </a:r>
            <a:r>
              <a:rPr lang="ru-RU" dirty="0"/>
              <a:t> </a:t>
            </a:r>
            <a:r>
              <a:rPr lang="ru-RU" dirty="0" err="1"/>
              <a:t>тунелювання</a:t>
            </a:r>
            <a:r>
              <a:rPr lang="ru-RU" dirty="0"/>
              <a:t> в системах метал-вакуум (е); метал-</a:t>
            </a:r>
            <a:r>
              <a:rPr lang="ru-RU" dirty="0" err="1"/>
              <a:t>діелектрик</a:t>
            </a:r>
            <a:r>
              <a:rPr lang="ru-RU" dirty="0"/>
              <a:t>-метал (є); метал-напівпровідник (ж) </a:t>
            </a:r>
          </a:p>
        </p:txBody>
      </p:sp>
    </p:spTree>
    <p:extLst>
      <p:ext uri="{BB962C8B-B14F-4D97-AF65-F5344CB8AC3E}">
        <p14:creationId xmlns:p14="http://schemas.microsoft.com/office/powerpoint/2010/main" val="1089653433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1233</TotalTime>
  <Words>1051</Words>
  <Application>Microsoft Office PowerPoint</Application>
  <PresentationFormat>Широкоэкранный</PresentationFormat>
  <Paragraphs>58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Corbel</vt:lpstr>
      <vt:lpstr>Times New Roman</vt:lpstr>
      <vt:lpstr>Wingdings 2</vt:lpstr>
      <vt:lpstr>Рамка</vt:lpstr>
      <vt:lpstr>Фізика тонких плівок</vt:lpstr>
      <vt:lpstr>ЛЕКЦІЯ 6</vt:lpstr>
      <vt:lpstr>Утворення і ріст плівок  </vt:lpstr>
      <vt:lpstr>Ріст плівок</vt:lpstr>
      <vt:lpstr>Ріст плівок</vt:lpstr>
      <vt:lpstr>Фізичні властивості тонких плівок</vt:lpstr>
      <vt:lpstr>Класичні розмірні ефекти</vt:lpstr>
      <vt:lpstr>Квантові розмірні ефекти</vt:lpstr>
      <vt:lpstr>Електричний струм в тонких плівках</vt:lpstr>
      <vt:lpstr>дрейфові струми</vt:lpstr>
      <vt:lpstr>дрейфові струми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Фізика тонких плівок</dc:title>
  <dc:creator>Алина</dc:creator>
  <cp:lastModifiedBy>Алина</cp:lastModifiedBy>
  <cp:revision>50</cp:revision>
  <dcterms:created xsi:type="dcterms:W3CDTF">2023-02-01T10:01:52Z</dcterms:created>
  <dcterms:modified xsi:type="dcterms:W3CDTF">2023-02-08T10:55:24Z</dcterms:modified>
</cp:coreProperties>
</file>