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68" r:id="rId3"/>
    <p:sldId id="259" r:id="rId4"/>
    <p:sldId id="258" r:id="rId5"/>
    <p:sldId id="267" r:id="rId6"/>
    <p:sldId id="266" r:id="rId7"/>
    <p:sldId id="260" r:id="rId8"/>
    <p:sldId id="263" r:id="rId9"/>
    <p:sldId id="270" r:id="rId10"/>
    <p:sldId id="271" r:id="rId11"/>
    <p:sldId id="269" r:id="rId12"/>
    <p:sldId id="273" r:id="rId13"/>
    <p:sldId id="274" r:id="rId14"/>
    <p:sldId id="275" r:id="rId15"/>
    <p:sldId id="264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лена Бессарабова" initials="ЕБ" lastIdx="2" clrIdx="0">
    <p:extLst>
      <p:ext uri="{19B8F6BF-5375-455C-9EA6-DF929625EA0E}">
        <p15:presenceInfo xmlns="" xmlns:p15="http://schemas.microsoft.com/office/powerpoint/2012/main" userId="Елена Бессарабов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48" autoAdjust="0"/>
    <p:restoredTop sz="94660"/>
  </p:normalViewPr>
  <p:slideViewPr>
    <p:cSldViewPr snapToGrid="0">
      <p:cViewPr>
        <p:scale>
          <a:sx n="78" d="100"/>
          <a:sy n="78" d="100"/>
        </p:scale>
        <p:origin x="-666" y="-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74692C-9C4E-4BE4-BE72-5BE0B16B0B46}" type="doc">
      <dgm:prSet loTypeId="urn:microsoft.com/office/officeart/2005/8/layout/default#8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797AC22-3E38-47E3-9F60-F375CE9F9E19}">
      <dgm:prSet/>
      <dgm:spPr/>
      <dgm:t>
        <a:bodyPr/>
        <a:lstStyle/>
        <a:p>
          <a:r>
            <a:rPr lang="uk-UA" b="1" noProof="0" smtClean="0"/>
            <a:t>Спостереження </a:t>
          </a:r>
          <a:r>
            <a:rPr lang="uk-UA" b="0" noProof="0" smtClean="0"/>
            <a:t>– систематичне й цілеспрямоване вивчення об’єкта</a:t>
          </a:r>
          <a:endParaRPr lang="uk-UA" b="0" noProof="0"/>
        </a:p>
      </dgm:t>
    </dgm:pt>
    <dgm:pt modelId="{E4A98934-3D56-4873-A013-0E5A9A943D9C}" type="parTrans" cxnId="{97E18961-5AF0-4789-97C6-8E28C1641DF9}">
      <dgm:prSet/>
      <dgm:spPr/>
      <dgm:t>
        <a:bodyPr/>
        <a:lstStyle/>
        <a:p>
          <a:endParaRPr lang="uk-UA" noProof="0"/>
        </a:p>
      </dgm:t>
    </dgm:pt>
    <dgm:pt modelId="{43AC2B0D-AA71-4C29-9153-B06DBCC93654}" type="sibTrans" cxnId="{97E18961-5AF0-4789-97C6-8E28C1641DF9}">
      <dgm:prSet/>
      <dgm:spPr/>
      <dgm:t>
        <a:bodyPr/>
        <a:lstStyle/>
        <a:p>
          <a:endParaRPr lang="uk-UA" noProof="0"/>
        </a:p>
      </dgm:t>
    </dgm:pt>
    <dgm:pt modelId="{94E4A3C2-9D8B-442A-8E90-D9ADB79449D2}">
      <dgm:prSet/>
      <dgm:spPr/>
      <dgm:t>
        <a:bodyPr/>
        <a:lstStyle/>
        <a:p>
          <a:r>
            <a:rPr lang="uk-UA" b="1" noProof="0" smtClean="0">
              <a:ln>
                <a:noFill/>
              </a:ln>
            </a:rPr>
            <a:t>Порівняння </a:t>
          </a:r>
          <a:r>
            <a:rPr lang="uk-UA" b="0" noProof="0" smtClean="0">
              <a:ln>
                <a:noFill/>
              </a:ln>
            </a:rPr>
            <a:t>– це процес встановлення подібності або відмінності предметів та явищ дійсності, а також знаходження загального, притаманного двом або кільком об’єктам</a:t>
          </a:r>
          <a:endParaRPr lang="uk-UA" b="0" noProof="0">
            <a:ln>
              <a:noFill/>
            </a:ln>
          </a:endParaRPr>
        </a:p>
      </dgm:t>
    </dgm:pt>
    <dgm:pt modelId="{47FB08A7-4584-4AA5-B5AC-5A6F410F75C6}" type="parTrans" cxnId="{787D9B1C-0757-4F53-85A1-D05A2E59862B}">
      <dgm:prSet/>
      <dgm:spPr/>
      <dgm:t>
        <a:bodyPr/>
        <a:lstStyle/>
        <a:p>
          <a:endParaRPr lang="uk-UA" noProof="0"/>
        </a:p>
      </dgm:t>
    </dgm:pt>
    <dgm:pt modelId="{7C754A1C-487A-4D2A-9CCD-4061824B50BC}" type="sibTrans" cxnId="{787D9B1C-0757-4F53-85A1-D05A2E59862B}">
      <dgm:prSet/>
      <dgm:spPr/>
      <dgm:t>
        <a:bodyPr/>
        <a:lstStyle/>
        <a:p>
          <a:endParaRPr lang="uk-UA" noProof="0"/>
        </a:p>
      </dgm:t>
    </dgm:pt>
    <dgm:pt modelId="{1AE77800-E218-4836-9155-77473A02A8E0}">
      <dgm:prSet/>
      <dgm:spPr/>
      <dgm:t>
        <a:bodyPr/>
        <a:lstStyle/>
        <a:p>
          <a:r>
            <a:rPr lang="uk-UA" b="1" noProof="0" dirty="0" smtClean="0"/>
            <a:t>Вимірювання </a:t>
          </a:r>
          <a:r>
            <a:rPr lang="uk-UA" b="0" noProof="0" dirty="0" smtClean="0"/>
            <a:t>– це визначення числового значення певної величини за допомогою одиниці виміру</a:t>
          </a:r>
          <a:endParaRPr lang="uk-UA" b="0" noProof="0" dirty="0"/>
        </a:p>
      </dgm:t>
    </dgm:pt>
    <dgm:pt modelId="{EA2964C8-4790-4EBB-9281-FAAF10190086}" type="parTrans" cxnId="{E23252EB-83F7-4ECC-92E4-E67A862DE7BF}">
      <dgm:prSet/>
      <dgm:spPr/>
      <dgm:t>
        <a:bodyPr/>
        <a:lstStyle/>
        <a:p>
          <a:endParaRPr lang="uk-UA" noProof="0"/>
        </a:p>
      </dgm:t>
    </dgm:pt>
    <dgm:pt modelId="{64E4EE5C-049F-4DCE-BCC3-98169EA45A66}" type="sibTrans" cxnId="{E23252EB-83F7-4ECC-92E4-E67A862DE7BF}">
      <dgm:prSet/>
      <dgm:spPr/>
      <dgm:t>
        <a:bodyPr/>
        <a:lstStyle/>
        <a:p>
          <a:endParaRPr lang="uk-UA" noProof="0"/>
        </a:p>
      </dgm:t>
    </dgm:pt>
    <dgm:pt modelId="{4E1EC64B-80F3-456A-99A3-E6DEFB2E56FD}">
      <dgm:prSet/>
      <dgm:spPr/>
      <dgm:t>
        <a:bodyPr/>
        <a:lstStyle/>
        <a:p>
          <a:r>
            <a:rPr lang="uk-UA" b="1" noProof="0" smtClean="0"/>
            <a:t>Експеримент </a:t>
          </a:r>
          <a:r>
            <a:rPr lang="uk-UA" b="0" noProof="0" smtClean="0"/>
            <a:t>– це такий метод вивчення об’єкта, за яким дослідник активно й цілеспрямовано впливає на нього завдяки створення штучних умов або використанню природних умов, необхідних для виявлення відповідної властивості</a:t>
          </a:r>
          <a:endParaRPr lang="uk-UA" b="0" noProof="0"/>
        </a:p>
      </dgm:t>
    </dgm:pt>
    <dgm:pt modelId="{65C532C4-8DF0-4FFD-A598-D6FE0CCDDAD5}" type="parTrans" cxnId="{41911167-603C-446C-BF53-E6D1A385AF14}">
      <dgm:prSet/>
      <dgm:spPr/>
      <dgm:t>
        <a:bodyPr/>
        <a:lstStyle/>
        <a:p>
          <a:endParaRPr lang="uk-UA" noProof="0"/>
        </a:p>
      </dgm:t>
    </dgm:pt>
    <dgm:pt modelId="{B2C3AB33-5296-4D15-A607-E165CB6F13BF}" type="sibTrans" cxnId="{41911167-603C-446C-BF53-E6D1A385AF14}">
      <dgm:prSet/>
      <dgm:spPr/>
      <dgm:t>
        <a:bodyPr/>
        <a:lstStyle/>
        <a:p>
          <a:endParaRPr lang="uk-UA" noProof="0"/>
        </a:p>
      </dgm:t>
    </dgm:pt>
    <dgm:pt modelId="{62CE8908-3453-477B-B566-A7024A00FF13}" type="pres">
      <dgm:prSet presAssocID="{6974692C-9C4E-4BE4-BE72-5BE0B16B0B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718A4C6-A1E4-40C0-A9FC-738212B20EA7}" type="pres">
      <dgm:prSet presAssocID="{94E4A3C2-9D8B-442A-8E90-D9ADB79449D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2A5336-FCE3-4F39-A57A-6A994873581B}" type="pres">
      <dgm:prSet presAssocID="{7C754A1C-487A-4D2A-9CCD-4061824B50BC}" presName="sibTrans" presStyleCnt="0"/>
      <dgm:spPr/>
    </dgm:pt>
    <dgm:pt modelId="{279B05BA-BDAC-45AF-88ED-06207342CD3D}" type="pres">
      <dgm:prSet presAssocID="{9797AC22-3E38-47E3-9F60-F375CE9F9E19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C5C9A-3516-48FC-BF87-40CB8B464C20}" type="pres">
      <dgm:prSet presAssocID="{43AC2B0D-AA71-4C29-9153-B06DBCC93654}" presName="sibTrans" presStyleCnt="0"/>
      <dgm:spPr/>
    </dgm:pt>
    <dgm:pt modelId="{D28A2480-9651-4BEA-9ED2-893B3B8FDB3D}" type="pres">
      <dgm:prSet presAssocID="{1AE77800-E218-4836-9155-77473A02A8E0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D317D-95E2-4D41-AF09-BA8182172214}" type="pres">
      <dgm:prSet presAssocID="{64E4EE5C-049F-4DCE-BCC3-98169EA45A66}" presName="sibTrans" presStyleCnt="0"/>
      <dgm:spPr/>
    </dgm:pt>
    <dgm:pt modelId="{E137E6FD-5FE6-436D-8D73-E859CF74F1D9}" type="pres">
      <dgm:prSet presAssocID="{4E1EC64B-80F3-456A-99A3-E6DEFB2E56F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911167-603C-446C-BF53-E6D1A385AF14}" srcId="{6974692C-9C4E-4BE4-BE72-5BE0B16B0B46}" destId="{4E1EC64B-80F3-456A-99A3-E6DEFB2E56FD}" srcOrd="3" destOrd="0" parTransId="{65C532C4-8DF0-4FFD-A598-D6FE0CCDDAD5}" sibTransId="{B2C3AB33-5296-4D15-A607-E165CB6F13BF}"/>
    <dgm:cxn modelId="{DC15FEA9-E68B-425D-BD06-1D45DB989BB4}" type="presOf" srcId="{6974692C-9C4E-4BE4-BE72-5BE0B16B0B46}" destId="{62CE8908-3453-477B-B566-A7024A00FF13}" srcOrd="0" destOrd="0" presId="urn:microsoft.com/office/officeart/2005/8/layout/default#8"/>
    <dgm:cxn modelId="{B9F5ED25-0B8D-47AB-9ADF-B00A10D0D917}" type="presOf" srcId="{9797AC22-3E38-47E3-9F60-F375CE9F9E19}" destId="{279B05BA-BDAC-45AF-88ED-06207342CD3D}" srcOrd="0" destOrd="0" presId="urn:microsoft.com/office/officeart/2005/8/layout/default#8"/>
    <dgm:cxn modelId="{D2A2C842-F8D8-4560-8812-3BBD2DE43AA4}" type="presOf" srcId="{94E4A3C2-9D8B-442A-8E90-D9ADB79449D2}" destId="{2718A4C6-A1E4-40C0-A9FC-738212B20EA7}" srcOrd="0" destOrd="0" presId="urn:microsoft.com/office/officeart/2005/8/layout/default#8"/>
    <dgm:cxn modelId="{E23252EB-83F7-4ECC-92E4-E67A862DE7BF}" srcId="{6974692C-9C4E-4BE4-BE72-5BE0B16B0B46}" destId="{1AE77800-E218-4836-9155-77473A02A8E0}" srcOrd="2" destOrd="0" parTransId="{EA2964C8-4790-4EBB-9281-FAAF10190086}" sibTransId="{64E4EE5C-049F-4DCE-BCC3-98169EA45A66}"/>
    <dgm:cxn modelId="{B8C32436-1FE0-4AEB-A39F-4DAD4FFF98D2}" type="presOf" srcId="{4E1EC64B-80F3-456A-99A3-E6DEFB2E56FD}" destId="{E137E6FD-5FE6-436D-8D73-E859CF74F1D9}" srcOrd="0" destOrd="0" presId="urn:microsoft.com/office/officeart/2005/8/layout/default#8"/>
    <dgm:cxn modelId="{3B798F80-BA87-44DC-BCDD-00EF57DC244A}" type="presOf" srcId="{1AE77800-E218-4836-9155-77473A02A8E0}" destId="{D28A2480-9651-4BEA-9ED2-893B3B8FDB3D}" srcOrd="0" destOrd="0" presId="urn:microsoft.com/office/officeart/2005/8/layout/default#8"/>
    <dgm:cxn modelId="{97E18961-5AF0-4789-97C6-8E28C1641DF9}" srcId="{6974692C-9C4E-4BE4-BE72-5BE0B16B0B46}" destId="{9797AC22-3E38-47E3-9F60-F375CE9F9E19}" srcOrd="1" destOrd="0" parTransId="{E4A98934-3D56-4873-A013-0E5A9A943D9C}" sibTransId="{43AC2B0D-AA71-4C29-9153-B06DBCC93654}"/>
    <dgm:cxn modelId="{787D9B1C-0757-4F53-85A1-D05A2E59862B}" srcId="{6974692C-9C4E-4BE4-BE72-5BE0B16B0B46}" destId="{94E4A3C2-9D8B-442A-8E90-D9ADB79449D2}" srcOrd="0" destOrd="0" parTransId="{47FB08A7-4584-4AA5-B5AC-5A6F410F75C6}" sibTransId="{7C754A1C-487A-4D2A-9CCD-4061824B50BC}"/>
    <dgm:cxn modelId="{AEFE2037-F2B9-4846-9EFA-905E38D439BC}" type="presParOf" srcId="{62CE8908-3453-477B-B566-A7024A00FF13}" destId="{2718A4C6-A1E4-40C0-A9FC-738212B20EA7}" srcOrd="0" destOrd="0" presId="urn:microsoft.com/office/officeart/2005/8/layout/default#8"/>
    <dgm:cxn modelId="{1A123553-B64D-4480-9718-055757243626}" type="presParOf" srcId="{62CE8908-3453-477B-B566-A7024A00FF13}" destId="{3A2A5336-FCE3-4F39-A57A-6A994873581B}" srcOrd="1" destOrd="0" presId="urn:microsoft.com/office/officeart/2005/8/layout/default#8"/>
    <dgm:cxn modelId="{C644EB79-DEE9-4250-9E79-B695D71EF813}" type="presParOf" srcId="{62CE8908-3453-477B-B566-A7024A00FF13}" destId="{279B05BA-BDAC-45AF-88ED-06207342CD3D}" srcOrd="2" destOrd="0" presId="urn:microsoft.com/office/officeart/2005/8/layout/default#8"/>
    <dgm:cxn modelId="{E7CE91AD-1773-4E05-89E9-2AC5FF7737C7}" type="presParOf" srcId="{62CE8908-3453-477B-B566-A7024A00FF13}" destId="{C96C5C9A-3516-48FC-BF87-40CB8B464C20}" srcOrd="3" destOrd="0" presId="urn:microsoft.com/office/officeart/2005/8/layout/default#8"/>
    <dgm:cxn modelId="{8E481C12-77FC-4CD7-B956-B4E4E99133C6}" type="presParOf" srcId="{62CE8908-3453-477B-B566-A7024A00FF13}" destId="{D28A2480-9651-4BEA-9ED2-893B3B8FDB3D}" srcOrd="4" destOrd="0" presId="urn:microsoft.com/office/officeart/2005/8/layout/default#8"/>
    <dgm:cxn modelId="{815E9DD6-F1A0-40F6-A2AF-81633F2971BE}" type="presParOf" srcId="{62CE8908-3453-477B-B566-A7024A00FF13}" destId="{ECAD317D-95E2-4D41-AF09-BA8182172214}" srcOrd="5" destOrd="0" presId="urn:microsoft.com/office/officeart/2005/8/layout/default#8"/>
    <dgm:cxn modelId="{4CDEB0D6-DEAF-46B8-A129-EEC95807CDE0}" type="presParOf" srcId="{62CE8908-3453-477B-B566-A7024A00FF13}" destId="{E137E6FD-5FE6-436D-8D73-E859CF74F1D9}" srcOrd="6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74692C-9C4E-4BE4-BE72-5BE0B16B0B46}" type="doc">
      <dgm:prSet loTypeId="urn:microsoft.com/office/officeart/2005/8/layout/default#8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179B057-0A64-40B2-A8AB-6B8FF589896C}">
      <dgm:prSet/>
      <dgm:spPr/>
      <dgm:t>
        <a:bodyPr/>
        <a:lstStyle/>
        <a:p>
          <a:r>
            <a:rPr lang="uk-UA" b="1" i="0" u="none" noProof="0" dirty="0" smtClean="0"/>
            <a:t>Абстрагування</a:t>
          </a:r>
          <a:r>
            <a:rPr lang="uk-UA" b="0" noProof="0" dirty="0" smtClean="0"/>
            <a:t> – відхід у думці від несуттєвих властивостей, зв’язків, відношень предметів і виділення декількох рис, котрі цікавлять дослідника</a:t>
          </a:r>
          <a:endParaRPr lang="uk-UA" b="0" noProof="0" dirty="0"/>
        </a:p>
      </dgm:t>
    </dgm:pt>
    <dgm:pt modelId="{20407FD6-B90E-4C0F-8BAA-CAFB587C4A9D}" type="parTrans" cxnId="{5F631F20-7922-4BFC-B5BC-9A9AB72E9B38}">
      <dgm:prSet/>
      <dgm:spPr/>
      <dgm:t>
        <a:bodyPr/>
        <a:lstStyle/>
        <a:p>
          <a:endParaRPr lang="uk-UA" noProof="0"/>
        </a:p>
      </dgm:t>
    </dgm:pt>
    <dgm:pt modelId="{8C92B149-C494-4841-9174-407EB88E8333}" type="sibTrans" cxnId="{5F631F20-7922-4BFC-B5BC-9A9AB72E9B38}">
      <dgm:prSet/>
      <dgm:spPr/>
      <dgm:t>
        <a:bodyPr/>
        <a:lstStyle/>
        <a:p>
          <a:endParaRPr lang="uk-UA" noProof="0"/>
        </a:p>
      </dgm:t>
    </dgm:pt>
    <dgm:pt modelId="{26454785-F04A-4979-9B5C-F9BADB5D3F70}">
      <dgm:prSet/>
      <dgm:spPr/>
      <dgm:t>
        <a:bodyPr/>
        <a:lstStyle/>
        <a:p>
          <a:r>
            <a:rPr lang="uk-UA" b="1" u="none" noProof="0" dirty="0" smtClean="0"/>
            <a:t>Аналіз</a:t>
          </a:r>
          <a:r>
            <a:rPr lang="uk-UA" b="1" noProof="0" dirty="0" smtClean="0"/>
            <a:t> </a:t>
          </a:r>
          <a:r>
            <a:rPr lang="uk-UA" b="0" noProof="0" dirty="0" smtClean="0"/>
            <a:t>– метод пізнання, який дає змогу поділяти предмети дослідження на складові частини</a:t>
          </a:r>
        </a:p>
        <a:p>
          <a:endParaRPr lang="uk-UA" b="1" noProof="0" dirty="0" smtClean="0"/>
        </a:p>
        <a:p>
          <a:r>
            <a:rPr lang="uk-UA" b="1" noProof="0" dirty="0" smtClean="0"/>
            <a:t> </a:t>
          </a:r>
          <a:r>
            <a:rPr lang="uk-UA" b="1" u="none" noProof="0" dirty="0" smtClean="0"/>
            <a:t>Синтез</a:t>
          </a:r>
          <a:r>
            <a:rPr lang="uk-UA" b="0" noProof="0" dirty="0" smtClean="0"/>
            <a:t>, навпаки, припускає з’єднання окремих частин чи рис предмета в єдине ціле </a:t>
          </a:r>
          <a:endParaRPr lang="uk-UA" b="0" noProof="0" dirty="0"/>
        </a:p>
      </dgm:t>
    </dgm:pt>
    <dgm:pt modelId="{0D419C15-B3B0-475E-B3FD-FB7283F98C9C}" type="parTrans" cxnId="{ABADE498-BA4B-4C50-8161-7472E3820E63}">
      <dgm:prSet/>
      <dgm:spPr/>
      <dgm:t>
        <a:bodyPr/>
        <a:lstStyle/>
        <a:p>
          <a:endParaRPr lang="uk-UA" noProof="0"/>
        </a:p>
      </dgm:t>
    </dgm:pt>
    <dgm:pt modelId="{CCE34070-5B57-4CE1-AB13-53B624851089}" type="sibTrans" cxnId="{ABADE498-BA4B-4C50-8161-7472E3820E63}">
      <dgm:prSet/>
      <dgm:spPr/>
      <dgm:t>
        <a:bodyPr/>
        <a:lstStyle/>
        <a:p>
          <a:endParaRPr lang="uk-UA" noProof="0"/>
        </a:p>
      </dgm:t>
    </dgm:pt>
    <dgm:pt modelId="{3674513E-A018-4213-B476-529B11B703B7}">
      <dgm:prSet/>
      <dgm:spPr/>
      <dgm:t>
        <a:bodyPr/>
        <a:lstStyle/>
        <a:p>
          <a:r>
            <a:rPr lang="uk-UA" b="0" noProof="0" dirty="0" smtClean="0"/>
            <a:t>Під</a:t>
          </a:r>
          <a:r>
            <a:rPr lang="uk-UA" b="1" noProof="0" dirty="0" smtClean="0"/>
            <a:t> </a:t>
          </a:r>
          <a:r>
            <a:rPr lang="uk-UA" b="1" u="none" noProof="0" dirty="0" smtClean="0"/>
            <a:t>індукцією</a:t>
          </a:r>
          <a:r>
            <a:rPr lang="uk-UA" b="1" noProof="0" dirty="0" smtClean="0"/>
            <a:t> </a:t>
          </a:r>
          <a:r>
            <a:rPr lang="uk-UA" b="0" noProof="0" dirty="0" smtClean="0"/>
            <a:t>розуміють перехід від часткового до загального, коли на підставі знання про частину предметів класу робиться висновок стосовно класу в цілому</a:t>
          </a:r>
          <a:endParaRPr lang="uk-UA" b="0" noProof="0" dirty="0"/>
        </a:p>
      </dgm:t>
    </dgm:pt>
    <dgm:pt modelId="{041D0E81-8CB4-4302-8D5E-DD24E083FDDD}" type="parTrans" cxnId="{BC13ADFE-3CDC-413C-8F19-3A754A82C42F}">
      <dgm:prSet/>
      <dgm:spPr/>
      <dgm:t>
        <a:bodyPr/>
        <a:lstStyle/>
        <a:p>
          <a:endParaRPr lang="uk-UA" noProof="0"/>
        </a:p>
      </dgm:t>
    </dgm:pt>
    <dgm:pt modelId="{594809B0-FB7C-4FC0-869E-6B4A4095796E}" type="sibTrans" cxnId="{BC13ADFE-3CDC-413C-8F19-3A754A82C42F}">
      <dgm:prSet/>
      <dgm:spPr/>
      <dgm:t>
        <a:bodyPr/>
        <a:lstStyle/>
        <a:p>
          <a:endParaRPr lang="uk-UA" noProof="0"/>
        </a:p>
      </dgm:t>
    </dgm:pt>
    <dgm:pt modelId="{0B507AE4-7055-4DAF-B857-752D396D7847}">
      <dgm:prSet/>
      <dgm:spPr/>
      <dgm:t>
        <a:bodyPr/>
        <a:lstStyle/>
        <a:p>
          <a:r>
            <a:rPr lang="uk-UA" b="1" u="none" noProof="0" dirty="0" smtClean="0"/>
            <a:t>Дедукція</a:t>
          </a:r>
          <a:r>
            <a:rPr lang="uk-UA" noProof="0" dirty="0" smtClean="0"/>
            <a:t> – це розумова конструкція, у котрій висновок щодо якогось елементу множини робиться на підставі знання загальних властивостей всієї множини</a:t>
          </a:r>
          <a:endParaRPr lang="uk-UA" noProof="0" dirty="0"/>
        </a:p>
      </dgm:t>
    </dgm:pt>
    <dgm:pt modelId="{F5071375-A9D3-4865-A1A9-C48DE54C735A}" type="parTrans" cxnId="{3AD3B8AD-B812-41FC-8EC0-00B5839B6A17}">
      <dgm:prSet/>
      <dgm:spPr/>
      <dgm:t>
        <a:bodyPr/>
        <a:lstStyle/>
        <a:p>
          <a:endParaRPr lang="uk-UA" noProof="0"/>
        </a:p>
      </dgm:t>
    </dgm:pt>
    <dgm:pt modelId="{7DC7B8A3-658D-403D-8261-37203B17F4BF}" type="sibTrans" cxnId="{3AD3B8AD-B812-41FC-8EC0-00B5839B6A17}">
      <dgm:prSet/>
      <dgm:spPr/>
      <dgm:t>
        <a:bodyPr/>
        <a:lstStyle/>
        <a:p>
          <a:endParaRPr lang="uk-UA" noProof="0"/>
        </a:p>
      </dgm:t>
    </dgm:pt>
    <dgm:pt modelId="{D754EB6B-DB93-4DD3-8B4A-278AA7BB3DAB}">
      <dgm:prSet/>
      <dgm:spPr/>
      <dgm:t>
        <a:bodyPr/>
        <a:lstStyle/>
        <a:p>
          <a:r>
            <a:rPr lang="uk-UA" b="1" u="none" noProof="0" dirty="0" smtClean="0"/>
            <a:t>Моделювання</a:t>
          </a:r>
          <a:r>
            <a:rPr lang="uk-UA" noProof="0" dirty="0" smtClean="0"/>
            <a:t> – метод, який ґрунтується на використанні моделі як засобу дослідження явищ і процесів природи</a:t>
          </a:r>
          <a:endParaRPr lang="uk-UA" noProof="0" dirty="0"/>
        </a:p>
      </dgm:t>
    </dgm:pt>
    <dgm:pt modelId="{93A6E49D-C483-456C-AEE2-C794B7DDB472}" type="parTrans" cxnId="{3633AA71-F498-4CB9-B9F0-19CEBD2281FA}">
      <dgm:prSet/>
      <dgm:spPr/>
      <dgm:t>
        <a:bodyPr/>
        <a:lstStyle/>
        <a:p>
          <a:endParaRPr lang="uk-UA" noProof="0"/>
        </a:p>
      </dgm:t>
    </dgm:pt>
    <dgm:pt modelId="{7A6D7214-944A-4DF6-AB14-36F4F327BC33}" type="sibTrans" cxnId="{3633AA71-F498-4CB9-B9F0-19CEBD2281FA}">
      <dgm:prSet/>
      <dgm:spPr/>
      <dgm:t>
        <a:bodyPr/>
        <a:lstStyle/>
        <a:p>
          <a:endParaRPr lang="uk-UA" noProof="0"/>
        </a:p>
      </dgm:t>
    </dgm:pt>
    <dgm:pt modelId="{62CE8908-3453-477B-B566-A7024A00FF13}" type="pres">
      <dgm:prSet presAssocID="{6974692C-9C4E-4BE4-BE72-5BE0B16B0B4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14DDCDB8-C607-43F6-82A7-C7FB7103A08C}" type="pres">
      <dgm:prSet presAssocID="{7179B057-0A64-40B2-A8AB-6B8FF589896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CC400-018F-404E-8FA4-571BF7B7B586}" type="pres">
      <dgm:prSet presAssocID="{8C92B149-C494-4841-9174-407EB88E8333}" presName="sibTrans" presStyleCnt="0"/>
      <dgm:spPr/>
    </dgm:pt>
    <dgm:pt modelId="{B6F1BE9F-9DBD-45E3-9272-04D7939E09A2}" type="pres">
      <dgm:prSet presAssocID="{26454785-F04A-4979-9B5C-F9BADB5D3F7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6F94BF-99FE-46A4-940F-8C94A36EB5B8}" type="pres">
      <dgm:prSet presAssocID="{CCE34070-5B57-4CE1-AB13-53B624851089}" presName="sibTrans" presStyleCnt="0"/>
      <dgm:spPr/>
    </dgm:pt>
    <dgm:pt modelId="{63F0FED7-555F-4AC6-BD7A-E7F44BD32DCC}" type="pres">
      <dgm:prSet presAssocID="{D754EB6B-DB93-4DD3-8B4A-278AA7BB3DA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F3E8E6-45A9-4B4A-B0D6-9F9DB0927204}" type="pres">
      <dgm:prSet presAssocID="{7A6D7214-944A-4DF6-AB14-36F4F327BC33}" presName="sibTrans" presStyleCnt="0"/>
      <dgm:spPr/>
    </dgm:pt>
    <dgm:pt modelId="{F338550C-76D2-4AF3-8BFD-7052F63CF2A1}" type="pres">
      <dgm:prSet presAssocID="{3674513E-A018-4213-B476-529B11B703B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1611BC-80E5-4983-ABC2-C944D399A730}" type="pres">
      <dgm:prSet presAssocID="{594809B0-FB7C-4FC0-869E-6B4A4095796E}" presName="sibTrans" presStyleCnt="0"/>
      <dgm:spPr/>
    </dgm:pt>
    <dgm:pt modelId="{316CA803-B34A-4CE1-8588-75109448DEC3}" type="pres">
      <dgm:prSet presAssocID="{0B507AE4-7055-4DAF-B857-752D396D784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BADE498-BA4B-4C50-8161-7472E3820E63}" srcId="{6974692C-9C4E-4BE4-BE72-5BE0B16B0B46}" destId="{26454785-F04A-4979-9B5C-F9BADB5D3F70}" srcOrd="1" destOrd="0" parTransId="{0D419C15-B3B0-475E-B3FD-FB7283F98C9C}" sibTransId="{CCE34070-5B57-4CE1-AB13-53B624851089}"/>
    <dgm:cxn modelId="{B1299D73-C44C-4DBD-96B0-B7F586FCC16D}" type="presOf" srcId="{3674513E-A018-4213-B476-529B11B703B7}" destId="{F338550C-76D2-4AF3-8BFD-7052F63CF2A1}" srcOrd="0" destOrd="0" presId="urn:microsoft.com/office/officeart/2005/8/layout/default#8"/>
    <dgm:cxn modelId="{3AD3B8AD-B812-41FC-8EC0-00B5839B6A17}" srcId="{6974692C-9C4E-4BE4-BE72-5BE0B16B0B46}" destId="{0B507AE4-7055-4DAF-B857-752D396D7847}" srcOrd="4" destOrd="0" parTransId="{F5071375-A9D3-4865-A1A9-C48DE54C735A}" sibTransId="{7DC7B8A3-658D-403D-8261-37203B17F4BF}"/>
    <dgm:cxn modelId="{3633AA71-F498-4CB9-B9F0-19CEBD2281FA}" srcId="{6974692C-9C4E-4BE4-BE72-5BE0B16B0B46}" destId="{D754EB6B-DB93-4DD3-8B4A-278AA7BB3DAB}" srcOrd="2" destOrd="0" parTransId="{93A6E49D-C483-456C-AEE2-C794B7DDB472}" sibTransId="{7A6D7214-944A-4DF6-AB14-36F4F327BC33}"/>
    <dgm:cxn modelId="{E5F97EA1-5A4C-406E-9F3B-FF4D9D9A090F}" type="presOf" srcId="{26454785-F04A-4979-9B5C-F9BADB5D3F70}" destId="{B6F1BE9F-9DBD-45E3-9272-04D7939E09A2}" srcOrd="0" destOrd="0" presId="urn:microsoft.com/office/officeart/2005/8/layout/default#8"/>
    <dgm:cxn modelId="{E838680C-DA96-40CC-8876-F62B213ECD7B}" type="presOf" srcId="{6974692C-9C4E-4BE4-BE72-5BE0B16B0B46}" destId="{62CE8908-3453-477B-B566-A7024A00FF13}" srcOrd="0" destOrd="0" presId="urn:microsoft.com/office/officeart/2005/8/layout/default#8"/>
    <dgm:cxn modelId="{5388E888-BC05-4F82-94AA-A8FEA484F8CE}" type="presOf" srcId="{7179B057-0A64-40B2-A8AB-6B8FF589896C}" destId="{14DDCDB8-C607-43F6-82A7-C7FB7103A08C}" srcOrd="0" destOrd="0" presId="urn:microsoft.com/office/officeart/2005/8/layout/default#8"/>
    <dgm:cxn modelId="{BC13ADFE-3CDC-413C-8F19-3A754A82C42F}" srcId="{6974692C-9C4E-4BE4-BE72-5BE0B16B0B46}" destId="{3674513E-A018-4213-B476-529B11B703B7}" srcOrd="3" destOrd="0" parTransId="{041D0E81-8CB4-4302-8D5E-DD24E083FDDD}" sibTransId="{594809B0-FB7C-4FC0-869E-6B4A4095796E}"/>
    <dgm:cxn modelId="{3A74984B-7528-41AB-A6AC-8675D6E12179}" type="presOf" srcId="{0B507AE4-7055-4DAF-B857-752D396D7847}" destId="{316CA803-B34A-4CE1-8588-75109448DEC3}" srcOrd="0" destOrd="0" presId="urn:microsoft.com/office/officeart/2005/8/layout/default#8"/>
    <dgm:cxn modelId="{5F631F20-7922-4BFC-B5BC-9A9AB72E9B38}" srcId="{6974692C-9C4E-4BE4-BE72-5BE0B16B0B46}" destId="{7179B057-0A64-40B2-A8AB-6B8FF589896C}" srcOrd="0" destOrd="0" parTransId="{20407FD6-B90E-4C0F-8BAA-CAFB587C4A9D}" sibTransId="{8C92B149-C494-4841-9174-407EB88E8333}"/>
    <dgm:cxn modelId="{AACA437B-10A8-449F-B74B-199C12077228}" type="presOf" srcId="{D754EB6B-DB93-4DD3-8B4A-278AA7BB3DAB}" destId="{63F0FED7-555F-4AC6-BD7A-E7F44BD32DCC}" srcOrd="0" destOrd="0" presId="urn:microsoft.com/office/officeart/2005/8/layout/default#8"/>
    <dgm:cxn modelId="{F0477A39-D11C-4607-BC39-DC13069199FD}" type="presParOf" srcId="{62CE8908-3453-477B-B566-A7024A00FF13}" destId="{14DDCDB8-C607-43F6-82A7-C7FB7103A08C}" srcOrd="0" destOrd="0" presId="urn:microsoft.com/office/officeart/2005/8/layout/default#8"/>
    <dgm:cxn modelId="{AD944DC4-3113-4461-A313-61B5FD439379}" type="presParOf" srcId="{62CE8908-3453-477B-B566-A7024A00FF13}" destId="{8FACC400-018F-404E-8FA4-571BF7B7B586}" srcOrd="1" destOrd="0" presId="urn:microsoft.com/office/officeart/2005/8/layout/default#8"/>
    <dgm:cxn modelId="{97B559AD-BE3E-4674-9063-0BD02CBC2E79}" type="presParOf" srcId="{62CE8908-3453-477B-B566-A7024A00FF13}" destId="{B6F1BE9F-9DBD-45E3-9272-04D7939E09A2}" srcOrd="2" destOrd="0" presId="urn:microsoft.com/office/officeart/2005/8/layout/default#8"/>
    <dgm:cxn modelId="{75A9C73A-16C3-45D5-A62B-863A69703B15}" type="presParOf" srcId="{62CE8908-3453-477B-B566-A7024A00FF13}" destId="{B56F94BF-99FE-46A4-940F-8C94A36EB5B8}" srcOrd="3" destOrd="0" presId="urn:microsoft.com/office/officeart/2005/8/layout/default#8"/>
    <dgm:cxn modelId="{691CB084-118F-4378-A54B-2F7DF4F59EC5}" type="presParOf" srcId="{62CE8908-3453-477B-B566-A7024A00FF13}" destId="{63F0FED7-555F-4AC6-BD7A-E7F44BD32DCC}" srcOrd="4" destOrd="0" presId="urn:microsoft.com/office/officeart/2005/8/layout/default#8"/>
    <dgm:cxn modelId="{CFB67696-3BE1-4AC2-9546-A68EF0B16DBB}" type="presParOf" srcId="{62CE8908-3453-477B-B566-A7024A00FF13}" destId="{83F3E8E6-45A9-4B4A-B0D6-9F9DB0927204}" srcOrd="5" destOrd="0" presId="urn:microsoft.com/office/officeart/2005/8/layout/default#8"/>
    <dgm:cxn modelId="{24AC40C2-22AC-4A32-A302-E88D56E8731D}" type="presParOf" srcId="{62CE8908-3453-477B-B566-A7024A00FF13}" destId="{F338550C-76D2-4AF3-8BFD-7052F63CF2A1}" srcOrd="6" destOrd="0" presId="urn:microsoft.com/office/officeart/2005/8/layout/default#8"/>
    <dgm:cxn modelId="{2ED9F1B9-4E65-4098-A226-8F6B0960AD2E}" type="presParOf" srcId="{62CE8908-3453-477B-B566-A7024A00FF13}" destId="{001611BC-80E5-4983-ABC2-C944D399A730}" srcOrd="7" destOrd="0" presId="urn:microsoft.com/office/officeart/2005/8/layout/default#8"/>
    <dgm:cxn modelId="{03E07931-9284-4BAF-B94B-A0A7DB58D6EF}" type="presParOf" srcId="{62CE8908-3453-477B-B566-A7024A00FF13}" destId="{316CA803-B34A-4CE1-8588-75109448DEC3}" srcOrd="8" destOrd="0" presId="urn:microsoft.com/office/officeart/2005/8/layout/default#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18A4C6-A1E4-40C0-A9FC-738212B20EA7}">
      <dsp:nvSpPr>
        <dsp:cNvPr id="0" name=""/>
        <dsp:cNvSpPr/>
      </dsp:nvSpPr>
      <dsp:spPr>
        <a:xfrm>
          <a:off x="1141299" y="2925"/>
          <a:ext cx="3884190" cy="2330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noProof="0" smtClean="0">
              <a:ln>
                <a:noFill/>
              </a:ln>
            </a:rPr>
            <a:t>Порівняння </a:t>
          </a:r>
          <a:r>
            <a:rPr lang="uk-UA" sz="1700" b="0" kern="1200" noProof="0" smtClean="0">
              <a:ln>
                <a:noFill/>
              </a:ln>
            </a:rPr>
            <a:t>– це процес встановлення подібності або відмінності предметів та явищ дійсності, а також знаходження загального, притаманного двом або кільком об’єктам</a:t>
          </a:r>
          <a:endParaRPr lang="uk-UA" sz="1700" b="0" kern="1200" noProof="0">
            <a:ln>
              <a:noFill/>
            </a:ln>
          </a:endParaRPr>
        </a:p>
      </dsp:txBody>
      <dsp:txXfrm>
        <a:off x="1141299" y="2925"/>
        <a:ext cx="3884190" cy="2330514"/>
      </dsp:txXfrm>
    </dsp:sp>
    <dsp:sp modelId="{279B05BA-BDAC-45AF-88ED-06207342CD3D}">
      <dsp:nvSpPr>
        <dsp:cNvPr id="0" name=""/>
        <dsp:cNvSpPr/>
      </dsp:nvSpPr>
      <dsp:spPr>
        <a:xfrm>
          <a:off x="5413909" y="2925"/>
          <a:ext cx="3884190" cy="2330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noProof="0" smtClean="0"/>
            <a:t>Спостереження </a:t>
          </a:r>
          <a:r>
            <a:rPr lang="uk-UA" sz="1700" b="0" kern="1200" noProof="0" smtClean="0"/>
            <a:t>– систематичне й цілеспрямоване вивчення об’єкта</a:t>
          </a:r>
          <a:endParaRPr lang="uk-UA" sz="1700" b="0" kern="1200" noProof="0"/>
        </a:p>
      </dsp:txBody>
      <dsp:txXfrm>
        <a:off x="5413909" y="2925"/>
        <a:ext cx="3884190" cy="2330514"/>
      </dsp:txXfrm>
    </dsp:sp>
    <dsp:sp modelId="{D28A2480-9651-4BEA-9ED2-893B3B8FDB3D}">
      <dsp:nvSpPr>
        <dsp:cNvPr id="0" name=""/>
        <dsp:cNvSpPr/>
      </dsp:nvSpPr>
      <dsp:spPr>
        <a:xfrm>
          <a:off x="1141299" y="2721859"/>
          <a:ext cx="3884190" cy="2330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noProof="0" dirty="0" smtClean="0"/>
            <a:t>Вимірювання </a:t>
          </a:r>
          <a:r>
            <a:rPr lang="uk-UA" sz="1700" b="0" kern="1200" noProof="0" dirty="0" smtClean="0"/>
            <a:t>– це визначення числового значення певної величини за допомогою одиниці виміру</a:t>
          </a:r>
          <a:endParaRPr lang="uk-UA" sz="1700" b="0" kern="1200" noProof="0" dirty="0"/>
        </a:p>
      </dsp:txBody>
      <dsp:txXfrm>
        <a:off x="1141299" y="2721859"/>
        <a:ext cx="3884190" cy="2330514"/>
      </dsp:txXfrm>
    </dsp:sp>
    <dsp:sp modelId="{E137E6FD-5FE6-436D-8D73-E859CF74F1D9}">
      <dsp:nvSpPr>
        <dsp:cNvPr id="0" name=""/>
        <dsp:cNvSpPr/>
      </dsp:nvSpPr>
      <dsp:spPr>
        <a:xfrm>
          <a:off x="5413909" y="2721859"/>
          <a:ext cx="3884190" cy="23305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700" b="1" kern="1200" noProof="0" smtClean="0"/>
            <a:t>Експеримент </a:t>
          </a:r>
          <a:r>
            <a:rPr lang="uk-UA" sz="1700" b="0" kern="1200" noProof="0" smtClean="0"/>
            <a:t>– це такий метод вивчення об’єкта, за яким дослідник активно й цілеспрямовано впливає на нього завдяки створення штучних умов або використанню природних умов, необхідних для виявлення відповідної властивості</a:t>
          </a:r>
          <a:endParaRPr lang="uk-UA" sz="1700" b="0" kern="1200" noProof="0"/>
        </a:p>
      </dsp:txBody>
      <dsp:txXfrm>
        <a:off x="5413909" y="2721859"/>
        <a:ext cx="3884190" cy="23305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DCDB8-C607-43F6-82A7-C7FB7103A08C}">
      <dsp:nvSpPr>
        <dsp:cNvPr id="0" name=""/>
        <dsp:cNvSpPr/>
      </dsp:nvSpPr>
      <dsp:spPr>
        <a:xfrm>
          <a:off x="0" y="535985"/>
          <a:ext cx="3520016" cy="211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i="0" u="none" kern="1200" noProof="0" dirty="0" smtClean="0"/>
            <a:t>Абстрагування</a:t>
          </a:r>
          <a:r>
            <a:rPr lang="uk-UA" sz="1600" b="0" kern="1200" noProof="0" dirty="0" smtClean="0"/>
            <a:t> – відхід у думці від несуттєвих властивостей, зв’язків, відношень предметів і виділення декількох рис, котрі цікавлять дослідника</a:t>
          </a:r>
          <a:endParaRPr lang="uk-UA" sz="1600" b="0" kern="1200" noProof="0" dirty="0"/>
        </a:p>
      </dsp:txBody>
      <dsp:txXfrm>
        <a:off x="0" y="535985"/>
        <a:ext cx="3520016" cy="2112009"/>
      </dsp:txXfrm>
    </dsp:sp>
    <dsp:sp modelId="{B6F1BE9F-9DBD-45E3-9272-04D7939E09A2}">
      <dsp:nvSpPr>
        <dsp:cNvPr id="0" name=""/>
        <dsp:cNvSpPr/>
      </dsp:nvSpPr>
      <dsp:spPr>
        <a:xfrm>
          <a:off x="3872017" y="535985"/>
          <a:ext cx="3520016" cy="211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u="none" kern="1200" noProof="0" dirty="0" smtClean="0"/>
            <a:t>Аналіз</a:t>
          </a:r>
          <a:r>
            <a:rPr lang="uk-UA" sz="1600" b="1" kern="1200" noProof="0" dirty="0" smtClean="0"/>
            <a:t> </a:t>
          </a:r>
          <a:r>
            <a:rPr lang="uk-UA" sz="1600" b="0" kern="1200" noProof="0" dirty="0" smtClean="0"/>
            <a:t>– метод пізнання, який дає змогу поділяти предмети дослідження на складові частини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600" b="1" kern="1200" noProof="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kern="1200" noProof="0" dirty="0" smtClean="0"/>
            <a:t> </a:t>
          </a:r>
          <a:r>
            <a:rPr lang="uk-UA" sz="1600" b="1" u="none" kern="1200" noProof="0" dirty="0" smtClean="0"/>
            <a:t>Синтез</a:t>
          </a:r>
          <a:r>
            <a:rPr lang="uk-UA" sz="1600" b="0" kern="1200" noProof="0" dirty="0" smtClean="0"/>
            <a:t>, навпаки, припускає з’єднання окремих частин чи рис предмета в єдине ціле </a:t>
          </a:r>
          <a:endParaRPr lang="uk-UA" sz="1600" b="0" kern="1200" noProof="0" dirty="0"/>
        </a:p>
      </dsp:txBody>
      <dsp:txXfrm>
        <a:off x="3872017" y="535985"/>
        <a:ext cx="3520016" cy="2112009"/>
      </dsp:txXfrm>
    </dsp:sp>
    <dsp:sp modelId="{63F0FED7-555F-4AC6-BD7A-E7F44BD32DCC}">
      <dsp:nvSpPr>
        <dsp:cNvPr id="0" name=""/>
        <dsp:cNvSpPr/>
      </dsp:nvSpPr>
      <dsp:spPr>
        <a:xfrm>
          <a:off x="7744035" y="535985"/>
          <a:ext cx="3520016" cy="211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u="none" kern="1200" noProof="0" dirty="0" smtClean="0"/>
            <a:t>Моделювання</a:t>
          </a:r>
          <a:r>
            <a:rPr lang="uk-UA" sz="1600" kern="1200" noProof="0" dirty="0" smtClean="0"/>
            <a:t> – метод, який ґрунтується на використанні моделі як засобу дослідження явищ і процесів природи</a:t>
          </a:r>
          <a:endParaRPr lang="uk-UA" sz="1600" kern="1200" noProof="0" dirty="0"/>
        </a:p>
      </dsp:txBody>
      <dsp:txXfrm>
        <a:off x="7744035" y="535985"/>
        <a:ext cx="3520016" cy="2112009"/>
      </dsp:txXfrm>
    </dsp:sp>
    <dsp:sp modelId="{F338550C-76D2-4AF3-8BFD-7052F63CF2A1}">
      <dsp:nvSpPr>
        <dsp:cNvPr id="0" name=""/>
        <dsp:cNvSpPr/>
      </dsp:nvSpPr>
      <dsp:spPr>
        <a:xfrm>
          <a:off x="1936008" y="2999996"/>
          <a:ext cx="3520016" cy="211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0" kern="1200" noProof="0" dirty="0" smtClean="0"/>
            <a:t>Під</a:t>
          </a:r>
          <a:r>
            <a:rPr lang="uk-UA" sz="1600" b="1" kern="1200" noProof="0" dirty="0" smtClean="0"/>
            <a:t> </a:t>
          </a:r>
          <a:r>
            <a:rPr lang="uk-UA" sz="1600" b="1" u="none" kern="1200" noProof="0" dirty="0" smtClean="0"/>
            <a:t>індукцією</a:t>
          </a:r>
          <a:r>
            <a:rPr lang="uk-UA" sz="1600" b="1" kern="1200" noProof="0" dirty="0" smtClean="0"/>
            <a:t> </a:t>
          </a:r>
          <a:r>
            <a:rPr lang="uk-UA" sz="1600" b="0" kern="1200" noProof="0" dirty="0" smtClean="0"/>
            <a:t>розуміють перехід від часткового до загального, коли на підставі знання про частину предметів класу робиться висновок стосовно класу в цілому</a:t>
          </a:r>
          <a:endParaRPr lang="uk-UA" sz="1600" b="0" kern="1200" noProof="0" dirty="0"/>
        </a:p>
      </dsp:txBody>
      <dsp:txXfrm>
        <a:off x="1936008" y="2999996"/>
        <a:ext cx="3520016" cy="2112009"/>
      </dsp:txXfrm>
    </dsp:sp>
    <dsp:sp modelId="{316CA803-B34A-4CE1-8588-75109448DEC3}">
      <dsp:nvSpPr>
        <dsp:cNvPr id="0" name=""/>
        <dsp:cNvSpPr/>
      </dsp:nvSpPr>
      <dsp:spPr>
        <a:xfrm>
          <a:off x="5808026" y="2999996"/>
          <a:ext cx="3520016" cy="2112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b="1" u="none" kern="1200" noProof="0" dirty="0" smtClean="0"/>
            <a:t>Дедукція</a:t>
          </a:r>
          <a:r>
            <a:rPr lang="uk-UA" sz="1600" kern="1200" noProof="0" dirty="0" smtClean="0"/>
            <a:t> – це розумова конструкція, у котрій висновок щодо якогось елементу множини робиться на підставі знання загальних властивостей всієї множини</a:t>
          </a:r>
          <a:endParaRPr lang="uk-UA" sz="1600" kern="1200" noProof="0" dirty="0"/>
        </a:p>
      </dsp:txBody>
      <dsp:txXfrm>
        <a:off x="5808026" y="2999996"/>
        <a:ext cx="3520016" cy="21120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8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642371-F249-4D60-87AD-F756EEB60F91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4CA7C-A405-4278-B2E0-E433F7F15D08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5625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14CA7C-A405-4278-B2E0-E433F7F15D08}" type="slidenum">
              <a:rPr lang="x-none" smtClean="0"/>
              <a:t>8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644067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88401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0198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3028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071453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9401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39575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425598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40355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569025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16585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605280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691688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05865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04298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4087106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5922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AE7A4-C65D-4D26-9EEC-585F336C2A23}" type="datetimeFigureOut">
              <a:rPr lang="x-none" smtClean="0"/>
              <a:t>22.02.2023</a:t>
            </a:fld>
            <a:endParaRPr lang="x-non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A5B400C-4C41-4DB6-9C14-580F8AA4376A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76303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1360FE-829D-4732-B0E4-4D60213729A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404257" y="2217738"/>
            <a:ext cx="10787744" cy="1468437"/>
          </a:xfrm>
        </p:spPr>
        <p:txBody>
          <a:bodyPr anchor="ctr">
            <a:normAutofit/>
          </a:bodyPr>
          <a:lstStyle/>
          <a:p>
            <a:pPr algn="ctr"/>
            <a:r>
              <a:rPr lang="uk-UA" sz="4400" b="1" dirty="0" smtClean="0">
                <a:effectLst/>
                <a:ea typeface="Calibri" panose="020F0502020204030204" pitchFamily="34" charset="0"/>
              </a:rPr>
              <a:t>Методи наукових </a:t>
            </a:r>
            <a:r>
              <a:rPr lang="uk-UA" sz="4400" b="1" dirty="0">
                <a:effectLst/>
                <a:ea typeface="Calibri" panose="020F0502020204030204" pitchFamily="34" charset="0"/>
              </a:rPr>
              <a:t>досліджень</a:t>
            </a:r>
            <a:endParaRPr lang="x-none" sz="4400" dirty="0"/>
          </a:p>
        </p:txBody>
      </p:sp>
    </p:spTree>
    <p:extLst>
      <p:ext uri="{BB962C8B-B14F-4D97-AF65-F5344CB8AC3E}">
        <p14:creationId xmlns:p14="http://schemas.microsoft.com/office/powerpoint/2010/main" val="411660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313957798"/>
              </p:ext>
            </p:extLst>
          </p:nvPr>
        </p:nvGraphicFramePr>
        <p:xfrm>
          <a:off x="447042" y="1083753"/>
          <a:ext cx="11264052" cy="5647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414528" y="373486"/>
            <a:ext cx="1114348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/>
              <a:t>Методи наукового </a:t>
            </a:r>
            <a:r>
              <a:rPr lang="uk-UA" sz="2800" b="1" dirty="0" smtClean="0"/>
              <a:t>дослідження</a:t>
            </a:r>
          </a:p>
          <a:p>
            <a:pPr algn="ctr"/>
            <a:r>
              <a:rPr lang="uk-UA" sz="2800" b="1" dirty="0" smtClean="0"/>
              <a:t>емпіричного </a:t>
            </a:r>
            <a:r>
              <a:rPr lang="uk-UA" sz="2800" b="1" dirty="0"/>
              <a:t>та теоретичного рівнів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43012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4DDCDB8-C607-43F6-82A7-C7FB7103A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14DDCDB8-C607-43F6-82A7-C7FB7103A0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6F1BE9F-9DBD-45E3-9272-04D7939E09A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graphicEl>
                                              <a:dgm id="{B6F1BE9F-9DBD-45E3-9272-04D7939E09A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3F0FED7-555F-4AC6-BD7A-E7F44BD32D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63F0FED7-555F-4AC6-BD7A-E7F44BD32D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338550C-76D2-4AF3-8BFD-7052F63CF2A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graphicEl>
                                              <a:dgm id="{F338550C-76D2-4AF3-8BFD-7052F63CF2A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16CA803-B34A-4CE1-8588-75109448DEC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316CA803-B34A-4CE1-8588-75109448DEC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03"/>
          <a:stretch/>
        </p:blipFill>
        <p:spPr bwMode="auto">
          <a:xfrm>
            <a:off x="28800" y="1682496"/>
            <a:ext cx="11533632" cy="5175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256572" y="599932"/>
            <a:ext cx="9789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Теоретичні методи наукового дослідження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2830024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1360FE-829D-4732-B0E4-4D6021372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714" y="2496453"/>
            <a:ext cx="10143897" cy="1280890"/>
          </a:xfrm>
        </p:spPr>
        <p:txBody>
          <a:bodyPr anchor="ctr">
            <a:normAutofit/>
          </a:bodyPr>
          <a:lstStyle/>
          <a:p>
            <a:pPr algn="ctr"/>
            <a:endParaRPr lang="x-none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121408" y="1244846"/>
            <a:ext cx="9009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u="sng" dirty="0"/>
              <a:t>Вимоги до вибору методів дослідження</a:t>
            </a:r>
            <a:endParaRPr lang="ru-RU" sz="3200" u="sng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70432" y="2157984"/>
            <a:ext cx="10533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uk-UA" sz="2400" b="1" i="1" dirty="0"/>
              <a:t>Стійкість до дії супутніх факторів</a:t>
            </a:r>
            <a:r>
              <a:rPr lang="uk-UA" sz="2400" b="1" dirty="0"/>
              <a:t> </a:t>
            </a:r>
            <a:endParaRPr lang="ru-RU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uk-UA" sz="2400" b="1" dirty="0"/>
              <a:t>Кожен новий метод повинен бути апробований попередньо </a:t>
            </a:r>
            <a:endParaRPr lang="ru-RU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uk-UA" sz="2400" b="1" i="1" dirty="0"/>
              <a:t>Ємність методу</a:t>
            </a:r>
            <a:r>
              <a:rPr lang="uk-UA" sz="2400" b="1" dirty="0"/>
              <a:t> </a:t>
            </a:r>
            <a:endParaRPr lang="ru-RU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uk-UA" sz="2400" b="1" dirty="0"/>
              <a:t>. </a:t>
            </a:r>
            <a:r>
              <a:rPr lang="uk-UA" sz="2400" b="1" i="1" dirty="0"/>
              <a:t>Надійність методу</a:t>
            </a:r>
            <a:r>
              <a:rPr lang="uk-UA" sz="2400" b="1" dirty="0"/>
              <a:t> </a:t>
            </a:r>
            <a:endParaRPr lang="ru-RU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uk-UA" sz="2400" b="1" dirty="0"/>
              <a:t>Комплексне застосування методів </a:t>
            </a:r>
            <a:endParaRPr lang="ru-RU" sz="2400" b="1" dirty="0"/>
          </a:p>
          <a:p>
            <a:pPr marL="342900" indent="-342900">
              <a:buFont typeface="Arial" pitchFamily="34" charset="0"/>
              <a:buChar char="•"/>
            </a:pPr>
            <a:r>
              <a:rPr lang="uk-UA" sz="2400" b="1" dirty="0"/>
              <a:t>Метод повинен володіти </a:t>
            </a:r>
            <a:r>
              <a:rPr lang="uk-UA" sz="2400" b="1" i="1" dirty="0"/>
              <a:t>вибірковістю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4009123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 nodePh="1">
                                  <p:stCondLst>
                                    <p:cond delay="10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u="sng" dirty="0"/>
              <a:t>Правила наукової аргументації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97280" y="1548384"/>
            <a:ext cx="103753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/>
              <a:t>Уникати підміни </a:t>
            </a:r>
            <a:r>
              <a:rPr lang="uk-UA" sz="2800" b="1" dirty="0"/>
              <a:t>тези твердження</a:t>
            </a:r>
            <a:endParaRPr lang="ru-RU" sz="2800" b="1" dirty="0"/>
          </a:p>
          <a:p>
            <a:pPr algn="just"/>
            <a:r>
              <a:rPr lang="uk-UA" sz="2800" b="1" dirty="0" smtClean="0"/>
              <a:t>Уникати часткової підміни </a:t>
            </a:r>
            <a:r>
              <a:rPr lang="uk-UA" sz="2800" b="1" dirty="0"/>
              <a:t>тези</a:t>
            </a:r>
            <a:endParaRPr lang="ru-RU" sz="2800" b="1" dirty="0"/>
          </a:p>
          <a:p>
            <a:pPr algn="just"/>
            <a:r>
              <a:rPr lang="uk-UA" sz="2800" b="1" dirty="0" smtClean="0"/>
              <a:t>Уникати </a:t>
            </a:r>
            <a:r>
              <a:rPr lang="uk-UA" sz="2800" b="1" dirty="0"/>
              <a:t>помилок при формулюванні </a:t>
            </a:r>
            <a:r>
              <a:rPr lang="uk-UA" sz="2800" b="1" dirty="0" smtClean="0"/>
              <a:t> тези </a:t>
            </a:r>
            <a:r>
              <a:rPr lang="uk-UA" sz="2800" b="1" dirty="0"/>
              <a:t>доведення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52226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097280" y="512064"/>
            <a:ext cx="10407331" cy="1392936"/>
          </a:xfrm>
        </p:spPr>
        <p:txBody>
          <a:bodyPr>
            <a:normAutofit/>
          </a:bodyPr>
          <a:lstStyle/>
          <a:p>
            <a:pPr algn="ctr"/>
            <a:r>
              <a:rPr lang="uk-UA" sz="3200" b="1" u="sng" dirty="0"/>
              <a:t>У науковій полеміці з опонентом варто використовувати кілька способів заперечення</a:t>
            </a:r>
            <a:endParaRPr lang="ru-RU" sz="3200" b="1" u="sng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585216" y="2097024"/>
            <a:ext cx="1088745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3600" b="1" dirty="0" smtClean="0"/>
              <a:t>Перший </a:t>
            </a:r>
            <a:r>
              <a:rPr lang="uk-UA" sz="3600" b="1" dirty="0"/>
              <a:t>спосіб</a:t>
            </a:r>
            <a:r>
              <a:rPr lang="uk-UA" sz="3600" dirty="0"/>
              <a:t> – критика (заперечення) тези</a:t>
            </a:r>
            <a:r>
              <a:rPr lang="uk-UA" sz="3600" dirty="0" smtClean="0"/>
              <a:t>.</a:t>
            </a:r>
          </a:p>
          <a:p>
            <a:r>
              <a:rPr lang="uk-UA" sz="3600" b="1" dirty="0" smtClean="0"/>
              <a:t>Другий </a:t>
            </a:r>
            <a:r>
              <a:rPr lang="uk-UA" sz="3600" b="1" dirty="0"/>
              <a:t>спосіб</a:t>
            </a:r>
            <a:r>
              <a:rPr lang="uk-UA" sz="3600" dirty="0"/>
              <a:t> – «критика аргументів</a:t>
            </a:r>
            <a:r>
              <a:rPr lang="uk-UA" sz="3600" dirty="0" smtClean="0"/>
              <a:t>».</a:t>
            </a:r>
          </a:p>
          <a:p>
            <a:r>
              <a:rPr lang="uk-UA" sz="3600" b="1" dirty="0"/>
              <a:t>Третій спосіб</a:t>
            </a:r>
            <a:r>
              <a:rPr lang="uk-UA" sz="3600" dirty="0"/>
              <a:t> – критика демонстрації. </a:t>
            </a:r>
            <a:endParaRPr lang="ru-RU" sz="3600" dirty="0"/>
          </a:p>
          <a:p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21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0302D40-1856-49D1-9A00-873A5FC24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6629"/>
            <a:ext cx="10515600" cy="1660623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У науковій практиці фізичної </a:t>
            </a:r>
            <a:r>
              <a:rPr lang="uk-UA" sz="28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терапії</a:t>
            </a:r>
            <a:br>
              <a:rPr lang="uk-UA" sz="28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2800" b="1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застосовують </a:t>
            </a:r>
            <a:r>
              <a:rPr lang="uk-UA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багато різноманітних методів дослідження, основним серед яких є:</a:t>
            </a:r>
            <a:r>
              <a:rPr lang="x-none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x-none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x-none" sz="2800" dirty="0">
              <a:latin typeface="+mn-lt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8070CE5-F920-4C8E-92C4-0743F74A6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9" y="1688122"/>
            <a:ext cx="11394830" cy="5169877"/>
          </a:xfrm>
        </p:spPr>
        <p:txBody>
          <a:bodyPr>
            <a:noAutofit/>
          </a:bodyPr>
          <a:lstStyle/>
          <a:p>
            <a:pPr algn="just"/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1. Аналіз та узагальнення науково-методичної літератури. Теоретичний аналіз спеціальної науково-методичної літератури та інформаційних джерел мережі </a:t>
            </a:r>
            <a:r>
              <a:rPr lang="uk-UA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, вивчення передового досвіду фахівців з фізичної реабілітації/терапії.</a:t>
            </a:r>
            <a:endParaRPr lang="x-none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2.Соціологічні 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методи дослідження (спостереження, опитування </a:t>
            </a:r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x-none" sz="2200" smtClean="0">
                <a:ea typeface="Calibri" panose="020F0502020204030204" pitchFamily="34" charset="0"/>
                <a:cs typeface="Times New Roman" panose="02020603050405020304" pitchFamily="18" charset="0"/>
              </a:rPr>
              <a:t>oogle </a:t>
            </a:r>
            <a:r>
              <a:rPr lang="x-none" sz="2200" dirty="0">
                <a:ea typeface="Calibri" panose="020F0502020204030204" pitchFamily="34" charset="0"/>
                <a:cs typeface="Times New Roman" panose="02020603050405020304" pitchFamily="18" charset="0"/>
              </a:rPr>
              <a:t>форма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), аналіз історії хвороби).</a:t>
            </a:r>
            <a:endParaRPr lang="x-none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3.Е</a:t>
            </a:r>
            <a:r>
              <a:rPr lang="x-none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ксперимент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. Клініко-інструментальні методи дослідження: (Міжнародна класифікація функціонування, обмежень життєдіяльності та здоров’я (МКФ), шкала оцінки ASIA, модифікована шкала </a:t>
            </a:r>
            <a:r>
              <a:rPr lang="uk-UA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спастичності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 м’язів за </a:t>
            </a:r>
            <a:r>
              <a:rPr lang="uk-UA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Ашвортом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, тест </a:t>
            </a:r>
            <a:r>
              <a:rPr lang="en-US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Встань 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та </a:t>
            </a:r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йди</a:t>
            </a:r>
            <a:r>
              <a:rPr lang="en-US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uk-UA" sz="22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10-ти метровий тест ходьби, 6-ти хвилинний тест, модифікована шкала </a:t>
            </a:r>
            <a:r>
              <a:rPr lang="uk-UA" sz="2200" dirty="0" err="1">
                <a:ea typeface="Calibri" panose="020F0502020204030204" pitchFamily="34" charset="0"/>
                <a:cs typeface="Times New Roman" panose="02020603050405020304" pitchFamily="18" charset="0"/>
              </a:rPr>
              <a:t>Борга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,  ВАШ, ММТ, гоніометрія, оцінка рухливості хребта, оцінка якості життя </a:t>
            </a:r>
            <a:r>
              <a:rPr lang="en-US" sz="2200" dirty="0">
                <a:ea typeface="Calibri" panose="020F0502020204030204" pitchFamily="34" charset="0"/>
                <a:cs typeface="Times New Roman" panose="02020603050405020304" pitchFamily="18" charset="0"/>
              </a:rPr>
              <a:t>SF 36</a:t>
            </a:r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uk-UA" sz="2200" dirty="0">
                <a:ea typeface="Calibri" panose="020F0502020204030204" pitchFamily="34" charset="0"/>
                <a:cs typeface="Times New Roman" panose="02020603050405020304" pitchFamily="18" charset="0"/>
              </a:rPr>
              <a:t>4. Метод статистичних даних.</a:t>
            </a:r>
            <a:endParaRPr lang="x-none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sz="22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x-none" sz="2200" dirty="0"/>
          </a:p>
        </p:txBody>
      </p:sp>
    </p:spTree>
    <p:extLst>
      <p:ext uri="{BB962C8B-B14F-4D97-AF65-F5344CB8AC3E}">
        <p14:creationId xmlns:p14="http://schemas.microsoft.com/office/powerpoint/2010/main" val="233257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1360FE-829D-4732-B0E4-4D6021372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0714" y="2496453"/>
            <a:ext cx="10143897" cy="1280890"/>
          </a:xfrm>
        </p:spPr>
        <p:txBody>
          <a:bodyPr anchor="ctr">
            <a:normAutofit/>
          </a:bodyPr>
          <a:lstStyle/>
          <a:p>
            <a:pPr algn="ctr"/>
            <a:r>
              <a:rPr lang="uk-UA" sz="4400" b="1" dirty="0" smtClean="0">
                <a:effectLst/>
                <a:ea typeface="Calibri" panose="020F0502020204030204" pitchFamily="34" charset="0"/>
              </a:rPr>
              <a:t>Дякую за увагу!</a:t>
            </a:r>
            <a:endParaRPr lang="x-none" sz="4400" dirty="0"/>
          </a:p>
        </p:txBody>
      </p:sp>
    </p:spTree>
    <p:extLst>
      <p:ext uri="{BB962C8B-B14F-4D97-AF65-F5344CB8AC3E}">
        <p14:creationId xmlns:p14="http://schemas.microsoft.com/office/powerpoint/2010/main" val="2283353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2768" y="670560"/>
            <a:ext cx="101071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smtClean="0"/>
              <a:t>Термін </a:t>
            </a:r>
            <a:r>
              <a:rPr lang="uk-UA" sz="2000" b="1" dirty="0" smtClean="0"/>
              <a:t>метод </a:t>
            </a:r>
            <a:r>
              <a:rPr lang="uk-UA" sz="2000" dirty="0" smtClean="0"/>
              <a:t>розглядається в поєднанні з такими поняттями як «</a:t>
            </a:r>
            <a:r>
              <a:rPr lang="uk-UA" sz="2000" b="1" dirty="0" smtClean="0"/>
              <a:t>методологія</a:t>
            </a:r>
            <a:r>
              <a:rPr lang="uk-UA" sz="2000" dirty="0" smtClean="0"/>
              <a:t>» і «</a:t>
            </a:r>
            <a:r>
              <a:rPr lang="uk-UA" sz="2000" b="1" dirty="0" smtClean="0"/>
              <a:t>методика</a:t>
            </a:r>
            <a:r>
              <a:rPr lang="uk-UA" sz="2000" dirty="0" smtClean="0"/>
              <a:t>»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572768" y="1938528"/>
            <a:ext cx="101071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u="sng" dirty="0" smtClean="0"/>
              <a:t>Методологія</a:t>
            </a:r>
            <a:r>
              <a:rPr lang="uk-UA" sz="2000" b="1" dirty="0" smtClean="0"/>
              <a:t> </a:t>
            </a:r>
            <a:r>
              <a:rPr lang="uk-UA" sz="2000" dirty="0" smtClean="0"/>
              <a:t>(від </a:t>
            </a:r>
            <a:r>
              <a:rPr lang="uk-UA" sz="2000" dirty="0" err="1" smtClean="0"/>
              <a:t>грец</a:t>
            </a:r>
            <a:r>
              <a:rPr lang="uk-UA" sz="2000" dirty="0" smtClean="0"/>
              <a:t>. «вчення про метод</a:t>
            </a:r>
            <a:r>
              <a:rPr lang="uk-UA" sz="2000" dirty="0"/>
              <a:t>») – характеризує </a:t>
            </a:r>
            <a:r>
              <a:rPr lang="uk-UA" sz="2000" dirty="0" smtClean="0"/>
              <a:t>принципи, підходи й організацію пізнання: відображення активності, всебічності, сходження від одиночного до загального й навпаки; єдності, індукції і дедукції, взаємозв’язку якісних і кількісних характеристик, детермінізму, історизму, протиріччя, діалектичного заперечення, сходження від абстрактного до конкретного, єдності історичного і логічного, єдності аналізу і синтезу</a:t>
            </a:r>
          </a:p>
          <a:p>
            <a:pPr algn="just"/>
            <a:endParaRPr lang="uk-UA" sz="2000" dirty="0" smtClean="0"/>
          </a:p>
          <a:p>
            <a:pPr algn="just"/>
            <a:endParaRPr lang="uk-UA" sz="2000" dirty="0" smtClean="0"/>
          </a:p>
          <a:p>
            <a:pPr algn="just"/>
            <a:r>
              <a:rPr lang="uk-U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b="1" u="sng" dirty="0" smtClean="0"/>
              <a:t>Методологія</a:t>
            </a:r>
            <a:r>
              <a:rPr lang="uk-UA" sz="2000" dirty="0" smtClean="0"/>
              <a:t> – </a:t>
            </a:r>
            <a:r>
              <a:rPr lang="uk-UA" sz="20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це загальна система знань про теорію науки, її методи, принципи побудови та способи організації пізнавальної наукової діяльності, на яких ґрунтується вибір та сукупність методів, способів і прийомів проведення наукового дослідження</a:t>
            </a:r>
          </a:p>
          <a:p>
            <a:pPr algn="just"/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13207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7EFE2A-DD78-4C41-9357-CA9A72BA1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1120" y="368078"/>
            <a:ext cx="10163493" cy="1216882"/>
          </a:xfrm>
        </p:spPr>
        <p:txBody>
          <a:bodyPr>
            <a:noAutofit/>
          </a:bodyPr>
          <a:lstStyle/>
          <a:p>
            <a:pPr algn="ctr"/>
            <a:r>
              <a:rPr lang="uk-UA" b="1" dirty="0">
                <a:latin typeface="+mn-lt"/>
                <a:ea typeface="Calibri" panose="020F0502020204030204" pitchFamily="34" charset="0"/>
                <a:cs typeface="Calibri" pitchFamily="34" charset="0"/>
              </a:rPr>
              <a:t>Ознаки наявності методологічної </a:t>
            </a:r>
            <a:r>
              <a:rPr lang="uk-UA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  <a:t>основи</a:t>
            </a:r>
            <a:r>
              <a:rPr lang="en-US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  <a:t/>
            </a:r>
            <a:br>
              <a:rPr lang="en-US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</a:br>
            <a:r>
              <a:rPr lang="uk-UA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  <a:t>наукового </a:t>
            </a:r>
            <a:r>
              <a:rPr lang="uk-UA" b="1" dirty="0">
                <a:latin typeface="+mn-lt"/>
                <a:ea typeface="Calibri" panose="020F0502020204030204" pitchFamily="34" charset="0"/>
                <a:cs typeface="Calibri" pitchFamily="34" charset="0"/>
              </a:rPr>
              <a:t>дослідження</a:t>
            </a:r>
            <a:r>
              <a:rPr lang="uk-UA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  <a:t>:</a:t>
            </a:r>
            <a:endParaRPr lang="x-none" dirty="0">
              <a:latin typeface="+mn-lt"/>
              <a:cs typeface="Calibri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DFAAA8A-E754-4C49-ADFA-FE2C7AD069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6865" y="1661160"/>
            <a:ext cx="10972800" cy="4861559"/>
          </a:xfrm>
        </p:spPr>
        <p:txBody>
          <a:bodyPr>
            <a:noAutofit/>
          </a:bodyPr>
          <a:lstStyle/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визначення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доцільності (актуальності) проведення наукового дослідження; 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визначення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мети проведення наукового дослідження; 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визначення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об’єкту та предмету наукового дослідження; 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>
                <a:ea typeface="Calibri" panose="020F0502020204030204" pitchFamily="34" charset="0"/>
                <a:cs typeface="Calibri" pitchFamily="34" charset="0"/>
              </a:rPr>
              <a:t>в</a:t>
            </a: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методів для досягнення мети та одержання наукових знань; 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визначення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методики теоретичних та емпіричних досліджень;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визначення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перспектив використання або впровадження результатів; </a:t>
            </a:r>
            <a:endParaRPr lang="x-none" sz="2400" dirty="0">
              <a:effectLst/>
              <a:ea typeface="Calibri" panose="020F0502020204030204" pitchFamily="34" charset="0"/>
              <a:cs typeface="Calibri" pitchFamily="34" charset="0"/>
            </a:endParaRPr>
          </a:p>
          <a:p>
            <a:pPr marL="914400" indent="-571500" algn="just">
              <a:spcBef>
                <a:spcPts val="0"/>
              </a:spcBef>
              <a:spcAft>
                <a:spcPts val="1000"/>
              </a:spcAft>
            </a:pP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розробка </a:t>
            </a:r>
            <a:r>
              <a:rPr lang="uk-UA" sz="2400" dirty="0">
                <a:effectLst/>
                <a:ea typeface="Calibri" panose="020F0502020204030204" pitchFamily="34" charset="0"/>
                <a:cs typeface="Calibri" pitchFamily="34" charset="0"/>
              </a:rPr>
              <a:t>стратегії та організація етапів проведення наукового </a:t>
            </a:r>
            <a:r>
              <a:rPr lang="uk-UA" sz="2400" dirty="0" smtClean="0">
                <a:effectLst/>
                <a:ea typeface="Calibri" panose="020F0502020204030204" pitchFamily="34" charset="0"/>
                <a:cs typeface="Calibri" pitchFamily="34" charset="0"/>
              </a:rPr>
              <a:t>дослідження</a:t>
            </a:r>
            <a:endParaRPr lang="x-none" sz="2400" dirty="0"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363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FB655B-384E-4426-85C3-90F0070C6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0527" y="1622474"/>
            <a:ext cx="11254153" cy="4798329"/>
          </a:xfrm>
        </p:spPr>
        <p:txBody>
          <a:bodyPr>
            <a:normAutofit/>
          </a:bodyPr>
          <a:lstStyle/>
          <a:p>
            <a:pPr marL="800100" indent="-457200" algn="just">
              <a:spcBef>
                <a:spcPts val="0"/>
              </a:spcBef>
              <a:spcAft>
                <a:spcPts val="1200"/>
              </a:spcAft>
            </a:pP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одержання </a:t>
            </a:r>
            <a:r>
              <a:rPr lang="uk-UA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нового наукового знання або системи знань; </a:t>
            </a:r>
            <a:endParaRPr lang="x-non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457200" algn="just">
              <a:spcBef>
                <a:spcPts val="0"/>
              </a:spcBef>
              <a:spcAft>
                <a:spcPts val="1200"/>
              </a:spcAft>
            </a:pP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уточнення</a:t>
            </a:r>
            <a:r>
              <a:rPr lang="uk-UA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збагачення, систематизація термінів і понять у науці; </a:t>
            </a:r>
            <a:endParaRPr lang="x-non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457200" algn="just">
              <a:spcBef>
                <a:spcPts val="0"/>
              </a:spcBef>
              <a:spcAft>
                <a:spcPts val="1200"/>
              </a:spcAft>
            </a:pP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структурування </a:t>
            </a:r>
            <a:r>
              <a:rPr lang="uk-UA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наукового знання у вигляді нових понять, категорій, законів; </a:t>
            </a:r>
            <a:endParaRPr lang="x-non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457200" algn="just">
              <a:spcBef>
                <a:spcPts val="0"/>
              </a:spcBef>
              <a:spcAft>
                <a:spcPts val="1200"/>
              </a:spcAft>
            </a:pP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організація </a:t>
            </a:r>
            <a:r>
              <a:rPr lang="uk-UA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 нових знань в суспільно-практичній діяльності;</a:t>
            </a:r>
            <a:endParaRPr lang="x-non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indent="-457200" algn="just">
              <a:spcBef>
                <a:spcPts val="0"/>
              </a:spcBef>
              <a:spcAft>
                <a:spcPts val="1200"/>
              </a:spcAft>
            </a:pP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стимулювання </a:t>
            </a:r>
            <a:r>
              <a:rPr lang="uk-UA" sz="2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процесу пізнання для одержання нової </a:t>
            </a:r>
            <a:r>
              <a:rPr lang="uk-UA" sz="2800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інформації</a:t>
            </a:r>
            <a:endParaRPr lang="x-none" sz="28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endParaRPr lang="x-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907EFE2A-DD78-4C41-9357-CA9A72BA1644}"/>
              </a:ext>
            </a:extLst>
          </p:cNvPr>
          <p:cNvSpPr txBox="1">
            <a:spLocks/>
          </p:cNvSpPr>
          <p:nvPr/>
        </p:nvSpPr>
        <p:spPr>
          <a:xfrm>
            <a:off x="1341120" y="368078"/>
            <a:ext cx="10163493" cy="12168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b="1" dirty="0">
                <a:latin typeface="+mn-lt"/>
                <a:ea typeface="Calibri" panose="020F0502020204030204" pitchFamily="34" charset="0"/>
                <a:cs typeface="Calibri" pitchFamily="34" charset="0"/>
              </a:rPr>
              <a:t>Функції наукової методології</a:t>
            </a:r>
            <a:r>
              <a:rPr lang="uk-UA" b="1" dirty="0" smtClean="0">
                <a:latin typeface="+mn-lt"/>
                <a:ea typeface="Calibri" panose="020F0502020204030204" pitchFamily="34" charset="0"/>
                <a:cs typeface="Calibri" pitchFamily="34" charset="0"/>
              </a:rPr>
              <a:t>:</a:t>
            </a:r>
            <a:endParaRPr lang="x-none" dirty="0">
              <a:latin typeface="+mn-lt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233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1360FE-829D-4732-B0E4-4D602137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endParaRPr lang="x-none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36192" y="573024"/>
            <a:ext cx="103266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dirty="0" smtClean="0"/>
              <a:t>Поняття </a:t>
            </a:r>
            <a:r>
              <a:rPr lang="uk-UA" b="1" u="sng" dirty="0" smtClean="0"/>
              <a:t>«принцип»</a:t>
            </a:r>
            <a:r>
              <a:rPr lang="uk-UA" dirty="0" smtClean="0"/>
              <a:t> відображає загальні основні положення, у яких формулюються вимоги, дотримання котрих забезпечує успішне досягнення мети. </a:t>
            </a:r>
          </a:p>
          <a:p>
            <a:endParaRPr lang="uk-UA" dirty="0" smtClean="0"/>
          </a:p>
          <a:p>
            <a:pPr algn="just"/>
            <a:r>
              <a:rPr lang="uk-UA" dirty="0" smtClean="0"/>
              <a:t>Принципи виступають, з одного боку, як результат наукового знання, а з іншого – як основа для практичної дослідницької діяльності. </a:t>
            </a:r>
            <a:endParaRPr lang="uk-UA" dirty="0"/>
          </a:p>
        </p:txBody>
      </p:sp>
      <p:sp>
        <p:nvSpPr>
          <p:cNvPr id="9" name="Объект 2">
            <a:extLst>
              <a:ext uri="{FF2B5EF4-FFF2-40B4-BE49-F238E27FC236}">
                <a16:creationId xmlns="" xmlns:a16="http://schemas.microsoft.com/office/drawing/2014/main" id="{71FB655B-384E-4426-85C3-90F0070C6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663" y="2212075"/>
            <a:ext cx="11254153" cy="4482639"/>
          </a:xfrm>
        </p:spPr>
        <p:txBody>
          <a:bodyPr>
            <a:noAutofit/>
          </a:bodyPr>
          <a:lstStyle/>
          <a:p>
            <a:pPr indent="0" algn="ctr">
              <a:spcBef>
                <a:spcPts val="0"/>
              </a:spcBef>
              <a:spcAft>
                <a:spcPts val="800"/>
              </a:spcAft>
              <a:buNone/>
            </a:pPr>
            <a:r>
              <a:rPr lang="uk-UA" b="1" dirty="0"/>
              <a:t>Науково-дослідна робота здійснюється на основних </a:t>
            </a:r>
            <a:r>
              <a:rPr lang="uk-UA" b="1" dirty="0" smtClean="0"/>
              <a:t>принципах</a:t>
            </a:r>
            <a:r>
              <a:rPr lang="uk-UA" b="1" dirty="0"/>
              <a:t>:</a:t>
            </a:r>
            <a:endParaRPr lang="uk-UA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принцип відображення;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активності;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uk-UA" sz="1600" dirty="0" smtClean="0"/>
              <a:t>всебічності;</a:t>
            </a:r>
            <a:endParaRPr lang="uk-UA" sz="1600" dirty="0"/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сходження від одиночного до загального і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навпаки;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взаємозв’язку якісних і кількісних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характеристик;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детермінізму;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історизму;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протиріччя;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діалектичного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заперечення;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сходження від абстрактного до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конкретного;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історичного та </a:t>
            </a:r>
            <a:r>
              <a:rPr lang="uk-UA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логічного;</a:t>
            </a:r>
            <a:endParaRPr lang="uk-UA" sz="16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440000" indent="-457200" algn="just">
              <a:spcBef>
                <a:spcPts val="0"/>
              </a:spcBef>
              <a:spcAft>
                <a:spcPts val="700"/>
              </a:spcAft>
            </a:pPr>
            <a:r>
              <a:rPr lang="uk-UA" sz="1600" dirty="0">
                <a:ea typeface="Calibri" panose="020F0502020204030204" pitchFamily="34" charset="0"/>
                <a:cs typeface="Times New Roman" panose="02020603050405020304" pitchFamily="18" charset="0"/>
              </a:rPr>
              <a:t>принцип єдності </a:t>
            </a:r>
            <a:r>
              <a:rPr lang="uk-UA" sz="1600" dirty="0"/>
              <a:t>аналізу й синтезу</a:t>
            </a:r>
          </a:p>
          <a:p>
            <a:pPr marL="800100" indent="-457200" algn="just">
              <a:spcBef>
                <a:spcPts val="0"/>
              </a:spcBef>
              <a:spcAft>
                <a:spcPts val="800"/>
              </a:spcAft>
            </a:pPr>
            <a:endParaRPr lang="x-non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x-none" sz="1600" dirty="0"/>
          </a:p>
        </p:txBody>
      </p:sp>
    </p:spTree>
    <p:extLst>
      <p:ext uri="{BB962C8B-B14F-4D97-AF65-F5344CB8AC3E}">
        <p14:creationId xmlns:p14="http://schemas.microsoft.com/office/powerpoint/2010/main" val="20328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7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5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75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75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75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25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75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9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5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C1360FE-829D-4732-B0E4-4D6021372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4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		</a:t>
            </a:r>
            <a:endParaRPr lang="x-none" sz="4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09344" y="280416"/>
            <a:ext cx="10375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uk-UA" b="1" u="sng" dirty="0" smtClean="0"/>
              <a:t>Визначення </a:t>
            </a:r>
            <a:r>
              <a:rPr lang="uk-UA" b="1" u="sng" dirty="0"/>
              <a:t>методології дослідження </a:t>
            </a:r>
            <a:r>
              <a:rPr lang="uk-UA" b="1" u="sng" dirty="0" smtClean="0"/>
              <a:t>передбачає:</a:t>
            </a:r>
            <a:endParaRPr lang="en-US" b="1" u="sng" dirty="0" smtClean="0"/>
          </a:p>
          <a:p>
            <a:pPr>
              <a:spcAft>
                <a:spcPts val="1200"/>
              </a:spcAft>
            </a:pPr>
            <a:r>
              <a:rPr lang="uk-UA" b="1" dirty="0" smtClean="0"/>
              <a:t>1. Вивчення </a:t>
            </a:r>
            <a:r>
              <a:rPr lang="uk-UA" b="1" dirty="0"/>
              <a:t>й аналіз основних фундаментальних праць з конкретної проблеми </a:t>
            </a:r>
            <a:r>
              <a:rPr lang="uk-UA" b="1" dirty="0" smtClean="0"/>
              <a:t>дослідження; </a:t>
            </a:r>
          </a:p>
          <a:p>
            <a:pPr>
              <a:spcAft>
                <a:spcPts val="1200"/>
              </a:spcAft>
            </a:pPr>
            <a:r>
              <a:rPr lang="uk-UA" b="1" dirty="0" smtClean="0"/>
              <a:t>2. Вибір </a:t>
            </a:r>
            <a:r>
              <a:rPr lang="uk-UA" b="1" dirty="0"/>
              <a:t>методологічного наукового підходу до процесу дослідження</a:t>
            </a:r>
            <a:r>
              <a:rPr lang="uk-UA" b="1" dirty="0" smtClean="0"/>
              <a:t>;</a:t>
            </a:r>
          </a:p>
          <a:p>
            <a:pPr>
              <a:spcAft>
                <a:spcPts val="1200"/>
              </a:spcAft>
            </a:pPr>
            <a:r>
              <a:rPr lang="uk-UA" b="1" dirty="0" smtClean="0"/>
              <a:t>3.</a:t>
            </a:r>
            <a:r>
              <a:rPr lang="en-US" b="1" dirty="0" smtClean="0"/>
              <a:t> </a:t>
            </a:r>
            <a:r>
              <a:rPr lang="uk-UA" b="1" dirty="0" smtClean="0"/>
              <a:t>Вибір </a:t>
            </a:r>
            <a:r>
              <a:rPr lang="uk-UA" b="1" dirty="0"/>
              <a:t>самих методів дослідження. 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16864" y="2637668"/>
            <a:ext cx="1069238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u="sng" dirty="0" smtClean="0"/>
              <a:t>Методика</a:t>
            </a:r>
            <a:r>
              <a:rPr lang="uk-UA" dirty="0" smtClean="0"/>
              <a:t> </a:t>
            </a:r>
            <a:r>
              <a:rPr lang="uk-UA" dirty="0"/>
              <a:t>– сукупність методів дослідження, порядок їх застосування та інтерпретація одержаних результатів. Методика наукового дослідження передбачає не лише застосування методів дослідження в певній послідовності, але й постановку мети й завдань, визначення об’єкту й предмету дослідження, обрання типу педагогічного експерименту й зазначення кількості етапів дослідження, їх тривалості </a:t>
            </a:r>
            <a:r>
              <a:rPr lang="uk-UA" dirty="0" smtClean="0"/>
              <a:t>тощо</a:t>
            </a:r>
            <a:endParaRPr lang="en-US" dirty="0" smtClean="0"/>
          </a:p>
          <a:p>
            <a:pPr algn="just"/>
            <a:endParaRPr lang="ru-RU" dirty="0"/>
          </a:p>
          <a:p>
            <a:pPr algn="just"/>
            <a:r>
              <a:rPr lang="uk-UA" i="1" dirty="0"/>
              <a:t>Методика дослідження має відображати загальну методологію дослідження, а також опиратися на обраний основний методологічний </a:t>
            </a:r>
            <a:r>
              <a:rPr lang="uk-UA" i="1" dirty="0" smtClean="0"/>
              <a:t>підхід</a:t>
            </a:r>
            <a:endParaRPr lang="en-US" dirty="0" smtClean="0"/>
          </a:p>
          <a:p>
            <a:endParaRPr lang="ru-RU" dirty="0"/>
          </a:p>
          <a:p>
            <a:pPr algn="just"/>
            <a:r>
              <a:rPr lang="uk-UA" b="1" u="sng" dirty="0"/>
              <a:t>Метод</a:t>
            </a:r>
            <a:r>
              <a:rPr lang="uk-UA" b="1" dirty="0"/>
              <a:t> </a:t>
            </a:r>
            <a:r>
              <a:rPr lang="uk-UA" dirty="0" smtClean="0"/>
              <a:t>– </a:t>
            </a:r>
            <a:r>
              <a:rPr lang="uk-UA" dirty="0"/>
              <a:t>сукупність прийомів практичного та теоретичного освоєння дійсності, спрямованих на одержання </a:t>
            </a:r>
            <a:r>
              <a:rPr lang="uk-UA" dirty="0" smtClean="0"/>
              <a:t>знань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681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23A4505-0467-4167-AA39-C5BCB965F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0346" y="624842"/>
            <a:ext cx="10319656" cy="5628323"/>
          </a:xfrm>
        </p:spPr>
        <p:txBody>
          <a:bodyPr>
            <a:noAutofit/>
          </a:bodyPr>
          <a:lstStyle/>
          <a:p>
            <a:pPr marL="0" indent="450215" algn="just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</a:pPr>
            <a:r>
              <a:rPr lang="uk-UA" sz="2200" b="1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Методика</a:t>
            </a:r>
            <a:r>
              <a:rPr lang="uk-UA" sz="2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(від. </a:t>
            </a:r>
            <a:r>
              <a:rPr lang="uk-UA" sz="22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грец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 «сукупність методів») – сукупність методів дослідження, порядок їх застосування та інтерпретація одержаних </a:t>
            </a:r>
            <a:r>
              <a:rPr lang="uk-UA" sz="2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результатів</a:t>
            </a:r>
            <a:endParaRPr lang="x-none" sz="2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indent="450215" algn="just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</a:pPr>
            <a:r>
              <a:rPr lang="uk-UA" sz="22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Методика наукового дослідження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передбачає не лише застосування методів дослідження в певній послідовності, але й постановку мети й завдань, визначення об’єкту й предмету дослідження, обрання типу педагогічного експерименту й зазначення кількості етапів дослідження, їх тривалості </a:t>
            </a:r>
            <a:r>
              <a:rPr lang="uk-UA" sz="2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тощо</a:t>
            </a:r>
            <a:endParaRPr lang="x-none" sz="2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marL="0" algn="just">
              <a:lnSpc>
                <a:spcPct val="150000"/>
              </a:lnSpc>
              <a:spcBef>
                <a:spcPts val="0"/>
              </a:spcBef>
              <a:spcAft>
                <a:spcPts val="1800"/>
              </a:spcAft>
            </a:pPr>
            <a:r>
              <a:rPr lang="uk-UA" sz="2200" b="1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Метод 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(від </a:t>
            </a:r>
            <a:r>
              <a:rPr lang="uk-UA" sz="2200" dirty="0" err="1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грец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. «шлях </a:t>
            </a:r>
            <a:r>
              <a:rPr lang="uk-UA" sz="2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крізь») </a:t>
            </a:r>
            <a:r>
              <a:rPr lang="uk-UA" sz="2200" dirty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– сукупність прийомів практичного та теоретичного освоєння дійсності, спрямованих на одержання </a:t>
            </a:r>
            <a:r>
              <a:rPr lang="uk-UA" sz="2200" dirty="0" smtClean="0"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знань</a:t>
            </a:r>
            <a:endParaRPr lang="x-none" sz="2200" dirty="0"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endParaRPr lang="x-none" sz="2200" dirty="0"/>
          </a:p>
        </p:txBody>
      </p:sp>
    </p:spTree>
    <p:extLst>
      <p:ext uri="{BB962C8B-B14F-4D97-AF65-F5344CB8AC3E}">
        <p14:creationId xmlns:p14="http://schemas.microsoft.com/office/powerpoint/2010/main" val="210046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="" xmlns:a16="http://schemas.microsoft.com/office/drawing/2014/main" id="{B81DE928-890B-4EFA-AEDE-566BBD423E7A}"/>
              </a:ext>
            </a:extLst>
          </p:cNvPr>
          <p:cNvSpPr/>
          <p:nvPr/>
        </p:nvSpPr>
        <p:spPr>
          <a:xfrm>
            <a:off x="2025748" y="440345"/>
            <a:ext cx="8834511" cy="54864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ЗАГАЛЬНОНАУКОВІ МЕТОДИ ДОСЛІДЖЕННЯ</a:t>
            </a:r>
            <a:endParaRPr lang="x-none" sz="2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Стрелка: вниз 4">
            <a:extLst>
              <a:ext uri="{FF2B5EF4-FFF2-40B4-BE49-F238E27FC236}">
                <a16:creationId xmlns="" xmlns:a16="http://schemas.microsoft.com/office/drawing/2014/main" id="{DBCB8382-4510-43B1-ADE7-DCACE3D3C248}"/>
              </a:ext>
            </a:extLst>
          </p:cNvPr>
          <p:cNvSpPr/>
          <p:nvPr/>
        </p:nvSpPr>
        <p:spPr>
          <a:xfrm rot="1112719" flipH="1">
            <a:off x="1918094" y="1061428"/>
            <a:ext cx="498948" cy="931289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6" name="Стрелка: вниз 5">
            <a:extLst>
              <a:ext uri="{FF2B5EF4-FFF2-40B4-BE49-F238E27FC236}">
                <a16:creationId xmlns="" xmlns:a16="http://schemas.microsoft.com/office/drawing/2014/main" id="{A23D74EC-1EE1-48AB-84BA-6101E92E3D03}"/>
              </a:ext>
            </a:extLst>
          </p:cNvPr>
          <p:cNvSpPr/>
          <p:nvPr/>
        </p:nvSpPr>
        <p:spPr>
          <a:xfrm>
            <a:off x="6070209" y="1070244"/>
            <a:ext cx="484632" cy="97840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Стрелка: вниз 6">
            <a:extLst>
              <a:ext uri="{FF2B5EF4-FFF2-40B4-BE49-F238E27FC236}">
                <a16:creationId xmlns="" xmlns:a16="http://schemas.microsoft.com/office/drawing/2014/main" id="{41B7573C-343B-4974-B4A8-F3BF999C2BCF}"/>
              </a:ext>
            </a:extLst>
          </p:cNvPr>
          <p:cNvSpPr/>
          <p:nvPr/>
        </p:nvSpPr>
        <p:spPr>
          <a:xfrm rot="20887398">
            <a:off x="10386738" y="1070244"/>
            <a:ext cx="484632" cy="978408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5ED1B288-B14A-4E6D-A5E7-A13308E77D0B}"/>
              </a:ext>
            </a:extLst>
          </p:cNvPr>
          <p:cNvSpPr/>
          <p:nvPr/>
        </p:nvSpPr>
        <p:spPr>
          <a:xfrm>
            <a:off x="590843" y="2047884"/>
            <a:ext cx="3123028" cy="7153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ЕМПІРИЧНОГО ДОСЛІДЖЕННЯ</a:t>
            </a:r>
            <a:endParaRPr lang="x-non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6B4B0D7D-69D4-4866-BEE0-73BC843361A3}"/>
              </a:ext>
            </a:extLst>
          </p:cNvPr>
          <p:cNvSpPr/>
          <p:nvPr/>
        </p:nvSpPr>
        <p:spPr>
          <a:xfrm>
            <a:off x="4539995" y="2102301"/>
            <a:ext cx="3334044" cy="60309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 ТЕОРЕТИЧНОГО ДОСЛІДЖЕННЯ</a:t>
            </a:r>
            <a:endParaRPr lang="x-non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="" xmlns:a16="http://schemas.microsoft.com/office/drawing/2014/main" id="{F60A77A5-2383-4EAB-A3AD-CE7CE75004E1}"/>
              </a:ext>
            </a:extLst>
          </p:cNvPr>
          <p:cNvSpPr/>
          <p:nvPr/>
        </p:nvSpPr>
        <p:spPr>
          <a:xfrm>
            <a:off x="8700163" y="2160091"/>
            <a:ext cx="3123028" cy="6133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ЗАГАЛЬНОЛОГІЧНІ МЕТОДИ ДОСЛІДЖЕННЯ</a:t>
            </a:r>
            <a:endParaRPr lang="x-none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Прямоугольник: загнутый угол 10">
            <a:extLst>
              <a:ext uri="{FF2B5EF4-FFF2-40B4-BE49-F238E27FC236}">
                <a16:creationId xmlns="" xmlns:a16="http://schemas.microsoft.com/office/drawing/2014/main" id="{5ACAB039-F573-468B-80AA-E9DDA0E0A0FF}"/>
              </a:ext>
            </a:extLst>
          </p:cNvPr>
          <p:cNvSpPr/>
          <p:nvPr/>
        </p:nvSpPr>
        <p:spPr>
          <a:xfrm>
            <a:off x="590843" y="2759042"/>
            <a:ext cx="3123028" cy="3515147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uk-UA" dirty="0"/>
              <a:t>СПОСТЕРЕЖЕННЯ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uk-UA" dirty="0"/>
              <a:t>ОПИС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uk-UA" dirty="0"/>
              <a:t>ВИМІРЮВАННЯ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uk-UA" dirty="0" smtClean="0"/>
              <a:t>ЕКСПЕРИМЕНТ</a:t>
            </a:r>
          </a:p>
          <a:p>
            <a:pPr>
              <a:spcAft>
                <a:spcPts val="600"/>
              </a:spcAft>
            </a:pPr>
            <a:endParaRPr lang="uk-UA" dirty="0"/>
          </a:p>
          <a:p>
            <a:pPr>
              <a:spcAft>
                <a:spcPts val="600"/>
              </a:spcAft>
            </a:pPr>
            <a:endParaRPr lang="uk-UA" dirty="0" smtClean="0"/>
          </a:p>
          <a:p>
            <a:pPr>
              <a:spcAft>
                <a:spcPts val="600"/>
              </a:spcAft>
            </a:pPr>
            <a:r>
              <a:rPr lang="uk-UA" dirty="0"/>
              <a:t/>
            </a:r>
            <a:br>
              <a:rPr lang="uk-UA" dirty="0"/>
            </a:br>
            <a:endParaRPr lang="x-none" dirty="0"/>
          </a:p>
        </p:txBody>
      </p:sp>
      <p:sp>
        <p:nvSpPr>
          <p:cNvPr id="14" name="Прямоугольник: загнутый угол 13">
            <a:extLst>
              <a:ext uri="{FF2B5EF4-FFF2-40B4-BE49-F238E27FC236}">
                <a16:creationId xmlns="" xmlns:a16="http://schemas.microsoft.com/office/drawing/2014/main" id="{EA67E824-A9AE-45E4-B6D3-CDB24A871ACE}"/>
              </a:ext>
            </a:extLst>
          </p:cNvPr>
          <p:cNvSpPr/>
          <p:nvPr/>
        </p:nvSpPr>
        <p:spPr>
          <a:xfrm>
            <a:off x="4539995" y="2705394"/>
            <a:ext cx="3334044" cy="3568796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uk-UA" dirty="0"/>
              <a:t>ФОРМАЛІЗАЦІЯ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uk-UA" dirty="0"/>
              <a:t>АКСІОМАТИЧНИЙ МЕТОД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uk-UA" dirty="0"/>
              <a:t>ГІПОТЕТИКО-ДЕДУКТИВНИЙ МЕТОД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uk-UA" dirty="0"/>
              <a:t>СХОДЖЕННЯ ВІД АБСТРАКТНОГО ДО КОНКРЕТНОГО</a:t>
            </a:r>
          </a:p>
        </p:txBody>
      </p:sp>
      <p:sp>
        <p:nvSpPr>
          <p:cNvPr id="15" name="Прямоугольник: загнутый угол 14">
            <a:extLst>
              <a:ext uri="{FF2B5EF4-FFF2-40B4-BE49-F238E27FC236}">
                <a16:creationId xmlns="" xmlns:a16="http://schemas.microsoft.com/office/drawing/2014/main" id="{99D4FBD8-F227-4209-99BA-2AED9B2A83C5}"/>
              </a:ext>
            </a:extLst>
          </p:cNvPr>
          <p:cNvSpPr/>
          <p:nvPr/>
        </p:nvSpPr>
        <p:spPr>
          <a:xfrm>
            <a:off x="8700163" y="2773481"/>
            <a:ext cx="3123028" cy="3500709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ПОРІВНЯННЯ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АНАЛІЗ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СИНТЕЗ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АБСТРАГУВАННЯ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ІДЕАЛІЗАЦІЯ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УЗАЛЬНЕННЯ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ІНДУКЦІЯ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ДЕДУКЦІЯ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АНАЛОГІЯ</a:t>
            </a:r>
          </a:p>
          <a:p>
            <a:pPr marL="285750" indent="-285750">
              <a:spcAft>
                <a:spcPts val="100"/>
              </a:spcAft>
              <a:buFont typeface="Wingdings" panose="05000000000000000000" pitchFamily="2" charset="2"/>
              <a:buChar char="v"/>
            </a:pPr>
            <a:r>
              <a:rPr lang="uk-UA" dirty="0"/>
              <a:t>МОДЕЛЮВАННЯ</a:t>
            </a:r>
            <a:endParaRPr lang="x-none" dirty="0"/>
          </a:p>
        </p:txBody>
      </p:sp>
    </p:spTree>
    <p:extLst>
      <p:ext uri="{BB962C8B-B14F-4D97-AF65-F5344CB8AC3E}">
        <p14:creationId xmlns:p14="http://schemas.microsoft.com/office/powerpoint/2010/main" val="2899850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705803"/>
              </p:ext>
            </p:extLst>
          </p:nvPr>
        </p:nvGraphicFramePr>
        <p:xfrm>
          <a:off x="914400" y="1377695"/>
          <a:ext cx="10439400" cy="50552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256572" y="599932"/>
            <a:ext cx="97893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Емпіричні методи наукового дослідження</a:t>
            </a:r>
            <a:endParaRPr lang="uk-UA" sz="2800" b="1" dirty="0"/>
          </a:p>
        </p:txBody>
      </p:sp>
    </p:spTree>
    <p:extLst>
      <p:ext uri="{BB962C8B-B14F-4D97-AF65-F5344CB8AC3E}">
        <p14:creationId xmlns:p14="http://schemas.microsoft.com/office/powerpoint/2010/main" val="89012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18A4C6-A1E4-40C0-A9FC-738212B20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graphicEl>
                                              <a:dgm id="{2718A4C6-A1E4-40C0-A9FC-738212B20E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graphicEl>
                                              <a:dgm id="{2718A4C6-A1E4-40C0-A9FC-738212B20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graphicEl>
                                              <a:dgm id="{2718A4C6-A1E4-40C0-A9FC-738212B20E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9B05BA-BDAC-45AF-88ED-06207342C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graphicEl>
                                              <a:dgm id="{279B05BA-BDAC-45AF-88ED-06207342CD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279B05BA-BDAC-45AF-88ED-06207342C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279B05BA-BDAC-45AF-88ED-06207342C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8A2480-9651-4BEA-9ED2-893B3B8FD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D28A2480-9651-4BEA-9ED2-893B3B8FDB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D28A2480-9651-4BEA-9ED2-893B3B8FD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D28A2480-9651-4BEA-9ED2-893B3B8FDB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37E6FD-5FE6-436D-8D73-E859CF74F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graphicEl>
                                              <a:dgm id="{E137E6FD-5FE6-436D-8D73-E859CF74F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E137E6FD-5FE6-436D-8D73-E859CF74F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E137E6FD-5FE6-436D-8D73-E859CF74F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373</TotalTime>
  <Words>976</Words>
  <Application>Microsoft Office PowerPoint</Application>
  <PresentationFormat>Произвольный</PresentationFormat>
  <Paragraphs>112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Легкий дым</vt:lpstr>
      <vt:lpstr>Методи наукових досліджень</vt:lpstr>
      <vt:lpstr>Презентация PowerPoint</vt:lpstr>
      <vt:lpstr>Ознаки наявності методологічної основи наукового дослідження:</vt:lpstr>
      <vt:lpstr>Презентация PowerPoint</vt:lpstr>
      <vt:lpstr>  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Правила наукової аргументації </vt:lpstr>
      <vt:lpstr>У науковій полеміці з опонентом варто використовувати кілька способів заперечення</vt:lpstr>
      <vt:lpstr>У науковій практиці фізичної терапії застосовують багато різноманітних методів дослідження, основним серед яких є: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Методологія наукових досліджень</dc:title>
  <dc:creator>Елена Бессарабова</dc:creator>
  <cp:lastModifiedBy>User</cp:lastModifiedBy>
  <cp:revision>42</cp:revision>
  <dcterms:created xsi:type="dcterms:W3CDTF">2023-02-18T18:44:39Z</dcterms:created>
  <dcterms:modified xsi:type="dcterms:W3CDTF">2023-02-22T13:57:15Z</dcterms:modified>
</cp:coreProperties>
</file>