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30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6884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486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711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2663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9157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396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2851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3862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798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9393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77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965C-D754-4800-B671-9413B09AF4A9}" type="datetimeFigureOut">
              <a:rPr lang="ru-UA" smtClean="0"/>
              <a:t>23.02.2023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1287-F9F5-4849-B7FB-2AE8818C50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991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470025"/>
          </a:xfrm>
        </p:spPr>
        <p:txBody>
          <a:bodyPr/>
          <a:lstStyle/>
          <a:p>
            <a:r>
              <a:rPr lang="uk-UA" dirty="0" smtClean="0"/>
              <a:t>ТРУДОВИЙ ПРОЦЕС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9685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Приклади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ЗАДАЧІ ДЛЯ РОЗРАХУНКУ</a:t>
            </a:r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332656"/>
            <a:ext cx="8640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приклад 1.1. </a:t>
            </a:r>
          </a:p>
          <a:p>
            <a:r>
              <a:rPr lang="ru-RU" sz="2000" dirty="0" err="1" smtClean="0"/>
              <a:t>Визначити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 кордон </a:t>
            </a:r>
            <a:r>
              <a:rPr lang="ru-RU" sz="2000" dirty="0" err="1" smtClean="0"/>
              <a:t>розподілу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. </a:t>
            </a:r>
            <a:r>
              <a:rPr lang="ru-RU" sz="2000" dirty="0" err="1" smtClean="0"/>
              <a:t>Витрати</a:t>
            </a:r>
            <a:r>
              <a:rPr lang="ru-RU" sz="2000" dirty="0" smtClean="0"/>
              <a:t> часу при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варіантах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поділу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 наведено у </a:t>
            </a:r>
            <a:r>
              <a:rPr lang="ru-RU" sz="2000" dirty="0" err="1" smtClean="0"/>
              <a:t>таблиці</a:t>
            </a:r>
            <a:r>
              <a:rPr lang="ru-RU" sz="2000" dirty="0" smtClean="0"/>
              <a:t> 1.2 (на один </a:t>
            </a:r>
            <a:r>
              <a:rPr lang="ru-RU" sz="2000" dirty="0" err="1" smtClean="0"/>
              <a:t>готовий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виріб</a:t>
            </a:r>
            <a:r>
              <a:rPr lang="ru-RU" sz="2000" dirty="0" smtClean="0"/>
              <a:t>).</a:t>
            </a:r>
          </a:p>
          <a:p>
            <a:endParaRPr lang="ru-RU" sz="16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2720" y="1935321"/>
          <a:ext cx="6258560" cy="3855720"/>
        </p:xfrm>
        <a:graphic>
          <a:graphicData uri="http://schemas.openxmlformats.org/drawingml/2006/table">
            <a:tbl>
              <a:tblPr firstRow="1" firstCol="1" bandRow="1"/>
              <a:tblGrid>
                <a:gridCol w="1564640"/>
                <a:gridCol w="1564640"/>
                <a:gridCol w="1564640"/>
                <a:gridCol w="1564640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Витрати часу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Характер розподілу праці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предметне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детальне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операцію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Допоміжні елементи трудового процесу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Транспортування заготовок та напівфабрикатів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Міжопераційне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пролежування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Відпочинок та особисті потреби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Втрати робочого часу з організаційних причин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UA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UA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7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59340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Рішення</a:t>
            </a:r>
            <a:r>
              <a:rPr lang="uk-UA" sz="2000" dirty="0" smtClean="0"/>
              <a:t>. Розрахуємо сумарні витрати часу на виріб для кожного варіанта розподілу праці:</a:t>
            </a:r>
          </a:p>
          <a:p>
            <a:r>
              <a:rPr lang="uk-UA" sz="2000" dirty="0" smtClean="0"/>
              <a:t>предметне - </a:t>
            </a:r>
            <a:r>
              <a:rPr lang="uk-UA" sz="2000" dirty="0" err="1" smtClean="0"/>
              <a:t>Тзаг</a:t>
            </a:r>
            <a:r>
              <a:rPr lang="uk-UA" sz="2000" dirty="0" smtClean="0"/>
              <a:t> = 12 + 2 +1 + 0,3 = 15,3 хв;</a:t>
            </a:r>
          </a:p>
          <a:p>
            <a:r>
              <a:rPr lang="uk-UA" sz="2000" dirty="0" err="1" smtClean="0"/>
              <a:t>подетальне</a:t>
            </a:r>
            <a:r>
              <a:rPr lang="uk-UA" sz="2000" dirty="0" smtClean="0"/>
              <a:t> - </a:t>
            </a:r>
            <a:r>
              <a:rPr lang="uk-UA" sz="2000" dirty="0" err="1" smtClean="0"/>
              <a:t>Тзаг</a:t>
            </a:r>
            <a:r>
              <a:rPr lang="uk-UA" sz="2000" dirty="0" smtClean="0"/>
              <a:t> = 7 + 3 + 2 +1 + 0,3 + 0,7 = 14 хв;</a:t>
            </a:r>
          </a:p>
          <a:p>
            <a:r>
              <a:rPr lang="uk-UA" sz="2000" dirty="0" smtClean="0"/>
              <a:t>поопераційне - </a:t>
            </a:r>
            <a:r>
              <a:rPr lang="uk-UA" sz="2000" dirty="0" err="1" smtClean="0"/>
              <a:t>Тзаг</a:t>
            </a:r>
            <a:r>
              <a:rPr lang="uk-UA" sz="2000" dirty="0" smtClean="0"/>
              <a:t> = 5 + 4 + 4 + 3 + 0,6 + 2 = 18,6 хв.</a:t>
            </a:r>
          </a:p>
          <a:p>
            <a:r>
              <a:rPr lang="uk-UA" sz="2000" dirty="0" smtClean="0"/>
              <a:t>Таким чином, оптимальний варіант - </a:t>
            </a:r>
            <a:r>
              <a:rPr lang="uk-UA" sz="2000" dirty="0" err="1" smtClean="0"/>
              <a:t>подетальний</a:t>
            </a:r>
            <a:r>
              <a:rPr lang="uk-UA" sz="2000" dirty="0" smtClean="0"/>
              <a:t> поділ праці, який і є економічним кордоном поділу праці.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339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748883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приклад 1.2. </a:t>
            </a:r>
          </a:p>
          <a:p>
            <a:r>
              <a:rPr lang="uk-UA" dirty="0" smtClean="0"/>
              <a:t>Розрахувати явочну чисельність </a:t>
            </a:r>
            <a:r>
              <a:rPr lang="uk-UA" dirty="0" err="1" smtClean="0"/>
              <a:t>Чя</a:t>
            </a:r>
            <a:r>
              <a:rPr lang="uk-UA" dirty="0" smtClean="0"/>
              <a:t> по ділянках цеху, якщо нормативні витрати часу Тр1 дільниці №1 - 6200 н-ч., показник виконання норм </a:t>
            </a:r>
            <a:r>
              <a:rPr lang="uk-UA" dirty="0" err="1" smtClean="0"/>
              <a:t>Пвн</a:t>
            </a:r>
            <a:r>
              <a:rPr lang="uk-UA" dirty="0" smtClean="0"/>
              <a:t> = 116%; нормативні витрати часу Тр1 дільниці №2 - 3950 н-ч., показник виконання норм </a:t>
            </a:r>
            <a:r>
              <a:rPr lang="uk-UA" dirty="0" err="1" smtClean="0"/>
              <a:t>Пвн</a:t>
            </a:r>
            <a:r>
              <a:rPr lang="uk-UA" dirty="0" smtClean="0"/>
              <a:t> = 109%; нормативні витрати часу Тр1 дільниці №3 - 14750 н-ч., показник виконання норм </a:t>
            </a:r>
            <a:r>
              <a:rPr lang="uk-UA" dirty="0" err="1" smtClean="0"/>
              <a:t>Пв</a:t>
            </a:r>
            <a:r>
              <a:rPr lang="uk-UA" dirty="0" smtClean="0"/>
              <a:t> н = 111%; фонд робочого дня ФРВ = 176 год.</a:t>
            </a:r>
          </a:p>
          <a:p>
            <a:r>
              <a:rPr lang="uk-UA" b="1" dirty="0" smtClean="0"/>
              <a:t>Рішення. </a:t>
            </a:r>
            <a:r>
              <a:rPr lang="uk-UA" dirty="0" smtClean="0"/>
              <a:t>Розрахунок явочної чисельності провадиться за формулою: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 </a:t>
            </a:r>
          </a:p>
          <a:p>
            <a:r>
              <a:rPr lang="uk-UA" dirty="0" smtClean="0"/>
              <a:t> </a:t>
            </a: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556" y="2420888"/>
            <a:ext cx="269153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69847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2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49694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приклад 1.3. </a:t>
            </a:r>
          </a:p>
          <a:p>
            <a:r>
              <a:rPr lang="uk-UA" sz="1600" dirty="0" smtClean="0"/>
              <a:t>Трудомісткість взаємозалежних послідовних операцій на п'яти робочих місцях дорівнює 0,5; 1,5; 0,25; 0,75; 1 хв. Визначити наявну чисельність </a:t>
            </a:r>
            <a:r>
              <a:rPr lang="uk-UA" sz="1600" dirty="0" err="1" smtClean="0"/>
              <a:t>Чя</a:t>
            </a:r>
            <a:r>
              <a:rPr lang="uk-UA" sz="1600" dirty="0" smtClean="0"/>
              <a:t> по робочих місцях і в цілому по виробничому ланцюжку, якщо за годину запускається 480 деталей</a:t>
            </a:r>
          </a:p>
          <a:p>
            <a:r>
              <a:rPr lang="uk-UA" sz="1600" b="1" dirty="0" smtClean="0"/>
              <a:t>Рішення</a:t>
            </a:r>
            <a:r>
              <a:rPr lang="uk-UA" sz="1600" dirty="0" smtClean="0"/>
              <a:t>. Визначимо час і наявну чисельність </a:t>
            </a:r>
            <a:r>
              <a:rPr lang="uk-UA" sz="1600" dirty="0" err="1" smtClean="0"/>
              <a:t>Чя</a:t>
            </a:r>
            <a:r>
              <a:rPr lang="uk-UA" sz="1600" dirty="0" smtClean="0"/>
              <a:t> робітників для виконання мінімальної операції:</a:t>
            </a:r>
          </a:p>
          <a:p>
            <a:endParaRPr lang="uk-UA" dirty="0" smtClean="0"/>
          </a:p>
          <a:p>
            <a:r>
              <a:rPr lang="ru-RU" sz="1600" dirty="0" err="1" smtClean="0"/>
              <a:t>Наявна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чисельність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з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визначається</a:t>
            </a:r>
            <a:r>
              <a:rPr lang="ru-RU" sz="1600" dirty="0" smtClean="0"/>
              <a:t> за формулою</a:t>
            </a:r>
          </a:p>
          <a:p>
            <a:endParaRPr lang="uk-UA" sz="1600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3096344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44824"/>
            <a:ext cx="115212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98862"/>
            <a:ext cx="7776864" cy="376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0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приклад 1.5. </a:t>
            </a:r>
          </a:p>
          <a:p>
            <a:r>
              <a:rPr lang="uk-UA" sz="1600" dirty="0" smtClean="0"/>
              <a:t>Визначити наявну чисельність </a:t>
            </a:r>
            <a:r>
              <a:rPr lang="uk-UA" sz="1600" dirty="0" err="1" smtClean="0"/>
              <a:t>Чя</a:t>
            </a:r>
            <a:r>
              <a:rPr lang="uk-UA" sz="1600" dirty="0" smtClean="0"/>
              <a:t> </a:t>
            </a:r>
            <a:r>
              <a:rPr lang="uk-UA" sz="1600" dirty="0" err="1" smtClean="0"/>
              <a:t>всп</a:t>
            </a:r>
            <a:r>
              <a:rPr lang="uk-UA" sz="1600" dirty="0" smtClean="0"/>
              <a:t>  допоміжного персоналу з обслуговування робочих місць основних робочих, якщо останні витрачають на допоміжні операції 12% 8-годинної зміни. Наявна чисельність основних робітників у цеху - 625 осіб, час виконання допоміжних операцій допоміжного робітника дорівнює 439 хв.</a:t>
            </a:r>
          </a:p>
          <a:p>
            <a:r>
              <a:rPr lang="uk-UA" sz="1600" b="1" dirty="0" smtClean="0"/>
              <a:t>Рішення. </a:t>
            </a:r>
            <a:r>
              <a:rPr lang="uk-UA" sz="1600" dirty="0" smtClean="0"/>
              <a:t>Визначимо тривалість виконання допоміжних робіт основним робітником</a:t>
            </a:r>
          </a:p>
          <a:p>
            <a:endParaRPr lang="uk-UA" sz="1600" dirty="0" smtClean="0"/>
          </a:p>
          <a:p>
            <a:r>
              <a:rPr lang="ru-RU" sz="1600" dirty="0" err="1" smtClean="0"/>
              <a:t>Тоді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сумарна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тривалість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допоміжних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робіт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основних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робітників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дорівнюватиме</a:t>
            </a:r>
            <a:endParaRPr lang="uk-UA" sz="1600" dirty="0"/>
          </a:p>
          <a:p>
            <a:endParaRPr lang="uk-UA" sz="1600" dirty="0" smtClean="0"/>
          </a:p>
          <a:p>
            <a:endParaRPr lang="uk-UA" sz="1600" dirty="0" smtClean="0"/>
          </a:p>
          <a:p>
            <a:r>
              <a:rPr lang="ru-RU" sz="1600" dirty="0" err="1" smtClean="0"/>
              <a:t>Розрахуємо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наявну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чисельність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допоміжних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робітників</a:t>
            </a:r>
            <a:endParaRPr lang="ru-RU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34448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43957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3321720" cy="82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9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1"/>
            <a:ext cx="864096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приклад 1.6. </a:t>
            </a:r>
          </a:p>
          <a:p>
            <a:r>
              <a:rPr lang="uk-UA" sz="1600" dirty="0" smtClean="0"/>
              <a:t>При </a:t>
            </a:r>
            <a:r>
              <a:rPr lang="uk-UA" sz="1600" dirty="0" err="1" smtClean="0"/>
              <a:t>внутрішньозмінних</a:t>
            </a:r>
            <a:r>
              <a:rPr lang="uk-UA" sz="1600" dirty="0" smtClean="0"/>
              <a:t> перервах на відпочинок через кожні 2 год. по 10 хв. виробіток за другу годину знижується на 15%, а при перервах через кожну годину роботи по 7 хв - не знижується. Розрахувати, як підвищиться продуктивність праці при другому варіанті </a:t>
            </a:r>
            <a:r>
              <a:rPr lang="uk-UA" sz="1600" dirty="0" err="1" smtClean="0"/>
              <a:t>внутрішньозмінного</a:t>
            </a:r>
            <a:r>
              <a:rPr lang="uk-UA" sz="1600" dirty="0" smtClean="0"/>
              <a:t> режиму праці та відпочинку порівняно з першим (зміна – 8-годинна).</a:t>
            </a:r>
          </a:p>
          <a:p>
            <a:r>
              <a:rPr lang="uk-UA" sz="1600" b="1" dirty="0" smtClean="0"/>
              <a:t>Рішення.</a:t>
            </a:r>
            <a:r>
              <a:rPr lang="uk-UA" sz="1600" dirty="0" smtClean="0"/>
              <a:t> Коефіцієнт використання робочого часу в першому варіанті (без перерв у кінці кожної </a:t>
            </a:r>
            <a:r>
              <a:rPr lang="uk-UA" sz="1600" dirty="0" err="1" smtClean="0"/>
              <a:t>напівзміни</a:t>
            </a:r>
            <a:r>
              <a:rPr lang="uk-UA" sz="1600" dirty="0" smtClean="0"/>
              <a:t>) дорівнює</a:t>
            </a:r>
          </a:p>
          <a:p>
            <a:endParaRPr lang="uk-UA" sz="1600" dirty="0" smtClean="0"/>
          </a:p>
          <a:p>
            <a:r>
              <a:rPr lang="uk-UA" sz="1600" dirty="0" smtClean="0"/>
              <a:t>середній індекс годинної тривалості</a:t>
            </a:r>
            <a:endParaRPr lang="uk-UA" sz="1600" dirty="0"/>
          </a:p>
          <a:p>
            <a:endParaRPr lang="uk-UA" sz="1600" dirty="0" smtClean="0"/>
          </a:p>
          <a:p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добуток</a:t>
            </a:r>
            <a:r>
              <a:rPr lang="ru-RU" sz="1600" dirty="0" smtClean="0"/>
              <a:t>  0,958 • 0,925 = 0,886.</a:t>
            </a:r>
          </a:p>
          <a:p>
            <a:r>
              <a:rPr lang="ru-RU" sz="1600" dirty="0" err="1" smtClean="0"/>
              <a:t>Коефіцієнт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робочого</a:t>
            </a:r>
            <a:r>
              <a:rPr lang="ru-RU" sz="1600" dirty="0" smtClean="0"/>
              <a:t> часу у другому </a:t>
            </a:r>
            <a:r>
              <a:rPr lang="ru-RU" sz="1600" dirty="0" err="1" smtClean="0"/>
              <a:t>варіанті</a:t>
            </a:r>
            <a:r>
              <a:rPr lang="ru-RU" sz="1600" dirty="0" smtClean="0"/>
              <a:t> (без </a:t>
            </a:r>
            <a:r>
              <a:rPr lang="ru-RU" sz="1600" dirty="0" err="1" smtClean="0"/>
              <a:t>перерв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наприкінці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напівзміни</a:t>
            </a:r>
            <a:r>
              <a:rPr lang="ru-RU" sz="1600" dirty="0" smtClean="0"/>
              <a:t>):</a:t>
            </a:r>
          </a:p>
          <a:p>
            <a:endParaRPr lang="uk-UA" sz="1600" dirty="0" smtClean="0"/>
          </a:p>
          <a:p>
            <a:r>
              <a:rPr lang="ru-RU" sz="1600" dirty="0" err="1" smtClean="0"/>
              <a:t>індекс</a:t>
            </a:r>
            <a:r>
              <a:rPr lang="ru-RU" sz="1600" dirty="0" smtClean="0"/>
              <a:t> </a:t>
            </a:r>
            <a:r>
              <a:rPr lang="ru-RU" sz="1600" dirty="0" err="1" smtClean="0"/>
              <a:t>годинної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продуктивності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дорівнюватиме</a:t>
            </a:r>
            <a:r>
              <a:rPr lang="ru-RU" sz="1600" dirty="0" smtClean="0"/>
              <a:t> 1</a:t>
            </a:r>
          </a:p>
          <a:p>
            <a:r>
              <a:rPr lang="ru-RU" sz="1600" dirty="0" err="1" smtClean="0"/>
              <a:t>Підвищення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продуктивності</a:t>
            </a:r>
            <a:r>
              <a:rPr lang="ru-RU" sz="1600" dirty="0" smtClean="0"/>
              <a:t> у другому </a:t>
            </a:r>
            <a:r>
              <a:rPr lang="ru-RU" sz="1600" dirty="0" err="1" smtClean="0"/>
              <a:t>варіанті</a:t>
            </a:r>
            <a:endParaRPr lang="ru-RU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66590"/>
            <a:ext cx="30781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7" y="2224807"/>
            <a:ext cx="1640236" cy="48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12976"/>
            <a:ext cx="288925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365104"/>
            <a:ext cx="2673226" cy="7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0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8205"/>
            <a:ext cx="878497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ЗАДАЧІ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 кордон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На </a:t>
            </a:r>
            <a:r>
              <a:rPr lang="ru-RU" dirty="0" err="1" smtClean="0"/>
              <a:t>виконання</a:t>
            </a:r>
            <a:r>
              <a:rPr lang="ru-RU" dirty="0" smtClean="0"/>
              <a:t> денного 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з </a:t>
            </a:r>
            <a:r>
              <a:rPr lang="ru-RU" dirty="0" err="1" smtClean="0"/>
              <a:t>витратами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(у </a:t>
            </a:r>
            <a:r>
              <a:rPr lang="ru-RU" dirty="0" err="1" smtClean="0"/>
              <a:t>нормо</a:t>
            </a:r>
            <a:r>
              <a:rPr lang="ru-RU" dirty="0" smtClean="0"/>
              <a:t>-годинах - н-ч.) </a:t>
            </a:r>
            <a:r>
              <a:rPr lang="ru-RU" dirty="0" err="1" smtClean="0"/>
              <a:t>Тр</a:t>
            </a:r>
            <a:r>
              <a:rPr lang="ru-RU" dirty="0" smtClean="0"/>
              <a:t> = 450 н-ч. </a:t>
            </a:r>
            <a:r>
              <a:rPr lang="ru-RU" dirty="0" err="1" smtClean="0"/>
              <a:t>потрібно</a:t>
            </a:r>
            <a:r>
              <a:rPr lang="ru-RU" dirty="0" smtClean="0"/>
              <a:t> на </a:t>
            </a:r>
            <a:r>
              <a:rPr lang="ru-RU" dirty="0" err="1" smtClean="0"/>
              <a:t>токарні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160 н-год., на </a:t>
            </a:r>
            <a:r>
              <a:rPr lang="ru-RU" dirty="0" err="1" smtClean="0"/>
              <a:t>фрезерні</a:t>
            </a:r>
            <a:r>
              <a:rPr lang="ru-RU" dirty="0" smtClean="0"/>
              <a:t> - 120 н-год., на </a:t>
            </a:r>
            <a:r>
              <a:rPr lang="ru-RU" dirty="0" err="1" smtClean="0"/>
              <a:t>свердлильні</a:t>
            </a:r>
            <a:r>
              <a:rPr lang="ru-RU" dirty="0" smtClean="0"/>
              <a:t> - 100 н-год., на </a:t>
            </a:r>
            <a:r>
              <a:rPr lang="ru-RU" dirty="0" err="1" smtClean="0"/>
              <a:t>шліфувальні</a:t>
            </a:r>
            <a:r>
              <a:rPr lang="ru-RU" dirty="0" smtClean="0"/>
              <a:t> - 70 н-год. </a:t>
            </a:r>
            <a:r>
              <a:rPr lang="ru-RU" dirty="0" err="1" smtClean="0"/>
              <a:t>Розрахуйте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Чя</a:t>
            </a:r>
            <a:r>
              <a:rPr lang="ru-RU" dirty="0" smtClean="0"/>
              <a:t> за </a:t>
            </a:r>
            <a:r>
              <a:rPr lang="ru-RU" dirty="0" err="1" smtClean="0"/>
              <a:t>спеціальностями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12 норм </a:t>
            </a:r>
            <a:r>
              <a:rPr lang="ru-RU" dirty="0" err="1" smtClean="0"/>
              <a:t>Пвн</a:t>
            </a:r>
            <a:r>
              <a:rPr lang="ru-RU" dirty="0" smtClean="0"/>
              <a:t> </a:t>
            </a:r>
            <a:r>
              <a:rPr lang="ru-RU" dirty="0" err="1" smtClean="0"/>
              <a:t>токарів</a:t>
            </a:r>
            <a:r>
              <a:rPr lang="ru-RU" dirty="0" smtClean="0"/>
              <a:t> – 125%, </a:t>
            </a:r>
            <a:r>
              <a:rPr lang="ru-RU" dirty="0" err="1" smtClean="0"/>
              <a:t>фрезерувальників</a:t>
            </a:r>
            <a:r>
              <a:rPr lang="ru-RU" dirty="0" smtClean="0"/>
              <a:t> – 117%, </a:t>
            </a:r>
            <a:r>
              <a:rPr lang="ru-RU" dirty="0" err="1" smtClean="0"/>
              <a:t>свердлувальників</a:t>
            </a:r>
            <a:r>
              <a:rPr lang="ru-RU" dirty="0" smtClean="0"/>
              <a:t> – 122%, </a:t>
            </a:r>
            <a:r>
              <a:rPr lang="ru-RU" dirty="0" err="1" smtClean="0"/>
              <a:t>шліфувальників</a:t>
            </a:r>
            <a:r>
              <a:rPr lang="ru-RU" dirty="0" smtClean="0"/>
              <a:t> – 112% (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Тзм</a:t>
            </a:r>
            <a:r>
              <a:rPr lang="ru-RU" dirty="0" smtClean="0"/>
              <a:t> = 8,2 год).</a:t>
            </a: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31296"/>
              </p:ext>
            </p:extLst>
          </p:nvPr>
        </p:nvGraphicFramePr>
        <p:xfrm>
          <a:off x="467544" y="908720"/>
          <a:ext cx="6628765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1348105"/>
                <a:gridCol w="1004570"/>
                <a:gridCol w="1169670"/>
                <a:gridCol w="1169670"/>
                <a:gridCol w="968375"/>
                <a:gridCol w="968375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Витрати часу</a:t>
                      </a:r>
                      <a:endParaRPr lang="ru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Характер розподілу праці</a:t>
                      </a:r>
                      <a:endParaRPr lang="ru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предметне</a:t>
                      </a:r>
                      <a:r>
                        <a:rPr lang="uk-UA" sz="1100">
                          <a:effectLst/>
                          <a:latin typeface="Calibri"/>
                          <a:ea typeface="Calibri"/>
                          <a:cs typeface="Calibri"/>
                        </a:rPr>
                        <a:t>&gt;</a:t>
                      </a: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хв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Детальне 5-10хв.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укрупненою операцію 2-5 хв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дрібною операцією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окремими трудовими рухами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Основна робота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5207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Допоміжна робота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5207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Транспортування 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5207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Міжопераційне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пролежування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79375" algn="l"/>
                        </a:tabLst>
                      </a:pPr>
                      <a:r>
                        <a:rPr lang="ru-UA" sz="10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5207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Простої 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5207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Відпочинок та особисті 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потреби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520700"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UA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UA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2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79653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3. Нормативна технологічна трудомісткість виробничої програми на рік 2860 тис. н-ч., у тому числі у цеху № 1 - </a:t>
            </a:r>
            <a:r>
              <a:rPr lang="uk-UA" dirty="0" smtClean="0"/>
              <a:t>90 </a:t>
            </a:r>
            <a:r>
              <a:rPr lang="uk-UA" dirty="0" smtClean="0"/>
              <a:t>тис. н-ч., у цеху № 2 -</a:t>
            </a:r>
            <a:r>
              <a:rPr lang="uk-UA" dirty="0" smtClean="0"/>
              <a:t>146 </a:t>
            </a:r>
            <a:r>
              <a:rPr lang="uk-UA" dirty="0" smtClean="0"/>
              <a:t>тис. н-ч., у цеху № 3 </a:t>
            </a:r>
            <a:r>
              <a:rPr lang="uk-UA" smtClean="0"/>
              <a:t>-</a:t>
            </a:r>
            <a:r>
              <a:rPr lang="uk-UA" smtClean="0"/>
              <a:t>50 </a:t>
            </a:r>
            <a:r>
              <a:rPr lang="uk-UA" dirty="0" smtClean="0"/>
              <a:t>тис. н-год. Середнє виконання норм виробітку по цехах відповідно 116, 111 і 107%. Розрахуйте необхідну облікову чисельність ЧСП робітників та розстановку їх по цехах з урахуванням планованого показника виконання норм ПВН при фонді робочого часу 254 дні та тривалості зміни 8 год.</a:t>
            </a:r>
          </a:p>
          <a:p>
            <a:endParaRPr lang="uk-UA" dirty="0" smtClean="0"/>
          </a:p>
          <a:p>
            <a:r>
              <a:rPr lang="uk-UA" dirty="0" smtClean="0"/>
              <a:t>4. За зміну потокова лінія випускає 200 ручних годинників. Загальний час складання одного годинника становить 80 хв. Визначте чисельність робітників у зміну та їх розміщення по робочих місцях, якщо трудомісткості операцій співвідносяться як 1:1:3:2:0,5:0,25:0,5.</a:t>
            </a:r>
          </a:p>
          <a:p>
            <a:endParaRPr lang="uk-UA" dirty="0" smtClean="0"/>
          </a:p>
          <a:p>
            <a:r>
              <a:rPr lang="uk-UA" dirty="0" smtClean="0"/>
              <a:t>5. Процес виготовлення деталі поділено на п'ять взаємопов'язаних операцій різної трудомісткості: 10, 22, 4, 31 та 15 хв. Визначте явочну чисельність робітників за кожною операцією та загалом на виробничий ланцюжок, якщо плановий запуск деталей 240 шт. за зміну.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32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836</Words>
  <Application>Microsoft Office PowerPoint</Application>
  <PresentationFormat>Экран (4:3)</PresentationFormat>
  <Paragraphs>234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ТРУДОВИЙ ПРОЦЕС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ТРУДОВИЙ ПРОЦЕС</dc:title>
  <dc:creator>uzver</dc:creator>
  <cp:lastModifiedBy>uzver</cp:lastModifiedBy>
  <cp:revision>3</cp:revision>
  <dcterms:created xsi:type="dcterms:W3CDTF">2023-02-23T09:01:04Z</dcterms:created>
  <dcterms:modified xsi:type="dcterms:W3CDTF">2023-02-23T17:33:08Z</dcterms:modified>
</cp:coreProperties>
</file>