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61" r:id="rId3"/>
    <p:sldId id="262" r:id="rId4"/>
    <p:sldId id="268" r:id="rId5"/>
    <p:sldId id="263" r:id="rId6"/>
    <p:sldId id="269" r:id="rId7"/>
    <p:sldId id="270" r:id="rId8"/>
    <p:sldId id="271" r:id="rId9"/>
    <p:sldId id="272" r:id="rId10"/>
    <p:sldId id="273" r:id="rId11"/>
    <p:sldId id="275" r:id="rId12"/>
    <p:sldId id="280" r:id="rId13"/>
    <p:sldId id="276" r:id="rId14"/>
    <p:sldId id="277" r:id="rId15"/>
    <p:sldId id="278" r:id="rId16"/>
    <p:sldId id="279"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Бессарабова" initials="ЕБ" lastIdx="2" clrIdx="0">
    <p:extLst>
      <p:ext uri="{19B8F6BF-5375-455C-9EA6-DF929625EA0E}">
        <p15:presenceInfo xmlns:p15="http://schemas.microsoft.com/office/powerpoint/2012/main" xmlns="" userId="Елена Бессарабов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8" autoAdjust="0"/>
    <p:restoredTop sz="83246" autoAdjust="0"/>
  </p:normalViewPr>
  <p:slideViewPr>
    <p:cSldViewPr snapToGrid="0">
      <p:cViewPr>
        <p:scale>
          <a:sx n="78" d="100"/>
          <a:sy n="78" d="100"/>
        </p:scale>
        <p:origin x="-65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2371-F249-4D60-87AD-F756EEB60F91}" type="datetimeFigureOut">
              <a:rPr lang="x-none" smtClean="0"/>
              <a:t>26.02.2023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4CA7C-A405-4278-B2E0-E433F7F15D08}" type="slidenum">
              <a:rPr lang="x-none" smtClean="0"/>
              <a:t>‹#›</a:t>
            </a:fld>
            <a:endParaRPr lang="x-none"/>
          </a:p>
        </p:txBody>
      </p:sp>
    </p:spTree>
    <p:extLst>
      <p:ext uri="{BB962C8B-B14F-4D97-AF65-F5344CB8AC3E}">
        <p14:creationId xmlns:p14="http://schemas.microsoft.com/office/powerpoint/2010/main" val="225625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58840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50198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5B400C-4C41-4DB6-9C14-580F8AA4376A}" type="slidenum">
              <a:rPr lang="x-none" smtClean="0"/>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302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40714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5B400C-4C41-4DB6-9C14-580F8AA4376A}" type="slidenum">
              <a:rPr lang="x-none" smtClean="0"/>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940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13957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142559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40355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56902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88AE7A4-C65D-4D26-9EEC-585F336C2A23}" type="datetimeFigureOut">
              <a:rPr lang="x-none" smtClean="0"/>
              <a:t>26.02.2023</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401658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260528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88AE7A4-C65D-4D26-9EEC-585F336C2A23}" type="datetimeFigureOut">
              <a:rPr lang="x-none" smtClean="0"/>
              <a:t>26.02.2023</a:t>
            </a:fld>
            <a:endParaRPr lang="x-none"/>
          </a:p>
        </p:txBody>
      </p:sp>
      <p:sp>
        <p:nvSpPr>
          <p:cNvPr id="8" name="Footer Placeholder 7"/>
          <p:cNvSpPr>
            <a:spLocks noGrp="1"/>
          </p:cNvSpPr>
          <p:nvPr>
            <p:ph type="ftr" sz="quarter" idx="11"/>
          </p:nvPr>
        </p:nvSpPr>
        <p:spPr/>
        <p:txBody>
          <a:bodyPr/>
          <a:lstStyle/>
          <a:p>
            <a:endParaRPr lang="x-non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69168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88AE7A4-C65D-4D26-9EEC-585F336C2A23}" type="datetimeFigureOut">
              <a:rPr lang="x-none" smtClean="0"/>
              <a:t>26.02.2023</a:t>
            </a:fld>
            <a:endParaRPr lang="x-none"/>
          </a:p>
        </p:txBody>
      </p:sp>
      <p:sp>
        <p:nvSpPr>
          <p:cNvPr id="4" name="Footer Placeholder 3"/>
          <p:cNvSpPr>
            <a:spLocks noGrp="1"/>
          </p:cNvSpPr>
          <p:nvPr>
            <p:ph type="ftr" sz="quarter" idx="11"/>
          </p:nvPr>
        </p:nvSpPr>
        <p:spPr/>
        <p:txBody>
          <a:bodyPr/>
          <a:lstStyle/>
          <a:p>
            <a:endParaRPr lang="x-non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05865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AE7A4-C65D-4D26-9EEC-585F336C2A23}" type="datetimeFigureOut">
              <a:rPr lang="x-none" smtClean="0"/>
              <a:t>26.02.2023</a:t>
            </a:fld>
            <a:endParaRPr lang="x-none"/>
          </a:p>
        </p:txBody>
      </p:sp>
      <p:sp>
        <p:nvSpPr>
          <p:cNvPr id="3" name="Footer Placeholder 2"/>
          <p:cNvSpPr>
            <a:spLocks noGrp="1"/>
          </p:cNvSpPr>
          <p:nvPr>
            <p:ph type="ftr" sz="quarter" idx="11"/>
          </p:nvPr>
        </p:nvSpPr>
        <p:spPr/>
        <p:txBody>
          <a:bodyPr/>
          <a:lstStyle/>
          <a:p>
            <a:endParaRPr lang="x-non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204298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408710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88AE7A4-C65D-4D26-9EEC-585F336C2A23}" type="datetimeFigureOut">
              <a:rPr lang="x-none" smtClean="0"/>
              <a:t>26.02.2023</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5B400C-4C41-4DB6-9C14-580F8AA4376A}" type="slidenum">
              <a:rPr lang="x-none" smtClean="0"/>
              <a:t>‹#›</a:t>
            </a:fld>
            <a:endParaRPr lang="x-none"/>
          </a:p>
        </p:txBody>
      </p:sp>
    </p:spTree>
    <p:extLst>
      <p:ext uri="{BB962C8B-B14F-4D97-AF65-F5344CB8AC3E}">
        <p14:creationId xmlns:p14="http://schemas.microsoft.com/office/powerpoint/2010/main" val="32592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8AE7A4-C65D-4D26-9EEC-585F336C2A23}" type="datetimeFigureOut">
              <a:rPr lang="x-none" smtClean="0"/>
              <a:t>26.02.2023</a:t>
            </a:fld>
            <a:endParaRPr lang="x-non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5B400C-4C41-4DB6-9C14-580F8AA4376A}" type="slidenum">
              <a:rPr lang="x-none" smtClean="0"/>
              <a:t>‹#›</a:t>
            </a:fld>
            <a:endParaRPr lang="x-none"/>
          </a:p>
        </p:txBody>
      </p:sp>
    </p:spTree>
    <p:extLst>
      <p:ext uri="{BB962C8B-B14F-4D97-AF65-F5344CB8AC3E}">
        <p14:creationId xmlns:p14="http://schemas.microsoft.com/office/powerpoint/2010/main" val="37630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pPr marL="0" indent="0" algn="ctr">
              <a:buNone/>
            </a:pPr>
            <a:endParaRPr lang="uk-UA" sz="4800" b="1" i="1" dirty="0" smtClean="0"/>
          </a:p>
          <a:p>
            <a:pPr marL="0" indent="0" algn="ctr">
              <a:buNone/>
            </a:pPr>
            <a:endParaRPr lang="uk-UA" sz="4800" b="1" i="1" dirty="0"/>
          </a:p>
          <a:p>
            <a:pPr marL="0" indent="0" algn="ctr">
              <a:buNone/>
            </a:pPr>
            <a:r>
              <a:rPr lang="uk-UA" sz="4800" b="1" i="1" dirty="0" smtClean="0">
                <a:latin typeface="Arial Black" pitchFamily="34" charset="0"/>
              </a:rPr>
              <a:t>ПЕРЕМІЩЕННЯ</a:t>
            </a:r>
            <a:endParaRPr lang="x-none" sz="4800" b="1" i="1" dirty="0">
              <a:latin typeface="Arial Black" pitchFamily="34" charset="0"/>
            </a:endParaRPr>
          </a:p>
        </p:txBody>
      </p:sp>
    </p:spTree>
    <p:extLst>
      <p:ext uri="{BB962C8B-B14F-4D97-AF65-F5344CB8AC3E}">
        <p14:creationId xmlns:p14="http://schemas.microsoft.com/office/powerpoint/2010/main" val="2100465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endParaRPr lang="x-none"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792" y="585215"/>
            <a:ext cx="7607808" cy="542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10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ctr"/>
            <a:r>
              <a:rPr lang="uk-UA" sz="1600" b="1" dirty="0"/>
              <a:t>Методика </a:t>
            </a:r>
            <a:r>
              <a:rPr lang="uk-UA" sz="1600" b="1" dirty="0" err="1"/>
              <a:t>присадження</a:t>
            </a:r>
            <a:r>
              <a:rPr lang="uk-UA" sz="1600" b="1" dirty="0"/>
              <a:t> пацієнта через </a:t>
            </a:r>
            <a:r>
              <a:rPr lang="uk-UA" sz="1600" b="1" dirty="0" err="1"/>
              <a:t>паретичний</a:t>
            </a:r>
            <a:r>
              <a:rPr lang="uk-UA" sz="1600" b="1" dirty="0"/>
              <a:t> бік</a:t>
            </a:r>
            <a:endParaRPr lang="ru-RU" sz="1600" dirty="0"/>
          </a:p>
          <a:p>
            <a:r>
              <a:rPr lang="uk-UA" sz="1600" dirty="0"/>
              <a:t> </a:t>
            </a:r>
            <a:endParaRPr lang="ru-RU" sz="1600" dirty="0"/>
          </a:p>
          <a:p>
            <a:pPr algn="just"/>
            <a:r>
              <a:rPr lang="uk-UA" sz="1600" dirty="0" err="1"/>
              <a:t>Присадження</a:t>
            </a:r>
            <a:r>
              <a:rPr lang="uk-UA" sz="1600" dirty="0"/>
              <a:t> пацієнта починається з повороту пацієнта на бік. На відміну від позиціонування на боці при підготовці до </a:t>
            </a:r>
            <a:r>
              <a:rPr lang="uk-UA" sz="1600" dirty="0" err="1"/>
              <a:t>присадження</a:t>
            </a:r>
            <a:r>
              <a:rPr lang="uk-UA" sz="1600" dirty="0"/>
              <a:t> пацієнт у вихідному положенні лежить на спині не на протилежному краю ліжка, а на її середині. Якщо пацієнт може самостійно рухатися, він повинен брати активну участь у переміщенні. При повороті на бік тулуб пацієнта виявляється на краю ліжка, а зігнуті коліна звисають із ліжка. Ноги зігнуті в кульшових та колінних суглобах під кутом 90º.</a:t>
            </a:r>
            <a:endParaRPr lang="ru-RU" sz="1600" dirty="0"/>
          </a:p>
          <a:p>
            <a:pPr algn="just"/>
            <a:r>
              <a:rPr lang="uk-UA" sz="1600" dirty="0"/>
              <a:t>	Під час підйому через уражену сторону пацієнт спирається на кисть здорової руки. Пацієнт спускає ноги, водночас виштовхуючи себе здоровою рукою. Помічник утримує пацієнта від перекидання назад і слідкує за тим, щоб пацієнт стабільно сидів, а не завалювався у протилежний бік. Одна рука помічника перебуває в гомілки пацієнта, інша – під його шиєю, у сфері лопаток.</a:t>
            </a:r>
            <a:endParaRPr lang="ru-RU" sz="1600" dirty="0"/>
          </a:p>
          <a:p>
            <a:pPr algn="just"/>
            <a:r>
              <a:rPr lang="ru-RU" sz="1600" dirty="0"/>
              <a:t>	</a:t>
            </a:r>
            <a:r>
              <a:rPr lang="uk-UA" sz="1600" dirty="0"/>
              <a:t>Не можна тягнути пацієнта за </a:t>
            </a:r>
            <a:r>
              <a:rPr lang="uk-UA" sz="1600" dirty="0" err="1"/>
              <a:t>паретичну</a:t>
            </a:r>
            <a:r>
              <a:rPr lang="uk-UA" sz="1600" dirty="0"/>
              <a:t> руку чи шию. При поверненні пацієнта в горизонтальне положення порядок дії зворотний: пацієнт спирається на здорову руку, опускається на бік і підтягує ноги. За потреби помічник допомагає пацієнту.</a:t>
            </a:r>
            <a:r>
              <a:rPr lang="ru-RU" sz="1600" dirty="0"/>
              <a:t> </a:t>
            </a:r>
            <a:r>
              <a:rPr lang="ru-RU" sz="1600" dirty="0"/>
              <a:t> </a:t>
            </a:r>
          </a:p>
          <a:p>
            <a:pPr algn="just"/>
            <a:endParaRPr lang="x-none" sz="1600" dirty="0"/>
          </a:p>
        </p:txBody>
      </p:sp>
    </p:spTree>
    <p:extLst>
      <p:ext uri="{BB962C8B-B14F-4D97-AF65-F5344CB8AC3E}">
        <p14:creationId xmlns:p14="http://schemas.microsoft.com/office/powerpoint/2010/main" val="431992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just"/>
            <a:endParaRPr lang="x-none"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73" y="1280160"/>
            <a:ext cx="10323471" cy="488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712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pPr algn="ctr"/>
            <a:r>
              <a:rPr lang="uk-UA" b="1" dirty="0"/>
              <a:t>Переміщення пацієнта на крісло</a:t>
            </a:r>
            <a:endParaRPr lang="ru-RU" dirty="0"/>
          </a:p>
          <a:p>
            <a:pPr algn="just"/>
            <a:r>
              <a:rPr lang="uk-UA" dirty="0"/>
              <a:t>Методика пересадження пацієнта через здоровий бік.</a:t>
            </a:r>
            <a:endParaRPr lang="ru-RU" dirty="0"/>
          </a:p>
          <a:p>
            <a:pPr algn="just"/>
            <a:r>
              <a:rPr lang="uk-UA" dirty="0"/>
              <a:t>Пацієнт сидить на краю ліжка, стопи стоять на підлозі, п'яти знаходяться за лінією колін. Нога, у бік якої відбувається поворот, можна висунути трохи вперед. Помічник фіксує </a:t>
            </a:r>
            <a:r>
              <a:rPr lang="uk-UA" dirty="0" err="1"/>
              <a:t>паретичну</a:t>
            </a:r>
            <a:r>
              <a:rPr lang="uk-UA" dirty="0"/>
              <a:t> або обидві стопи та коліна пацієнта своїми ногами. Пацієнт може спиратися здоровою рукою на далекий підлокітник крісла.</a:t>
            </a:r>
            <a:endParaRPr lang="ru-RU" dirty="0"/>
          </a:p>
          <a:p>
            <a:pPr algn="just"/>
            <a:r>
              <a:rPr lang="uk-UA" dirty="0"/>
              <a:t>	Якщо пацієнт може самостійно рухатися, повинен брати активну участь у переміщенні. Пацієнт переносить вагу тіла вперед, підводиться і повертається кругом навколо фіксованих ногами помічника нижніх кінцівок, причому помічник притримує пацієнта, охоплюючи його з боку спини через голову або підтримуючи під сідницю, при цьому голова пацієнта знаходиться у нього під рукою. Не варто дозволяти пацієнтові охоплювати поморника за шию – це може бути надмірним навантаженням для хребта помічника.</a:t>
            </a:r>
            <a:endParaRPr lang="ru-RU" dirty="0"/>
          </a:p>
          <a:p>
            <a:endParaRPr lang="ru-RU" sz="1400" dirty="0"/>
          </a:p>
        </p:txBody>
      </p:sp>
    </p:spTree>
    <p:extLst>
      <p:ext uri="{BB962C8B-B14F-4D97-AF65-F5344CB8AC3E}">
        <p14:creationId xmlns:p14="http://schemas.microsoft.com/office/powerpoint/2010/main" val="2605546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just"/>
            <a:endParaRPr lang="x-none"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897" y="1255776"/>
            <a:ext cx="9568703" cy="526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08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ctr"/>
            <a:r>
              <a:rPr lang="uk-UA" sz="1600" dirty="0" smtClean="0"/>
              <a:t> </a:t>
            </a:r>
            <a:r>
              <a:rPr lang="uk-UA" sz="1600" b="1" dirty="0" smtClean="0"/>
              <a:t>Методика </a:t>
            </a:r>
            <a:r>
              <a:rPr lang="uk-UA" sz="1600" b="1" dirty="0" err="1" smtClean="0"/>
              <a:t>пересаживания</a:t>
            </a:r>
            <a:r>
              <a:rPr lang="uk-UA" sz="1600" b="1" dirty="0" smtClean="0"/>
              <a:t> </a:t>
            </a:r>
            <a:r>
              <a:rPr lang="uk-UA" sz="1600" b="1" dirty="0" err="1" smtClean="0"/>
              <a:t>пациента</a:t>
            </a:r>
            <a:r>
              <a:rPr lang="uk-UA" sz="1600" b="1" dirty="0" smtClean="0"/>
              <a:t> через </a:t>
            </a:r>
            <a:r>
              <a:rPr lang="uk-UA" sz="1600" b="1" dirty="0" err="1" smtClean="0"/>
              <a:t>паретичную</a:t>
            </a:r>
            <a:r>
              <a:rPr lang="uk-UA" sz="1600" b="1" dirty="0" smtClean="0"/>
              <a:t> с </a:t>
            </a:r>
            <a:r>
              <a:rPr lang="uk-UA" sz="1600" b="1" dirty="0" err="1" smtClean="0"/>
              <a:t>торону</a:t>
            </a:r>
            <a:endParaRPr lang="ru-RU" sz="1600" dirty="0" smtClean="0"/>
          </a:p>
          <a:p>
            <a:pPr algn="just"/>
            <a:r>
              <a:rPr lang="uk-UA" sz="1600" b="1" dirty="0" err="1" smtClean="0"/>
              <a:t> </a:t>
            </a:r>
            <a:r>
              <a:rPr lang="uk-UA" sz="1600" dirty="0" err="1" smtClean="0"/>
              <a:t>Пациен</a:t>
            </a:r>
            <a:r>
              <a:rPr lang="uk-UA" sz="1600" dirty="0" smtClean="0"/>
              <a:t>т сидит на краю кровати, стопы стоят на полу несколько позади коленей. Нога, в с </a:t>
            </a:r>
            <a:r>
              <a:rPr lang="uk-UA" sz="1600" dirty="0" err="1" smtClean="0"/>
              <a:t>торону</a:t>
            </a:r>
            <a:r>
              <a:rPr lang="uk-UA" sz="1600" dirty="0" smtClean="0"/>
              <a:t> </a:t>
            </a:r>
            <a:r>
              <a:rPr lang="uk-UA" sz="1600" dirty="0" err="1" smtClean="0"/>
              <a:t>которой</a:t>
            </a:r>
            <a:r>
              <a:rPr lang="uk-UA" sz="1600" dirty="0" smtClean="0"/>
              <a:t> </a:t>
            </a:r>
            <a:r>
              <a:rPr lang="uk-UA" sz="1600" dirty="0" err="1" smtClean="0"/>
              <a:t>совершается</a:t>
            </a:r>
            <a:r>
              <a:rPr lang="uk-UA" sz="1600" dirty="0" smtClean="0"/>
              <a:t> поворот, </a:t>
            </a:r>
            <a:r>
              <a:rPr lang="uk-UA" sz="1600" dirty="0" err="1" smtClean="0"/>
              <a:t>может</a:t>
            </a:r>
            <a:r>
              <a:rPr lang="uk-UA" sz="1600" dirty="0" smtClean="0"/>
              <a:t> </a:t>
            </a:r>
            <a:r>
              <a:rPr lang="uk-UA" sz="1600" dirty="0" err="1" smtClean="0"/>
              <a:t>быть</a:t>
            </a:r>
            <a:r>
              <a:rPr lang="uk-UA" sz="1600" dirty="0" smtClean="0"/>
              <a:t> </a:t>
            </a:r>
            <a:r>
              <a:rPr lang="uk-UA" sz="1600" dirty="0" err="1" smtClean="0"/>
              <a:t>відвинута</a:t>
            </a:r>
            <a:r>
              <a:rPr lang="uk-UA" sz="1600" dirty="0" smtClean="0"/>
              <a:t> </a:t>
            </a:r>
            <a:r>
              <a:rPr lang="uk-UA" sz="1600" dirty="0" err="1" smtClean="0"/>
              <a:t>чуть</a:t>
            </a:r>
            <a:r>
              <a:rPr lang="uk-UA" sz="1600" dirty="0" smtClean="0"/>
              <a:t> вперед. </a:t>
            </a:r>
            <a:r>
              <a:rPr lang="uk-UA" sz="1600" dirty="0" err="1" smtClean="0"/>
              <a:t>Помощник</a:t>
            </a:r>
            <a:r>
              <a:rPr lang="uk-UA" sz="1600" dirty="0" smtClean="0"/>
              <a:t> </a:t>
            </a:r>
            <a:r>
              <a:rPr lang="uk-UA" sz="1600" dirty="0" err="1" smtClean="0"/>
              <a:t>фиксирует</a:t>
            </a:r>
            <a:r>
              <a:rPr lang="uk-UA" sz="1600" dirty="0" smtClean="0"/>
              <a:t> </a:t>
            </a:r>
            <a:r>
              <a:rPr lang="uk-UA" sz="1600" dirty="0" err="1" smtClean="0"/>
              <a:t>паретичную</a:t>
            </a:r>
            <a:r>
              <a:rPr lang="uk-UA" sz="1600" dirty="0" smtClean="0"/>
              <a:t> </a:t>
            </a:r>
            <a:r>
              <a:rPr lang="uk-UA" sz="1600" dirty="0" err="1" smtClean="0"/>
              <a:t>или</a:t>
            </a:r>
            <a:r>
              <a:rPr lang="uk-UA" sz="1600" dirty="0" smtClean="0"/>
              <a:t> </a:t>
            </a:r>
            <a:r>
              <a:rPr lang="uk-UA" sz="1600" dirty="0" err="1" smtClean="0"/>
              <a:t>обе</a:t>
            </a:r>
            <a:r>
              <a:rPr lang="uk-UA" sz="1600" dirty="0" smtClean="0"/>
              <a:t> </a:t>
            </a:r>
            <a:r>
              <a:rPr lang="uk-UA" sz="1600" dirty="0" err="1" smtClean="0"/>
              <a:t>стопы</a:t>
            </a:r>
            <a:r>
              <a:rPr lang="uk-UA" sz="1600" dirty="0" smtClean="0"/>
              <a:t> и </a:t>
            </a:r>
            <a:r>
              <a:rPr lang="uk-UA" sz="1600" dirty="0" err="1" smtClean="0"/>
              <a:t>колени</a:t>
            </a:r>
            <a:r>
              <a:rPr lang="uk-UA" sz="1600" dirty="0" smtClean="0"/>
              <a:t> </a:t>
            </a:r>
            <a:r>
              <a:rPr lang="uk-UA" sz="1600" dirty="0" err="1" smtClean="0"/>
              <a:t>пациента</a:t>
            </a:r>
            <a:r>
              <a:rPr lang="uk-UA" sz="1600" dirty="0" smtClean="0"/>
              <a:t> своїми ногами и </a:t>
            </a:r>
            <a:r>
              <a:rPr lang="uk-UA" sz="1600" dirty="0" err="1" smtClean="0"/>
              <a:t>просит</a:t>
            </a:r>
            <a:r>
              <a:rPr lang="uk-UA" sz="1600" dirty="0" smtClean="0"/>
              <a:t> </a:t>
            </a:r>
            <a:r>
              <a:rPr lang="uk-UA" sz="1600" dirty="0" err="1" smtClean="0"/>
              <a:t>пациента</a:t>
            </a:r>
            <a:r>
              <a:rPr lang="uk-UA" sz="1600" dirty="0" smtClean="0"/>
              <a:t> </a:t>
            </a:r>
            <a:r>
              <a:rPr lang="uk-UA" sz="1600" dirty="0" err="1" smtClean="0"/>
              <a:t>придерживать</a:t>
            </a:r>
            <a:r>
              <a:rPr lang="uk-UA" sz="1600" dirty="0" smtClean="0"/>
              <a:t> свою </a:t>
            </a:r>
            <a:r>
              <a:rPr lang="uk-UA" sz="1600" dirty="0" err="1" smtClean="0"/>
              <a:t>паретичную</a:t>
            </a:r>
            <a:r>
              <a:rPr lang="uk-UA" sz="1600" dirty="0" smtClean="0"/>
              <a:t> руку </a:t>
            </a:r>
            <a:r>
              <a:rPr lang="uk-UA" sz="1600" dirty="0" err="1" smtClean="0"/>
              <a:t>здоровой</a:t>
            </a:r>
            <a:r>
              <a:rPr lang="uk-UA" sz="1600" dirty="0" smtClean="0"/>
              <a:t> </a:t>
            </a:r>
            <a:r>
              <a:rPr lang="uk-UA" sz="1600" dirty="0" err="1" smtClean="0"/>
              <a:t>рукой</a:t>
            </a:r>
            <a:r>
              <a:rPr lang="uk-UA" sz="1600" dirty="0" smtClean="0"/>
              <a:t> за </a:t>
            </a:r>
            <a:r>
              <a:rPr lang="uk-UA" sz="1600" dirty="0" err="1" smtClean="0"/>
              <a:t>запястье</a:t>
            </a:r>
            <a:r>
              <a:rPr lang="uk-UA" sz="1600" dirty="0" smtClean="0"/>
              <a:t>. </a:t>
            </a:r>
            <a:r>
              <a:rPr lang="uk-UA" sz="1600" dirty="0" err="1" smtClean="0"/>
              <a:t>Пациент</a:t>
            </a:r>
            <a:r>
              <a:rPr lang="uk-UA" sz="1600" dirty="0" smtClean="0"/>
              <a:t> </a:t>
            </a:r>
            <a:r>
              <a:rPr lang="uk-UA" sz="1600" dirty="0" err="1" smtClean="0"/>
              <a:t>переносит</a:t>
            </a:r>
            <a:r>
              <a:rPr lang="uk-UA" sz="1600" dirty="0" smtClean="0"/>
              <a:t> </a:t>
            </a:r>
            <a:r>
              <a:rPr lang="uk-UA" sz="1600" dirty="0" err="1" smtClean="0"/>
              <a:t>вес</a:t>
            </a:r>
            <a:r>
              <a:rPr lang="uk-UA" sz="1600" dirty="0" smtClean="0"/>
              <a:t> </a:t>
            </a:r>
            <a:r>
              <a:rPr lang="uk-UA" sz="1600" dirty="0" err="1" smtClean="0"/>
              <a:t>тела</a:t>
            </a:r>
            <a:r>
              <a:rPr lang="uk-UA" sz="1600" dirty="0" smtClean="0"/>
              <a:t> вперед, </a:t>
            </a:r>
            <a:r>
              <a:rPr lang="uk-UA" sz="1600" dirty="0" err="1" smtClean="0"/>
              <a:t>привстает</a:t>
            </a:r>
            <a:r>
              <a:rPr lang="uk-UA" sz="1600" dirty="0" smtClean="0"/>
              <a:t> и </a:t>
            </a:r>
            <a:r>
              <a:rPr lang="uk-UA" sz="1600" dirty="0" err="1" smtClean="0"/>
              <a:t>поворачивается</a:t>
            </a:r>
            <a:r>
              <a:rPr lang="uk-UA" sz="1600" dirty="0" smtClean="0"/>
              <a:t> кругом.</a:t>
            </a:r>
            <a:endParaRPr lang="ru-RU" sz="1600" dirty="0" smtClean="0"/>
          </a:p>
          <a:p>
            <a:pPr algn="just"/>
            <a:endParaRPr lang="x-none"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288" y="2949233"/>
            <a:ext cx="7790688" cy="364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66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pPr algn="ctr"/>
            <a:r>
              <a:rPr lang="uk-UA" sz="1600" b="1" dirty="0" err="1"/>
              <a:t>Встання</a:t>
            </a:r>
            <a:r>
              <a:rPr lang="uk-UA" sz="1600" b="1" dirty="0"/>
              <a:t> зі становища сидячи</a:t>
            </a:r>
            <a:endParaRPr lang="ru-RU" sz="1600" b="1" dirty="0"/>
          </a:p>
          <a:p>
            <a:pPr algn="just"/>
            <a:r>
              <a:rPr lang="uk-UA" sz="1600" dirty="0"/>
              <a:t> </a:t>
            </a:r>
            <a:endParaRPr lang="ru-RU" sz="1600" dirty="0"/>
          </a:p>
          <a:p>
            <a:pPr algn="just"/>
            <a:r>
              <a:rPr lang="uk-UA" sz="1600" dirty="0"/>
              <a:t>Пацієнт сидить на краю ліжка/крісла, стопи стоять на підлозі, трохи позаду колін. Помічник фіксує </a:t>
            </a:r>
            <a:r>
              <a:rPr lang="uk-UA" sz="1600" dirty="0" err="1"/>
              <a:t>паретичну</a:t>
            </a:r>
            <a:r>
              <a:rPr lang="uk-UA" sz="1600" dirty="0"/>
              <a:t> або обидві стопи та коліна пацієнта та просить пацієнта притримувати свою </a:t>
            </a:r>
            <a:r>
              <a:rPr lang="uk-UA" sz="1600" dirty="0" err="1"/>
              <a:t>паретичну</a:t>
            </a:r>
            <a:r>
              <a:rPr lang="uk-UA" sz="1600" dirty="0"/>
              <a:t> руку здоровою рукою за зап'ястя. Пацієнт може триматися за талію поморника. Не варто дозволяти пацієнтові охоплювати помічника за шию – це може виявитися надмірною на вантажі для його хребта.</a:t>
            </a:r>
            <a:endParaRPr lang="ru-RU" sz="1600" dirty="0"/>
          </a:p>
          <a:p>
            <a:pPr algn="just"/>
            <a:r>
              <a:rPr lang="uk-UA" sz="1600" dirty="0"/>
              <a:t>Пацієнта просять нахилитися та дивитися вперед. Пацієнт переносить вагу тіла вперед і встає, при цьому рух його тулуба має йти діагоналі вперед і вгору. Помічник притримує пацієнта за спину, злегка відхиляючись назад. При необхідності помічник може притримувати </a:t>
            </a:r>
            <a:r>
              <a:rPr lang="uk-UA" sz="1600" dirty="0" err="1"/>
              <a:t>паретичну</a:t>
            </a:r>
            <a:r>
              <a:rPr lang="uk-UA" sz="1600" dirty="0"/>
              <a:t> руку пацієнта. Для більшої безпеки та впевненості пацієнта можна використовувати підтримуючий пояс.</a:t>
            </a:r>
            <a:endParaRPr lang="ru-RU" sz="1600" dirty="0"/>
          </a:p>
          <a:p>
            <a:endParaRPr lang="ru-RU"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48" y="4113154"/>
            <a:ext cx="4529136" cy="248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784" y="3864864"/>
            <a:ext cx="5535168" cy="279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824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pPr algn="ctr"/>
            <a:r>
              <a:rPr lang="uk-UA" sz="2800" b="1" dirty="0" smtClean="0"/>
              <a:t>Дякую за увагу!</a:t>
            </a:r>
            <a:endParaRPr lang="ru-RU" sz="2800" b="1" dirty="0"/>
          </a:p>
        </p:txBody>
      </p:sp>
    </p:spTree>
    <p:extLst>
      <p:ext uri="{BB962C8B-B14F-4D97-AF65-F5344CB8AC3E}">
        <p14:creationId xmlns:p14="http://schemas.microsoft.com/office/powerpoint/2010/main" val="36925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pPr algn="ctr"/>
            <a:r>
              <a:rPr lang="ru-RU" b="1" dirty="0"/>
              <a:t>Методика повороту </a:t>
            </a:r>
            <a:r>
              <a:rPr lang="ru-RU" b="1" dirty="0" err="1"/>
              <a:t>пацієнта</a:t>
            </a:r>
            <a:r>
              <a:rPr lang="ru-RU" b="1" dirty="0"/>
              <a:t> на здоровий </a:t>
            </a:r>
            <a:r>
              <a:rPr lang="ru-RU" b="1" dirty="0" err="1"/>
              <a:t>бік</a:t>
            </a:r>
            <a:endParaRPr lang="ru-RU" b="1" dirty="0"/>
          </a:p>
          <a:p>
            <a:endParaRPr lang="ru-RU" sz="1400" dirty="0"/>
          </a:p>
          <a:p>
            <a:pPr algn="just"/>
            <a:r>
              <a:rPr lang="ru-RU" sz="1400" dirty="0"/>
              <a:t>	</a:t>
            </a:r>
            <a:r>
              <a:rPr lang="ru-RU" dirty="0" err="1"/>
              <a:t>Вихідно</a:t>
            </a:r>
            <a:r>
              <a:rPr lang="ru-RU" dirty="0"/>
              <a:t> </a:t>
            </a:r>
            <a:r>
              <a:rPr lang="ru-RU" dirty="0" err="1"/>
              <a:t>пацієнт</a:t>
            </a:r>
            <a:r>
              <a:rPr lang="ru-RU" dirty="0"/>
              <a:t> повинен </a:t>
            </a:r>
            <a:r>
              <a:rPr lang="ru-RU" dirty="0" err="1"/>
              <a:t>лежати</a:t>
            </a:r>
            <a:r>
              <a:rPr lang="ru-RU" dirty="0"/>
              <a:t> на </a:t>
            </a:r>
            <a:r>
              <a:rPr lang="ru-RU" dirty="0" err="1"/>
              <a:t>рівній</a:t>
            </a:r>
            <a:r>
              <a:rPr lang="ru-RU" dirty="0"/>
              <a:t> </a:t>
            </a:r>
            <a:r>
              <a:rPr lang="ru-RU" dirty="0" err="1"/>
              <a:t>поверхні</a:t>
            </a:r>
            <a:r>
              <a:rPr lang="ru-RU" dirty="0"/>
              <a:t>. З </a:t>
            </a:r>
            <a:r>
              <a:rPr lang="ru-RU" dirty="0" err="1"/>
              <a:t>голови</a:t>
            </a:r>
            <a:r>
              <a:rPr lang="ru-RU" dirty="0"/>
              <a:t> </a:t>
            </a:r>
            <a:r>
              <a:rPr lang="ru-RU" dirty="0" err="1"/>
              <a:t>ліжка</a:t>
            </a:r>
            <a:r>
              <a:rPr lang="ru-RU" dirty="0"/>
              <a:t> </a:t>
            </a:r>
            <a:r>
              <a:rPr lang="ru-RU" dirty="0" err="1"/>
              <a:t>має</a:t>
            </a:r>
            <a:r>
              <a:rPr lang="ru-RU" dirty="0"/>
              <a:t> бути </a:t>
            </a:r>
            <a:r>
              <a:rPr lang="ru-RU" dirty="0" err="1"/>
              <a:t>опущене</a:t>
            </a:r>
            <a:r>
              <a:rPr lang="ru-RU" dirty="0"/>
              <a:t>. </a:t>
            </a:r>
            <a:r>
              <a:rPr lang="ru-RU" dirty="0" err="1"/>
              <a:t>Пацієнт</a:t>
            </a:r>
            <a:r>
              <a:rPr lang="ru-RU" dirty="0"/>
              <a:t> </a:t>
            </a:r>
            <a:r>
              <a:rPr lang="ru-RU" dirty="0" err="1"/>
              <a:t>лежить</a:t>
            </a:r>
            <a:r>
              <a:rPr lang="ru-RU" dirty="0"/>
              <a:t> на </a:t>
            </a:r>
            <a:r>
              <a:rPr lang="ru-RU" dirty="0" err="1"/>
              <a:t>спині</a:t>
            </a:r>
            <a:r>
              <a:rPr lang="ru-RU" dirty="0"/>
              <a:t> на краю </a:t>
            </a:r>
            <a:r>
              <a:rPr lang="ru-RU" dirty="0" err="1"/>
              <a:t>ліжка</a:t>
            </a:r>
            <a:r>
              <a:rPr lang="ru-RU" dirty="0"/>
              <a:t>, </a:t>
            </a:r>
            <a:r>
              <a:rPr lang="ru-RU" dirty="0" err="1"/>
              <a:t>протилежному</a:t>
            </a:r>
            <a:r>
              <a:rPr lang="ru-RU" dirty="0"/>
              <a:t> </a:t>
            </a:r>
            <a:r>
              <a:rPr lang="ru-RU" dirty="0" err="1"/>
              <a:t>боці</a:t>
            </a:r>
            <a:r>
              <a:rPr lang="ru-RU" dirty="0"/>
              <a:t> повороту (на правому краю </a:t>
            </a:r>
            <a:r>
              <a:rPr lang="ru-RU" dirty="0" err="1"/>
              <a:t>ліжка</a:t>
            </a:r>
            <a:r>
              <a:rPr lang="ru-RU" dirty="0"/>
              <a:t> при </a:t>
            </a:r>
            <a:r>
              <a:rPr lang="ru-RU" dirty="0" err="1"/>
              <a:t>повороті</a:t>
            </a:r>
            <a:r>
              <a:rPr lang="ru-RU" dirty="0"/>
              <a:t> на </a:t>
            </a:r>
            <a:r>
              <a:rPr lang="ru-RU" dirty="0" err="1"/>
              <a:t>лівий</a:t>
            </a:r>
            <a:r>
              <a:rPr lang="ru-RU" dirty="0"/>
              <a:t> </a:t>
            </a:r>
            <a:r>
              <a:rPr lang="ru-RU" dirty="0" err="1"/>
              <a:t>бік</a:t>
            </a:r>
            <a:r>
              <a:rPr lang="ru-RU" dirty="0"/>
              <a:t>. </a:t>
            </a:r>
            <a:r>
              <a:rPr lang="ru-RU" dirty="0" err="1"/>
              <a:t>Пацієнта</a:t>
            </a:r>
            <a:r>
              <a:rPr lang="ru-RU" dirty="0"/>
              <a:t> </a:t>
            </a:r>
            <a:r>
              <a:rPr lang="ru-RU" dirty="0" err="1"/>
              <a:t>просять</a:t>
            </a:r>
            <a:r>
              <a:rPr lang="ru-RU" dirty="0"/>
              <a:t> </a:t>
            </a:r>
            <a:r>
              <a:rPr lang="ru-RU" dirty="0" err="1"/>
              <a:t>тримати</a:t>
            </a:r>
            <a:r>
              <a:rPr lang="ru-RU" dirty="0"/>
              <a:t> </a:t>
            </a:r>
            <a:r>
              <a:rPr lang="ru-RU" dirty="0" err="1"/>
              <a:t>паретичну</a:t>
            </a:r>
            <a:r>
              <a:rPr lang="ru-RU" dirty="0"/>
              <a:t> руку за </a:t>
            </a:r>
            <a:r>
              <a:rPr lang="ru-RU" dirty="0" err="1"/>
              <a:t>зап'ястя</a:t>
            </a:r>
            <a:r>
              <a:rPr lang="ru-RU" dirty="0"/>
              <a:t> здоровою рукою, </a:t>
            </a:r>
            <a:r>
              <a:rPr lang="ru-RU" dirty="0" err="1"/>
              <a:t>щоб</a:t>
            </a:r>
            <a:r>
              <a:rPr lang="ru-RU" dirty="0"/>
              <a:t> </a:t>
            </a:r>
            <a:r>
              <a:rPr lang="ru-RU" dirty="0" err="1"/>
              <a:t>уникнути</a:t>
            </a:r>
            <a:r>
              <a:rPr lang="ru-RU" dirty="0"/>
              <a:t> </a:t>
            </a:r>
            <a:r>
              <a:rPr lang="ru-RU" dirty="0" err="1"/>
              <a:t>залишення</a:t>
            </a:r>
            <a:r>
              <a:rPr lang="ru-RU" dirty="0"/>
              <a:t> </a:t>
            </a:r>
            <a:r>
              <a:rPr lang="ru-RU" dirty="0" err="1"/>
              <a:t>паретичної</a:t>
            </a:r>
            <a:r>
              <a:rPr lang="ru-RU" dirty="0"/>
              <a:t> руки за спиною при </a:t>
            </a:r>
            <a:r>
              <a:rPr lang="ru-RU" dirty="0" err="1"/>
              <a:t>повороті</a:t>
            </a:r>
            <a:r>
              <a:rPr lang="ru-RU" dirty="0"/>
              <a:t> (</a:t>
            </a:r>
            <a:r>
              <a:rPr lang="ru-RU" dirty="0" err="1"/>
              <a:t>якщо</a:t>
            </a:r>
            <a:r>
              <a:rPr lang="ru-RU" dirty="0"/>
              <a:t> </a:t>
            </a:r>
            <a:r>
              <a:rPr lang="ru-RU" dirty="0" err="1"/>
              <a:t>пацієнт</a:t>
            </a:r>
            <a:r>
              <a:rPr lang="ru-RU" dirty="0"/>
              <a:t> не </a:t>
            </a:r>
            <a:r>
              <a:rPr lang="ru-RU" dirty="0" err="1"/>
              <a:t>може</a:t>
            </a:r>
            <a:r>
              <a:rPr lang="ru-RU" dirty="0"/>
              <a:t> </a:t>
            </a:r>
            <a:r>
              <a:rPr lang="ru-RU" dirty="0" err="1"/>
              <a:t>зробити</a:t>
            </a:r>
            <a:r>
              <a:rPr lang="ru-RU" dirty="0"/>
              <a:t> </a:t>
            </a:r>
            <a:r>
              <a:rPr lang="ru-RU" dirty="0" err="1"/>
              <a:t>цього</a:t>
            </a:r>
            <a:r>
              <a:rPr lang="ru-RU" dirty="0"/>
              <a:t> </a:t>
            </a:r>
            <a:r>
              <a:rPr lang="ru-RU" dirty="0" err="1"/>
              <a:t>самостійно</a:t>
            </a:r>
            <a:r>
              <a:rPr lang="ru-RU" dirty="0"/>
              <a:t>, </a:t>
            </a:r>
            <a:r>
              <a:rPr lang="ru-RU" dirty="0" err="1"/>
              <a:t>помічник</a:t>
            </a:r>
            <a:r>
              <a:rPr lang="ru-RU" dirty="0"/>
              <a:t> </a:t>
            </a:r>
            <a:r>
              <a:rPr lang="ru-RU" dirty="0" err="1"/>
              <a:t>утримує</a:t>
            </a:r>
            <a:r>
              <a:rPr lang="ru-RU" dirty="0"/>
              <a:t> руку, </a:t>
            </a:r>
            <a:r>
              <a:rPr lang="ru-RU" dirty="0" err="1"/>
              <a:t>зігнуту</a:t>
            </a:r>
            <a:r>
              <a:rPr lang="ru-RU" dirty="0"/>
              <a:t> в </a:t>
            </a:r>
            <a:r>
              <a:rPr lang="ru-RU" dirty="0" err="1"/>
              <a:t>лікті</a:t>
            </a:r>
            <a:r>
              <a:rPr lang="ru-RU" dirty="0"/>
              <a:t>, при </a:t>
            </a:r>
            <a:r>
              <a:rPr lang="ru-RU" dirty="0" err="1"/>
              <a:t>цьому</a:t>
            </a:r>
            <a:r>
              <a:rPr lang="ru-RU" dirty="0"/>
              <a:t> здорова рука </a:t>
            </a:r>
            <a:r>
              <a:rPr lang="ru-RU" dirty="0" err="1"/>
              <a:t>відводиться</a:t>
            </a:r>
            <a:r>
              <a:rPr lang="ru-RU" dirty="0"/>
              <a:t> у </a:t>
            </a:r>
            <a:r>
              <a:rPr lang="ru-RU" dirty="0" err="1"/>
              <a:t>бік</a:t>
            </a:r>
            <a:r>
              <a:rPr lang="ru-RU" dirty="0"/>
              <a:t> повороту на 90 º. Ноги </a:t>
            </a:r>
            <a:r>
              <a:rPr lang="ru-RU" dirty="0" err="1"/>
              <a:t>зігнуті</a:t>
            </a:r>
            <a:r>
              <a:rPr lang="ru-RU" dirty="0"/>
              <a:t> в </a:t>
            </a:r>
            <a:r>
              <a:rPr lang="ru-RU" dirty="0" err="1"/>
              <a:t>колінах</a:t>
            </a:r>
            <a:r>
              <a:rPr lang="ru-RU" dirty="0"/>
              <a:t> і стоять </a:t>
            </a:r>
            <a:r>
              <a:rPr lang="ru-RU" dirty="0" err="1"/>
              <a:t>із</a:t>
            </a:r>
            <a:r>
              <a:rPr lang="ru-RU" dirty="0"/>
              <a:t> топами на </a:t>
            </a:r>
            <a:r>
              <a:rPr lang="ru-RU" dirty="0" err="1"/>
              <a:t>ліжку</a:t>
            </a:r>
            <a:r>
              <a:rPr lang="ru-RU" dirty="0"/>
              <a:t> (</a:t>
            </a:r>
            <a:r>
              <a:rPr lang="ru-RU" dirty="0" err="1"/>
              <a:t>якщо</a:t>
            </a:r>
            <a:r>
              <a:rPr lang="ru-RU" dirty="0"/>
              <a:t> </a:t>
            </a:r>
            <a:r>
              <a:rPr lang="ru-RU" dirty="0" err="1"/>
              <a:t>пацієнт</a:t>
            </a:r>
            <a:r>
              <a:rPr lang="ru-RU" dirty="0"/>
              <a:t> не </a:t>
            </a:r>
            <a:r>
              <a:rPr lang="ru-RU" dirty="0" err="1"/>
              <a:t>може</a:t>
            </a:r>
            <a:r>
              <a:rPr lang="ru-RU" dirty="0"/>
              <a:t> </a:t>
            </a:r>
            <a:r>
              <a:rPr lang="ru-RU" dirty="0" err="1"/>
              <a:t>зробити</a:t>
            </a:r>
            <a:r>
              <a:rPr lang="ru-RU" dirty="0"/>
              <a:t> </a:t>
            </a:r>
            <a:r>
              <a:rPr lang="ru-RU" dirty="0" err="1"/>
              <a:t>цього</a:t>
            </a:r>
            <a:r>
              <a:rPr lang="ru-RU" dirty="0"/>
              <a:t> </a:t>
            </a:r>
            <a:r>
              <a:rPr lang="ru-RU" dirty="0" err="1"/>
              <a:t>самостійно</a:t>
            </a:r>
            <a:r>
              <a:rPr lang="ru-RU" dirty="0"/>
              <a:t>, </a:t>
            </a:r>
            <a:r>
              <a:rPr lang="ru-RU" dirty="0" err="1"/>
              <a:t>помічник</a:t>
            </a:r>
            <a:r>
              <a:rPr lang="ru-RU" dirty="0"/>
              <a:t> </a:t>
            </a:r>
            <a:r>
              <a:rPr lang="ru-RU" dirty="0" err="1"/>
              <a:t>згинає</a:t>
            </a:r>
            <a:r>
              <a:rPr lang="ru-RU" dirty="0"/>
              <a:t> та </a:t>
            </a:r>
            <a:r>
              <a:rPr lang="ru-RU" dirty="0" err="1"/>
              <a:t>утримує</a:t>
            </a:r>
            <a:r>
              <a:rPr lang="ru-RU" dirty="0"/>
              <a:t> ноги). У </a:t>
            </a:r>
            <a:r>
              <a:rPr lang="ru-RU" dirty="0" err="1"/>
              <a:t>жодному</a:t>
            </a:r>
            <a:r>
              <a:rPr lang="ru-RU" dirty="0"/>
              <a:t> </a:t>
            </a:r>
            <a:r>
              <a:rPr lang="ru-RU" dirty="0" err="1"/>
              <a:t>разі</a:t>
            </a:r>
            <a:r>
              <a:rPr lang="ru-RU" dirty="0"/>
              <a:t> не Поворот </a:t>
            </a:r>
            <a:r>
              <a:rPr lang="ru-RU" dirty="0" err="1"/>
              <a:t>пацієнта</a:t>
            </a:r>
            <a:r>
              <a:rPr lang="ru-RU" dirty="0"/>
              <a:t> на </a:t>
            </a:r>
            <a:r>
              <a:rPr lang="ru-RU" dirty="0" err="1"/>
              <a:t>ліжку</a:t>
            </a:r>
            <a:r>
              <a:rPr lang="ru-RU" dirty="0"/>
              <a:t> повинен </a:t>
            </a:r>
            <a:r>
              <a:rPr lang="ru-RU" dirty="0" err="1"/>
              <a:t>здійснюватись</a:t>
            </a:r>
            <a:r>
              <a:rPr lang="ru-RU" dirty="0"/>
              <a:t> у </a:t>
            </a:r>
            <a:r>
              <a:rPr lang="ru-RU" dirty="0" err="1"/>
              <a:t>бік</a:t>
            </a:r>
            <a:r>
              <a:rPr lang="ru-RU" dirty="0"/>
              <a:t> </a:t>
            </a:r>
            <a:r>
              <a:rPr lang="ru-RU" dirty="0" err="1"/>
              <a:t>помічника</a:t>
            </a:r>
            <a:r>
              <a:rPr lang="ru-RU" dirty="0"/>
              <a:t> (до себе, а не </a:t>
            </a:r>
            <a:r>
              <a:rPr lang="ru-RU" dirty="0" err="1"/>
              <a:t>від</a:t>
            </a:r>
            <a:r>
              <a:rPr lang="ru-RU" dirty="0"/>
              <a:t> себе). Одна рука </a:t>
            </a:r>
            <a:r>
              <a:rPr lang="ru-RU" dirty="0" err="1"/>
              <a:t>помічника</a:t>
            </a:r>
            <a:r>
              <a:rPr lang="ru-RU" dirty="0"/>
              <a:t> </a:t>
            </a:r>
            <a:r>
              <a:rPr lang="ru-RU" dirty="0" err="1"/>
              <a:t>розташовується</a:t>
            </a:r>
            <a:r>
              <a:rPr lang="ru-RU" dirty="0"/>
              <a:t> на </a:t>
            </a:r>
            <a:r>
              <a:rPr lang="ru-RU" dirty="0" err="1"/>
              <a:t>спині</a:t>
            </a:r>
            <a:r>
              <a:rPr lang="ru-RU" dirty="0"/>
              <a:t> </a:t>
            </a:r>
            <a:r>
              <a:rPr lang="ru-RU" dirty="0" err="1"/>
              <a:t>пацієнта</a:t>
            </a:r>
            <a:r>
              <a:rPr lang="ru-RU" dirty="0"/>
              <a:t> у </a:t>
            </a:r>
            <a:r>
              <a:rPr lang="ru-RU" dirty="0" err="1"/>
              <a:t>сфері</a:t>
            </a:r>
            <a:r>
              <a:rPr lang="ru-RU" dirty="0"/>
              <a:t> лопатки з </a:t>
            </a:r>
            <a:r>
              <a:rPr lang="ru-RU" dirty="0" err="1"/>
              <a:t>паретичного</a:t>
            </a:r>
            <a:r>
              <a:rPr lang="ru-RU" dirty="0"/>
              <a:t> боку, </a:t>
            </a:r>
            <a:r>
              <a:rPr lang="ru-RU" dirty="0" err="1"/>
              <a:t>інша</a:t>
            </a:r>
            <a:r>
              <a:rPr lang="ru-RU" dirty="0"/>
              <a:t> – на </a:t>
            </a:r>
            <a:r>
              <a:rPr lang="ru-RU" dirty="0" err="1"/>
              <a:t>паретичному</a:t>
            </a:r>
            <a:r>
              <a:rPr lang="ru-RU" dirty="0"/>
              <a:t> </a:t>
            </a:r>
            <a:r>
              <a:rPr lang="ru-RU" dirty="0" err="1"/>
              <a:t>коліні</a:t>
            </a:r>
            <a:r>
              <a:rPr lang="ru-RU" dirty="0"/>
              <a:t>. </a:t>
            </a:r>
            <a:r>
              <a:rPr lang="ru-RU" dirty="0" err="1"/>
              <a:t>Помічник</a:t>
            </a:r>
            <a:r>
              <a:rPr lang="ru-RU" dirty="0"/>
              <a:t> </a:t>
            </a:r>
            <a:r>
              <a:rPr lang="ru-RU" dirty="0" err="1"/>
              <a:t>спрямовує</a:t>
            </a:r>
            <a:r>
              <a:rPr lang="ru-RU" dirty="0"/>
              <a:t> до себе </a:t>
            </a:r>
            <a:r>
              <a:rPr lang="ru-RU" dirty="0" err="1"/>
              <a:t>пацієнта</a:t>
            </a:r>
            <a:r>
              <a:rPr lang="ru-RU" dirty="0"/>
              <a:t>, </a:t>
            </a:r>
            <a:r>
              <a:rPr lang="ru-RU" dirty="0" err="1"/>
              <a:t>притримуючи</a:t>
            </a:r>
            <a:r>
              <a:rPr lang="ru-RU" dirty="0"/>
              <a:t> </a:t>
            </a:r>
            <a:r>
              <a:rPr lang="ru-RU" dirty="0" err="1"/>
              <a:t>його</a:t>
            </a:r>
            <a:r>
              <a:rPr lang="ru-RU" dirty="0"/>
              <a:t> за лопатку та </a:t>
            </a:r>
            <a:r>
              <a:rPr lang="ru-RU" dirty="0" err="1"/>
              <a:t>коліно</a:t>
            </a:r>
            <a:r>
              <a:rPr lang="ru-RU" dirty="0"/>
              <a:t>. </a:t>
            </a:r>
            <a:r>
              <a:rPr lang="ru-RU" dirty="0" err="1"/>
              <a:t>Якщо</a:t>
            </a:r>
            <a:r>
              <a:rPr lang="ru-RU" dirty="0"/>
              <a:t> </a:t>
            </a:r>
            <a:r>
              <a:rPr lang="ru-RU" dirty="0" err="1"/>
              <a:t>пацієнт</a:t>
            </a:r>
            <a:r>
              <a:rPr lang="ru-RU" dirty="0"/>
              <a:t> </a:t>
            </a:r>
            <a:r>
              <a:rPr lang="ru-RU" dirty="0" err="1"/>
              <a:t>може</a:t>
            </a:r>
            <a:r>
              <a:rPr lang="ru-RU" dirty="0"/>
              <a:t> </a:t>
            </a:r>
            <a:r>
              <a:rPr lang="ru-RU" dirty="0" err="1"/>
              <a:t>рухатися</a:t>
            </a:r>
            <a:r>
              <a:rPr lang="ru-RU" dirty="0"/>
              <a:t> </a:t>
            </a:r>
            <a:r>
              <a:rPr lang="ru-RU" dirty="0" err="1"/>
              <a:t>самостійно</a:t>
            </a:r>
            <a:r>
              <a:rPr lang="ru-RU" dirty="0"/>
              <a:t>, </a:t>
            </a:r>
            <a:r>
              <a:rPr lang="ru-RU" dirty="0" err="1"/>
              <a:t>він</a:t>
            </a:r>
            <a:r>
              <a:rPr lang="ru-RU" dirty="0"/>
              <a:t> повинен </a:t>
            </a:r>
            <a:r>
              <a:rPr lang="ru-RU" dirty="0" err="1"/>
              <a:t>брати</a:t>
            </a:r>
            <a:r>
              <a:rPr lang="ru-RU" dirty="0"/>
              <a:t> </a:t>
            </a:r>
            <a:r>
              <a:rPr lang="ru-RU" dirty="0" err="1"/>
              <a:t>активну</a:t>
            </a:r>
            <a:r>
              <a:rPr lang="ru-RU" dirty="0"/>
              <a:t> участь у </a:t>
            </a:r>
            <a:r>
              <a:rPr lang="ru-RU" dirty="0" err="1"/>
              <a:t>переміщенні</a:t>
            </a:r>
            <a:r>
              <a:rPr lang="ru-RU" dirty="0"/>
              <a:t>. </a:t>
            </a:r>
          </a:p>
          <a:p>
            <a:pPr algn="just"/>
            <a:r>
              <a:rPr lang="ru-RU" dirty="0"/>
              <a:t>	</a:t>
            </a:r>
            <a:r>
              <a:rPr lang="ru-RU" dirty="0" err="1"/>
              <a:t>Якщо</a:t>
            </a:r>
            <a:r>
              <a:rPr lang="ru-RU" dirty="0"/>
              <a:t> </a:t>
            </a:r>
            <a:r>
              <a:rPr lang="ru-RU" dirty="0" err="1"/>
              <a:t>планується</a:t>
            </a:r>
            <a:r>
              <a:rPr lang="ru-RU" dirty="0"/>
              <a:t> </a:t>
            </a:r>
            <a:r>
              <a:rPr lang="ru-RU" dirty="0" err="1"/>
              <a:t>проведення</a:t>
            </a:r>
            <a:r>
              <a:rPr lang="ru-RU" dirty="0"/>
              <a:t> </a:t>
            </a:r>
            <a:r>
              <a:rPr lang="ru-RU" dirty="0" err="1"/>
              <a:t>позиціонування</a:t>
            </a:r>
            <a:r>
              <a:rPr lang="ru-RU" dirty="0"/>
              <a:t> </a:t>
            </a:r>
            <a:r>
              <a:rPr lang="ru-RU" dirty="0" err="1"/>
              <a:t>пацієнта</a:t>
            </a:r>
            <a:r>
              <a:rPr lang="ru-RU" dirty="0"/>
              <a:t> у </a:t>
            </a:r>
            <a:r>
              <a:rPr lang="ru-RU" dirty="0" err="1"/>
              <a:t>досягнутому</a:t>
            </a:r>
            <a:r>
              <a:rPr lang="ru-RU" dirty="0"/>
              <a:t> </a:t>
            </a:r>
            <a:r>
              <a:rPr lang="ru-RU" dirty="0" err="1"/>
              <a:t>положенні</a:t>
            </a:r>
            <a:r>
              <a:rPr lang="ru-RU" dirty="0"/>
              <a:t> на здоровому </a:t>
            </a:r>
            <a:r>
              <a:rPr lang="ru-RU" dirty="0" err="1"/>
              <a:t>боці</a:t>
            </a:r>
            <a:r>
              <a:rPr lang="ru-RU" dirty="0"/>
              <a:t> </a:t>
            </a:r>
            <a:r>
              <a:rPr lang="ru-RU" dirty="0" err="1"/>
              <a:t>необхідно</a:t>
            </a:r>
            <a:r>
              <a:rPr lang="ru-RU" dirty="0"/>
              <a:t> правильно </a:t>
            </a:r>
            <a:r>
              <a:rPr lang="ru-RU" dirty="0" err="1"/>
              <a:t>його</a:t>
            </a:r>
            <a:r>
              <a:rPr lang="ru-RU" dirty="0"/>
              <a:t> </a:t>
            </a:r>
            <a:r>
              <a:rPr lang="ru-RU" dirty="0" err="1"/>
              <a:t>укласти</a:t>
            </a:r>
            <a:r>
              <a:rPr lang="ru-RU" dirty="0"/>
              <a:t>, </a:t>
            </a:r>
            <a:r>
              <a:rPr lang="ru-RU" dirty="0" err="1"/>
              <a:t>використовуючи</a:t>
            </a:r>
            <a:r>
              <a:rPr lang="ru-RU" dirty="0"/>
              <a:t> подушки</a:t>
            </a:r>
          </a:p>
          <a:p>
            <a:endParaRPr lang="ru-RU" sz="1400" dirty="0"/>
          </a:p>
          <a:p>
            <a:endParaRPr lang="x-none" sz="1400" dirty="0"/>
          </a:p>
        </p:txBody>
      </p:sp>
    </p:spTree>
    <p:extLst>
      <p:ext uri="{BB962C8B-B14F-4D97-AF65-F5344CB8AC3E}">
        <p14:creationId xmlns:p14="http://schemas.microsoft.com/office/powerpoint/2010/main" val="3069675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427" y="670560"/>
            <a:ext cx="10993165" cy="536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961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ctr"/>
            <a:r>
              <a:rPr lang="uk-UA" b="1" dirty="0"/>
              <a:t>Положення пацієнта лежачи на здоровому боці</a:t>
            </a:r>
            <a:endParaRPr lang="ru-RU" dirty="0"/>
          </a:p>
          <a:p>
            <a:pPr marL="0" indent="0">
              <a:buNone/>
            </a:pPr>
            <a:endParaRPr lang="ru-RU" sz="1400" dirty="0"/>
          </a:p>
          <a:p>
            <a:pPr algn="just"/>
            <a:r>
              <a:rPr lang="uk-UA" dirty="0"/>
              <a:t>Перед поворотом на бік пацієнт переміщається до протилежного краю ліжка, а потім повертається на бік (наприклад, перед поворотом на правий бік пацієнт спочатку переміщається на лівий край ліжка), щоб перед пацієнтом і за ним було вільне місце. Пацієнт лежить на плечі, перед поворотом на бік здорова рука відводиться на 90 º убік. Пацієнт повинен лежати повністю на боці (під 90º або більше), а не повернути на одну чверть. Пацієнт не повинен спиратися на подушки спиною. Якщо пацієнт лежить на подушках під спиною, це варіант позиціонування пацієнта на спині.</a:t>
            </a:r>
            <a:endParaRPr lang="ru-RU" dirty="0"/>
          </a:p>
          <a:p>
            <a:pPr algn="just"/>
            <a:r>
              <a:rPr lang="uk-UA" dirty="0"/>
              <a:t>Тіло пацієнта не повинно бути вигнутим, голова пацієнта повинна знаходитися на одній лінії з тулубом. </a:t>
            </a:r>
            <a:r>
              <a:rPr lang="uk-UA" dirty="0" err="1"/>
              <a:t>Паретичні</a:t>
            </a:r>
            <a:r>
              <a:rPr lang="uk-UA" dirty="0"/>
              <a:t> кінцівки, що знаходяться зверху, не повинні заходити за серединну вісь тіла, вони повинні бути підтримані подушками по всій довжині. Пензель і лікоть </a:t>
            </a:r>
            <a:r>
              <a:rPr lang="uk-UA" dirty="0" err="1"/>
              <a:t>паретичної</a:t>
            </a:r>
            <a:r>
              <a:rPr lang="uk-UA" dirty="0"/>
              <a:t> руки до брехні перебувати в </a:t>
            </a:r>
            <a:r>
              <a:rPr lang="uk-UA" dirty="0" err="1"/>
              <a:t>середньофізіологічному</a:t>
            </a:r>
            <a:r>
              <a:rPr lang="uk-UA" dirty="0"/>
              <a:t> положенні і не звисати з подушки. Коліно </a:t>
            </a:r>
            <a:r>
              <a:rPr lang="uk-UA" dirty="0" err="1"/>
              <a:t>паретичної</a:t>
            </a:r>
            <a:r>
              <a:rPr lang="uk-UA" dirty="0"/>
              <a:t> ноги має бути напівзігнутим, стопа не повинна звисати з подушок. Не повинно бути фіксації кисті у розгинанні та стопи у підошовному розгинанні.</a:t>
            </a:r>
            <a:endParaRPr lang="ru-RU" dirty="0"/>
          </a:p>
          <a:p>
            <a:endParaRPr lang="x-none" sz="1400" dirty="0"/>
          </a:p>
        </p:txBody>
      </p:sp>
    </p:spTree>
    <p:extLst>
      <p:ext uri="{BB962C8B-B14F-4D97-AF65-F5344CB8AC3E}">
        <p14:creationId xmlns:p14="http://schemas.microsoft.com/office/powerpoint/2010/main" val="817530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13167" t="28421" r="29283" b="25000"/>
          <a:stretch/>
        </p:blipFill>
        <p:spPr bwMode="auto">
          <a:xfrm>
            <a:off x="1597152" y="1085088"/>
            <a:ext cx="9648031" cy="4826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5493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ctr"/>
            <a:r>
              <a:rPr lang="uk-UA" sz="2000" b="1" dirty="0"/>
              <a:t>Методика повороту пацієнта на </a:t>
            </a:r>
            <a:r>
              <a:rPr lang="uk-UA" sz="2000" b="1" dirty="0" err="1"/>
              <a:t>паретичну</a:t>
            </a:r>
            <a:r>
              <a:rPr lang="uk-UA" sz="2000" b="1" dirty="0"/>
              <a:t> сторону</a:t>
            </a:r>
            <a:endParaRPr lang="ru-RU" sz="2000" dirty="0"/>
          </a:p>
          <a:p>
            <a:r>
              <a:rPr lang="uk-UA" sz="1400" b="1" dirty="0"/>
              <a:t> </a:t>
            </a:r>
            <a:endParaRPr lang="ru-RU" sz="1400" dirty="0"/>
          </a:p>
          <a:p>
            <a:pPr algn="just"/>
            <a:r>
              <a:rPr lang="uk-UA" sz="2000" dirty="0"/>
              <a:t>Загалом поворот пацієнта на </a:t>
            </a:r>
            <a:r>
              <a:rPr lang="uk-UA" sz="2000" dirty="0" err="1"/>
              <a:t>паретичну</a:t>
            </a:r>
            <a:r>
              <a:rPr lang="uk-UA" sz="2000" dirty="0"/>
              <a:t> </a:t>
            </a:r>
            <a:r>
              <a:rPr lang="uk-UA" sz="2000" dirty="0"/>
              <a:t> </a:t>
            </a:r>
            <a:r>
              <a:rPr lang="uk-UA" sz="2000" dirty="0" smtClean="0"/>
              <a:t>сторону </a:t>
            </a:r>
            <a:r>
              <a:rPr lang="uk-UA" sz="2000" dirty="0"/>
              <a:t>проводиться так само, як і поворот на здоровий бік. Пацієнт лежить на спині на краю ліжка. </a:t>
            </a:r>
            <a:r>
              <a:rPr lang="uk-UA" sz="2000" dirty="0" err="1"/>
              <a:t>Паретичну</a:t>
            </a:r>
            <a:r>
              <a:rPr lang="uk-UA" sz="2000" dirty="0"/>
              <a:t> руку відводять убік під кутом 90 º. У жодному разі не можна тягнути пацієнта за </a:t>
            </a:r>
            <a:r>
              <a:rPr lang="uk-UA" sz="2000" dirty="0" err="1"/>
              <a:t>паретичну</a:t>
            </a:r>
            <a:r>
              <a:rPr lang="uk-UA" sz="2000" dirty="0"/>
              <a:t> руку. Ноги зігнуті в колінах і стоять із топами на ліжку (якщо пацієнт не може зробити цього самостійно, помічник згинає та утримує його ноги). Якщо пацієнт може самостійно рухатися, він повинен брати активну участь у переміщенні. Одна рука помічника знаходиться в області лопатки пацієнта зі здорового боку, інша на здоровому коліні. Помічник спрямовує до себе пацієнта, притримуючи його за лопатку та коліно. Якщо планується проведення позиціонування пацієнта у досягнутому положенні, необхідно правильно його укласти, використовуючи подушки.</a:t>
            </a:r>
            <a:endParaRPr lang="x-none" sz="2000" dirty="0"/>
          </a:p>
        </p:txBody>
      </p:sp>
    </p:spTree>
    <p:extLst>
      <p:ext uri="{BB962C8B-B14F-4D97-AF65-F5344CB8AC3E}">
        <p14:creationId xmlns:p14="http://schemas.microsoft.com/office/powerpoint/2010/main" val="3194478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endParaRPr lang="x-none" sz="1400" dirty="0"/>
          </a:p>
        </p:txBody>
      </p:sp>
      <p:sp>
        <p:nvSpPr>
          <p:cNvPr id="2" name="Прямоугольник 1"/>
          <p:cNvSpPr/>
          <p:nvPr/>
        </p:nvSpPr>
        <p:spPr>
          <a:xfrm>
            <a:off x="597408" y="393430"/>
            <a:ext cx="11326368" cy="5539978"/>
          </a:xfrm>
          <a:prstGeom prst="rect">
            <a:avLst/>
          </a:prstGeom>
        </p:spPr>
        <p:txBody>
          <a:bodyPr wrap="square">
            <a:spAutoFit/>
          </a:bodyPr>
          <a:lstStyle/>
          <a:p>
            <a:pPr algn="ctr"/>
            <a:r>
              <a:rPr lang="uk-UA" sz="2000" b="1" dirty="0"/>
              <a:t>Методика перевороту пацієнта на живіт</a:t>
            </a:r>
            <a:endParaRPr lang="ru-RU" sz="2000" dirty="0"/>
          </a:p>
          <a:p>
            <a:pPr algn="just"/>
            <a:r>
              <a:rPr lang="uk-UA" sz="1400" dirty="0"/>
              <a:t> </a:t>
            </a:r>
            <a:endParaRPr lang="ru-RU" sz="1400" dirty="0"/>
          </a:p>
          <a:p>
            <a:pPr algn="just"/>
            <a:r>
              <a:rPr lang="uk-UA" sz="1400" dirty="0" smtClean="0"/>
              <a:t>	</a:t>
            </a:r>
            <a:r>
              <a:rPr lang="uk-UA" sz="1600" dirty="0" smtClean="0"/>
              <a:t>Пацієнт </a:t>
            </a:r>
            <a:r>
              <a:rPr lang="uk-UA" sz="1600" dirty="0"/>
              <a:t>лежить на спині, на краю ліжка, на протилежному боці повороту (на правому краю ліжка при повороті на лівий бік, на лівому краю ліжка при повороті на правий бік). Поворот пацієнта на живіт може здійснюватися і через уражену, і здорову сторону. На відміну від повороту на бік у цій ситуації рука пацієнта не відводиться у сторону повороту. Для повороту на живіт кисть випрямленої вздовж тулуба руки пацієнта заводиться під. сідницю долонею вниз.</a:t>
            </a:r>
            <a:endParaRPr lang="ru-RU" sz="1600" dirty="0"/>
          </a:p>
          <a:p>
            <a:pPr algn="just"/>
            <a:r>
              <a:rPr lang="uk-UA" sz="1600" dirty="0"/>
              <a:t>Нога пацієнта, далека від боку повороту, зігнута в коліні і стоїть стопою на ліжку (якщо пацієнт не може зробити цього самостійно, помічник згинає та утримує ногу). Одна рука помічника розташовується в області лопатки пацієнта, інша – на коліні з боку, протилежного до повороту. Помічник повертає пацієнта до себе, притримуючи його за лопатку та коліно. У жодному разі не можна тягнути пацієнта за </a:t>
            </a:r>
            <a:r>
              <a:rPr lang="uk-UA" sz="1600" dirty="0" err="1"/>
              <a:t>паретичну</a:t>
            </a:r>
            <a:r>
              <a:rPr lang="uk-UA" sz="1600" dirty="0"/>
              <a:t> руку. Після повороту зігнута нога пацієнта випрямляється, голова повертається набік.</a:t>
            </a:r>
            <a:endParaRPr lang="ru-RU" sz="1600" dirty="0"/>
          </a:p>
          <a:p>
            <a:pPr algn="just"/>
            <a:r>
              <a:rPr lang="uk-UA" sz="1600" dirty="0" smtClean="0"/>
              <a:t>	Рука </a:t>
            </a:r>
            <a:r>
              <a:rPr lang="uk-UA" sz="1600" dirty="0"/>
              <a:t>пацієнта з боку обличчя відводиться убік і згинається в лікті під кутом 90° так, щоб кисть руки лежала біля пацієнта долонею вниз. Під гомілковостопні суглоби пацієнта підкладається валик.</a:t>
            </a:r>
            <a:endParaRPr lang="ru-RU" sz="1600" dirty="0"/>
          </a:p>
          <a:p>
            <a:pPr algn="just"/>
            <a:r>
              <a:rPr lang="uk-UA" sz="1600" dirty="0" smtClean="0"/>
              <a:t>	Для </a:t>
            </a:r>
            <a:r>
              <a:rPr lang="uk-UA" sz="1600" dirty="0"/>
              <a:t>посилення аферентної іннервації, включення шийних тонічних асиметричних рефлексів необхідно виконувати по черзі через рівні проміжки часу згинання нижньої кінцівки з </a:t>
            </a:r>
            <a:r>
              <a:rPr lang="uk-UA" sz="1600" dirty="0" err="1"/>
              <a:t>гомолатеральної</a:t>
            </a:r>
            <a:r>
              <a:rPr lang="uk-UA" sz="1600" dirty="0"/>
              <a:t> сторони по відношенню до зігнутої під 90 º руці або з </a:t>
            </a:r>
            <a:r>
              <a:rPr lang="uk-UA" sz="1600" dirty="0" err="1"/>
              <a:t>контралатерального</a:t>
            </a:r>
            <a:r>
              <a:rPr lang="uk-UA" sz="1600" dirty="0"/>
              <a:t> боку.</a:t>
            </a:r>
            <a:endParaRPr lang="ru-RU" sz="1600" dirty="0"/>
          </a:p>
          <a:p>
            <a:pPr algn="just"/>
            <a:r>
              <a:rPr lang="uk-UA" sz="1600" dirty="0"/>
              <a:t>Для цього помічник, утримуючи ногу пацієнта за колінний і гомілковостопний суглоби, в пасивному, активно-пасивному режимі повільно виводить її під кутом 90º в кульшовому та колінному суглобах через бік до положення згинання в кульшовому та колінні суглобах до 90º («положення». При нагоді виконати рух активно пацієнт приймає задане положення самостійно. Важливо уникати больових відчуттів та відчуттів сильного натягу.</a:t>
            </a:r>
            <a:endParaRPr lang="ru-RU" sz="1600" dirty="0"/>
          </a:p>
        </p:txBody>
      </p:sp>
    </p:spTree>
    <p:extLst>
      <p:ext uri="{BB962C8B-B14F-4D97-AF65-F5344CB8AC3E}">
        <p14:creationId xmlns:p14="http://schemas.microsoft.com/office/powerpoint/2010/main" val="431755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endParaRPr lang="x-none"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418020"/>
            <a:ext cx="7132320" cy="229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005925"/>
            <a:ext cx="5449824" cy="254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24" y="2981947"/>
            <a:ext cx="5980199" cy="256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879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23A4505-0467-4167-AA39-C5BCB965F059}"/>
              </a:ext>
            </a:extLst>
          </p:cNvPr>
          <p:cNvSpPr>
            <a:spLocks noGrp="1"/>
          </p:cNvSpPr>
          <p:nvPr>
            <p:ph idx="1"/>
          </p:nvPr>
        </p:nvSpPr>
        <p:spPr>
          <a:xfrm>
            <a:off x="1110346" y="624842"/>
            <a:ext cx="10319656" cy="5628323"/>
          </a:xfrm>
        </p:spPr>
        <p:txBody>
          <a:bodyPr>
            <a:noAutofit/>
          </a:bodyPr>
          <a:lstStyle/>
          <a:p>
            <a:endParaRPr lang="ru-RU" sz="1400" dirty="0"/>
          </a:p>
          <a:p>
            <a:pPr algn="ctr"/>
            <a:r>
              <a:rPr lang="uk-UA" sz="1600" b="1" dirty="0"/>
              <a:t>Методика </a:t>
            </a:r>
            <a:r>
              <a:rPr lang="uk-UA" sz="1600" b="1" dirty="0" err="1"/>
              <a:t>присадження</a:t>
            </a:r>
            <a:r>
              <a:rPr lang="uk-UA" sz="1600" b="1" dirty="0"/>
              <a:t> пацієнта через здоровий бік</a:t>
            </a:r>
            <a:endParaRPr lang="ru-RU" sz="1600" dirty="0"/>
          </a:p>
          <a:p>
            <a:pPr algn="just"/>
            <a:r>
              <a:rPr lang="uk-UA" sz="1600" dirty="0" err="1"/>
              <a:t>Присадження</a:t>
            </a:r>
            <a:r>
              <a:rPr lang="uk-UA" sz="1600" dirty="0"/>
              <a:t> пацієнта починається з повороту його на бік. На відміну від позиціонування на боці, при підготовці до присаджування пацієнт у вихідному положенні лежить на спині не протилежному краю ліжка, але в її середині. Якщо пацієнт може самостійно рухатися, він повинен брати активну участь у переміщенні. При повороті на бік тулуб пацієнта виявляється на краю ліжка, а зігнуті коліна звисають із ліжка.</a:t>
            </a:r>
            <a:endParaRPr lang="ru-RU" sz="1600" dirty="0"/>
          </a:p>
          <a:p>
            <a:pPr algn="just"/>
            <a:r>
              <a:rPr lang="uk-UA" sz="1600" dirty="0"/>
              <a:t>Ноги зігнуті в тазостегнових та колінних суглобах під кутом 90 º. При підйомі через здоровий бік пацієнт спирається на лікоть здорової руки. Пацієнт спускає ноги, водночас виштовхуючи себе здоровою рукою. Помічник утримує пацієнта від перекидання назад і стежить за тим, щоб пацієнт </a:t>
            </a:r>
            <a:r>
              <a:rPr lang="uk-UA" sz="1600" dirty="0" err="1"/>
              <a:t>табільно</a:t>
            </a:r>
            <a:r>
              <a:rPr lang="uk-UA" sz="1600" dirty="0"/>
              <a:t> сидів, а не завалювався в протилежний бік. Одна рука помічника перебуває в гомілки пацієнта, друга я – під його шиєю, у сфері лопаток.</a:t>
            </a:r>
            <a:endParaRPr lang="ru-RU" sz="1600" dirty="0"/>
          </a:p>
          <a:p>
            <a:pPr algn="just"/>
            <a:r>
              <a:rPr lang="uk-UA" sz="1600" dirty="0"/>
              <a:t>	Не можна тягнути пацієнта за </a:t>
            </a:r>
            <a:r>
              <a:rPr lang="uk-UA" sz="1600" dirty="0" err="1"/>
              <a:t>паретичну</a:t>
            </a:r>
            <a:r>
              <a:rPr lang="uk-UA" sz="1600" dirty="0"/>
              <a:t> руку чи шию. При поверненні пацієнта в горизонтальне положення порядок дії зворотний: пацієнт спирається на здорову руку, опускається на бік і підтягує ноги. За потреби помічник допомагає пацієнту</a:t>
            </a:r>
            <a:endParaRPr lang="ru-RU" sz="1600" dirty="0"/>
          </a:p>
          <a:p>
            <a:pPr algn="just"/>
            <a:endParaRPr lang="x-none" sz="1600" dirty="0"/>
          </a:p>
        </p:txBody>
      </p:sp>
    </p:spTree>
    <p:extLst>
      <p:ext uri="{BB962C8B-B14F-4D97-AF65-F5344CB8AC3E}">
        <p14:creationId xmlns:p14="http://schemas.microsoft.com/office/powerpoint/2010/main" val="1320482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409</TotalTime>
  <Words>438</Words>
  <Application>Microsoft Office PowerPoint</Application>
  <PresentationFormat>Произвольный</PresentationFormat>
  <Paragraphs>53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Методологія наукових досліджень</dc:title>
  <dc:creator>Елена Бессарабова</dc:creator>
  <cp:lastModifiedBy>User</cp:lastModifiedBy>
  <cp:revision>46</cp:revision>
  <dcterms:created xsi:type="dcterms:W3CDTF">2023-02-18T18:44:39Z</dcterms:created>
  <dcterms:modified xsi:type="dcterms:W3CDTF">2023-02-26T20:11:32Z</dcterms:modified>
</cp:coreProperties>
</file>