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9" r:id="rId1"/>
  </p:sldMasterIdLst>
  <p:notesMasterIdLst>
    <p:notesMasterId r:id="rId10"/>
  </p:notesMasterIdLst>
  <p:handoutMasterIdLst>
    <p:handoutMasterId r:id="rId11"/>
  </p:handoutMasterIdLst>
  <p:sldIdLst>
    <p:sldId id="260" r:id="rId2"/>
    <p:sldId id="436" r:id="rId3"/>
    <p:sldId id="256" r:id="rId4"/>
    <p:sldId id="257" r:id="rId5"/>
    <p:sldId id="269" r:id="rId6"/>
    <p:sldId id="290" r:id="rId7"/>
    <p:sldId id="291" r:id="rId8"/>
    <p:sldId id="272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4" autoAdjust="0"/>
    <p:restoredTop sz="94660" autoAdjust="0"/>
  </p:normalViewPr>
  <p:slideViewPr>
    <p:cSldViewPr snapToGrid="0">
      <p:cViewPr varScale="1">
        <p:scale>
          <a:sx n="108" d="100"/>
          <a:sy n="108" d="100"/>
        </p:scale>
        <p:origin x="64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Курсы повышения квалификации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F048B-0433-4B8E-B7A7-622438B7638C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524B9-AE43-4BA8-B6F8-9330DAD79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Курсы повышения квалификации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9B509-A0E4-420C-8D56-37612ADBE476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73E6B-8CEB-4E7E-9F25-1339B71DD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E3CA-712A-49FB-A7EB-0E0D08865021}" type="datetime1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Курсы повышения квалификации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2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BCEB-E5E6-43F5-9933-79E7AC094CC6}" type="datetime1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Курсы повышения квалификации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44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C2FA-C109-4F85-997D-4DEF963022E7}" type="datetime1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Курсы повышения квалификации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4723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2A2E-C388-42FC-B960-B5EB3A248DD3}" type="datetime1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Курсы повышения квалификации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104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8EC38-FC34-4746-B0B6-7E807AB8D139}" type="datetime1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Курсы повышения квалификации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6529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4A32-DAA8-48B1-9E23-ED4506A374EA}" type="datetime1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Курсы повышения квалификации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28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AD6C-8544-42EB-880F-278AD1B02E65}" type="datetime1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Курсы повышения квалификации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88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385E-79C4-41A5-A147-B3A2FB34BF6B}" type="datetime1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Курсы повышения квалификации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7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60DF-7A13-4F18-81EE-98787FD33103}" type="datetime1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Курсы повышения квалификации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8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7777-1681-4BC7-8082-66F12E2095F5}" type="datetime1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Курсы повышения квалификации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35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BCFDD-3380-4EA1-BFD1-083F81439829}" type="datetime1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Курсы повышения квалификации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7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D0CB-57D0-42DC-95C3-517B82B96A94}" type="datetime1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Курсы повышения квалификации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13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B6FB-10EB-41D6-AFD4-BBFE444FE08B}" type="datetime1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Курсы повышения квалификации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92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C668-093C-4888-A496-600EE16B79F0}" type="datetime1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Курсы повышения квалификации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52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B599-E46C-4E2D-AD7A-C5C43FB3099A}" type="datetime1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Курсы повышения квалификации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6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Курсы повышения квалификации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5567-8988-47E2-9859-E0FBA57D4909}" type="datetime1">
              <a:rPr lang="en-US" smtClean="0"/>
              <a:pPr/>
              <a:t>2/27/2023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65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406FB-0EA5-4672-9405-38E45AAB99FA}" type="datetime1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Курсы повышения квалификации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0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9421" y="1658883"/>
            <a:ext cx="6474138" cy="2385391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ПЛАНУВАННЯ РЕМОНТНИХ РОБІТ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 курсу</a:t>
            </a:r>
            <a:r>
              <a:rPr lang="uk-UA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9248" y="4890967"/>
            <a:ext cx="958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Лектор:     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доцент, к.т.н., Таратута К.В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smtClean="0"/>
              <a:pPr/>
              <a:t>1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173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215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МЕТА КУРСУ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7334" y="1799897"/>
            <a:ext cx="94340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spcAft>
                <a:spcPts val="0"/>
              </a:spcAft>
              <a:tabLst>
                <a:tab pos="81026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Дисципліна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повинна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закріпити існуючі знання на базі яких будуть отриманні достатні знання стосовно теоретичних і методичних основ і принципів організації і планування ремонтів,  в тому числі організація підготовки до ремонту обладнання, включаючи новітні способи організації та проведення ремонтних робіт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  <a:tab pos="81026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Предметом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вивчення навчальної дисципліни є вивчення організаційних аспектів діяльності ремонтних підприємств.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Основна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мета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викладання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дисципліни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системи професійних знань і практичних навичок в області планування, аналізу, оцінки показників господарсько-виробничої діяльності підприємства з урахуванням факторів зовнішнього й внутрішнього середовища, його функціонування в сучасних умовах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57594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Основними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завданнями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вивчення дисципліни  є:  </a:t>
            </a:r>
            <a:r>
              <a:rPr lang="uk-UA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основ сучасних методів </a:t>
            </a:r>
            <a:r>
              <a:rPr lang="uk-UA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та управління виробництва, форм їх застосування, напрацювання </a:t>
            </a:r>
            <a:r>
              <a:rPr lang="uk-UA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них визначених навиків з організації виробництва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8317" y="258106"/>
            <a:ext cx="8392307" cy="720571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лекцій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800" smtClean="0"/>
              <a:pPr/>
              <a:t>3</a:t>
            </a:fld>
            <a:endParaRPr lang="en-US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7460" y="1409325"/>
            <a:ext cx="9265329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545" indent="-780415" algn="just">
              <a:lnSpc>
                <a:spcPts val="1585"/>
              </a:lnSpc>
              <a:spcBef>
                <a:spcPts val="1585"/>
              </a:spcBef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1.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 і задачі курсу. Організаційні,  економічні  та   правові  основи   виробничо  -</a:t>
            </a:r>
            <a:r>
              <a:rPr lang="uk-UA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господарської діяльності підприємства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5030" indent="-850265">
              <a:lnSpc>
                <a:spcPts val="1610"/>
              </a:lnSpc>
              <a:spcBef>
                <a:spcPts val="1585"/>
              </a:spcBef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2.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Виробниче підприємство як система та його організаційна структура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62330" indent="-856615" algn="just">
              <a:lnSpc>
                <a:spcPts val="1585"/>
              </a:lnSpc>
              <a:spcBef>
                <a:spcPts val="1630"/>
              </a:spcBef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 процесу виробництва і виробничий процес на підприємстві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655">
              <a:spcBef>
                <a:spcPts val="1610"/>
              </a:spcBef>
              <a:spcAft>
                <a:spcPts val="0"/>
              </a:spcAft>
            </a:pP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 виробництва в основних та допоміжних цехах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Bef>
                <a:spcPts val="3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2630" indent="-697865">
              <a:lnSpc>
                <a:spcPts val="1630"/>
              </a:lnSpc>
              <a:spcBef>
                <a:spcPts val="300"/>
              </a:spcBef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 роботи обслуговуючих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цехів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(технічне </a:t>
            </a:r>
            <a:r>
              <a:rPr lang="uk-UA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 виробництва)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5615" indent="-457200" algn="just">
              <a:lnSpc>
                <a:spcPts val="1585"/>
              </a:lnSpc>
              <a:spcBef>
                <a:spcPts val="1610"/>
              </a:spcBef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 підготовки виробництва нової продукції. </a:t>
            </a:r>
            <a:r>
              <a:rPr lang="uk-UA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Технічна підготовка виробництва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9790" indent="-853440">
              <a:lnSpc>
                <a:spcPts val="1585"/>
              </a:lnSpc>
              <a:spcBef>
                <a:spcPts val="1560"/>
              </a:spcBef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  матеріально-технічного  забезпечення  та  збуту </a:t>
            </a:r>
            <a:r>
              <a:rPr lang="uk-UA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продукції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3655" indent="460375" algn="just">
              <a:lnSpc>
                <a:spcPts val="1585"/>
              </a:lnSpc>
              <a:spcAft>
                <a:spcPts val="0"/>
              </a:spcAft>
            </a:pPr>
            <a:r>
              <a:rPr lang="uk-UA" spc="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Задачі матеріально-технічного постачання.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590" algn="just">
              <a:spcBef>
                <a:spcPts val="1560"/>
              </a:spcBef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 технічного контролю. Організація   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оперативно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-виробничого    (календарного) </a:t>
            </a:r>
            <a:r>
              <a:rPr lang="uk-UA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планування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6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3983" y="609600"/>
            <a:ext cx="8596668" cy="775855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Историческая справка по развитию системы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ТОиР</a:t>
            </a:r>
            <a:endParaRPr lang="ru-RU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272" y="1342215"/>
            <a:ext cx="10309322" cy="4552976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1900 год - ремонты после выхода агрегата из строя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1923 год – система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послеосмотровых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ремонтов</a:t>
            </a:r>
          </a:p>
          <a:p>
            <a:pPr>
              <a:buNone/>
            </a:pPr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Состояние оборудования определялось путем периодических осмотров, составлялась предварительная дефектная ведомость. На основе этого намечались сроки и вид ремонта (текущий или капитальный), а также его объем. К установленным срокам ремонта планировалось изготовление необходимых деталей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1932 год – система стандартных(периодических) ремонтов (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Наркомтяжпром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indent="12700">
              <a:buNone/>
            </a:pP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1) принудительный вывод оборудования в ремонт в определенные сроки независимо от его состояния;</a:t>
            </a:r>
          </a:p>
          <a:p>
            <a:pPr indent="12700">
              <a:buNone/>
            </a:pP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2) принудительная замена деталей оборудования в установленные сроки;</a:t>
            </a:r>
          </a:p>
          <a:p>
            <a:pPr indent="12700">
              <a:buNone/>
            </a:pP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3) производство ремонта по заранее разработанным картам, определяющим содержание и объем ремонта, а также приемы выполнения всех ремонтных операций;</a:t>
            </a:r>
          </a:p>
          <a:p>
            <a:pPr indent="12700">
              <a:buNone/>
            </a:pP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4) сроки принудительной замены деталей при этом устанавливаются на основе оценки срока службы деталей, получаемой на изучении их износа.</a:t>
            </a:r>
          </a:p>
          <a:p>
            <a:pPr>
              <a:tabLst>
                <a:tab pos="538163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1955 </a:t>
            </a:r>
            <a:r>
              <a:rPr lang="ru-RU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год – единая система планово - предупредительных ремонтов машиностроительных предприятий 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1978 год  - ГОСТ 18322-78 Система технического обслуживания и ремонта техники. Термины и определения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1983 год – Временное положение о </a:t>
            </a:r>
            <a:r>
              <a:rPr lang="ru-RU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ТОиР</a:t>
            </a:r>
            <a:r>
              <a:rPr lang="ru-RU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механического оборудования предприятий системы министерства черной металлургии СССР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2004 год – </a:t>
            </a:r>
            <a:r>
              <a:rPr lang="ru-RU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Положення</a:t>
            </a:r>
            <a:r>
              <a:rPr lang="ru-RU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 </a:t>
            </a:r>
            <a:r>
              <a:rPr lang="ru-RU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технічне</a:t>
            </a:r>
            <a:r>
              <a:rPr lang="ru-RU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обслуговування</a:t>
            </a:r>
            <a:r>
              <a:rPr lang="ru-RU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устаткування</a:t>
            </a:r>
            <a:r>
              <a:rPr lang="ru-RU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підприємств</a:t>
            </a:r>
            <a:r>
              <a:rPr lang="ru-RU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гірничо</a:t>
            </a:r>
            <a:r>
              <a:rPr lang="ru-RU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металургійного</a:t>
            </a:r>
            <a:r>
              <a:rPr lang="ru-RU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комплексу</a:t>
            </a:r>
          </a:p>
          <a:p>
            <a:endParaRPr lang="ru-RU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800" smtClean="0"/>
              <a:pPr/>
              <a:t>4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638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499861" cy="775855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Нормативная литература используемая при организации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ТОиР</a:t>
            </a:r>
            <a:endParaRPr lang="ru-RU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036" y="1261347"/>
            <a:ext cx="10309322" cy="4060102"/>
          </a:xfrm>
        </p:spPr>
        <p:txBody>
          <a:bodyPr>
            <a:normAutofit/>
          </a:bodyPr>
          <a:lstStyle/>
          <a:p>
            <a:endParaRPr lang="ru-RU" sz="17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17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Межгосударственный</a:t>
            </a:r>
            <a:r>
              <a:rPr lang="uk-UA" sz="17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стандарт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ГОСТ 18322-78 Система технического обслуживания и ремонта техники. Термины и определения.</a:t>
            </a:r>
          </a:p>
          <a:p>
            <a:r>
              <a:rPr lang="ru-RU" sz="1600" dirty="0" smtClean="0"/>
              <a:t>ГОСТ 2.602</a:t>
            </a:r>
            <a:r>
              <a:rPr lang="uk-UA" sz="1600" dirty="0" smtClean="0"/>
              <a:t> ‑</a:t>
            </a:r>
            <a:r>
              <a:rPr lang="ru-RU" sz="1600" dirty="0" smtClean="0"/>
              <a:t>95 Единая система конструкторской документации. Ремонтные документы.</a:t>
            </a:r>
          </a:p>
          <a:p>
            <a:r>
              <a:rPr lang="ru-RU" sz="17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Положення</a:t>
            </a:r>
            <a:r>
              <a:rPr lang="ru-RU" sz="17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про </a:t>
            </a:r>
            <a:r>
              <a:rPr lang="ru-RU" sz="17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технічне</a:t>
            </a:r>
            <a:r>
              <a:rPr lang="ru-RU" sz="17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обслуговування</a:t>
            </a:r>
            <a:r>
              <a:rPr lang="ru-RU" sz="17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устаткування</a:t>
            </a:r>
            <a:r>
              <a:rPr lang="ru-RU" sz="17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підприємств</a:t>
            </a:r>
            <a:r>
              <a:rPr lang="ru-RU" sz="17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гірничо</a:t>
            </a:r>
            <a:r>
              <a:rPr lang="ru-RU" sz="17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7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металургійного</a:t>
            </a:r>
            <a:r>
              <a:rPr lang="ru-RU" sz="17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комплексу. </a:t>
            </a:r>
            <a:r>
              <a:rPr lang="uk-UA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Наказ Міністерства промислової політики України 15.06.2004р. зі змінами від 06.06.2005р та 07.10.2009р. </a:t>
            </a:r>
          </a:p>
          <a:p>
            <a:r>
              <a:rPr lang="ru-RU" dirty="0" err="1" smtClean="0"/>
              <a:t>Положення</a:t>
            </a:r>
            <a:r>
              <a:rPr lang="ru-RU" dirty="0" smtClean="0"/>
              <a:t> про </a:t>
            </a:r>
            <a:r>
              <a:rPr lang="ru-RU" dirty="0" err="1" smtClean="0"/>
              <a:t>технічне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</a:t>
            </a:r>
            <a:r>
              <a:rPr lang="ru-RU" dirty="0" err="1" smtClean="0"/>
              <a:t>устатковання</a:t>
            </a:r>
            <a:r>
              <a:rPr lang="ru-RU" dirty="0" smtClean="0"/>
              <a:t> </a:t>
            </a:r>
            <a:r>
              <a:rPr lang="ru-RU" dirty="0" err="1" smtClean="0"/>
              <a:t>коксохімічних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Наказ </a:t>
            </a:r>
            <a:r>
              <a:rPr lang="uk-UA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Міністерства промислової політики України </a:t>
            </a:r>
            <a:r>
              <a:rPr lang="ru-RU" dirty="0" smtClean="0"/>
              <a:t>14.10.2005р  </a:t>
            </a:r>
            <a:r>
              <a:rPr lang="ru-RU" dirty="0" err="1" smtClean="0"/>
              <a:t>N</a:t>
            </a:r>
            <a:r>
              <a:rPr lang="ru-RU" dirty="0" smtClean="0"/>
              <a:t> 387.</a:t>
            </a:r>
          </a:p>
          <a:p>
            <a:r>
              <a:rPr lang="ru-RU" dirty="0" smtClean="0"/>
              <a:t>Положение о техническом обслуживании и ремонте механического оборудования коксохимических предприятий. </a:t>
            </a:r>
            <a:r>
              <a:rPr lang="ru-RU" sz="1200" dirty="0" smtClean="0"/>
              <a:t>Украинский государственный научно-исследовательский углехимический институт (</a:t>
            </a:r>
            <a:r>
              <a:rPr lang="ru-RU" sz="1200" dirty="0" err="1" smtClean="0"/>
              <a:t>УХИН</a:t>
            </a:r>
            <a:r>
              <a:rPr lang="ru-RU" sz="1200" dirty="0" smtClean="0"/>
              <a:t>), Украинская научно-промышленная ассоциация «</a:t>
            </a:r>
            <a:r>
              <a:rPr lang="ru-RU" sz="1200" dirty="0" err="1" smtClean="0"/>
              <a:t>Укркокс</a:t>
            </a:r>
            <a:r>
              <a:rPr lang="ru-RU" sz="1200" dirty="0" smtClean="0"/>
              <a:t>» 2006г.</a:t>
            </a:r>
          </a:p>
          <a:p>
            <a:r>
              <a:rPr lang="ru-RU" sz="2000" dirty="0" smtClean="0"/>
              <a:t>Внутрифирменные (производственные) стандарты</a:t>
            </a:r>
          </a:p>
          <a:p>
            <a:endParaRPr lang="ru-RU" sz="1200" dirty="0" smtClean="0"/>
          </a:p>
          <a:p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800" smtClean="0"/>
              <a:pPr/>
              <a:t>5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638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6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Структура системы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ППР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ТОиР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Система </a:t>
            </a:r>
            <a:r>
              <a:rPr lang="ru-RU" dirty="0" err="1" smtClean="0">
                <a:solidFill>
                  <a:srgbClr val="C00000"/>
                </a:solidFill>
              </a:rPr>
              <a:t>ППР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smtClean="0"/>
              <a:pPr/>
              <a:t>6</a:t>
            </a:fld>
            <a:endParaRPr lang="en-US" sz="20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45060" y="2061883"/>
            <a:ext cx="10220163" cy="6382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700" dirty="0" smtClean="0"/>
              <a:t>В основе теории </a:t>
            </a:r>
            <a:r>
              <a:rPr lang="ru-RU" sz="1700" dirty="0" err="1" smtClean="0"/>
              <a:t>ППР</a:t>
            </a:r>
            <a:r>
              <a:rPr lang="ru-RU" sz="1700" dirty="0" smtClean="0"/>
              <a:t> лежит предположение, что чем старше оборудование, тем выше вероятность появления дефекта. </a:t>
            </a:r>
            <a:endParaRPr lang="ru-RU" sz="17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88091" y="4901900"/>
            <a:ext cx="10220163" cy="14558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ru-RU" sz="800" dirty="0" smtClean="0"/>
              <a:t> </a:t>
            </a:r>
            <a:br>
              <a:rPr lang="ru-RU" sz="800" dirty="0" smtClean="0"/>
            </a:br>
            <a:r>
              <a:rPr lang="ru-RU" sz="3400" dirty="0" smtClean="0"/>
              <a:t>Рисунок 1 . Традиционное видение дефектов</a:t>
            </a:r>
          </a:p>
          <a:p>
            <a:endParaRPr lang="ru-RU" sz="3400" dirty="0" smtClean="0"/>
          </a:p>
          <a:p>
            <a:r>
              <a:rPr lang="ru-RU" sz="3400" dirty="0" smtClean="0"/>
              <a:t>Рисунок</a:t>
            </a:r>
            <a:r>
              <a:rPr lang="ru-RU" sz="3600" dirty="0" smtClean="0"/>
              <a:t>  демонстрирует, что в течение какого-то периода времени нормативной эксплуатации оборудование работает безотказно и дефекты практически не возникают, но затем оборудование  начинает стареть и вероятность отказа резко возрастает.</a:t>
            </a:r>
            <a:endParaRPr lang="ru-RU" sz="3600" dirty="0"/>
          </a:p>
        </p:txBody>
      </p:sp>
      <p:pic>
        <p:nvPicPr>
          <p:cNvPr id="12" name="Содержимое 11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8992" y="2707183"/>
            <a:ext cx="8553450" cy="22288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086523"/>
            <a:ext cx="10532134" cy="4954840"/>
          </a:xfrm>
        </p:spPr>
        <p:txBody>
          <a:bodyPr>
            <a:normAutofit/>
          </a:bodyPr>
          <a:lstStyle/>
          <a:p>
            <a:r>
              <a:rPr lang="ru-RU" dirty="0" smtClean="0"/>
              <a:t>Отказы, связанные со старением оборудования, обычно связаны с накопившейся усталостью материалов, появлением коррозии, износом. Однако сегодня становится очевидно, что связь между возрастом оборудования (</a:t>
            </a:r>
            <a:r>
              <a:rPr lang="ru-RU" u="sng" dirty="0" smtClean="0">
                <a:solidFill>
                  <a:srgbClr val="C00000"/>
                </a:solidFill>
              </a:rPr>
              <a:t>если конечно возраст не превышает нормативный срок эксплуатации</a:t>
            </a:r>
            <a:r>
              <a:rPr lang="ru-RU" dirty="0" smtClean="0"/>
              <a:t>) и возникающими на нем дефектами для большинства типов сложного оборудования становится все более и более слабой.</a:t>
            </a:r>
          </a:p>
          <a:p>
            <a:r>
              <a:rPr lang="ru-RU" dirty="0" smtClean="0"/>
              <a:t>Указанный факт доказывает несостоятельность системы  </a:t>
            </a:r>
            <a:r>
              <a:rPr lang="ru-RU" dirty="0" err="1" smtClean="0"/>
              <a:t>ППР</a:t>
            </a:r>
            <a:r>
              <a:rPr lang="ru-RU" dirty="0" smtClean="0"/>
              <a:t>. Ведь,  если вероятность отказа оборудования в течение нормативного срока эксплуатации не зависит от возраста оборудования, то проводить ремонт в плановых объемах не целесообразно.</a:t>
            </a:r>
          </a:p>
          <a:p>
            <a:r>
              <a:rPr lang="ru-RU" dirty="0" smtClean="0"/>
              <a:t>Возраст сложного оборудования (если он, конечно, не превышает нормативный срок эксплуатации) никак не сказывается на вероятности отказа оборудования. Даже в тех случаях, когда мы просто вскрываем агрегат, не находим оснований для ремонта и закрываем его, остаточный ресурс этого агрегата уже уменьшится относительно того, который был до вскрытия. Связано это с тем, что любое необоснованное реальным текущим техническим состоянием «шевеление» механизма нарушает качество кинематических взаимосвязей в его узлах, достигнутое естественной приработкой сопрягаемых узлов и деталей в процессе эксплуатации.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smtClean="0"/>
              <a:pPr/>
              <a:t>7</a:t>
            </a:fld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системы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ТОиР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smtClean="0"/>
              <a:pPr/>
              <a:t>8</a:t>
            </a:fld>
            <a:endParaRPr lang="en-US" sz="2000" dirty="0"/>
          </a:p>
        </p:txBody>
      </p:sp>
      <p:pic>
        <p:nvPicPr>
          <p:cNvPr id="6" name="Содержимое 7" descr="sistema-ppr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6023" y="1194100"/>
            <a:ext cx="6269984" cy="484792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1629</TotalTime>
  <Words>252</Words>
  <Application>Microsoft Office PowerPoint</Application>
  <PresentationFormat>Широкоэкранный</PresentationFormat>
  <Paragraphs>62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 ОСНОВИ ПЛАНУВАННЯ РЕМОНТНИХ РОБІТ презентація курсу  </vt:lpstr>
      <vt:lpstr>МЕТА КУРСУ</vt:lpstr>
      <vt:lpstr>Структура лекцій</vt:lpstr>
      <vt:lpstr>1. Историческая справка по развитию системы ТОиР</vt:lpstr>
      <vt:lpstr>2. Нормативная литература используемая при организации ТОиР</vt:lpstr>
      <vt:lpstr>3. Структура системы ППР и ТОиР   Система ППР</vt:lpstr>
      <vt:lpstr>Презентация PowerPoint</vt:lpstr>
      <vt:lpstr> Структура системы ТОиР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</dc:creator>
  <cp:lastModifiedBy>ITAR</cp:lastModifiedBy>
  <cp:revision>224</cp:revision>
  <dcterms:created xsi:type="dcterms:W3CDTF">2016-12-17T09:49:41Z</dcterms:created>
  <dcterms:modified xsi:type="dcterms:W3CDTF">2023-02-27T12:26:07Z</dcterms:modified>
</cp:coreProperties>
</file>