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E94F-2D63-4182-A05A-7F974C42A293}" type="datetimeFigureOut">
              <a:rPr lang="ru-UA" smtClean="0"/>
              <a:t>28.02.2023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44D3-F30E-4BCA-BBEF-1C2D8CD9139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089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E94F-2D63-4182-A05A-7F974C42A293}" type="datetimeFigureOut">
              <a:rPr lang="ru-UA" smtClean="0"/>
              <a:t>28.02.2023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44D3-F30E-4BCA-BBEF-1C2D8CD9139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7617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E94F-2D63-4182-A05A-7F974C42A293}" type="datetimeFigureOut">
              <a:rPr lang="ru-UA" smtClean="0"/>
              <a:t>28.02.2023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44D3-F30E-4BCA-BBEF-1C2D8CD9139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7077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E94F-2D63-4182-A05A-7F974C42A293}" type="datetimeFigureOut">
              <a:rPr lang="ru-UA" smtClean="0"/>
              <a:t>28.02.2023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44D3-F30E-4BCA-BBEF-1C2D8CD9139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1733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E94F-2D63-4182-A05A-7F974C42A293}" type="datetimeFigureOut">
              <a:rPr lang="ru-UA" smtClean="0"/>
              <a:t>28.02.2023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44D3-F30E-4BCA-BBEF-1C2D8CD9139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5156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E94F-2D63-4182-A05A-7F974C42A293}" type="datetimeFigureOut">
              <a:rPr lang="ru-UA" smtClean="0"/>
              <a:t>28.02.2023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44D3-F30E-4BCA-BBEF-1C2D8CD9139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5185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E94F-2D63-4182-A05A-7F974C42A293}" type="datetimeFigureOut">
              <a:rPr lang="ru-UA" smtClean="0"/>
              <a:t>28.02.2023</a:t>
            </a:fld>
            <a:endParaRPr lang="ru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44D3-F30E-4BCA-BBEF-1C2D8CD9139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570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E94F-2D63-4182-A05A-7F974C42A293}" type="datetimeFigureOut">
              <a:rPr lang="ru-UA" smtClean="0"/>
              <a:t>28.02.2023</a:t>
            </a:fld>
            <a:endParaRPr lang="ru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44D3-F30E-4BCA-BBEF-1C2D8CD9139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9289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E94F-2D63-4182-A05A-7F974C42A293}" type="datetimeFigureOut">
              <a:rPr lang="ru-UA" smtClean="0"/>
              <a:t>28.02.2023</a:t>
            </a:fld>
            <a:endParaRPr lang="ru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44D3-F30E-4BCA-BBEF-1C2D8CD9139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6023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E94F-2D63-4182-A05A-7F974C42A293}" type="datetimeFigureOut">
              <a:rPr lang="ru-UA" smtClean="0"/>
              <a:t>28.02.2023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44D3-F30E-4BCA-BBEF-1C2D8CD9139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0157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E94F-2D63-4182-A05A-7F974C42A293}" type="datetimeFigureOut">
              <a:rPr lang="ru-UA" smtClean="0"/>
              <a:t>28.02.2023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44D3-F30E-4BCA-BBEF-1C2D8CD9139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7634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4E94F-2D63-4182-A05A-7F974C42A293}" type="datetimeFigureOut">
              <a:rPr lang="ru-UA" smtClean="0"/>
              <a:t>28.02.2023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F44D3-F30E-4BCA-BBEF-1C2D8CD9139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869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РОЗРАХУНОК ІЛР УКРАЇНИ</a:t>
            </a:r>
            <a:endParaRPr lang="ru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5001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-1"/>
            <a:ext cx="8064896" cy="666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3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712968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71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599507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964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036496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717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982545"/>
              </p:ext>
            </p:extLst>
          </p:nvPr>
        </p:nvGraphicFramePr>
        <p:xfrm>
          <a:off x="755574" y="764702"/>
          <a:ext cx="6840759" cy="5388997"/>
        </p:xfrm>
        <a:graphic>
          <a:graphicData uri="http://schemas.openxmlformats.org/drawingml/2006/table">
            <a:tbl>
              <a:tblPr/>
              <a:tblGrid>
                <a:gridCol w="1001254"/>
                <a:gridCol w="834215"/>
                <a:gridCol w="834215"/>
                <a:gridCol w="834215"/>
                <a:gridCol w="834215"/>
                <a:gridCol w="834215"/>
                <a:gridCol w="834215"/>
                <a:gridCol w="834215"/>
              </a:tblGrid>
              <a:tr h="611865">
                <a:tc>
                  <a:txBody>
                    <a:bodyPr/>
                    <a:lstStyle/>
                    <a:p>
                      <a:r>
                        <a:rPr lang="ru-UA" sz="1100"/>
                        <a:t/>
                      </a:r>
                      <a:br>
                        <a:rPr lang="ru-UA" sz="1100"/>
                      </a:br>
                      <a:endParaRPr lang="ru-UA" sz="1100"/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100"/>
                        <a:t>грн.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sz="1100"/>
                        <a:t/>
                      </a:r>
                      <a:br>
                        <a:rPr lang="ru-UA" sz="1100"/>
                      </a:br>
                      <a:endParaRPr lang="ru-UA" sz="1100"/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100"/>
                        <a:t>дол. США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sz="1100"/>
                        <a:t/>
                      </a:r>
                      <a:br>
                        <a:rPr lang="ru-UA" sz="1100"/>
                      </a:br>
                      <a:endParaRPr lang="ru-UA" sz="1100"/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100"/>
                        <a:t>Населення</a:t>
                      </a:r>
                      <a:br>
                        <a:rPr lang="uk-UA" sz="1100"/>
                      </a:br>
                      <a:r>
                        <a:rPr lang="uk-UA" sz="1100"/>
                        <a:t>(тис.)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828">
                <a:tc>
                  <a:txBody>
                    <a:bodyPr/>
                    <a:lstStyle/>
                    <a:p>
                      <a:pPr algn="ctr"/>
                      <a:r>
                        <a:rPr lang="ru-UA" sz="1100"/>
                        <a:t>2002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4681,9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/>
                      </a:r>
                      <a:br>
                        <a:rPr lang="ru-UA" sz="1100"/>
                      </a:br>
                      <a:endParaRPr lang="ru-UA" sz="1100"/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/>
                      </a:r>
                      <a:br>
                        <a:rPr lang="ru-UA" sz="1100"/>
                      </a:br>
                      <a:endParaRPr lang="ru-UA" sz="1100"/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879,0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/>
                      </a:r>
                      <a:br>
                        <a:rPr lang="ru-UA" sz="1100"/>
                      </a:br>
                      <a:endParaRPr lang="ru-UA" sz="1100"/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/>
                      </a:r>
                      <a:br>
                        <a:rPr lang="ru-UA" sz="1100"/>
                      </a:br>
                      <a:endParaRPr lang="ru-UA" sz="1100"/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48230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016">
                <a:tc>
                  <a:txBody>
                    <a:bodyPr/>
                    <a:lstStyle/>
                    <a:p>
                      <a:pPr algn="ctr"/>
                      <a:r>
                        <a:rPr lang="ru-UA" sz="1100"/>
                        <a:t>2003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5592,9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911.0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19.5%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1048,8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169.8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19.3%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47801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016">
                <a:tc>
                  <a:txBody>
                    <a:bodyPr/>
                    <a:lstStyle/>
                    <a:p>
                      <a:pPr algn="ctr"/>
                      <a:r>
                        <a:rPr lang="ru-UA" sz="1100"/>
                        <a:t>2004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7273,5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1680.6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30.0%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1367,5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318.7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30.4%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47448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016">
                <a:tc>
                  <a:txBody>
                    <a:bodyPr/>
                    <a:lstStyle/>
                    <a:p>
                      <a:pPr algn="ctr"/>
                      <a:r>
                        <a:rPr lang="ru-UA" sz="1100"/>
                        <a:t>2005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9374,3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2100.9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28.9%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1829,2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461.8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33.8%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47091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016">
                <a:tc>
                  <a:txBody>
                    <a:bodyPr/>
                    <a:lstStyle/>
                    <a:p>
                      <a:pPr algn="ctr"/>
                      <a:r>
                        <a:rPr lang="ru-UA" sz="1100"/>
                        <a:t>2006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11634,3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2260.0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24.1%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2303,8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474.6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25.9%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46771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016">
                <a:tc>
                  <a:txBody>
                    <a:bodyPr/>
                    <a:lstStyle/>
                    <a:p>
                      <a:pPr algn="ctr"/>
                      <a:r>
                        <a:rPr lang="ru-UA" sz="1100"/>
                        <a:t>2007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15499,1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3864.8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33.2%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3069,1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765.3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33.2%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46501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016">
                <a:tc>
                  <a:txBody>
                    <a:bodyPr/>
                    <a:lstStyle/>
                    <a:p>
                      <a:pPr algn="ctr"/>
                      <a:r>
                        <a:rPr lang="ru-UA" sz="1100"/>
                        <a:t>2008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20502,8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5003.6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32.3%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3892,5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823.4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26.8%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46240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016">
                <a:tc>
                  <a:txBody>
                    <a:bodyPr/>
                    <a:lstStyle/>
                    <a:p>
                      <a:pPr algn="ctr"/>
                      <a:r>
                        <a:rPr lang="ru-UA" sz="1100"/>
                        <a:t>2009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19836,3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-666.4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-3.3%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2546,0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-1346.5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-34.6%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46044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016">
                <a:tc>
                  <a:txBody>
                    <a:bodyPr/>
                    <a:lstStyle/>
                    <a:p>
                      <a:pPr algn="ctr"/>
                      <a:r>
                        <a:rPr lang="ru-UA" sz="1100"/>
                        <a:t>2010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23603,6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3767.3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19.0%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2974,4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428.4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16.8%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45865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016">
                <a:tc>
                  <a:txBody>
                    <a:bodyPr/>
                    <a:lstStyle/>
                    <a:p>
                      <a:pPr algn="ctr"/>
                      <a:r>
                        <a:rPr lang="ru-UA" sz="1100"/>
                        <a:t>2011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28813,9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5210.2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22.1%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3570,8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596.4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20.0%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45693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016">
                <a:tc>
                  <a:txBody>
                    <a:bodyPr/>
                    <a:lstStyle/>
                    <a:p>
                      <a:pPr algn="ctr"/>
                      <a:r>
                        <a:rPr lang="ru-UA" sz="1100"/>
                        <a:t>2012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30912,5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2098.6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7.3%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3856,8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286.1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8.0%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45577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016">
                <a:tc>
                  <a:txBody>
                    <a:bodyPr/>
                    <a:lstStyle/>
                    <a:p>
                      <a:pPr algn="ctr"/>
                      <a:r>
                        <a:rPr lang="ru-UA" sz="1100"/>
                        <a:t>2013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31988,7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1076.2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3.5%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4030,3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173.5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4.5%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45483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016">
                <a:tc>
                  <a:txBody>
                    <a:bodyPr/>
                    <a:lstStyle/>
                    <a:p>
                      <a:pPr algn="ctr"/>
                      <a:r>
                        <a:rPr lang="ru-UA" sz="1100"/>
                        <a:t>2014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35834,0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3845.3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12.0%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3014,6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-1015.7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-25.2%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43722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016">
                <a:tc>
                  <a:txBody>
                    <a:bodyPr/>
                    <a:lstStyle/>
                    <a:p>
                      <a:pPr algn="ctr"/>
                      <a:r>
                        <a:rPr lang="ru-UA" sz="1100"/>
                        <a:t>2015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46210,2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10376.1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29.0%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2115,4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-899.2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-29.8%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42836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016">
                <a:tc>
                  <a:txBody>
                    <a:bodyPr/>
                    <a:lstStyle/>
                    <a:p>
                      <a:pPr algn="ctr"/>
                      <a:r>
                        <a:rPr lang="ru-UA" sz="1100"/>
                        <a:t>2016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55853,5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9643.3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20.9%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2185,9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70.5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3.3%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42668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016">
                <a:tc>
                  <a:txBody>
                    <a:bodyPr/>
                    <a:lstStyle/>
                    <a:p>
                      <a:pPr algn="ctr"/>
                      <a:r>
                        <a:rPr lang="ru-UA" sz="1100"/>
                        <a:t>2017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70224,3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14370.8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25.7%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2640,3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454.4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20.8%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42477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016">
                <a:tc>
                  <a:txBody>
                    <a:bodyPr/>
                    <a:lstStyle/>
                    <a:p>
                      <a:pPr algn="ctr"/>
                      <a:r>
                        <a:rPr lang="ru-UA" sz="1100"/>
                        <a:t>2018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84192,0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13967.7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19.9%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3095,2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454.9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17.2%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42269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016">
                <a:tc>
                  <a:txBody>
                    <a:bodyPr/>
                    <a:lstStyle/>
                    <a:p>
                      <a:pPr algn="ctr"/>
                      <a:r>
                        <a:rPr lang="ru-UA" sz="1100"/>
                        <a:t>2019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94589,8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10397.8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12.4%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3659,8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564.6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18.2%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42019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016">
                <a:tc>
                  <a:txBody>
                    <a:bodyPr/>
                    <a:lstStyle/>
                    <a:p>
                      <a:pPr algn="ctr"/>
                      <a:r>
                        <a:rPr lang="ru-UA" sz="1100"/>
                        <a:t>2020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100432,5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5842.6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6.2%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3725,6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65.8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1.8%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41760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016">
                <a:tc>
                  <a:txBody>
                    <a:bodyPr/>
                    <a:lstStyle/>
                    <a:p>
                      <a:pPr algn="ctr"/>
                      <a:r>
                        <a:rPr lang="ru-UA" sz="1100"/>
                        <a:t>2021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131907,2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31474.8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31.3%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4834,3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1108.7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/>
                        <a:t>29.8%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100" dirty="0"/>
                        <a:t>41389</a:t>
                      </a:r>
                    </a:p>
                  </a:txBody>
                  <a:tcPr marL="13715" marR="13715" marT="13715" marB="13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024" y="94074"/>
            <a:ext cx="85668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UA" altLang="ru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ВВП на душу населення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UA" altLang="ru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Номі­нальний ВВП України з 2002 по 2022 рр. з розрахунку на одну особу населення:</a:t>
            </a:r>
          </a:p>
        </p:txBody>
      </p:sp>
    </p:spTree>
    <p:extLst>
      <p:ext uri="{BB962C8B-B14F-4D97-AF65-F5344CB8AC3E}">
        <p14:creationId xmlns:p14="http://schemas.microsoft.com/office/powerpoint/2010/main" val="62872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237229"/>
              </p:ext>
            </p:extLst>
          </p:nvPr>
        </p:nvGraphicFramePr>
        <p:xfrm>
          <a:off x="251520" y="283692"/>
          <a:ext cx="8280920" cy="6578320"/>
        </p:xfrm>
        <a:graphic>
          <a:graphicData uri="http://schemas.openxmlformats.org/drawingml/2006/table">
            <a:tbl>
              <a:tblPr/>
              <a:tblGrid>
                <a:gridCol w="2124236"/>
                <a:gridCol w="2052228"/>
                <a:gridCol w="2052228"/>
                <a:gridCol w="2052228"/>
              </a:tblGrid>
              <a:tr h="323776">
                <a:tc gridSpan="4">
                  <a:txBody>
                    <a:bodyPr/>
                    <a:lstStyle/>
                    <a:p>
                      <a:r>
                        <a:rPr lang="ru-RU" sz="1100" dirty="0" err="1"/>
                        <a:t>Чисельність</a:t>
                      </a:r>
                      <a:r>
                        <a:rPr lang="ru-RU" sz="1100" dirty="0"/>
                        <a:t> </a:t>
                      </a:r>
                      <a:r>
                        <a:rPr lang="ru-RU" sz="1100" dirty="0" err="1"/>
                        <a:t>населення</a:t>
                      </a:r>
                      <a:r>
                        <a:rPr lang="ru-RU" sz="1100" dirty="0"/>
                        <a:t> </a:t>
                      </a:r>
                      <a:r>
                        <a:rPr lang="ru-RU" sz="1100" dirty="0" err="1"/>
                        <a:t>України</a:t>
                      </a:r>
                      <a:r>
                        <a:rPr lang="ru-RU" sz="1100" dirty="0"/>
                        <a:t> з 1990 по 2022 </a:t>
                      </a:r>
                      <a:r>
                        <a:rPr lang="ru-RU" sz="1100" dirty="0" err="1"/>
                        <a:t>рр</a:t>
                      </a:r>
                      <a:r>
                        <a:rPr lang="ru-RU" sz="1100" dirty="0"/>
                        <a:t>.(</a:t>
                      </a:r>
                      <a:r>
                        <a:rPr lang="ru-RU" sz="1100" dirty="0" err="1"/>
                        <a:t>чисельність</a:t>
                      </a:r>
                      <a:r>
                        <a:rPr lang="ru-RU" sz="1100" dirty="0"/>
                        <a:t> на 2002 </a:t>
                      </a:r>
                      <a:r>
                        <a:rPr lang="ru-RU" sz="1100" dirty="0" err="1"/>
                        <a:t>рік</a:t>
                      </a:r>
                      <a:r>
                        <a:rPr lang="ru-RU" sz="1100" dirty="0"/>
                        <a:t> наведена на </a:t>
                      </a:r>
                      <a:r>
                        <a:rPr lang="ru-RU" sz="1100" dirty="0" err="1"/>
                        <a:t>підставі</a:t>
                      </a:r>
                      <a:r>
                        <a:rPr lang="ru-RU" sz="1100" dirty="0"/>
                        <a:t> </a:t>
                      </a:r>
                      <a:r>
                        <a:rPr lang="ru-RU" sz="1100" dirty="0" err="1"/>
                        <a:t>даних</a:t>
                      </a:r>
                      <a:r>
                        <a:rPr lang="ru-RU" sz="1100" dirty="0"/>
                        <a:t> </a:t>
                      </a:r>
                      <a:r>
                        <a:rPr lang="ru-RU" sz="1100" dirty="0" err="1"/>
                        <a:t>Всеукраїнського</a:t>
                      </a:r>
                      <a:r>
                        <a:rPr lang="ru-RU" sz="1100" dirty="0"/>
                        <a:t> </a:t>
                      </a:r>
                      <a:r>
                        <a:rPr lang="ru-RU" sz="1100" dirty="0" err="1"/>
                        <a:t>перепису</a:t>
                      </a:r>
                      <a:r>
                        <a:rPr lang="ru-RU" sz="1100" dirty="0"/>
                        <a:t> </a:t>
                      </a:r>
                      <a:r>
                        <a:rPr lang="ru-RU" sz="1100" dirty="0" err="1"/>
                        <a:t>населення</a:t>
                      </a:r>
                      <a:r>
                        <a:rPr lang="ru-RU" sz="1100" dirty="0"/>
                        <a:t> – </a:t>
                      </a:r>
                      <a:r>
                        <a:rPr lang="ru-RU" sz="1100" dirty="0" err="1"/>
                        <a:t>грудень</a:t>
                      </a:r>
                      <a:r>
                        <a:rPr lang="ru-RU" sz="1100" dirty="0"/>
                        <a:t> 2001)</a:t>
                      </a:r>
                    </a:p>
                  </a:txBody>
                  <a:tcPr marL="8805" marR="8805" marT="8805" marB="8805" anchor="ctr"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700"/>
                        <a:t>Дата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uk-UA" sz="700" smtClean="0"/>
                        <a:t>                                                                         Чисельність </a:t>
                      </a:r>
                      <a:r>
                        <a:rPr lang="uk-UA" sz="700"/>
                        <a:t>(тис.)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</a:tr>
              <a:tr h="326646">
                <a:tc>
                  <a:txBody>
                    <a:bodyPr/>
                    <a:lstStyle/>
                    <a:p>
                      <a:pPr algn="ctr"/>
                      <a:r>
                        <a:rPr lang="uk-UA" sz="1050" dirty="0"/>
                        <a:t>на 1.01.1990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51 838,5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/>
                      </a:r>
                      <a:br>
                        <a:rPr lang="ru-UA" sz="1050"/>
                      </a:br>
                      <a:endParaRPr lang="ru-UA" sz="1050"/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/>
                      </a:r>
                      <a:br>
                        <a:rPr lang="ru-UA" sz="1050"/>
                      </a:br>
                      <a:endParaRPr lang="ru-UA" sz="1050"/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1.01.1991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51 944,4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105.9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0.20%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 dirty="0"/>
                        <a:t>на 1.01.1992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52 056,6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112.2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0.22%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 dirty="0"/>
                        <a:t>на 1.01.1993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52 244,1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187.5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0.36%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 dirty="0"/>
                        <a:t>на 1.01.1994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52 114,4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-129.7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-0.25%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1.01.1995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51 728,4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-386.0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-0.74%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1.01.1996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51 297,1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-431.3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-0.83%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1.01.1997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50 818,4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-478.7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-0.93%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1.01.1998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50 370,8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-447.6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-0.88%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1.01.1999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49 918,1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-452.7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-0.90%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1.01.2000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49 429,8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-488.3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-0.98%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1.01.2001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48 923,2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-506.6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-1.02%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1.01.2002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48 457,1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-466.1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-0.95%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1.01.2003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48 003,5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-453.6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-0.94%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4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1.01.2004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47 622,4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-381.1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-0.79%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1.01.2005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47 280,8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-341.6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-0.72%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1.01.2006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46 929,5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-351.3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-0.74%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1.01.2007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46 646,0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-283.5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-0.60%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1.01.2008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46 372,7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-273.3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-0.59%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1.01.2009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46 143,7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-229.0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-0.49%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1.01.2010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45 962,9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-180.8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-0.39%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1.01.2011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45 778,5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-184.4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-0.40%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1.01.2012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45 633,6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-144.9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-0.32%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1.01.2013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45 553,0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-80.6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-0.18%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1.01.2014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45 426,2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-126.8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-0.28%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1.01.2015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42 928,9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-2497.3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-5.50%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1.01.2016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42 760,5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-168.4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-0.39%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1.01.2017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42 584,5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-176.0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-0.41%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1.01.2018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42 386,4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-198.1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-0.47%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1.01.2019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42 153,2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-233.2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-0.55%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1.01.2020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41 902,4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-250.8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-0.59%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1.01.2021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41 588,4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-314.1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-0.75%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 algn="ctr"/>
                      <a:r>
                        <a:rPr lang="uk-UA" sz="1050"/>
                        <a:t>на 1.01.2022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41 167,3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/>
                        <a:t>-421.0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UA" sz="1050" dirty="0"/>
                        <a:t>-1.01%</a:t>
                      </a:r>
                    </a:p>
                  </a:txBody>
                  <a:tcPr marL="8805" marR="8805" marT="8805" marB="88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34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449</Words>
  <Application>Microsoft Office PowerPoint</Application>
  <PresentationFormat>Экран (4:3)</PresentationFormat>
  <Paragraphs>304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РОЗРАХУНОК ІЛР УКРАЇНИ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РОЗРАХУНОК ІЛР УКРАЇНИ</dc:title>
  <dc:creator>uzver</dc:creator>
  <cp:lastModifiedBy>uzver</cp:lastModifiedBy>
  <cp:revision>2</cp:revision>
  <dcterms:created xsi:type="dcterms:W3CDTF">2023-02-28T08:39:29Z</dcterms:created>
  <dcterms:modified xsi:type="dcterms:W3CDTF">2023-02-28T08:59:56Z</dcterms:modified>
</cp:coreProperties>
</file>