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8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3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x-none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x-none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x-non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A7699A-4D5F-4D31-9419-D776CCAFEE84}" type="datetimeFigureOut">
              <a:rPr lang="x-none" smtClean="0"/>
              <a:t>26.02.2023</a:t>
            </a:fld>
            <a:endParaRPr lang="x-non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x-none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B7CFFD-3C76-4B68-9FB8-4C4B4A7CA24F}" type="slidenum">
              <a:rPr lang="x-none" smtClean="0"/>
              <a:t>‹#›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D717E0-69FF-49D1-964D-3392C97BE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671" y="492369"/>
            <a:ext cx="10663311" cy="3017594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СТРУКТУРА КВАЛІФІКАЦІЙНОЇ МАГІСТЕРСЬКОЇ РОБОТИ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BCBFEE8-4157-40EA-BDC5-ABFC0DFEEF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98462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D25920-2D74-49C0-98B7-40288F45EC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337625"/>
            <a:ext cx="10515600" cy="5839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i="1" dirty="0"/>
              <a:t>МЕТА</a:t>
            </a:r>
            <a:r>
              <a:rPr lang="uk-UA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очікуваний</a:t>
            </a:r>
            <a:r>
              <a:rPr lang="ru-RU" dirty="0"/>
              <a:t> </a:t>
            </a:r>
            <a:r>
              <a:rPr lang="ru-RU" dirty="0" err="1"/>
              <a:t>кінцевий</a:t>
            </a:r>
            <a:r>
              <a:rPr lang="ru-RU" dirty="0"/>
              <a:t> результат,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спрямованість</a:t>
            </a:r>
            <a:r>
              <a:rPr lang="ru-RU" dirty="0"/>
              <a:t> і </a:t>
            </a:r>
            <a:r>
              <a:rPr lang="ru-RU" dirty="0" err="1"/>
              <a:t>логіку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Мета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актуальністю</a:t>
            </a:r>
            <a:r>
              <a:rPr lang="ru-RU" dirty="0"/>
              <a:t> теми,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насправді</a:t>
            </a:r>
            <a:r>
              <a:rPr lang="ru-RU" dirty="0"/>
              <a:t> </a:t>
            </a:r>
            <a:r>
              <a:rPr lang="ru-RU" dirty="0" err="1"/>
              <a:t>актуальність</a:t>
            </a:r>
            <a:r>
              <a:rPr lang="ru-RU" dirty="0"/>
              <a:t> – проблема, яку </a:t>
            </a:r>
            <a:r>
              <a:rPr lang="ru-RU" dirty="0" err="1"/>
              <a:t>планує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автор, </a:t>
            </a:r>
            <a:r>
              <a:rPr lang="ru-RU" dirty="0" err="1"/>
              <a:t>який</a:t>
            </a:r>
            <a:r>
              <a:rPr lang="ru-RU" dirty="0"/>
              <a:t> проводить </a:t>
            </a:r>
            <a:r>
              <a:rPr lang="ru-RU" dirty="0" err="1"/>
              <a:t>дослідження</a:t>
            </a:r>
            <a:r>
              <a:rPr lang="ru-RU" dirty="0"/>
              <a:t>, а мета – те, </a:t>
            </a:r>
            <a:r>
              <a:rPr lang="ru-RU" dirty="0" err="1"/>
              <a:t>яким</a:t>
            </a:r>
            <a:r>
              <a:rPr lang="ru-RU" dirty="0"/>
              <a:t> способом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планується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. </a:t>
            </a:r>
            <a:endParaRPr lang="uk-UA" dirty="0"/>
          </a:p>
          <a:p>
            <a:pPr marL="0" indent="0" algn="just">
              <a:buNone/>
            </a:pPr>
            <a:r>
              <a:rPr lang="uk-UA" b="1" i="1" dirty="0"/>
              <a:t>ЗАВДАННЯ</a:t>
            </a:r>
            <a:r>
              <a:rPr lang="uk-UA" i="1" dirty="0"/>
              <a:t> </a:t>
            </a:r>
            <a:r>
              <a:rPr lang="uk-UA" dirty="0"/>
              <a:t>– конкретизують шлях поставленої мети і визначають, що має вирішити дослідник на цьому шляху.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дослідити</a:t>
            </a:r>
            <a:r>
              <a:rPr lang="ru-RU" dirty="0"/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описати</a:t>
            </a:r>
            <a:r>
              <a:rPr lang="ru-RU" dirty="0"/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/>
              <a:t>довести;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виявити</a:t>
            </a:r>
            <a:r>
              <a:rPr lang="ru-RU" dirty="0"/>
              <a:t> (</a:t>
            </a:r>
            <a:r>
              <a:rPr lang="ru-RU" dirty="0" err="1"/>
              <a:t>закономірності</a:t>
            </a:r>
            <a:r>
              <a:rPr lang="ru-RU" dirty="0"/>
              <a:t>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визначити</a:t>
            </a:r>
            <a:r>
              <a:rPr lang="ru-RU" dirty="0"/>
              <a:t>; 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розробити</a:t>
            </a:r>
            <a:r>
              <a:rPr lang="ru-RU" dirty="0"/>
              <a:t> (методику, </a:t>
            </a:r>
            <a:r>
              <a:rPr lang="ru-RU" dirty="0" err="1"/>
              <a:t>рекомендацію</a:t>
            </a:r>
            <a:r>
              <a:rPr lang="ru-RU" dirty="0"/>
              <a:t>, алгоритм);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встановити</a:t>
            </a:r>
            <a:r>
              <a:rPr lang="ru-RU" dirty="0"/>
              <a:t> (</a:t>
            </a:r>
            <a:r>
              <a:rPr lang="ru-RU" dirty="0" err="1"/>
              <a:t>закономірності</a:t>
            </a:r>
            <a:r>
              <a:rPr lang="ru-RU" dirty="0"/>
              <a:t>, </a:t>
            </a:r>
            <a:r>
              <a:rPr lang="ru-RU" dirty="0" err="1"/>
              <a:t>взаємозв’язок</a:t>
            </a:r>
            <a:r>
              <a:rPr lang="ru-RU" dirty="0"/>
              <a:t>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проаналізувати</a:t>
            </a:r>
            <a:r>
              <a:rPr lang="ru-RU" dirty="0"/>
              <a:t> (</a:t>
            </a:r>
            <a:r>
              <a:rPr lang="ru-RU" dirty="0" err="1"/>
              <a:t>літературу</a:t>
            </a:r>
            <a:r>
              <a:rPr lang="ru-RU" dirty="0"/>
              <a:t>, нормативно-</a:t>
            </a:r>
            <a:r>
              <a:rPr lang="ru-RU" dirty="0" err="1"/>
              <a:t>правову</a:t>
            </a:r>
            <a:r>
              <a:rPr lang="ru-RU" dirty="0"/>
              <a:t> базу);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обґрунтувати</a:t>
            </a:r>
            <a:r>
              <a:rPr lang="ru-RU" dirty="0"/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вивчити</a:t>
            </a:r>
            <a:r>
              <a:rPr lang="ru-RU" dirty="0"/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 err="1"/>
              <a:t>діагностувати</a:t>
            </a:r>
            <a:r>
              <a:rPr lang="ru-RU" dirty="0"/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15370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865D8C-6D4E-4FCF-B791-55478A57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DD0463-BA4D-40ED-8873-B8E9EAD9BDA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Мета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в </a:t>
            </a:r>
            <a:r>
              <a:rPr lang="ru-RU" dirty="0" err="1"/>
              <a:t>реабілітації</a:t>
            </a:r>
            <a:r>
              <a:rPr lang="ru-RU" dirty="0"/>
              <a:t> </a:t>
            </a:r>
            <a:r>
              <a:rPr lang="ru-RU" dirty="0" err="1"/>
              <a:t>пацієнтів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ендопротезування</a:t>
            </a:r>
            <a:r>
              <a:rPr lang="ru-RU" dirty="0"/>
              <a:t> </a:t>
            </a:r>
            <a:r>
              <a:rPr lang="ru-RU" dirty="0" err="1"/>
              <a:t>кульшового</a:t>
            </a:r>
            <a:r>
              <a:rPr lang="ru-RU" dirty="0"/>
              <a:t> </a:t>
            </a:r>
            <a:r>
              <a:rPr lang="ru-RU" dirty="0" err="1"/>
              <a:t>суглобу</a:t>
            </a:r>
            <a:r>
              <a:rPr lang="ru-RU" dirty="0"/>
              <a:t> на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85139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D25920-2D74-49C0-98B7-40288F45EC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337625"/>
            <a:ext cx="10515600" cy="5839338"/>
          </a:xfrm>
        </p:spPr>
        <p:txBody>
          <a:bodyPr>
            <a:normAutofit/>
          </a:bodyPr>
          <a:lstStyle/>
          <a:p>
            <a:pPr algn="ctr"/>
            <a:r>
              <a:rPr lang="uk-UA" b="1" u="sng" dirty="0" smtClean="0"/>
              <a:t>Теми для роботи:</a:t>
            </a:r>
            <a:endParaRPr lang="ru-RU" b="1" u="sng" dirty="0"/>
          </a:p>
          <a:p>
            <a:pPr algn="just"/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/>
              <a:t>точкового</a:t>
            </a:r>
            <a:r>
              <a:rPr lang="ru-RU" dirty="0"/>
              <a:t> </a:t>
            </a:r>
            <a:r>
              <a:rPr lang="ru-RU" dirty="0" err="1"/>
              <a:t>масажу</a:t>
            </a:r>
            <a:r>
              <a:rPr lang="ru-RU" dirty="0"/>
              <a:t> в </a:t>
            </a:r>
            <a:r>
              <a:rPr lang="ru-RU" dirty="0" err="1"/>
              <a:t>програмах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з </a:t>
            </a:r>
            <a:r>
              <a:rPr lang="ru-RU" dirty="0" err="1"/>
              <a:t>артеріальною</a:t>
            </a:r>
            <a:r>
              <a:rPr lang="ru-RU" dirty="0"/>
              <a:t> </a:t>
            </a:r>
            <a:r>
              <a:rPr lang="ru-RU" dirty="0" err="1"/>
              <a:t>гіпертензією</a:t>
            </a:r>
            <a:endParaRPr lang="ru-RU" dirty="0"/>
          </a:p>
          <a:p>
            <a:pPr algn="just"/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терапія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травмами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колінного</a:t>
            </a:r>
            <a:r>
              <a:rPr lang="ru-RU" dirty="0"/>
              <a:t> </a:t>
            </a:r>
            <a:r>
              <a:rPr lang="ru-RU" dirty="0" err="1"/>
              <a:t>суглоба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кінезіотейпування</a:t>
            </a:r>
            <a:endParaRPr lang="ru-RU" dirty="0"/>
          </a:p>
          <a:p>
            <a:pPr algn="just"/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іпотерапії</a:t>
            </a:r>
            <a:r>
              <a:rPr lang="ru-RU" dirty="0"/>
              <a:t> у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з </a:t>
            </a:r>
            <a:r>
              <a:rPr lang="ru-RU" dirty="0" err="1"/>
              <a:t>дитячим</a:t>
            </a:r>
            <a:r>
              <a:rPr lang="ru-RU" dirty="0"/>
              <a:t> </a:t>
            </a:r>
            <a:r>
              <a:rPr lang="ru-RU" dirty="0" err="1"/>
              <a:t>церебральним</a:t>
            </a:r>
            <a:r>
              <a:rPr lang="ru-RU" dirty="0"/>
              <a:t> </a:t>
            </a:r>
            <a:r>
              <a:rPr lang="ru-RU" dirty="0" err="1"/>
              <a:t>паралічем</a:t>
            </a:r>
            <a:endParaRPr lang="ru-RU" dirty="0"/>
          </a:p>
          <a:p>
            <a:pPr algn="just"/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гідрокінезітерапії</a:t>
            </a:r>
            <a:r>
              <a:rPr lang="ru-RU" dirty="0"/>
              <a:t> при </a:t>
            </a:r>
            <a:r>
              <a:rPr lang="ru-RU" dirty="0" err="1"/>
              <a:t>сколіозі</a:t>
            </a:r>
            <a:r>
              <a:rPr lang="ru-RU" dirty="0"/>
              <a:t> ІІ </a:t>
            </a:r>
            <a:r>
              <a:rPr lang="ru-RU" dirty="0" err="1"/>
              <a:t>ступеня</a:t>
            </a:r>
            <a:r>
              <a:rPr lang="ru-RU" dirty="0"/>
              <a:t> у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шкільного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endParaRPr lang="ru-RU" dirty="0"/>
          </a:p>
          <a:p>
            <a:pPr algn="just"/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терапія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коронарного </a:t>
            </a:r>
            <a:r>
              <a:rPr lang="ru-RU" dirty="0" err="1"/>
              <a:t>кровообігу</a:t>
            </a:r>
            <a:endParaRPr lang="ru-RU" dirty="0"/>
          </a:p>
          <a:p>
            <a:pPr algn="just"/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терапія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вертеброгенною</a:t>
            </a:r>
            <a:r>
              <a:rPr lang="ru-RU" dirty="0"/>
              <a:t> </a:t>
            </a:r>
            <a:r>
              <a:rPr lang="ru-RU" dirty="0" err="1"/>
              <a:t>патологією</a:t>
            </a:r>
            <a:r>
              <a:rPr lang="ru-RU" dirty="0"/>
              <a:t> в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ремісії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фітнесу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8750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5D9002A-05D1-4652-BA2C-BA1FF2945D8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9829" y="253218"/>
            <a:ext cx="11380762" cy="6231988"/>
          </a:xfrm>
        </p:spPr>
        <p:txBody>
          <a:bodyPr>
            <a:normAutofit fontScale="85000" lnSpcReduction="20000"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Магістерська кваліфікаційна робота має певні структурні компоненти:</a:t>
            </a:r>
            <a:endParaRPr lang="x-non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титульний аркуш (перша сторінка, не нумерується);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технічне</a:t>
            </a:r>
            <a:r>
              <a:rPr lang="uk-U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(2 і 3 сторінки);</a:t>
            </a:r>
            <a:r>
              <a:rPr lang="uk-U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x-non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зміст (4 сторінка);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реферат (5 сторінка);</a:t>
            </a:r>
            <a:endParaRPr lang="x-none" sz="2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 сторінка);</a:t>
            </a:r>
          </a:p>
          <a:p>
            <a:pPr marL="34290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перелік умовних позначень, символів, одиниць, скорочень і термінів (7 сторінка)</a:t>
            </a:r>
          </a:p>
          <a:p>
            <a:pPr marL="34290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вступ (8 сторінка);</a:t>
            </a:r>
          </a:p>
          <a:p>
            <a:pPr marL="34290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 літератури;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завдання, методи та організація;</a:t>
            </a:r>
            <a:endParaRPr lang="x-non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дослідження;</a:t>
            </a:r>
            <a:endParaRPr lang="x-non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висновки (4-5 сторінок);</a:t>
            </a:r>
            <a:endParaRPr lang="x-non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перелік посилань (50 джерел);</a:t>
            </a:r>
            <a:endParaRPr lang="x-non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"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додатки (кількість сторінок необмежена: до основного обсягу роботи додатки не рахуються).</a:t>
            </a:r>
            <a:endParaRPr lang="x-non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935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156886-EF6B-4188-94A1-7362E926882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1631" y="393895"/>
            <a:ext cx="11665339" cy="6231987"/>
          </a:xfrm>
        </p:spPr>
        <p:txBody>
          <a:bodyPr/>
          <a:lstStyle/>
          <a:p>
            <a:pPr algn="just"/>
            <a:r>
              <a:rPr lang="uk-UA" b="1" dirty="0"/>
              <a:t>Об</a:t>
            </a:r>
            <a:r>
              <a:rPr lang="en-US" b="1" dirty="0"/>
              <a:t>’</a:t>
            </a:r>
            <a:r>
              <a:rPr lang="uk-UA" b="1" dirty="0" err="1"/>
              <a:t>єкт</a:t>
            </a:r>
            <a:r>
              <a:rPr lang="uk-UA" b="1" dirty="0"/>
              <a:t> дослідження </a:t>
            </a:r>
            <a:r>
              <a:rPr lang="uk-UA" dirty="0"/>
              <a:t>– це процес або явище, що породжує проблемну ситуацію і обране вивчення. </a:t>
            </a:r>
            <a:endParaRPr lang="uk-UA" dirty="0" smtClean="0"/>
          </a:p>
          <a:p>
            <a:pPr algn="just"/>
            <a:endParaRPr lang="uk-UA" dirty="0"/>
          </a:p>
          <a:p>
            <a:pPr algn="just"/>
            <a:r>
              <a:rPr lang="uk-UA" b="1" dirty="0"/>
              <a:t>Предмет дослідження </a:t>
            </a:r>
            <a:r>
              <a:rPr lang="uk-UA" dirty="0"/>
              <a:t>– це теоретичне відтворення тих суттєвих зав'язків і відношень, які підлягають безпосередньому вивченню.</a:t>
            </a:r>
          </a:p>
          <a:p>
            <a:pPr marL="0" indent="0" algn="just">
              <a:buNone/>
            </a:pPr>
            <a:endParaRPr lang="x-none" dirty="0"/>
          </a:p>
        </p:txBody>
      </p:sp>
      <p:pic>
        <p:nvPicPr>
          <p:cNvPr id="1026" name="Picture 2" descr="ЯК СТАТИ ДОСЛІДНИКОМ: МЕТОДИ НАУКОВОГО ПІЗНАННЯ ТА ОРГАНІЗАЦІЯ ПРОЦЕ">
            <a:extLst>
              <a:ext uri="{FF2B5EF4-FFF2-40B4-BE49-F238E27FC236}">
                <a16:creationId xmlns:a16="http://schemas.microsoft.com/office/drawing/2014/main" xmlns="" id="{1FDB2077-C73A-4DAB-AEB8-B37FE7D8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568" y="2770236"/>
            <a:ext cx="307591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81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AD9BA11-CACC-4D35-B20D-C8B0168972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4234" y="506437"/>
            <a:ext cx="10889566" cy="5670526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 smtClean="0"/>
              <a:t>Приклад</a:t>
            </a:r>
            <a:r>
              <a:rPr lang="ru-RU" dirty="0" smtClean="0"/>
              <a:t>: «</a:t>
            </a:r>
            <a:r>
              <a:rPr lang="ru-RU" dirty="0" err="1" smtClean="0"/>
              <a:t>Фізична</a:t>
            </a:r>
            <a:r>
              <a:rPr lang="ru-RU" dirty="0" smtClean="0"/>
              <a:t> </a:t>
            </a:r>
            <a:r>
              <a:rPr lang="ru-RU" dirty="0" err="1"/>
              <a:t>терапія</a:t>
            </a:r>
            <a:r>
              <a:rPr lang="ru-RU" dirty="0"/>
              <a:t> у </a:t>
            </a:r>
            <a:r>
              <a:rPr lang="ru-RU" dirty="0" err="1"/>
              <a:t>відновленні</a:t>
            </a:r>
            <a:r>
              <a:rPr lang="ru-RU" dirty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ходьби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перенесеної</a:t>
            </a:r>
            <a:r>
              <a:rPr lang="ru-RU" dirty="0" smtClean="0"/>
              <a:t> </a:t>
            </a:r>
            <a:r>
              <a:rPr lang="ru-RU" dirty="0" err="1"/>
              <a:t>травми</a:t>
            </a:r>
            <a:r>
              <a:rPr lang="ru-RU" dirty="0"/>
              <a:t> спинного </a:t>
            </a:r>
            <a:r>
              <a:rPr lang="ru-RU" dirty="0" err="1"/>
              <a:t>мозку</a:t>
            </a:r>
            <a:r>
              <a:rPr lang="ru-RU" dirty="0"/>
              <a:t> </a:t>
            </a:r>
            <a:r>
              <a:rPr lang="ru-RU" dirty="0" err="1"/>
              <a:t>шийного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хребта з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 по </a:t>
            </a:r>
            <a:r>
              <a:rPr lang="ru-RU" dirty="0" err="1"/>
              <a:t>шкалі</a:t>
            </a:r>
            <a:r>
              <a:rPr lang="ru-RU" dirty="0"/>
              <a:t> </a:t>
            </a:r>
            <a:r>
              <a:rPr lang="en-US" dirty="0"/>
              <a:t>ASIA (C)»</a:t>
            </a: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b="1" dirty="0" err="1"/>
              <a:t>дослідження</a:t>
            </a:r>
            <a:r>
              <a:rPr lang="ru-RU" b="1" dirty="0"/>
              <a:t>: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терапія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перенесеної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 спинного </a:t>
            </a:r>
            <a:r>
              <a:rPr lang="ru-RU" dirty="0" err="1"/>
              <a:t>мозку</a:t>
            </a:r>
            <a:r>
              <a:rPr lang="ru-RU" dirty="0"/>
              <a:t> </a:t>
            </a:r>
            <a:r>
              <a:rPr lang="ru-RU" dirty="0" err="1"/>
              <a:t>шийного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хребта з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 по </a:t>
            </a:r>
            <a:r>
              <a:rPr lang="ru-RU" dirty="0" err="1"/>
              <a:t>шкалі</a:t>
            </a:r>
            <a:r>
              <a:rPr lang="ru-RU" dirty="0"/>
              <a:t> </a:t>
            </a:r>
            <a:r>
              <a:rPr lang="en-US" dirty="0"/>
              <a:t>ASIA (C).</a:t>
            </a:r>
          </a:p>
          <a:p>
            <a:pPr marL="0" indent="0" algn="just">
              <a:buNone/>
            </a:pPr>
            <a:r>
              <a:rPr lang="ru-RU" b="1" dirty="0"/>
              <a:t>Предмет </a:t>
            </a:r>
            <a:r>
              <a:rPr lang="ru-RU" b="1" dirty="0" err="1"/>
              <a:t>дослідження</a:t>
            </a:r>
            <a:r>
              <a:rPr lang="ru-RU" b="1" dirty="0"/>
              <a:t>: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на</a:t>
            </a:r>
          </a:p>
          <a:p>
            <a:pPr marL="0" indent="0" algn="just">
              <a:buNone/>
            </a:pP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ходьби</a:t>
            </a:r>
            <a:r>
              <a:rPr lang="ru-RU" dirty="0"/>
              <a:t> у людей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перенесеної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 спинного </a:t>
            </a:r>
            <a:r>
              <a:rPr lang="ru-RU" dirty="0" err="1"/>
              <a:t>мозку</a:t>
            </a:r>
            <a:r>
              <a:rPr lang="ru-RU" dirty="0"/>
              <a:t> </a:t>
            </a:r>
            <a:r>
              <a:rPr lang="ru-RU" dirty="0" err="1"/>
              <a:t>шийного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 хребта з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 по </a:t>
            </a:r>
            <a:r>
              <a:rPr lang="ru-RU" dirty="0" err="1"/>
              <a:t>шкалі</a:t>
            </a:r>
            <a:r>
              <a:rPr lang="ru-RU" dirty="0"/>
              <a:t> </a:t>
            </a:r>
            <a:r>
              <a:rPr lang="en-US" dirty="0"/>
              <a:t>ASIA (C) </a:t>
            </a:r>
            <a:r>
              <a:rPr lang="ru-RU" dirty="0"/>
              <a:t>в </a:t>
            </a:r>
            <a:r>
              <a:rPr lang="ru-RU" dirty="0" err="1"/>
              <a:t>гострий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20282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113FDB-FBA2-44F8-96B3-3124C3023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/>
              <a:t>«ФІЗИЧНА ТЕРАПІЯ ДЛЯ ПОКРАЩЕННЯ ЯКОСТІ ЖИТТЯ ОСІБ </a:t>
            </a:r>
            <a:r>
              <a:rPr lang="ru-RU" sz="2400" dirty="0" smtClean="0"/>
              <a:t>З МІОФАСЦІАЛЬНИМ </a:t>
            </a:r>
            <a:r>
              <a:rPr lang="ru-RU" sz="2400" dirty="0"/>
              <a:t>СИНДРОМОМ, ЗАЙНЯТИХ У ГАЛУЗІ ІНФОРМАЦІЙНИХ ТЕХНОЛОГІЙ»</a:t>
            </a:r>
            <a:endParaRPr lang="x-none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1181B2-2587-4895-B7B3-F208FD37CC7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b="1" dirty="0" err="1"/>
              <a:t>дослідження</a:t>
            </a:r>
            <a:r>
              <a:rPr lang="ru-RU" b="1" dirty="0"/>
              <a:t>:</a:t>
            </a:r>
            <a:r>
              <a:rPr lang="ru-RU" sz="2800" dirty="0"/>
              <a:t> </a:t>
            </a:r>
            <a:r>
              <a:rPr lang="ru-RU" sz="2400" dirty="0" err="1">
                <a:cs typeface="Times New Roman" panose="02020603050405020304" pitchFamily="18" charset="0"/>
              </a:rPr>
              <a:t>якість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cs typeface="Times New Roman" panose="02020603050405020304" pitchFamily="18" charset="0"/>
              </a:rPr>
              <a:t>життя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sz="2400" dirty="0" err="1"/>
              <a:t>осіб</a:t>
            </a:r>
            <a:r>
              <a:rPr lang="ru-RU" sz="2400" dirty="0"/>
              <a:t> з </a:t>
            </a:r>
            <a:r>
              <a:rPr lang="ru-RU" sz="2400" dirty="0" err="1"/>
              <a:t>міофасциальним</a:t>
            </a:r>
            <a:r>
              <a:rPr lang="ru-RU" sz="2400" dirty="0"/>
              <a:t> синдромом  </a:t>
            </a:r>
            <a:r>
              <a:rPr lang="ru-RU" sz="2400" dirty="0" err="1"/>
              <a:t>зайнятих</a:t>
            </a:r>
            <a:r>
              <a:rPr lang="ru-RU" sz="2400" dirty="0"/>
              <a:t> у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інформаційних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endParaRPr lang="ru-RU" sz="2400" b="1" dirty="0"/>
          </a:p>
          <a:p>
            <a:endParaRPr lang="ru-RU" b="1" dirty="0"/>
          </a:p>
          <a:p>
            <a:pPr algn="just"/>
            <a:r>
              <a:rPr lang="ru-RU" b="1" dirty="0"/>
              <a:t>Предмет </a:t>
            </a:r>
            <a:r>
              <a:rPr lang="ru-RU" b="1" dirty="0" err="1"/>
              <a:t>дослідження</a:t>
            </a:r>
            <a:r>
              <a:rPr lang="ru-RU" b="1" dirty="0"/>
              <a:t>: </a:t>
            </a:r>
            <a:r>
              <a:rPr lang="ru-RU" sz="2400" dirty="0" err="1"/>
              <a:t>вплив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та </a:t>
            </a:r>
            <a:r>
              <a:rPr lang="ru-RU" sz="2400" dirty="0" err="1"/>
              <a:t>методів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</a:t>
            </a:r>
            <a:r>
              <a:rPr lang="ru-RU" sz="2400" dirty="0" err="1"/>
              <a:t>терапії</a:t>
            </a:r>
            <a:r>
              <a:rPr lang="ru-RU" sz="2400" dirty="0"/>
              <a:t> на </a:t>
            </a:r>
            <a:r>
              <a:rPr lang="ru-RU" sz="2400" dirty="0" err="1"/>
              <a:t>покращення</a:t>
            </a:r>
            <a:r>
              <a:rPr lang="ru-RU" sz="2400" dirty="0"/>
              <a:t> </a:t>
            </a:r>
            <a:r>
              <a:rPr lang="ru-RU" sz="2400" dirty="0" err="1"/>
              <a:t>якості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 з </a:t>
            </a:r>
            <a:r>
              <a:rPr lang="ru-RU" sz="2400" dirty="0" err="1"/>
              <a:t>міофасциальним</a:t>
            </a:r>
            <a:r>
              <a:rPr lang="ru-RU" sz="2400" dirty="0"/>
              <a:t> синдромом  </a:t>
            </a:r>
            <a:r>
              <a:rPr lang="ru-RU" sz="2400" dirty="0" err="1"/>
              <a:t>зайнятих</a:t>
            </a:r>
            <a:r>
              <a:rPr lang="ru-RU" sz="2400" dirty="0"/>
              <a:t> у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інформаційних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246996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9ACE9B-6CF2-4E08-930E-790F3ED2F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/>
              <a:t>ФІЗИЧНА ТЕРАПІЯ ОСІБ ПОХИЛОГО ВІКУ З ХВОРОБОЮ ПАРКІНСОНА</a:t>
            </a:r>
            <a:endParaRPr lang="x-none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B35A4A-7EB6-4E32-8992-92E75B03D29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b="1" dirty="0" err="1"/>
              <a:t>дослідження</a:t>
            </a:r>
            <a:r>
              <a:rPr lang="ru-RU" dirty="0"/>
              <a:t>: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терапія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екстрапірамідальними</a:t>
            </a:r>
            <a:r>
              <a:rPr lang="ru-RU" dirty="0"/>
              <a:t> </a:t>
            </a:r>
            <a:r>
              <a:rPr lang="ru-RU" dirty="0" err="1"/>
              <a:t>розладами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порушеннями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руху. </a:t>
            </a:r>
          </a:p>
          <a:p>
            <a:endParaRPr lang="ru-RU" dirty="0"/>
          </a:p>
          <a:p>
            <a:pPr algn="just"/>
            <a:r>
              <a:rPr lang="ru-RU" b="1" dirty="0"/>
              <a:t>Предмет </a:t>
            </a:r>
            <a:r>
              <a:rPr lang="ru-RU" b="1" dirty="0" err="1"/>
              <a:t>дослідження</a:t>
            </a:r>
            <a:r>
              <a:rPr lang="ru-RU" dirty="0"/>
              <a:t>: структура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з хворобою </a:t>
            </a:r>
            <a:r>
              <a:rPr lang="ru-RU" dirty="0" err="1"/>
              <a:t>Паркінсона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29171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81CF77-9C53-48CF-B7AB-EFE8A1CA4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Фізична терапія осіб працездатного віку після ампутації нижньої кінцівки на рівні гомілки</a:t>
            </a:r>
            <a:endParaRPr lang="x-none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751724A-2298-471A-8C08-B1CCCF36145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 дослідження: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 фізичної терапії осіб працездатного віку після ампутації нижньої кінцівки на рівні гомілки.</a:t>
            </a:r>
            <a:endParaRPr lang="x-none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 дослідження: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 та структура програми фізичної терапії осіб з ампутацією нижньої кінцівки на рівні гомілки.</a:t>
            </a:r>
            <a:endParaRPr lang="x-none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68265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B71C53-9103-4BC6-9B5F-3CB97D91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Lato"/>
              </a:rPr>
              <a:t>Фізична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Lato"/>
              </a:rPr>
              <a:t>терапія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Lato"/>
              </a:rPr>
              <a:t>хворих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 при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Lato"/>
              </a:rPr>
              <a:t>хронічному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Lato"/>
              </a:rPr>
              <a:t>бронхіті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 </a:t>
            </a:r>
            <a:br>
              <a:rPr lang="ru-RU" b="1" i="0" dirty="0">
                <a:solidFill>
                  <a:srgbClr val="000000"/>
                </a:solidFill>
                <a:effectLst/>
                <a:latin typeface="Lato"/>
              </a:rPr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543AA56-73C0-47F1-96D8-FA28F532E60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фізичної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реабілітації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хронічним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бронхітом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pPr algn="just"/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структура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комплексної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фізичної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терапії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хронічним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бронхітом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реконвалесценції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2055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22EC1F-3ECB-4903-BA57-8F5ED5BFE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2600" b="1" dirty="0" err="1"/>
              <a:t>Сучасні</a:t>
            </a:r>
            <a:r>
              <a:rPr lang="ru-RU" sz="2600" b="1" dirty="0"/>
              <a:t> </a:t>
            </a:r>
            <a:r>
              <a:rPr lang="ru-RU" sz="2600" b="1" dirty="0" err="1"/>
              <a:t>засоби</a:t>
            </a:r>
            <a:r>
              <a:rPr lang="ru-RU" sz="2600" b="1" dirty="0"/>
              <a:t> </a:t>
            </a:r>
            <a:r>
              <a:rPr lang="ru-RU" sz="2600" b="1" dirty="0" err="1"/>
              <a:t>фізичної</a:t>
            </a:r>
            <a:r>
              <a:rPr lang="ru-RU" sz="2600" b="1" dirty="0"/>
              <a:t> </a:t>
            </a:r>
            <a:r>
              <a:rPr lang="ru-RU" sz="2600" b="1" dirty="0" err="1"/>
              <a:t>терапії</a:t>
            </a:r>
            <a:r>
              <a:rPr lang="ru-RU" sz="2600" b="1" dirty="0"/>
              <a:t> при </a:t>
            </a:r>
            <a:r>
              <a:rPr lang="ru-RU" sz="2600" b="1" dirty="0" err="1"/>
              <a:t>відновленні</a:t>
            </a:r>
            <a:r>
              <a:rPr lang="ru-RU" sz="2600" b="1" dirty="0"/>
              <a:t> </a:t>
            </a:r>
            <a:r>
              <a:rPr lang="ru-RU" sz="2600" b="1" dirty="0" err="1"/>
              <a:t>пацієнтів</a:t>
            </a:r>
            <a:r>
              <a:rPr lang="ru-RU" sz="2600" b="1" dirty="0"/>
              <a:t> </a:t>
            </a:r>
            <a:r>
              <a:rPr lang="ru-RU" sz="2600" b="1" dirty="0" err="1"/>
              <a:t>після</a:t>
            </a:r>
            <a:r>
              <a:rPr lang="ru-RU" sz="2600" b="1" dirty="0"/>
              <a:t> </a:t>
            </a:r>
            <a:r>
              <a:rPr lang="ru-RU" sz="2600" b="1" dirty="0" err="1"/>
              <a:t>ендопротезування</a:t>
            </a:r>
            <a:r>
              <a:rPr lang="ru-RU" sz="2600" b="1" dirty="0"/>
              <a:t> </a:t>
            </a:r>
            <a:r>
              <a:rPr lang="ru-RU" sz="2600" b="1" dirty="0" err="1"/>
              <a:t>кульшового</a:t>
            </a:r>
            <a:r>
              <a:rPr lang="ru-RU" sz="2600" b="1" dirty="0"/>
              <a:t> </a:t>
            </a:r>
            <a:r>
              <a:rPr lang="ru-RU" sz="2600" b="1" dirty="0" err="1"/>
              <a:t>суглобу</a:t>
            </a:r>
            <a:endParaRPr lang="x-none" sz="2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BF1AE2-43B2-488F-A92B-E4365E506BA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uk-UA" b="1" dirty="0"/>
              <a:t>Об’єкт дослідження </a:t>
            </a:r>
            <a:r>
              <a:rPr lang="uk-UA" dirty="0"/>
              <a:t>– якість життя та функціональний стан кульшового суглобу пацієнтів з </a:t>
            </a:r>
            <a:r>
              <a:rPr lang="uk-UA" dirty="0" err="1"/>
              <a:t>коксартрозом</a:t>
            </a:r>
            <a:r>
              <a:rPr lang="uk-UA" dirty="0"/>
              <a:t> після </a:t>
            </a:r>
            <a:r>
              <a:rPr lang="uk-UA" dirty="0" err="1"/>
              <a:t>ендопротезування</a:t>
            </a:r>
            <a:r>
              <a:rPr lang="uk-UA" dirty="0"/>
              <a:t>.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Предмет дослідження: </a:t>
            </a:r>
            <a:r>
              <a:rPr lang="uk-UA" dirty="0"/>
              <a:t>вплив сучасних засобів фізичної терапії на якість життя та функціональний стан кульшового суглобу пацієнтів з </a:t>
            </a:r>
            <a:r>
              <a:rPr lang="uk-UA" dirty="0" err="1"/>
              <a:t>коксартрозом</a:t>
            </a:r>
            <a:r>
              <a:rPr lang="uk-UA" dirty="0"/>
              <a:t> після </a:t>
            </a:r>
            <a:r>
              <a:rPr lang="uk-UA" dirty="0" err="1"/>
              <a:t>ендопротезування</a:t>
            </a:r>
            <a:r>
              <a:rPr lang="uk-UA" dirty="0"/>
              <a:t>.</a:t>
            </a:r>
          </a:p>
          <a:p>
            <a:pPr algn="just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5099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1574</TotalTime>
  <Words>510</Words>
  <Application>Microsoft Office PowerPoint</Application>
  <PresentationFormat>Произвольный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СТРУКТУРА КВАЛІФІКАЦІЙНОЇ МАГІСТЕРСЬКОЇ РОБОТИ</vt:lpstr>
      <vt:lpstr>Презентация PowerPoint</vt:lpstr>
      <vt:lpstr>Презентация PowerPoint</vt:lpstr>
      <vt:lpstr>Презентация PowerPoint</vt:lpstr>
      <vt:lpstr>«ФІЗИЧНА ТЕРАПІЯ ДЛЯ ПОКРАЩЕННЯ ЯКОСТІ ЖИТТЯ ОСІБ З МІОФАСЦІАЛЬНИМ СИНДРОМОМ, ЗАЙНЯТИХ У ГАЛУЗІ ІНФОРМАЦІЙНИХ ТЕХНОЛОГІЙ»</vt:lpstr>
      <vt:lpstr>ФІЗИЧНА ТЕРАПІЯ ОСІБ ПОХИЛОГО ВІКУ З ХВОРОБОЮ ПАРКІНСОНА</vt:lpstr>
      <vt:lpstr>Фізична терапія осіб працездатного віку після ампутації нижньої кінцівки на рівні гомілки</vt:lpstr>
      <vt:lpstr>Фізична терапія хворих при хронічному бронхіті  </vt:lpstr>
      <vt:lpstr>     Сучасні засоби фізичної терапії при відновленні пацієнтів після ендопротезування кульшового суглобу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Бессарабова</dc:creator>
  <cp:lastModifiedBy>User</cp:lastModifiedBy>
  <cp:revision>35</cp:revision>
  <dcterms:created xsi:type="dcterms:W3CDTF">2023-02-23T19:03:45Z</dcterms:created>
  <dcterms:modified xsi:type="dcterms:W3CDTF">2023-02-27T19:14:06Z</dcterms:modified>
</cp:coreProperties>
</file>