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28625A-EC59-4E39-8047-FCEB9CFEFC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1092200"/>
            <a:ext cx="8500533" cy="1714967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управління персоналом в цифровій економіці: застосування </a:t>
            </a:r>
            <a:r>
              <a:rPr lang="uk-UA" sz="32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Хмарних технологій</a:t>
            </a:r>
            <a:endParaRPr lang="uk-UA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F48D785-6569-40BF-9C88-4295B89819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1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400509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5D80D3-6589-4122-9232-C6A9BB7BC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6900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створення сховища даних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B6EB31-F90D-4B42-A8ED-0994C02600C8}"/>
              </a:ext>
            </a:extLst>
          </p:cNvPr>
          <p:cNvSpPr txBox="1"/>
          <p:nvPr/>
        </p:nvSpPr>
        <p:spPr>
          <a:xfrm>
            <a:off x="677334" y="1496527"/>
            <a:ext cx="900006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uk-UA" altLang="ru-RU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1. Створення сховищ баз даних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uk-UA" altLang="ru-RU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2. Синхронізація та адміністрування сховищ баз даних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uk-UA" altLang="ru-RU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3. Ведення обробки одного або декількох паралельних запитів - ведення паралельної обробки одного запиту або кількох процесорів одночасно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uk-UA" altLang="ru-RU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- взаємодія з даними інших форматів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uk-UA" altLang="ru-RU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4. Створення джерел даних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uk-UA" altLang="ru-RU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- відображення організаційної структури місць обробки та зберігання документів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buSzTx/>
              <a:tabLst/>
              <a:defRPr/>
            </a:pPr>
            <a:r>
              <a:rPr kumimoji="0" lang="uk-UA" altLang="ru-RU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- архівування документів</a:t>
            </a:r>
          </a:p>
        </p:txBody>
      </p:sp>
    </p:spTree>
    <p:extLst>
      <p:ext uri="{BB962C8B-B14F-4D97-AF65-F5344CB8AC3E}">
        <p14:creationId xmlns:p14="http://schemas.microsoft.com/office/powerpoint/2010/main" val="3080257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665464-3C45-49E3-8FA8-977D59DD7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3100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багатовимірного представлення інформації</a:t>
            </a:r>
            <a:endParaRPr lang="uk-UA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0">
            <a:extLst>
              <a:ext uri="{FF2B5EF4-FFF2-40B4-BE49-F238E27FC236}">
                <a16:creationId xmlns:a16="http://schemas.microsoft.com/office/drawing/2014/main" id="{4DCFCCDC-4227-478A-B154-979272EBA47A}"/>
              </a:ext>
            </a:extLst>
          </p:cNvPr>
          <p:cNvGrpSpPr>
            <a:grpSpLocks/>
          </p:cNvGrpSpPr>
          <p:nvPr/>
        </p:nvGrpSpPr>
        <p:grpSpPr bwMode="auto">
          <a:xfrm>
            <a:off x="1889125" y="4876803"/>
            <a:ext cx="1898650" cy="842963"/>
            <a:chOff x="1190" y="3072"/>
            <a:chExt cx="1196" cy="531"/>
          </a:xfrm>
        </p:grpSpPr>
        <p:sp>
          <p:nvSpPr>
            <p:cNvPr id="5" name="Rectangle 11">
              <a:extLst>
                <a:ext uri="{FF2B5EF4-FFF2-40B4-BE49-F238E27FC236}">
                  <a16:creationId xmlns:a16="http://schemas.microsoft.com/office/drawing/2014/main" id="{0D4D4498-5C95-4D56-8C6B-BB937A3BE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312"/>
              <a:ext cx="75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ru-RU" altLang="ru-RU" sz="2400" dirty="0">
                  <a:solidFill>
                    <a:srgbClr val="FF0000"/>
                  </a:solidFill>
                </a:rPr>
                <a:t>М</a:t>
              </a:r>
              <a:r>
                <a:rPr lang="uk-UA" altLang="ru-RU" sz="2400" dirty="0" err="1">
                  <a:solidFill>
                    <a:srgbClr val="FF0000"/>
                  </a:solidFill>
                </a:rPr>
                <a:t>ісяць</a:t>
              </a:r>
              <a:endParaRPr lang="uk-UA" alt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6" name="Line 12">
              <a:extLst>
                <a:ext uri="{FF2B5EF4-FFF2-40B4-BE49-F238E27FC236}">
                  <a16:creationId xmlns:a16="http://schemas.microsoft.com/office/drawing/2014/main" id="{E9A03BF9-1430-4DA2-BC5A-738B66B351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072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Rectangle 13">
              <a:extLst>
                <a:ext uri="{FF2B5EF4-FFF2-40B4-BE49-F238E27FC236}">
                  <a16:creationId xmlns:a16="http://schemas.microsoft.com/office/drawing/2014/main" id="{2ED7ED15-6581-43CB-84FF-E7A5B9EDD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" y="3120"/>
              <a:ext cx="2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ru-RU" sz="1800">
                  <a:solidFill>
                    <a:srgbClr val="FF0000"/>
                  </a:solidFill>
                </a:rPr>
                <a:t>1 </a:t>
              </a:r>
            </a:p>
          </p:txBody>
        </p:sp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D1B1CF7E-7891-4776-A57E-8BB92D601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" y="312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ru-RU" sz="180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9" name="Rectangle 15">
              <a:extLst>
                <a:ext uri="{FF2B5EF4-FFF2-40B4-BE49-F238E27FC236}">
                  <a16:creationId xmlns:a16="http://schemas.microsoft.com/office/drawing/2014/main" id="{C706C8F4-25F4-40C7-AEE4-1D5803665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120"/>
              <a:ext cx="2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ru-RU" sz="1800" dirty="0">
                  <a:solidFill>
                    <a:srgbClr val="FF0000"/>
                  </a:solidFill>
                </a:rPr>
                <a:t>3 </a:t>
              </a:r>
            </a:p>
          </p:txBody>
        </p:sp>
        <p:sp>
          <p:nvSpPr>
            <p:cNvPr id="10" name="Rectangle 16">
              <a:extLst>
                <a:ext uri="{FF2B5EF4-FFF2-40B4-BE49-F238E27FC236}">
                  <a16:creationId xmlns:a16="http://schemas.microsoft.com/office/drawing/2014/main" id="{FAEF554B-C92B-40DD-9CD9-6EC5E68E4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" y="3120"/>
              <a:ext cx="2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ru-RU" sz="1800" dirty="0">
                  <a:solidFill>
                    <a:srgbClr val="FF0000"/>
                  </a:solidFill>
                </a:rPr>
                <a:t>4 </a:t>
              </a:r>
            </a:p>
          </p:txBody>
        </p:sp>
        <p:sp>
          <p:nvSpPr>
            <p:cNvPr id="11" name="Rectangle 17">
              <a:extLst>
                <a:ext uri="{FF2B5EF4-FFF2-40B4-BE49-F238E27FC236}">
                  <a16:creationId xmlns:a16="http://schemas.microsoft.com/office/drawing/2014/main" id="{75411B25-48E9-4944-AF17-106DF8295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120"/>
              <a:ext cx="2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ru-RU" sz="1800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2" name="Rectangle 18">
              <a:extLst>
                <a:ext uri="{FF2B5EF4-FFF2-40B4-BE49-F238E27FC236}">
                  <a16:creationId xmlns:a16="http://schemas.microsoft.com/office/drawing/2014/main" id="{4EE4BE19-E47E-4EA2-87CD-B1931519E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3" y="3120"/>
              <a:ext cx="2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ru-RU" sz="1800" dirty="0">
                  <a:solidFill>
                    <a:srgbClr val="FF0000"/>
                  </a:solidFill>
                </a:rPr>
                <a:t>6 </a:t>
              </a:r>
            </a:p>
          </p:txBody>
        </p:sp>
        <p:sp>
          <p:nvSpPr>
            <p:cNvPr id="13" name="Rectangle 19">
              <a:extLst>
                <a:ext uri="{FF2B5EF4-FFF2-40B4-BE49-F238E27FC236}">
                  <a16:creationId xmlns:a16="http://schemas.microsoft.com/office/drawing/2014/main" id="{1270F7E7-21E7-4EAD-9833-7AF1C690C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5" y="3120"/>
              <a:ext cx="2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ru-RU" sz="1800" dirty="0">
                  <a:solidFill>
                    <a:srgbClr val="FF0000"/>
                  </a:solidFill>
                </a:rPr>
                <a:t>5 </a:t>
              </a:r>
            </a:p>
          </p:txBody>
        </p:sp>
      </p:grpSp>
      <p:sp>
        <p:nvSpPr>
          <p:cNvPr id="14" name="Rectangle 20">
            <a:extLst>
              <a:ext uri="{FF2B5EF4-FFF2-40B4-BE49-F238E27FC236}">
                <a16:creationId xmlns:a16="http://schemas.microsoft.com/office/drawing/2014/main" id="{C5523DA0-5F50-4F9D-A9AC-528EDB82CED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84135" y="3441700"/>
            <a:ext cx="1225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2400" dirty="0">
                <a:solidFill>
                  <a:srgbClr val="FF0000"/>
                </a:solidFill>
              </a:rPr>
              <a:t>Наказ</a:t>
            </a:r>
            <a:endParaRPr lang="en-US" altLang="ru-RU" sz="2400" dirty="0">
              <a:solidFill>
                <a:srgbClr val="FF0000"/>
              </a:solidFill>
            </a:endParaRPr>
          </a:p>
        </p:txBody>
      </p:sp>
      <p:sp>
        <p:nvSpPr>
          <p:cNvPr id="15" name="Line 21">
            <a:extLst>
              <a:ext uri="{FF2B5EF4-FFF2-40B4-BE49-F238E27FC236}">
                <a16:creationId xmlns:a16="http://schemas.microsoft.com/office/drawing/2014/main" id="{DC90F4BF-DCEE-466D-8E1A-B1CDF2D3DF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9600" y="320992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35DE2B55-50BC-4E8E-8AA7-5E26DA64C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3209925"/>
            <a:ext cx="3603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800">
                <a:solidFill>
                  <a:srgbClr val="FF0000"/>
                </a:solidFill>
              </a:rPr>
              <a:t> 1</a:t>
            </a:r>
            <a:endParaRPr lang="en-US" altLang="ru-RU" sz="1800">
              <a:solidFill>
                <a:srgbClr val="FF0000"/>
              </a:solidFill>
            </a:endParaRPr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B97D3DED-2386-4B73-9B31-4594A1A38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825" y="3451225"/>
            <a:ext cx="3016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800">
                <a:solidFill>
                  <a:srgbClr val="FF0000"/>
                </a:solidFill>
              </a:rPr>
              <a:t>2</a:t>
            </a:r>
            <a:endParaRPr lang="en-US" altLang="ru-RU" sz="1800">
              <a:solidFill>
                <a:srgbClr val="FF0000"/>
              </a:solidFill>
            </a:endParaRPr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5E3DA360-4143-4FFA-B295-C12731A5D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38" y="4021138"/>
            <a:ext cx="35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800" dirty="0">
                <a:solidFill>
                  <a:srgbClr val="FF0000"/>
                </a:solidFill>
              </a:rPr>
              <a:t>...</a:t>
            </a:r>
            <a:endParaRPr lang="en-US" altLang="ru-RU" sz="1800" dirty="0">
              <a:solidFill>
                <a:srgbClr val="FF0000"/>
              </a:solidFill>
            </a:endParaRPr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F548971C-2EA3-4A89-A99D-F891C276F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163" y="4581525"/>
            <a:ext cx="4095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1800" dirty="0">
                <a:solidFill>
                  <a:srgbClr val="FF0000"/>
                </a:solidFill>
              </a:rPr>
              <a:t>N </a:t>
            </a:r>
          </a:p>
        </p:txBody>
      </p:sp>
      <p:grpSp>
        <p:nvGrpSpPr>
          <p:cNvPr id="20" name="Group 26">
            <a:extLst>
              <a:ext uri="{FF2B5EF4-FFF2-40B4-BE49-F238E27FC236}">
                <a16:creationId xmlns:a16="http://schemas.microsoft.com/office/drawing/2014/main" id="{DAA55B1F-DC2E-4C41-BEEC-D51D0EE9CC72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200400"/>
            <a:ext cx="1600200" cy="1687513"/>
            <a:chOff x="2112" y="1392"/>
            <a:chExt cx="1008" cy="1063"/>
          </a:xfrm>
        </p:grpSpPr>
        <p:sp>
          <p:nvSpPr>
            <p:cNvPr id="21" name="Line 27">
              <a:extLst>
                <a:ext uri="{FF2B5EF4-FFF2-40B4-BE49-F238E27FC236}">
                  <a16:creationId xmlns:a16="http://schemas.microsoft.com/office/drawing/2014/main" id="{03F35FE1-37BC-4C1A-91EF-1DA649A6E3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1392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Line 28">
              <a:extLst>
                <a:ext uri="{FF2B5EF4-FFF2-40B4-BE49-F238E27FC236}">
                  <a16:creationId xmlns:a16="http://schemas.microsoft.com/office/drawing/2014/main" id="{3A306E88-C175-4271-B38C-4C7C815069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392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Line 29">
              <a:extLst>
                <a:ext uri="{FF2B5EF4-FFF2-40B4-BE49-F238E27FC236}">
                  <a16:creationId xmlns:a16="http://schemas.microsoft.com/office/drawing/2014/main" id="{6B8C7D69-34F5-4B91-8C65-157FC265AF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6" y="1392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Line 30">
              <a:extLst>
                <a:ext uri="{FF2B5EF4-FFF2-40B4-BE49-F238E27FC236}">
                  <a16:creationId xmlns:a16="http://schemas.microsoft.com/office/drawing/2014/main" id="{C6C0932B-1152-4DE9-A5F2-75BA05774B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392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Line 31">
              <a:extLst>
                <a:ext uri="{FF2B5EF4-FFF2-40B4-BE49-F238E27FC236}">
                  <a16:creationId xmlns:a16="http://schemas.microsoft.com/office/drawing/2014/main" id="{3B5ABAD1-319D-4E37-AFB1-993DB0B3BF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2" y="1392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Line 32">
              <a:extLst>
                <a:ext uri="{FF2B5EF4-FFF2-40B4-BE49-F238E27FC236}">
                  <a16:creationId xmlns:a16="http://schemas.microsoft.com/office/drawing/2014/main" id="{D75F3330-F494-46EB-93B4-CBB379D736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0" y="1392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Line 33">
              <a:extLst>
                <a:ext uri="{FF2B5EF4-FFF2-40B4-BE49-F238E27FC236}">
                  <a16:creationId xmlns:a16="http://schemas.microsoft.com/office/drawing/2014/main" id="{EA1C764A-61B4-4E14-9A25-38DD6FDD7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392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8" name="Group 34">
            <a:extLst>
              <a:ext uri="{FF2B5EF4-FFF2-40B4-BE49-F238E27FC236}">
                <a16:creationId xmlns:a16="http://schemas.microsoft.com/office/drawing/2014/main" id="{3926477B-E81B-4692-83D8-23AE59E89367}"/>
              </a:ext>
            </a:extLst>
          </p:cNvPr>
          <p:cNvGrpSpPr>
            <a:grpSpLocks/>
          </p:cNvGrpSpPr>
          <p:nvPr/>
        </p:nvGrpSpPr>
        <p:grpSpPr bwMode="auto">
          <a:xfrm>
            <a:off x="1903413" y="3198813"/>
            <a:ext cx="1830387" cy="1333500"/>
            <a:chOff x="1199" y="2015"/>
            <a:chExt cx="1064" cy="840"/>
          </a:xfrm>
        </p:grpSpPr>
        <p:sp>
          <p:nvSpPr>
            <p:cNvPr id="29" name="Line 35">
              <a:extLst>
                <a:ext uri="{FF2B5EF4-FFF2-40B4-BE49-F238E27FC236}">
                  <a16:creationId xmlns:a16="http://schemas.microsoft.com/office/drawing/2014/main" id="{D5A9246C-EEAF-45AD-B8D5-2C2F0CAAFC7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1731" y="2155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Line 36">
              <a:extLst>
                <a:ext uri="{FF2B5EF4-FFF2-40B4-BE49-F238E27FC236}">
                  <a16:creationId xmlns:a16="http://schemas.microsoft.com/office/drawing/2014/main" id="{F6CFBD1F-BC32-4DC0-80ED-498AD92213D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1732" y="1988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Line 37">
              <a:extLst>
                <a:ext uri="{FF2B5EF4-FFF2-40B4-BE49-F238E27FC236}">
                  <a16:creationId xmlns:a16="http://schemas.microsoft.com/office/drawing/2014/main" id="{DC7B8A33-A331-4E0E-AB3E-D24EA535D99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1731" y="1819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Line 38">
              <a:extLst>
                <a:ext uri="{FF2B5EF4-FFF2-40B4-BE49-F238E27FC236}">
                  <a16:creationId xmlns:a16="http://schemas.microsoft.com/office/drawing/2014/main" id="{8234C7BA-8166-40B6-9CC3-F869EBB89FB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1731" y="1651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Line 39">
              <a:extLst>
                <a:ext uri="{FF2B5EF4-FFF2-40B4-BE49-F238E27FC236}">
                  <a16:creationId xmlns:a16="http://schemas.microsoft.com/office/drawing/2014/main" id="{1560AC4E-7406-43ED-9F92-A8D95810543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1731" y="2323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Line 40">
              <a:extLst>
                <a:ext uri="{FF2B5EF4-FFF2-40B4-BE49-F238E27FC236}">
                  <a16:creationId xmlns:a16="http://schemas.microsoft.com/office/drawing/2014/main" id="{E22A137E-C33C-4B2F-B6D5-8FF8539C232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1731" y="1483"/>
              <a:ext cx="0" cy="1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5" name="Line 43">
            <a:extLst>
              <a:ext uri="{FF2B5EF4-FFF2-40B4-BE49-F238E27FC236}">
                <a16:creationId xmlns:a16="http://schemas.microsoft.com/office/drawing/2014/main" id="{5303928B-4AEC-417F-8E1F-F799062FCA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47888" y="2590800"/>
            <a:ext cx="5651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Line 44">
            <a:extLst>
              <a:ext uri="{FF2B5EF4-FFF2-40B4-BE49-F238E27FC236}">
                <a16:creationId xmlns:a16="http://schemas.microsoft.com/office/drawing/2014/main" id="{E1C081C1-3162-41AC-BB3C-CA56EF67F8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2590800"/>
            <a:ext cx="5619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" name="Line 45">
            <a:extLst>
              <a:ext uri="{FF2B5EF4-FFF2-40B4-BE49-F238E27FC236}">
                <a16:creationId xmlns:a16="http://schemas.microsoft.com/office/drawing/2014/main" id="{6A256818-EC3E-4A20-9800-DB1040868B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2590800"/>
            <a:ext cx="5635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Line 46">
            <a:extLst>
              <a:ext uri="{FF2B5EF4-FFF2-40B4-BE49-F238E27FC236}">
                <a16:creationId xmlns:a16="http://schemas.microsoft.com/office/drawing/2014/main" id="{4568CC54-F86B-4648-9FA6-ACAA9EF4D5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2590800"/>
            <a:ext cx="5651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Line 47">
            <a:extLst>
              <a:ext uri="{FF2B5EF4-FFF2-40B4-BE49-F238E27FC236}">
                <a16:creationId xmlns:a16="http://schemas.microsoft.com/office/drawing/2014/main" id="{9BB21459-0D4A-43D4-89C5-7FE2237A2C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70275" y="2590800"/>
            <a:ext cx="5635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Line 48">
            <a:extLst>
              <a:ext uri="{FF2B5EF4-FFF2-40B4-BE49-F238E27FC236}">
                <a16:creationId xmlns:a16="http://schemas.microsoft.com/office/drawing/2014/main" id="{002784C5-FEF2-484D-ACE3-E241D79FBD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2590800"/>
            <a:ext cx="5635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Freeform 49">
            <a:extLst>
              <a:ext uri="{FF2B5EF4-FFF2-40B4-BE49-F238E27FC236}">
                <a16:creationId xmlns:a16="http://schemas.microsoft.com/office/drawing/2014/main" id="{3A2B2178-5001-45E6-A55E-1EDB7EBA9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2997200"/>
            <a:ext cx="1847850" cy="9525"/>
          </a:xfrm>
          <a:custGeom>
            <a:avLst/>
            <a:gdLst>
              <a:gd name="T0" fmla="*/ 0 w 1164"/>
              <a:gd name="T1" fmla="*/ 2147483647 h 6"/>
              <a:gd name="T2" fmla="*/ 2147483647 w 1164"/>
              <a:gd name="T3" fmla="*/ 0 h 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64" h="6">
                <a:moveTo>
                  <a:pt x="0" y="6"/>
                </a:moveTo>
                <a:lnTo>
                  <a:pt x="1164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Freeform 50">
            <a:extLst>
              <a:ext uri="{FF2B5EF4-FFF2-40B4-BE49-F238E27FC236}">
                <a16:creationId xmlns:a16="http://schemas.microsoft.com/office/drawing/2014/main" id="{3FCC221B-E758-430E-BE5E-5CBAC2D3A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781300"/>
            <a:ext cx="1833563" cy="4763"/>
          </a:xfrm>
          <a:custGeom>
            <a:avLst/>
            <a:gdLst>
              <a:gd name="T0" fmla="*/ 0 w 1155"/>
              <a:gd name="T1" fmla="*/ 0 h 3"/>
              <a:gd name="T2" fmla="*/ 2147483647 w 1155"/>
              <a:gd name="T3" fmla="*/ 2147483647 h 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55" h="3">
                <a:moveTo>
                  <a:pt x="0" y="0"/>
                </a:moveTo>
                <a:lnTo>
                  <a:pt x="1155" y="3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Rectangle 52">
            <a:extLst>
              <a:ext uri="{FF2B5EF4-FFF2-40B4-BE49-F238E27FC236}">
                <a16:creationId xmlns:a16="http://schemas.microsoft.com/office/drawing/2014/main" id="{87E5ABF9-4686-4F63-A0FF-B2624E7EE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113" y="2528888"/>
            <a:ext cx="1316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1800" dirty="0">
                <a:solidFill>
                  <a:srgbClr val="FF0000"/>
                </a:solidFill>
              </a:rPr>
              <a:t>Підрозділ</a:t>
            </a:r>
            <a:r>
              <a:rPr lang="en-US" altLang="ru-RU" sz="1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4" name="Rectangle 53">
            <a:extLst>
              <a:ext uri="{FF2B5EF4-FFF2-40B4-BE49-F238E27FC236}">
                <a16:creationId xmlns:a16="http://schemas.microsoft.com/office/drawing/2014/main" id="{F4F9983C-9A4E-49C4-B3CC-AA393259E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113" y="2803525"/>
            <a:ext cx="1036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1800" dirty="0">
                <a:solidFill>
                  <a:srgbClr val="FF0000"/>
                </a:solidFill>
              </a:rPr>
              <a:t>Відділ</a:t>
            </a:r>
          </a:p>
        </p:txBody>
      </p:sp>
      <p:sp>
        <p:nvSpPr>
          <p:cNvPr id="45" name="Line 54">
            <a:extLst>
              <a:ext uri="{FF2B5EF4-FFF2-40B4-BE49-F238E27FC236}">
                <a16:creationId xmlns:a16="http://schemas.microsoft.com/office/drawing/2014/main" id="{62A3547A-387E-4F36-9ACC-1BF841A1FE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90800"/>
            <a:ext cx="5635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Line 55">
            <a:extLst>
              <a:ext uri="{FF2B5EF4-FFF2-40B4-BE49-F238E27FC236}">
                <a16:creationId xmlns:a16="http://schemas.microsoft.com/office/drawing/2014/main" id="{E675C43D-4C5A-4E31-ABA9-4B787DE294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2590800"/>
            <a:ext cx="5635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" name="Line 56">
            <a:extLst>
              <a:ext uri="{FF2B5EF4-FFF2-40B4-BE49-F238E27FC236}">
                <a16:creationId xmlns:a16="http://schemas.microsoft.com/office/drawing/2014/main" id="{BAA752F8-75C4-4197-9EA8-B0E9D3740F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2590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highlight>
                <a:srgbClr val="800000"/>
              </a:highlight>
            </a:endParaRPr>
          </a:p>
        </p:txBody>
      </p:sp>
      <p:grpSp>
        <p:nvGrpSpPr>
          <p:cNvPr id="48" name="Group 57">
            <a:extLst>
              <a:ext uri="{FF2B5EF4-FFF2-40B4-BE49-F238E27FC236}">
                <a16:creationId xmlns:a16="http://schemas.microsoft.com/office/drawing/2014/main" id="{02A5DD5B-AA5F-4724-869D-FD3BF5656AC8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590800"/>
            <a:ext cx="565150" cy="2271713"/>
            <a:chOff x="2352" y="1632"/>
            <a:chExt cx="356" cy="1431"/>
          </a:xfrm>
        </p:grpSpPr>
        <p:sp>
          <p:nvSpPr>
            <p:cNvPr id="49" name="Freeform 58">
              <a:extLst>
                <a:ext uri="{FF2B5EF4-FFF2-40B4-BE49-F238E27FC236}">
                  <a16:creationId xmlns:a16="http://schemas.microsoft.com/office/drawing/2014/main" id="{7ED4150A-9C9B-4FC7-B16E-2CC68EDEA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" y="1881"/>
              <a:ext cx="1" cy="1041"/>
            </a:xfrm>
            <a:custGeom>
              <a:avLst/>
              <a:gdLst>
                <a:gd name="T0" fmla="*/ 0 w 1"/>
                <a:gd name="T1" fmla="*/ 0 h 1041"/>
                <a:gd name="T2" fmla="*/ 0 w 1"/>
                <a:gd name="T3" fmla="*/ 1041 h 10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041">
                  <a:moveTo>
                    <a:pt x="0" y="0"/>
                  </a:moveTo>
                  <a:lnTo>
                    <a:pt x="0" y="104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" name="Freeform 59">
              <a:extLst>
                <a:ext uri="{FF2B5EF4-FFF2-40B4-BE49-F238E27FC236}">
                  <a16:creationId xmlns:a16="http://schemas.microsoft.com/office/drawing/2014/main" id="{ECAD2B7B-76C8-4331-91E9-46A2CB785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9" y="1764"/>
              <a:ext cx="1" cy="1053"/>
            </a:xfrm>
            <a:custGeom>
              <a:avLst/>
              <a:gdLst>
                <a:gd name="T0" fmla="*/ 0 w 1"/>
                <a:gd name="T1" fmla="*/ 0 h 1053"/>
                <a:gd name="T2" fmla="*/ 0 w 1"/>
                <a:gd name="T3" fmla="*/ 1053 h 105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053">
                  <a:moveTo>
                    <a:pt x="0" y="0"/>
                  </a:moveTo>
                  <a:lnTo>
                    <a:pt x="0" y="1053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" name="Line 60">
              <a:extLst>
                <a:ext uri="{FF2B5EF4-FFF2-40B4-BE49-F238E27FC236}">
                  <a16:creationId xmlns:a16="http://schemas.microsoft.com/office/drawing/2014/main" id="{6A9F833F-8752-42E3-8F8E-1459C47C78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2496"/>
              <a:ext cx="356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" name="Line 61">
              <a:extLst>
                <a:ext uri="{FF2B5EF4-FFF2-40B4-BE49-F238E27FC236}">
                  <a16:creationId xmlns:a16="http://schemas.microsoft.com/office/drawing/2014/main" id="{FE029F23-3F14-4258-9D8A-F292F22C44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2304"/>
              <a:ext cx="356" cy="3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" name="Line 62">
              <a:extLst>
                <a:ext uri="{FF2B5EF4-FFF2-40B4-BE49-F238E27FC236}">
                  <a16:creationId xmlns:a16="http://schemas.microsoft.com/office/drawing/2014/main" id="{8A7F3B9C-0FDC-4C21-8398-719D26BF7C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1824"/>
              <a:ext cx="356" cy="3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4" name="Line 63">
              <a:extLst>
                <a:ext uri="{FF2B5EF4-FFF2-40B4-BE49-F238E27FC236}">
                  <a16:creationId xmlns:a16="http://schemas.microsoft.com/office/drawing/2014/main" id="{BFEC49EC-8B40-4E6C-9F89-A790DD839A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1968"/>
              <a:ext cx="356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5" name="Line 64">
              <a:extLst>
                <a:ext uri="{FF2B5EF4-FFF2-40B4-BE49-F238E27FC236}">
                  <a16:creationId xmlns:a16="http://schemas.microsoft.com/office/drawing/2014/main" id="{1D118DBC-08B0-4358-855F-CA42A43AFD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2160"/>
              <a:ext cx="356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6" name="Line 65">
              <a:extLst>
                <a:ext uri="{FF2B5EF4-FFF2-40B4-BE49-F238E27FC236}">
                  <a16:creationId xmlns:a16="http://schemas.microsoft.com/office/drawing/2014/main" id="{BFA84B47-4C78-4649-8432-96B4F13A1E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2688"/>
              <a:ext cx="356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5E143963-F446-449C-B864-6D47B75AC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0" y="1632"/>
              <a:ext cx="3" cy="1068"/>
            </a:xfrm>
            <a:custGeom>
              <a:avLst/>
              <a:gdLst>
                <a:gd name="T0" fmla="*/ 0 w 3"/>
                <a:gd name="T1" fmla="*/ 0 h 1068"/>
                <a:gd name="T2" fmla="*/ 3 w 3"/>
                <a:gd name="T3" fmla="*/ 1068 h 106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068">
                  <a:moveTo>
                    <a:pt x="0" y="0"/>
                  </a:moveTo>
                  <a:lnTo>
                    <a:pt x="3" y="1068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9" name="Rectangle 78">
            <a:extLst>
              <a:ext uri="{FF2B5EF4-FFF2-40B4-BE49-F238E27FC236}">
                <a16:creationId xmlns:a16="http://schemas.microsoft.com/office/drawing/2014/main" id="{843E4FBB-57B4-4B99-A8F8-8B0D0EC39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9" y="1348398"/>
            <a:ext cx="4960763" cy="3909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2400" dirty="0" err="1">
                <a:solidFill>
                  <a:srgbClr val="FF0000"/>
                </a:solidFill>
              </a:rPr>
              <a:t>Вимірювання</a:t>
            </a:r>
            <a:r>
              <a:rPr lang="en-US" altLang="ru-RU" sz="2400" dirty="0">
                <a:solidFill>
                  <a:srgbClr val="FF0000"/>
                </a:solidFill>
              </a:rPr>
              <a:t>: </a:t>
            </a:r>
            <a:endParaRPr lang="ru-RU" altLang="ru-RU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2000" dirty="0">
                <a:solidFill>
                  <a:srgbClr val="FF0000"/>
                </a:solidFill>
              </a:rPr>
              <a:t>Наказ              </a:t>
            </a:r>
            <a:r>
              <a:rPr lang="ru-RU" altLang="ru-RU" sz="2000" dirty="0" err="1">
                <a:solidFill>
                  <a:srgbClr val="FF0000"/>
                </a:solidFill>
              </a:rPr>
              <a:t>Підрозділи</a:t>
            </a:r>
            <a:r>
              <a:rPr lang="ru-RU" altLang="ru-RU" sz="2000" dirty="0">
                <a:solidFill>
                  <a:srgbClr val="FF0000"/>
                </a:solidFill>
              </a:rPr>
              <a:t>       Час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2400" dirty="0">
                <a:solidFill>
                  <a:srgbClr val="FF0000"/>
                </a:solidFill>
              </a:rPr>
              <a:t>Ієрархія агрегування інформації</a:t>
            </a:r>
            <a:r>
              <a:rPr lang="ru-RU" altLang="ru-RU" sz="2400" dirty="0">
                <a:solidFill>
                  <a:srgbClr val="FF0000"/>
                </a:solidFill>
              </a:rPr>
              <a:t>:</a:t>
            </a:r>
            <a:endParaRPr lang="en-US" altLang="ru-RU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2400" dirty="0">
                <a:solidFill>
                  <a:srgbClr val="FF0000"/>
                </a:solidFill>
              </a:rPr>
              <a:t>    </a:t>
            </a:r>
            <a:r>
              <a:rPr lang="uk-UA" altLang="ru-RU" sz="1800" u="sng" dirty="0">
                <a:solidFill>
                  <a:srgbClr val="FF0000"/>
                </a:solidFill>
              </a:rPr>
              <a:t>Відділ</a:t>
            </a:r>
            <a:r>
              <a:rPr lang="ru-RU" altLang="ru-RU" sz="1800" u="sng" dirty="0">
                <a:solidFill>
                  <a:srgbClr val="FF0000"/>
                </a:solidFill>
              </a:rPr>
              <a:t>          _     Наказ                _____ </a:t>
            </a:r>
            <a:r>
              <a:rPr lang="uk-UA" altLang="ru-RU" sz="1800" u="sng" dirty="0">
                <a:solidFill>
                  <a:srgbClr val="FF0000"/>
                </a:solidFill>
              </a:rPr>
              <a:t>Час__</a:t>
            </a:r>
            <a:endParaRPr lang="en-US" altLang="ru-RU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2400" dirty="0">
                <a:solidFill>
                  <a:srgbClr val="FF0000"/>
                </a:solidFill>
              </a:rPr>
              <a:t>    </a:t>
            </a:r>
            <a:r>
              <a:rPr lang="uk-UA" altLang="ru-RU" sz="2000" dirty="0">
                <a:solidFill>
                  <a:srgbClr val="FF0000"/>
                </a:solidFill>
              </a:rPr>
              <a:t>Підприємство</a:t>
            </a:r>
            <a:r>
              <a:rPr lang="en-US" altLang="ru-RU" sz="2000" dirty="0">
                <a:solidFill>
                  <a:srgbClr val="FF0000"/>
                </a:solidFill>
              </a:rPr>
              <a:t>    </a:t>
            </a:r>
            <a:r>
              <a:rPr lang="ru-RU" altLang="ru-RU" sz="2000" dirty="0">
                <a:solidFill>
                  <a:srgbClr val="FF0000"/>
                </a:solidFill>
              </a:rPr>
              <a:t>№</a:t>
            </a:r>
            <a:r>
              <a:rPr lang="en-US" altLang="ru-RU" sz="2000" dirty="0">
                <a:solidFill>
                  <a:srgbClr val="FF0000"/>
                </a:solidFill>
              </a:rPr>
              <a:t>         </a:t>
            </a:r>
            <a:r>
              <a:rPr lang="ru-RU" altLang="ru-RU" sz="2000" dirty="0">
                <a:solidFill>
                  <a:srgbClr val="FF0000"/>
                </a:solidFill>
              </a:rPr>
              <a:t> </a:t>
            </a:r>
            <a:r>
              <a:rPr lang="en-US" altLang="ru-RU" sz="2000" dirty="0">
                <a:solidFill>
                  <a:srgbClr val="FF0000"/>
                </a:solidFill>
              </a:rPr>
              <a:t> </a:t>
            </a:r>
            <a:r>
              <a:rPr lang="uk-UA" altLang="ru-RU" sz="2000" dirty="0">
                <a:solidFill>
                  <a:srgbClr val="FF0000"/>
                </a:solidFill>
              </a:rPr>
              <a:t>              Рік</a:t>
            </a:r>
            <a:endParaRPr lang="en-US" altLang="ru-RU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ru-RU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2000" dirty="0">
                <a:solidFill>
                  <a:srgbClr val="FF0000"/>
                </a:solidFill>
              </a:rPr>
              <a:t>   </a:t>
            </a:r>
            <a:r>
              <a:rPr lang="ru-RU" altLang="ru-RU" sz="2000" dirty="0">
                <a:solidFill>
                  <a:srgbClr val="FF0000"/>
                </a:solidFill>
              </a:rPr>
              <a:t>  </a:t>
            </a:r>
            <a:r>
              <a:rPr lang="uk-UA" altLang="ru-RU" sz="2000" dirty="0">
                <a:solidFill>
                  <a:srgbClr val="FF0000"/>
                </a:solidFill>
              </a:rPr>
              <a:t>Підрозділ</a:t>
            </a:r>
            <a:r>
              <a:rPr lang="en-US" altLang="ru-RU" sz="2000" dirty="0">
                <a:solidFill>
                  <a:srgbClr val="FF0000"/>
                </a:solidFill>
              </a:rPr>
              <a:t>   </a:t>
            </a:r>
            <a:r>
              <a:rPr lang="uk-UA" altLang="ru-RU" sz="2000" dirty="0">
                <a:solidFill>
                  <a:srgbClr val="FF0000"/>
                </a:solidFill>
              </a:rPr>
              <a:t>   </a:t>
            </a:r>
            <a:r>
              <a:rPr lang="en-US" altLang="ru-RU" sz="2000" dirty="0">
                <a:solidFill>
                  <a:srgbClr val="FF0000"/>
                </a:solidFill>
              </a:rPr>
              <a:t>  </a:t>
            </a:r>
            <a:r>
              <a:rPr lang="uk-UA" altLang="ru-RU" sz="2000" dirty="0">
                <a:solidFill>
                  <a:srgbClr val="FF0000"/>
                </a:solidFill>
              </a:rPr>
              <a:t>Підрозділи</a:t>
            </a:r>
            <a:r>
              <a:rPr lang="en-US" altLang="ru-RU" sz="2000" dirty="0">
                <a:solidFill>
                  <a:srgbClr val="FF0000"/>
                </a:solidFill>
              </a:rPr>
              <a:t>       </a:t>
            </a:r>
            <a:r>
              <a:rPr lang="ru-RU" altLang="ru-RU" sz="2000" dirty="0">
                <a:solidFill>
                  <a:srgbClr val="FF0000"/>
                </a:solidFill>
              </a:rPr>
              <a:t>  Квартал</a:t>
            </a:r>
            <a:r>
              <a:rPr lang="en-US" altLang="ru-RU" sz="2000" dirty="0">
                <a:solidFill>
                  <a:srgbClr val="FF0000"/>
                </a:solidFill>
              </a:rPr>
              <a:t>    </a:t>
            </a:r>
            <a:endParaRPr lang="en-US" altLang="ru-RU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2400" dirty="0">
                <a:solidFill>
                  <a:srgbClr val="FF0000"/>
                </a:solidFill>
              </a:rPr>
              <a:t>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2400" dirty="0">
                <a:solidFill>
                  <a:srgbClr val="FF0000"/>
                </a:solidFill>
              </a:rPr>
              <a:t>   </a:t>
            </a:r>
            <a:r>
              <a:rPr lang="ru-RU" altLang="ru-RU" sz="2400" dirty="0">
                <a:solidFill>
                  <a:srgbClr val="FF0000"/>
                </a:solidFill>
              </a:rPr>
              <a:t>  </a:t>
            </a:r>
            <a:r>
              <a:rPr lang="uk-UA" altLang="ru-RU" sz="2000" dirty="0">
                <a:solidFill>
                  <a:srgbClr val="FF0000"/>
                </a:solidFill>
              </a:rPr>
              <a:t>Група</a:t>
            </a:r>
            <a:r>
              <a:rPr lang="en-US" altLang="ru-RU" sz="2000" dirty="0">
                <a:solidFill>
                  <a:srgbClr val="FF0000"/>
                </a:solidFill>
              </a:rPr>
              <a:t>       </a:t>
            </a:r>
            <a:r>
              <a:rPr lang="ru-RU" altLang="ru-RU" sz="2000" dirty="0">
                <a:solidFill>
                  <a:srgbClr val="FF0000"/>
                </a:solidFill>
              </a:rPr>
              <a:t>           </a:t>
            </a:r>
            <a:r>
              <a:rPr lang="en-US" altLang="ru-RU" sz="2000" dirty="0">
                <a:solidFill>
                  <a:srgbClr val="FF0000"/>
                </a:solidFill>
              </a:rPr>
              <a:t> </a:t>
            </a:r>
            <a:r>
              <a:rPr lang="uk-UA" altLang="ru-RU" sz="2000" dirty="0">
                <a:solidFill>
                  <a:srgbClr val="FF0000"/>
                </a:solidFill>
              </a:rPr>
              <a:t>…</a:t>
            </a:r>
            <a:r>
              <a:rPr lang="en-US" altLang="ru-RU" sz="2000" dirty="0">
                <a:solidFill>
                  <a:srgbClr val="FF0000"/>
                </a:solidFill>
              </a:rPr>
              <a:t>   </a:t>
            </a:r>
            <a:r>
              <a:rPr lang="uk-UA" altLang="ru-RU" sz="2000" dirty="0">
                <a:solidFill>
                  <a:srgbClr val="FF0000"/>
                </a:solidFill>
              </a:rPr>
              <a:t>       Місяць</a:t>
            </a:r>
            <a:r>
              <a:rPr lang="ru-RU" altLang="ru-RU" sz="2000" dirty="0">
                <a:solidFill>
                  <a:srgbClr val="FF0000"/>
                </a:solidFill>
              </a:rPr>
              <a:t>   Нед.</a:t>
            </a:r>
            <a:endParaRPr lang="en-US" altLang="ru-RU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2000" dirty="0">
                <a:solidFill>
                  <a:srgbClr val="FF0000"/>
                </a:solidFill>
              </a:rPr>
              <a:t>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2000" dirty="0">
                <a:solidFill>
                  <a:srgbClr val="FF0000"/>
                </a:solidFill>
              </a:rPr>
              <a:t>                                                                День</a:t>
            </a:r>
            <a:endParaRPr lang="en-US" altLang="ru-RU" sz="2000" dirty="0">
              <a:solidFill>
                <a:srgbClr val="FF0000"/>
              </a:solidFill>
            </a:endParaRPr>
          </a:p>
        </p:txBody>
      </p: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5FCEB637-D9DF-456C-B5F0-FB132085FBBD}"/>
              </a:ext>
            </a:extLst>
          </p:cNvPr>
          <p:cNvCxnSpPr>
            <a:cxnSpLocks/>
          </p:cNvCxnSpPr>
          <p:nvPr/>
        </p:nvCxnSpPr>
        <p:spPr>
          <a:xfrm>
            <a:off x="6510335" y="3187700"/>
            <a:ext cx="20642" cy="301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 стрелкой 72">
            <a:extLst>
              <a:ext uri="{FF2B5EF4-FFF2-40B4-BE49-F238E27FC236}">
                <a16:creationId xmlns:a16="http://schemas.microsoft.com/office/drawing/2014/main" id="{4863C720-F255-4C4E-873E-1182DCC0FD75}"/>
              </a:ext>
            </a:extLst>
          </p:cNvPr>
          <p:cNvCxnSpPr/>
          <p:nvPr/>
        </p:nvCxnSpPr>
        <p:spPr>
          <a:xfrm>
            <a:off x="6510335" y="3954462"/>
            <a:ext cx="0" cy="331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7704C665-A8C4-4435-928F-9C4B56C322C1}"/>
              </a:ext>
            </a:extLst>
          </p:cNvPr>
          <p:cNvCxnSpPr>
            <a:cxnSpLocks/>
          </p:cNvCxnSpPr>
          <p:nvPr/>
        </p:nvCxnSpPr>
        <p:spPr>
          <a:xfrm>
            <a:off x="7990714" y="3226738"/>
            <a:ext cx="6993" cy="336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 стрелкой 77">
            <a:extLst>
              <a:ext uri="{FF2B5EF4-FFF2-40B4-BE49-F238E27FC236}">
                <a16:creationId xmlns:a16="http://schemas.microsoft.com/office/drawing/2014/main" id="{8C6100AD-FCED-47E2-AB11-56E3A8450913}"/>
              </a:ext>
            </a:extLst>
          </p:cNvPr>
          <p:cNvCxnSpPr>
            <a:cxnSpLocks/>
          </p:cNvCxnSpPr>
          <p:nvPr/>
        </p:nvCxnSpPr>
        <p:spPr>
          <a:xfrm>
            <a:off x="7963694" y="3866356"/>
            <a:ext cx="0" cy="384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 стрелкой 81">
            <a:extLst>
              <a:ext uri="{FF2B5EF4-FFF2-40B4-BE49-F238E27FC236}">
                <a16:creationId xmlns:a16="http://schemas.microsoft.com/office/drawing/2014/main" id="{2BDC7FF5-E3AC-4DA8-8FA1-9CDA04EC1D82}"/>
              </a:ext>
            </a:extLst>
          </p:cNvPr>
          <p:cNvCxnSpPr/>
          <p:nvPr/>
        </p:nvCxnSpPr>
        <p:spPr>
          <a:xfrm>
            <a:off x="9906000" y="3226738"/>
            <a:ext cx="0" cy="237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 стрелкой 83">
            <a:extLst>
              <a:ext uri="{FF2B5EF4-FFF2-40B4-BE49-F238E27FC236}">
                <a16:creationId xmlns:a16="http://schemas.microsoft.com/office/drawing/2014/main" id="{2B96E66C-E755-431A-A9E6-337541403039}"/>
              </a:ext>
            </a:extLst>
          </p:cNvPr>
          <p:cNvCxnSpPr/>
          <p:nvPr/>
        </p:nvCxnSpPr>
        <p:spPr>
          <a:xfrm>
            <a:off x="9918700" y="3866356"/>
            <a:ext cx="0" cy="338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 стрелкой 85">
            <a:extLst>
              <a:ext uri="{FF2B5EF4-FFF2-40B4-BE49-F238E27FC236}">
                <a16:creationId xmlns:a16="http://schemas.microsoft.com/office/drawing/2014/main" id="{8107551D-3560-4B47-BE8F-9EA2A6778E6D}"/>
              </a:ext>
            </a:extLst>
          </p:cNvPr>
          <p:cNvCxnSpPr/>
          <p:nvPr/>
        </p:nvCxnSpPr>
        <p:spPr>
          <a:xfrm>
            <a:off x="9906000" y="4581525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15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F7D2C2-DDE6-4F0D-8545-30AAB9462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6900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 інформаційної системи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6B9CC3-8D7E-4BA5-846A-BB4024108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92591371-F542-4193-AEE8-4F18C25B3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2401888"/>
            <a:ext cx="1044575" cy="34544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 b="0">
              <a:highlight>
                <a:srgbClr val="00FFFF"/>
              </a:highlight>
            </a:endParaRPr>
          </a:p>
        </p:txBody>
      </p:sp>
      <p:sp>
        <p:nvSpPr>
          <p:cNvPr id="5" name="Line 18">
            <a:extLst>
              <a:ext uri="{FF2B5EF4-FFF2-40B4-BE49-F238E27FC236}">
                <a16:creationId xmlns:a16="http://schemas.microsoft.com/office/drawing/2014/main" id="{439A6AAA-5649-4980-95BE-2C97EF19F4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9325" y="512127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highlight>
                <a:srgbClr val="00FFFF"/>
              </a:highlight>
            </a:endParaRPr>
          </a:p>
        </p:txBody>
      </p:sp>
      <p:sp>
        <p:nvSpPr>
          <p:cNvPr id="6" name="AutoShape 19">
            <a:extLst>
              <a:ext uri="{FF2B5EF4-FFF2-40B4-BE49-F238E27FC236}">
                <a16:creationId xmlns:a16="http://schemas.microsoft.com/office/drawing/2014/main" id="{475BC894-EE4B-4E8C-A02B-A9E4516EA2E5}"/>
              </a:ext>
            </a:extLst>
          </p:cNvPr>
          <p:cNvSpPr>
            <a:spLocks/>
          </p:cNvSpPr>
          <p:nvPr/>
        </p:nvSpPr>
        <p:spPr bwMode="auto">
          <a:xfrm>
            <a:off x="2233613" y="2487613"/>
            <a:ext cx="204787" cy="579437"/>
          </a:xfrm>
          <a:prstGeom prst="rightBrace">
            <a:avLst>
              <a:gd name="adj1" fmla="val 2357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 b="0">
              <a:highlight>
                <a:srgbClr val="00FFFF"/>
              </a:highlight>
            </a:endParaRPr>
          </a:p>
        </p:txBody>
      </p:sp>
      <p:sp>
        <p:nvSpPr>
          <p:cNvPr id="7" name="AutoShape 20">
            <a:extLst>
              <a:ext uri="{FF2B5EF4-FFF2-40B4-BE49-F238E27FC236}">
                <a16:creationId xmlns:a16="http://schemas.microsoft.com/office/drawing/2014/main" id="{ED9B248A-E699-430E-BBB9-57F74FC94533}"/>
              </a:ext>
            </a:extLst>
          </p:cNvPr>
          <p:cNvSpPr>
            <a:spLocks/>
          </p:cNvSpPr>
          <p:nvPr/>
        </p:nvSpPr>
        <p:spPr bwMode="auto">
          <a:xfrm>
            <a:off x="2254250" y="3017838"/>
            <a:ext cx="249238" cy="2073275"/>
          </a:xfrm>
          <a:prstGeom prst="rightBrace">
            <a:avLst>
              <a:gd name="adj1" fmla="val 6932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 b="0">
              <a:highlight>
                <a:srgbClr val="00FFFF"/>
              </a:highlight>
            </a:endParaRPr>
          </a:p>
        </p:txBody>
      </p:sp>
      <p:sp>
        <p:nvSpPr>
          <p:cNvPr id="8" name="AutoShape 21">
            <a:extLst>
              <a:ext uri="{FF2B5EF4-FFF2-40B4-BE49-F238E27FC236}">
                <a16:creationId xmlns:a16="http://schemas.microsoft.com/office/drawing/2014/main" id="{27350440-2242-4676-B206-393FC0FA5903}"/>
              </a:ext>
            </a:extLst>
          </p:cNvPr>
          <p:cNvSpPr>
            <a:spLocks/>
          </p:cNvSpPr>
          <p:nvPr/>
        </p:nvSpPr>
        <p:spPr bwMode="auto">
          <a:xfrm>
            <a:off x="2249488" y="5089525"/>
            <a:ext cx="247650" cy="796925"/>
          </a:xfrm>
          <a:prstGeom prst="rightBrace">
            <a:avLst>
              <a:gd name="adj1" fmla="val 2681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 b="0">
              <a:highlight>
                <a:srgbClr val="00FFFF"/>
              </a:highlight>
            </a:endParaRPr>
          </a:p>
        </p:txBody>
      </p:sp>
      <p:sp>
        <p:nvSpPr>
          <p:cNvPr id="9" name="Text Box 22">
            <a:extLst>
              <a:ext uri="{FF2B5EF4-FFF2-40B4-BE49-F238E27FC236}">
                <a16:creationId xmlns:a16="http://schemas.microsoft.com/office/drawing/2014/main" id="{8BA7EEE5-990C-42D4-BD32-ED99984C8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0" y="2532063"/>
            <a:ext cx="97494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uk-UA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Аналітик</a:t>
            </a:r>
          </a:p>
        </p:txBody>
      </p:sp>
      <p:sp>
        <p:nvSpPr>
          <p:cNvPr id="10" name="Line 23">
            <a:extLst>
              <a:ext uri="{FF2B5EF4-FFF2-40B4-BE49-F238E27FC236}">
                <a16:creationId xmlns:a16="http://schemas.microsoft.com/office/drawing/2014/main" id="{60112853-B921-4FA6-9F2D-F9166179BB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44738" y="2060575"/>
            <a:ext cx="5502275" cy="7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highlight>
                <a:srgbClr val="00FFFF"/>
              </a:highlight>
            </a:endParaRPr>
          </a:p>
        </p:txBody>
      </p:sp>
      <p:sp>
        <p:nvSpPr>
          <p:cNvPr id="11" name="Text Box 24">
            <a:extLst>
              <a:ext uri="{FF2B5EF4-FFF2-40B4-BE49-F238E27FC236}">
                <a16:creationId xmlns:a16="http://schemas.microsoft.com/office/drawing/2014/main" id="{CF948602-5955-451A-BD5E-21FD23D64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5687" y="1685301"/>
            <a:ext cx="19427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600" b="1" u="sng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Тип </a:t>
            </a:r>
            <a:r>
              <a:rPr lang="ru-RU" sz="1600" b="1" u="sng" dirty="0" err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користувача</a:t>
            </a:r>
            <a:endParaRPr lang="en-US" sz="1600" b="1" u="sng" dirty="0">
              <a:effectLst>
                <a:outerShdw blurRad="38100" dist="38100" dir="2700000" algn="tl">
                  <a:srgbClr val="000000"/>
                </a:outerShdw>
              </a:effectLst>
              <a:highlight>
                <a:srgbClr val="00FFFF"/>
              </a:highlight>
              <a:latin typeface="Arial" charset="0"/>
            </a:endParaRPr>
          </a:p>
        </p:txBody>
      </p:sp>
      <p:sp>
        <p:nvSpPr>
          <p:cNvPr id="12" name="Text Box 25">
            <a:extLst>
              <a:ext uri="{FF2B5EF4-FFF2-40B4-BE49-F238E27FC236}">
                <a16:creationId xmlns:a16="http://schemas.microsoft.com/office/drawing/2014/main" id="{4C809684-BCCF-4D2A-84AE-AF3BBB02F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1695450"/>
            <a:ext cx="10424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600" b="1" u="sng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Потреби</a:t>
            </a:r>
            <a:endParaRPr lang="en-US" sz="1600" b="1" u="sng" dirty="0">
              <a:effectLst>
                <a:outerShdw blurRad="38100" dist="38100" dir="2700000" algn="tl">
                  <a:srgbClr val="000000"/>
                </a:outerShdw>
              </a:effectLst>
              <a:highlight>
                <a:srgbClr val="00FFFF"/>
              </a:highlight>
              <a:latin typeface="Arial" charset="0"/>
            </a:endParaRPr>
          </a:p>
        </p:txBody>
      </p:sp>
      <p:sp>
        <p:nvSpPr>
          <p:cNvPr id="13" name="Text Box 26">
            <a:extLst>
              <a:ext uri="{FF2B5EF4-FFF2-40B4-BE49-F238E27FC236}">
                <a16:creationId xmlns:a16="http://schemas.microsoft.com/office/drawing/2014/main" id="{7B5BDD4B-40B1-44E9-9447-ECC9808B8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843" y="3772228"/>
            <a:ext cx="14396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uk-UA" sz="1400" b="1" dirty="0" err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Дослідницики</a:t>
            </a:r>
            <a:endParaRPr lang="uk-UA" sz="1400" b="1" dirty="0">
              <a:effectLst>
                <a:outerShdw blurRad="38100" dist="38100" dir="2700000" algn="tl">
                  <a:srgbClr val="000000"/>
                </a:outerShdw>
              </a:effectLst>
              <a:highlight>
                <a:srgbClr val="00FFFF"/>
              </a:highlight>
              <a:latin typeface="Arial" charset="0"/>
            </a:endParaRPr>
          </a:p>
          <a:p>
            <a:pPr eaLnBrk="0" hangingPunct="0">
              <a:defRPr/>
            </a:pPr>
            <a:r>
              <a:rPr lang="uk-UA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інформації</a:t>
            </a:r>
          </a:p>
        </p:txBody>
      </p:sp>
      <p:sp>
        <p:nvSpPr>
          <p:cNvPr id="14" name="Text Box 27">
            <a:extLst>
              <a:ext uri="{FF2B5EF4-FFF2-40B4-BE49-F238E27FC236}">
                <a16:creationId xmlns:a16="http://schemas.microsoft.com/office/drawing/2014/main" id="{89B2BEC2-F4FF-49E6-A553-027C829D6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550" y="5280025"/>
            <a:ext cx="12756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uk-UA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Користувачі</a:t>
            </a:r>
          </a:p>
          <a:p>
            <a:pPr eaLnBrk="0" hangingPunct="0">
              <a:defRPr/>
            </a:pPr>
            <a:r>
              <a:rPr lang="uk-UA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інформації</a:t>
            </a:r>
          </a:p>
        </p:txBody>
      </p:sp>
      <p:grpSp>
        <p:nvGrpSpPr>
          <p:cNvPr id="15" name="Group 28">
            <a:extLst>
              <a:ext uri="{FF2B5EF4-FFF2-40B4-BE49-F238E27FC236}">
                <a16:creationId xmlns:a16="http://schemas.microsoft.com/office/drawing/2014/main" id="{6573876A-6862-4A49-A6F0-3C5B11529AB8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2484438"/>
            <a:ext cx="1112837" cy="3165475"/>
            <a:chOff x="344" y="1250"/>
            <a:chExt cx="701" cy="1994"/>
          </a:xfrm>
        </p:grpSpPr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89D47726-18C6-46A3-A561-CE8364D4FD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" y="1250"/>
              <a:ext cx="6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000000"/>
                    </a:outerShdw>
                  </a:effectLst>
                  <a:highlight>
                    <a:srgbClr val="00FFFF"/>
                  </a:highlight>
                  <a:latin typeface="Arial" charset="0"/>
                </a:rPr>
                <a:t>5%-10%</a:t>
              </a:r>
            </a:p>
          </p:txBody>
        </p:sp>
        <p:sp>
          <p:nvSpPr>
            <p:cNvPr id="17" name="Rectangle 30">
              <a:extLst>
                <a:ext uri="{FF2B5EF4-FFF2-40B4-BE49-F238E27FC236}">
                  <a16:creationId xmlns:a16="http://schemas.microsoft.com/office/drawing/2014/main" id="{FA47C244-D36D-40E3-95EE-49DC47643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2120"/>
              <a:ext cx="67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000000"/>
                    </a:outerShdw>
                  </a:effectLst>
                  <a:highlight>
                    <a:srgbClr val="00FFFF"/>
                  </a:highlight>
                  <a:latin typeface="Arial" charset="0"/>
                </a:rPr>
                <a:t>70%-80%</a:t>
              </a:r>
            </a:p>
          </p:txBody>
        </p:sp>
        <p:sp>
          <p:nvSpPr>
            <p:cNvPr id="18" name="Rectangle 31">
              <a:extLst>
                <a:ext uri="{FF2B5EF4-FFF2-40B4-BE49-F238E27FC236}">
                  <a16:creationId xmlns:a16="http://schemas.microsoft.com/office/drawing/2014/main" id="{E605B5E3-2A93-4141-AB8D-789DD118E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" y="3032"/>
              <a:ext cx="67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000000"/>
                    </a:outerShdw>
                  </a:effectLst>
                  <a:highlight>
                    <a:srgbClr val="00FFFF"/>
                  </a:highlight>
                  <a:latin typeface="Arial" charset="0"/>
                </a:rPr>
                <a:t>15%-20%</a:t>
              </a:r>
            </a:p>
          </p:txBody>
        </p:sp>
      </p:grpSp>
      <p:sp>
        <p:nvSpPr>
          <p:cNvPr id="19" name="Text Box 32">
            <a:extLst>
              <a:ext uri="{FF2B5EF4-FFF2-40B4-BE49-F238E27FC236}">
                <a16:creationId xmlns:a16="http://schemas.microsoft.com/office/drawing/2014/main" id="{A21E1A63-5180-464D-A500-5386E2EA0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063" y="2159000"/>
            <a:ext cx="197326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8900" indent="-88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defRPr/>
            </a:pPr>
            <a:r>
              <a:rPr lang="uk-UA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Засоби</a:t>
            </a:r>
            <a:r>
              <a:rPr lang="ru-RU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 </a:t>
            </a:r>
            <a:r>
              <a:rPr lang="uk-UA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аналізу</a:t>
            </a:r>
          </a:p>
          <a:p>
            <a:pPr eaLnBrk="0" hangingPunct="0"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 </a:t>
            </a:r>
            <a:r>
              <a:rPr lang="uk-UA" sz="12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генератори звітів</a:t>
            </a:r>
          </a:p>
          <a:p>
            <a:pPr eaLnBrk="0" hangingPunct="0">
              <a:defRPr/>
            </a:pPr>
            <a:r>
              <a:rPr lang="en-US" sz="12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 </a:t>
            </a:r>
            <a:r>
              <a:rPr lang="uk-UA" sz="12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статистичні  обчислювання</a:t>
            </a:r>
          </a:p>
          <a:p>
            <a:pPr eaLnBrk="0" hangingPunct="0">
              <a:defRPr/>
            </a:pPr>
            <a:r>
              <a:rPr lang="en-US" sz="12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 </a:t>
            </a:r>
            <a:r>
              <a:rPr lang="uk-UA" sz="12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прогноз, ранжування</a:t>
            </a:r>
          </a:p>
        </p:txBody>
      </p:sp>
      <p:sp>
        <p:nvSpPr>
          <p:cNvPr id="20" name="Text Box 33">
            <a:extLst>
              <a:ext uri="{FF2B5EF4-FFF2-40B4-BE49-F238E27FC236}">
                <a16:creationId xmlns:a16="http://schemas.microsoft.com/office/drawing/2014/main" id="{EB694EC2-A383-46E1-A49E-947C699CD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850" y="3679825"/>
            <a:ext cx="2022475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8900" indent="-88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defRPr/>
            </a:pPr>
            <a:r>
              <a:rPr lang="ru-RU" sz="1400" b="1" dirty="0" err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Засоби</a:t>
            </a:r>
            <a:r>
              <a:rPr lang="ru-RU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  простого </a:t>
            </a:r>
            <a:r>
              <a:rPr lang="ru-RU" sz="1400" b="1" dirty="0" err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аналізу</a:t>
            </a:r>
            <a:endParaRPr lang="en-US" sz="1400" b="1" dirty="0">
              <a:effectLst>
                <a:outerShdw blurRad="38100" dist="38100" dir="2700000" algn="tl">
                  <a:srgbClr val="000000"/>
                </a:outerShdw>
              </a:effectLst>
              <a:highlight>
                <a:srgbClr val="00FFFF"/>
              </a:highlight>
              <a:latin typeface="Arial" charset="0"/>
            </a:endParaRPr>
          </a:p>
          <a:p>
            <a:pPr eaLnBrk="0" hangingPunct="0">
              <a:defRPr/>
            </a:pPr>
            <a:r>
              <a:rPr lang="en-US" sz="12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</a:t>
            </a:r>
            <a:r>
              <a:rPr lang="ru-RU" sz="12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 визуализация данных</a:t>
            </a:r>
            <a:endParaRPr lang="en-US" sz="1200" b="1" dirty="0">
              <a:effectLst>
                <a:outerShdw blurRad="38100" dist="38100" dir="2700000" algn="tl">
                  <a:srgbClr val="000000"/>
                </a:outerShdw>
              </a:effectLst>
              <a:highlight>
                <a:srgbClr val="00FFFF"/>
              </a:highlight>
              <a:latin typeface="Arial" charset="0"/>
            </a:endParaRPr>
          </a:p>
          <a:p>
            <a:pPr eaLnBrk="0" hangingPunct="0">
              <a:defRPr/>
            </a:pPr>
            <a:r>
              <a:rPr lang="en-US" sz="12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</a:t>
            </a:r>
            <a:r>
              <a:rPr lang="ru-RU" sz="12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 фильтрация / сортировка</a:t>
            </a:r>
            <a:endParaRPr lang="en-US" sz="1200" b="1" dirty="0">
              <a:effectLst>
                <a:outerShdw blurRad="38100" dist="38100" dir="2700000" algn="tl">
                  <a:srgbClr val="000000"/>
                </a:outerShdw>
              </a:effectLst>
              <a:highlight>
                <a:srgbClr val="00FFFF"/>
              </a:highlight>
              <a:latin typeface="Arial" charset="0"/>
            </a:endParaRPr>
          </a:p>
          <a:p>
            <a:pPr eaLnBrk="0" hangingPunct="0">
              <a:defRPr/>
            </a:pPr>
            <a:r>
              <a:rPr lang="en-US" sz="12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</a:t>
            </a:r>
            <a:r>
              <a:rPr lang="ru-RU" sz="12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 легкость публикации</a:t>
            </a:r>
            <a:endParaRPr lang="en-US" sz="1200" b="1" dirty="0">
              <a:effectLst>
                <a:outerShdw blurRad="38100" dist="38100" dir="2700000" algn="tl">
                  <a:srgbClr val="000000"/>
                </a:outerShdw>
              </a:effectLst>
              <a:highlight>
                <a:srgbClr val="00FFFF"/>
              </a:highlight>
              <a:latin typeface="Arial" charset="0"/>
            </a:endParaRPr>
          </a:p>
        </p:txBody>
      </p:sp>
      <p:sp>
        <p:nvSpPr>
          <p:cNvPr id="21" name="Text Box 34">
            <a:extLst>
              <a:ext uri="{FF2B5EF4-FFF2-40B4-BE49-F238E27FC236}">
                <a16:creationId xmlns:a16="http://schemas.microsoft.com/office/drawing/2014/main" id="{85EBB436-C799-41B8-BA63-583FAC071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950" y="5249863"/>
            <a:ext cx="15864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Доступ до </a:t>
            </a:r>
            <a:r>
              <a:rPr lang="uk-UA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звіту</a:t>
            </a:r>
          </a:p>
        </p:txBody>
      </p:sp>
      <p:sp>
        <p:nvSpPr>
          <p:cNvPr id="22" name="Line 35">
            <a:extLst>
              <a:ext uri="{FF2B5EF4-FFF2-40B4-BE49-F238E27FC236}">
                <a16:creationId xmlns:a16="http://schemas.microsoft.com/office/drawing/2014/main" id="{A114EE6F-377E-4B7B-8BC4-E79CCA6FF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4563" y="304482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highlight>
                <a:srgbClr val="00FFFF"/>
              </a:highlight>
            </a:endParaRPr>
          </a:p>
        </p:txBody>
      </p:sp>
      <p:sp>
        <p:nvSpPr>
          <p:cNvPr id="23" name="Text Box 36">
            <a:extLst>
              <a:ext uri="{FF2B5EF4-FFF2-40B4-BE49-F238E27FC236}">
                <a16:creationId xmlns:a16="http://schemas.microsoft.com/office/drawing/2014/main" id="{89B57B94-3C94-42E8-A3CB-F649FBEDA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4361" y="1700213"/>
            <a:ext cx="147931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1600" b="1" u="sng" dirty="0" err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Інструменти</a:t>
            </a:r>
            <a:endParaRPr lang="en-US" sz="1600" b="1" u="sng" dirty="0">
              <a:effectLst>
                <a:outerShdw blurRad="38100" dist="38100" dir="2700000" algn="tl">
                  <a:srgbClr val="000000"/>
                </a:outerShdw>
              </a:effectLst>
              <a:highlight>
                <a:srgbClr val="00FFFF"/>
              </a:highlight>
              <a:latin typeface="Arial" charset="0"/>
            </a:endParaRPr>
          </a:p>
        </p:txBody>
      </p:sp>
      <p:sp>
        <p:nvSpPr>
          <p:cNvPr id="24" name="Text Box 37">
            <a:extLst>
              <a:ext uri="{FF2B5EF4-FFF2-40B4-BE49-F238E27FC236}">
                <a16:creationId xmlns:a16="http://schemas.microsoft.com/office/drawing/2014/main" id="{A4E4AE83-4304-4C94-8616-D28A4F548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0588" y="2170113"/>
            <a:ext cx="179408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</a:t>
            </a:r>
            <a:r>
              <a:rPr lang="ru-RU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 </a:t>
            </a:r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ProClarity</a:t>
            </a:r>
            <a:b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</a:br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</a:t>
            </a:r>
            <a:r>
              <a:rPr lang="ru-RU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 </a:t>
            </a:r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Cognos</a:t>
            </a:r>
            <a:b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</a:br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</a:t>
            </a:r>
            <a:r>
              <a:rPr lang="ru-RU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 </a:t>
            </a:r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Business Objects</a:t>
            </a:r>
          </a:p>
          <a:p>
            <a:pPr eaLnBrk="0" hangingPunct="0">
              <a:defRPr/>
            </a:pPr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</a:t>
            </a:r>
            <a:r>
              <a:rPr lang="ru-RU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 </a:t>
            </a:r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…</a:t>
            </a:r>
          </a:p>
        </p:txBody>
      </p:sp>
      <p:sp>
        <p:nvSpPr>
          <p:cNvPr id="25" name="Text Box 38">
            <a:extLst>
              <a:ext uri="{FF2B5EF4-FFF2-40B4-BE49-F238E27FC236}">
                <a16:creationId xmlns:a16="http://schemas.microsoft.com/office/drawing/2014/main" id="{D6A9B618-BD1F-44F7-9C78-8486FFA80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0" y="3665538"/>
            <a:ext cx="1362075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Excel</a:t>
            </a:r>
          </a:p>
          <a:p>
            <a:pPr eaLnBrk="0" hangingPunct="0"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--PivotTables</a:t>
            </a:r>
            <a:b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</a:b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--</a:t>
            </a:r>
            <a:r>
              <a:rPr lang="en-US" sz="1400" b="1" dirty="0" err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PivotCharts</a:t>
            </a:r>
            <a:endParaRPr lang="en-US" sz="1400" b="1" dirty="0">
              <a:effectLst>
                <a:outerShdw blurRad="38100" dist="38100" dir="2700000" algn="tl">
                  <a:srgbClr val="000000"/>
                </a:outerShdw>
              </a:effectLst>
              <a:highlight>
                <a:srgbClr val="00FFFF"/>
              </a:highlight>
              <a:latin typeface="Arial" charset="0"/>
            </a:endParaRPr>
          </a:p>
          <a:p>
            <a:pPr eaLnBrk="0" hangingPunct="0">
              <a:defRPr/>
            </a:pPr>
            <a:endParaRPr lang="en-US" sz="1400" b="1" dirty="0">
              <a:effectLst>
                <a:outerShdw blurRad="38100" dist="38100" dir="2700000" algn="tl">
                  <a:srgbClr val="000000"/>
                </a:outerShdw>
              </a:effectLst>
              <a:highlight>
                <a:srgbClr val="00FFFF"/>
              </a:highlight>
              <a:latin typeface="Arial" charset="0"/>
            </a:endParaRPr>
          </a:p>
          <a:p>
            <a:pPr eaLnBrk="0" hangingPunct="0"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Data Analyzer</a:t>
            </a:r>
          </a:p>
        </p:txBody>
      </p:sp>
      <p:sp>
        <p:nvSpPr>
          <p:cNvPr id="26" name="Text Box 39">
            <a:extLst>
              <a:ext uri="{FF2B5EF4-FFF2-40B4-BE49-F238E27FC236}">
                <a16:creationId xmlns:a16="http://schemas.microsoft.com/office/drawing/2014/main" id="{6D60AC8F-7566-454B-8853-7CA7783CA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6775" y="5218113"/>
            <a:ext cx="19960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 err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Загальні</a:t>
            </a: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 .</a:t>
            </a:r>
            <a:r>
              <a:rPr lang="en-US" sz="1400" b="1" dirty="0" err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xls</a:t>
            </a:r>
            <a:r>
              <a:rPr lang="ru-RU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-</a:t>
            </a:r>
            <a:r>
              <a:rPr lang="ru-RU" sz="1400" b="1" dirty="0" err="1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файли</a:t>
            </a:r>
            <a:b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</a:b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FF"/>
                </a:highlight>
                <a:latin typeface="Arial" charset="0"/>
              </a:rPr>
              <a:t>“Save to Web”</a:t>
            </a:r>
          </a:p>
        </p:txBody>
      </p:sp>
    </p:spTree>
    <p:extLst>
      <p:ext uri="{BB962C8B-B14F-4D97-AF65-F5344CB8AC3E}">
        <p14:creationId xmlns:p14="http://schemas.microsoft.com/office/powerpoint/2010/main" val="2688500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875FAF-3B11-4FEE-936C-8CB9074E8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7700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Data (OLAP)</a:t>
            </a:r>
            <a:endParaRPr lang="uk-UA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BC882402-108C-4306-8CC3-A53989BE6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985343"/>
            <a:ext cx="3313112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defTabSz="914400" eaLnBrk="0" fontAlgn="base" hangingPunct="0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itchFamily="2" charset="2"/>
              <a:buNone/>
              <a:defRPr/>
            </a:pPr>
            <a:r>
              <a:rPr lang="uk-U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Корпоративні програми</a:t>
            </a:r>
          </a:p>
          <a:p>
            <a:pPr defTabSz="914400" eaLnBrk="0" fontAlgn="base" hangingPunct="0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itchFamily="2" charset="2"/>
              <a:buNone/>
              <a:defRPr/>
            </a:pPr>
            <a:r>
              <a:rPr lang="uk-UA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 великі обсяги даних (OLTP)</a:t>
            </a:r>
          </a:p>
          <a:p>
            <a:pPr defTabSz="914400" eaLnBrk="0" fontAlgn="base" hangingPunct="0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itchFamily="2" charset="2"/>
              <a:buNone/>
              <a:defRPr/>
            </a:pPr>
            <a:r>
              <a:rPr lang="uk-UA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Вимагають спеціалізованих знаних можливостей для роботи</a:t>
            </a:r>
          </a:p>
          <a:p>
            <a:pPr defTabSz="914400" eaLnBrk="0" fontAlgn="base" hangingPunct="0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itchFamily="2" charset="2"/>
              <a:buNone/>
              <a:defRPr/>
            </a:pPr>
            <a:r>
              <a:rPr lang="uk-UA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 статистичних обчислень / аналізу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ABA675-B293-4C93-BF10-71CEBD116877}"/>
              </a:ext>
            </a:extLst>
          </p:cNvPr>
          <p:cNvSpPr txBox="1"/>
          <p:nvPr/>
        </p:nvSpPr>
        <p:spPr>
          <a:xfrm>
            <a:off x="6248400" y="1985343"/>
            <a:ext cx="3313112" cy="2142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uk-UA" sz="24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Генератори звітів</a:t>
            </a:r>
          </a:p>
          <a:p>
            <a:pPr marL="0" marR="0" lvl="0" indent="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uk-UA" sz="2000" b="1" i="0" u="none" strike="noStrike" kern="1200" cap="none" spc="0" normalizeH="0" baseline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Аналізують невеликі обсяги даних</a:t>
            </a:r>
          </a:p>
          <a:p>
            <a:pPr marL="0" marR="0" lvl="0" indent="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uk-UA" sz="2000" b="1" i="0" u="none" strike="noStrike" kern="1200" cap="none" spc="0" normalizeH="0" baseline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Розкидані серед кінцевих користувачів</a:t>
            </a:r>
          </a:p>
          <a:p>
            <a:pPr marL="0" marR="0" lvl="0" indent="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uk-UA" sz="2000" b="1" i="0" u="none" strike="noStrike" kern="1200" cap="none" spc="0" normalizeH="0" baseline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Відсутня корпоративна цілісність даних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D51EE3-C909-4C34-BF66-0B5AA30165BC}"/>
              </a:ext>
            </a:extLst>
          </p:cNvPr>
          <p:cNvSpPr txBox="1"/>
          <p:nvPr/>
        </p:nvSpPr>
        <p:spPr>
          <a:xfrm>
            <a:off x="2630488" y="1845643"/>
            <a:ext cx="4044950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OLAP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 даних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обсяги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Швидкий час відгуку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Потужна аналітика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Суворі обчислення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Дружність до кінцевого користувача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dirty="0" err="1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Багатовимірність</a:t>
            </a:r>
            <a:endParaRPr kumimoji="0" lang="uk-UA" sz="2000" b="1" i="0" u="none" strike="noStrike" kern="1200" cap="none" spc="0" normalizeH="0" baseline="0" dirty="0">
              <a:ln>
                <a:noFill/>
              </a:ln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078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07F6C2-3C58-4B45-AE31-3BA7DBE22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4200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Гнучкість інформаційних системи</a:t>
            </a:r>
          </a:p>
        </p:txBody>
      </p:sp>
      <p:sp>
        <p:nvSpPr>
          <p:cNvPr id="4" name="Line 7">
            <a:extLst>
              <a:ext uri="{FF2B5EF4-FFF2-40B4-BE49-F238E27FC236}">
                <a16:creationId xmlns:a16="http://schemas.microsoft.com/office/drawing/2014/main" id="{89EB1AF1-27F6-4001-B6C9-F4C6A9F22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0450" y="2744788"/>
            <a:ext cx="1752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arrow" w="sm" len="sm"/>
            <a:tailEnd type="none" w="med" len="med"/>
          </a:ln>
          <a:effectLst>
            <a:outerShdw dist="53882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A6FE32C7-7849-4176-A309-631BB7EDB4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97075" y="2954338"/>
            <a:ext cx="2419350" cy="6191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arrow" w="med" len="med"/>
          </a:ln>
          <a:effectLst>
            <a:outerShdw dist="53882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" name="Line 9">
            <a:extLst>
              <a:ext uri="{FF2B5EF4-FFF2-40B4-BE49-F238E27FC236}">
                <a16:creationId xmlns:a16="http://schemas.microsoft.com/office/drawing/2014/main" id="{BA6BBF6F-89C5-4F9C-ABF5-8515A67FC3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36888" y="2938463"/>
            <a:ext cx="1533525" cy="6064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arrow" w="med" len="med"/>
          </a:ln>
          <a:effectLst>
            <a:outerShdw dist="53882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40AA0085-80B9-4201-9DB9-7823EDC711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03688" y="2936875"/>
            <a:ext cx="493712" cy="5794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arrow" w="med" len="med"/>
          </a:ln>
          <a:effectLst>
            <a:outerShdw dist="53882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Line 11">
            <a:extLst>
              <a:ext uri="{FF2B5EF4-FFF2-40B4-BE49-F238E27FC236}">
                <a16:creationId xmlns:a16="http://schemas.microsoft.com/office/drawing/2014/main" id="{CCAEC91B-7EAA-46C8-B977-2D07A15D78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95838" y="2954338"/>
            <a:ext cx="2419350" cy="6191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arrow" w="med" len="med"/>
          </a:ln>
          <a:effectLst>
            <a:outerShdw dist="53882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" name="Line 12">
            <a:extLst>
              <a:ext uri="{FF2B5EF4-FFF2-40B4-BE49-F238E27FC236}">
                <a16:creationId xmlns:a16="http://schemas.microsoft.com/office/drawing/2014/main" id="{F1F12614-6CC9-4EC4-810E-B663B22E92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1850" y="2938463"/>
            <a:ext cx="1533525" cy="6064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arrow" w="med" len="med"/>
          </a:ln>
          <a:effectLst>
            <a:outerShdw dist="53882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" name="Line 13">
            <a:extLst>
              <a:ext uri="{FF2B5EF4-FFF2-40B4-BE49-F238E27FC236}">
                <a16:creationId xmlns:a16="http://schemas.microsoft.com/office/drawing/2014/main" id="{F8EC13F6-47EB-4C34-8942-32790650E8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56250" y="3887788"/>
            <a:ext cx="53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arrow" w="med" len="med"/>
          </a:ln>
          <a:effectLst>
            <a:outerShdw dist="53882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11" name="Group 14">
            <a:extLst>
              <a:ext uri="{FF2B5EF4-FFF2-40B4-BE49-F238E27FC236}">
                <a16:creationId xmlns:a16="http://schemas.microsoft.com/office/drawing/2014/main" id="{17A2F15A-2212-4987-B448-9CD6CD1BBB2D}"/>
              </a:ext>
            </a:extLst>
          </p:cNvPr>
          <p:cNvGrpSpPr>
            <a:grpSpLocks/>
          </p:cNvGrpSpPr>
          <p:nvPr/>
        </p:nvGrpSpPr>
        <p:grpSpPr bwMode="auto">
          <a:xfrm>
            <a:off x="770165" y="2556826"/>
            <a:ext cx="3535362" cy="373063"/>
            <a:chOff x="892" y="889"/>
            <a:chExt cx="1824" cy="235"/>
          </a:xfrm>
        </p:grpSpPr>
        <p:sp>
          <p:nvSpPr>
            <p:cNvPr id="12" name="Line 15">
              <a:extLst>
                <a:ext uri="{FF2B5EF4-FFF2-40B4-BE49-F238E27FC236}">
                  <a16:creationId xmlns:a16="http://schemas.microsoft.com/office/drawing/2014/main" id="{69144368-58DA-417A-918A-32CEA16B94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5" y="1008"/>
              <a:ext cx="751" cy="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>
              <a:outerShdw dist="254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" name="AutoShape 16">
              <a:extLst>
                <a:ext uri="{FF2B5EF4-FFF2-40B4-BE49-F238E27FC236}">
                  <a16:creationId xmlns:a16="http://schemas.microsoft.com/office/drawing/2014/main" id="{37DF0A96-FD1D-428E-8D8B-71F2A5A25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" y="889"/>
              <a:ext cx="1564" cy="2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>
              <a:outerShdw dist="63500" dir="3187806" algn="ctr" rotWithShape="0">
                <a:srgbClr val="4D4D4D"/>
              </a:outerShdw>
            </a:effectLst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Arial" charset="0"/>
                </a:rPr>
                <a:t>Додати</a:t>
              </a: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Arial" charset="0"/>
                </a:rPr>
                <a:t> </a:t>
              </a:r>
              <a:r>
                <a:rPr kumimoji="0" lang="ru-RU" sz="16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Arial" charset="0"/>
                </a:rPr>
                <a:t>користувача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14" name="Text Box 18">
            <a:extLst>
              <a:ext uri="{FF2B5EF4-FFF2-40B4-BE49-F238E27FC236}">
                <a16:creationId xmlns:a16="http://schemas.microsoft.com/office/drawing/2014/main" id="{86BD129F-902A-4DB4-89AA-D72571900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563" y="4229100"/>
            <a:ext cx="169950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uk-UA" altLang="ru-RU" sz="1600" dirty="0">
                <a:solidFill>
                  <a:srgbClr val="0070C0"/>
                </a:solidFill>
                <a:latin typeface="Arial" charset="0"/>
              </a:rPr>
              <a:t>Співробітник</a:t>
            </a:r>
            <a:r>
              <a:rPr lang="en-US" altLang="ru-RU" sz="1600" dirty="0">
                <a:solidFill>
                  <a:srgbClr val="0070C0"/>
                </a:solidFill>
                <a:latin typeface="Arial" charset="0"/>
              </a:rPr>
              <a:t> 1</a:t>
            </a: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C2FB9877-F6C9-4FB1-8545-AC3B890F9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402" y="4240379"/>
            <a:ext cx="169950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ru-RU" altLang="ru-RU" sz="1600" dirty="0" err="1">
                <a:solidFill>
                  <a:srgbClr val="0070C0"/>
                </a:solidFill>
                <a:latin typeface="Arial" charset="0"/>
              </a:rPr>
              <a:t>Співробітник</a:t>
            </a:r>
            <a:r>
              <a:rPr lang="ru-RU" altLang="ru-RU" sz="1600" dirty="0">
                <a:solidFill>
                  <a:srgbClr val="0070C0"/>
                </a:solidFill>
                <a:latin typeface="Arial" charset="0"/>
              </a:rPr>
              <a:t> 2</a:t>
            </a:r>
            <a:endParaRPr lang="en-US" altLang="ru-RU" sz="16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6" name="Text Box 21">
            <a:extLst>
              <a:ext uri="{FF2B5EF4-FFF2-40B4-BE49-F238E27FC236}">
                <a16:creationId xmlns:a16="http://schemas.microsoft.com/office/drawing/2014/main" id="{F128EA0B-00EB-48CC-95C2-361954C42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875" y="4229100"/>
            <a:ext cx="3825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ru-RU" altLang="ru-RU" sz="1600">
                <a:solidFill>
                  <a:srgbClr val="00FFFF"/>
                </a:solidFill>
                <a:latin typeface="Arial" charset="0"/>
              </a:rPr>
              <a:t>…</a:t>
            </a:r>
            <a:endParaRPr lang="en-US" altLang="ru-RU" sz="1600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7" name="Text Box 23">
            <a:extLst>
              <a:ext uri="{FF2B5EF4-FFF2-40B4-BE49-F238E27FC236}">
                <a16:creationId xmlns:a16="http://schemas.microsoft.com/office/drawing/2014/main" id="{045C1EB7-A1A0-445A-B7EE-761967E17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1881" y="4190949"/>
            <a:ext cx="17107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uk-UA" altLang="ru-RU" sz="1600" dirty="0">
                <a:solidFill>
                  <a:srgbClr val="0070C0"/>
                </a:solidFill>
                <a:latin typeface="Arial" charset="0"/>
              </a:rPr>
              <a:t>Співробітник</a:t>
            </a:r>
            <a:r>
              <a:rPr lang="en-US" altLang="ru-RU" sz="1600" dirty="0">
                <a:solidFill>
                  <a:srgbClr val="0070C0"/>
                </a:solidFill>
                <a:latin typeface="Arial" charset="0"/>
              </a:rPr>
              <a:t> n</a:t>
            </a:r>
          </a:p>
        </p:txBody>
      </p:sp>
      <p:sp>
        <p:nvSpPr>
          <p:cNvPr id="18" name="AutoShape 25">
            <a:extLst>
              <a:ext uri="{FF2B5EF4-FFF2-40B4-BE49-F238E27FC236}">
                <a16:creationId xmlns:a16="http://schemas.microsoft.com/office/drawing/2014/main" id="{1CE2789C-9B67-47C7-A955-1C3AF7601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775" y="3651250"/>
            <a:ext cx="609600" cy="6096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19" name="Group 26">
            <a:extLst>
              <a:ext uri="{FF2B5EF4-FFF2-40B4-BE49-F238E27FC236}">
                <a16:creationId xmlns:a16="http://schemas.microsoft.com/office/drawing/2014/main" id="{9187D8E7-0C2F-42DB-AC74-5699058E4842}"/>
              </a:ext>
            </a:extLst>
          </p:cNvPr>
          <p:cNvGrpSpPr>
            <a:grpSpLocks/>
          </p:cNvGrpSpPr>
          <p:nvPr/>
        </p:nvGrpSpPr>
        <p:grpSpPr bwMode="auto">
          <a:xfrm>
            <a:off x="1497013" y="3833813"/>
            <a:ext cx="357187" cy="374650"/>
            <a:chOff x="654" y="2344"/>
            <a:chExt cx="727" cy="487"/>
          </a:xfrm>
        </p:grpSpPr>
        <p:grpSp>
          <p:nvGrpSpPr>
            <p:cNvPr id="20" name="Group 27">
              <a:extLst>
                <a:ext uri="{FF2B5EF4-FFF2-40B4-BE49-F238E27FC236}">
                  <a16:creationId xmlns:a16="http://schemas.microsoft.com/office/drawing/2014/main" id="{826534F7-E262-4343-B9AA-D6E773C7933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4" y="2635"/>
              <a:ext cx="339" cy="196"/>
              <a:chOff x="1548" y="2100"/>
              <a:chExt cx="864" cy="576"/>
            </a:xfrm>
          </p:grpSpPr>
          <p:sp>
            <p:nvSpPr>
              <p:cNvPr id="33" name="Line 28">
                <a:extLst>
                  <a:ext uri="{FF2B5EF4-FFF2-40B4-BE49-F238E27FC236}">
                    <a16:creationId xmlns:a16="http://schemas.microsoft.com/office/drawing/2014/main" id="{9F48C8B9-06CC-4A6C-93BD-A5B7652C7E2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4" name="Line 29">
                <a:extLst>
                  <a:ext uri="{FF2B5EF4-FFF2-40B4-BE49-F238E27FC236}">
                    <a16:creationId xmlns:a16="http://schemas.microsoft.com/office/drawing/2014/main" id="{ED26FE54-C13B-4140-AF19-616447AD44C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5" name="Line 30">
                <a:extLst>
                  <a:ext uri="{FF2B5EF4-FFF2-40B4-BE49-F238E27FC236}">
                    <a16:creationId xmlns:a16="http://schemas.microsoft.com/office/drawing/2014/main" id="{2DB8F7D1-2444-45A8-AFC1-797C109DE18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6" name="Oval 31">
                <a:extLst>
                  <a:ext uri="{FF2B5EF4-FFF2-40B4-BE49-F238E27FC236}">
                    <a16:creationId xmlns:a16="http://schemas.microsoft.com/office/drawing/2014/main" id="{9C2EEFF0-3B84-4DA6-835E-1F93601AC01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7" name="Oval 32">
                <a:extLst>
                  <a:ext uri="{FF2B5EF4-FFF2-40B4-BE49-F238E27FC236}">
                    <a16:creationId xmlns:a16="http://schemas.microsoft.com/office/drawing/2014/main" id="{7FAA7B16-38C8-44C3-AE88-2FB0D342F05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8" name="Oval 33">
                <a:extLst>
                  <a:ext uri="{FF2B5EF4-FFF2-40B4-BE49-F238E27FC236}">
                    <a16:creationId xmlns:a16="http://schemas.microsoft.com/office/drawing/2014/main" id="{839223F1-DB86-4A8F-ACD7-6DFE68E29A8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21" name="Line 34">
              <a:extLst>
                <a:ext uri="{FF2B5EF4-FFF2-40B4-BE49-F238E27FC236}">
                  <a16:creationId xmlns:a16="http://schemas.microsoft.com/office/drawing/2014/main" id="{19B36123-DA0F-4830-AEFB-7A07D020917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41" y="2389"/>
              <a:ext cx="175" cy="24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2" name="Line 35">
              <a:extLst>
                <a:ext uri="{FF2B5EF4-FFF2-40B4-BE49-F238E27FC236}">
                  <a16:creationId xmlns:a16="http://schemas.microsoft.com/office/drawing/2014/main" id="{0F5611A3-BA58-4552-B811-5A24B0EB9AE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016" y="2401"/>
              <a:ext cx="234" cy="22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3" name="Oval 36">
              <a:extLst>
                <a:ext uri="{FF2B5EF4-FFF2-40B4-BE49-F238E27FC236}">
                  <a16:creationId xmlns:a16="http://schemas.microsoft.com/office/drawing/2014/main" id="{64080D42-7080-454C-951D-B6612BF5D71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58" y="2344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4" name="Oval 37">
              <a:extLst>
                <a:ext uri="{FF2B5EF4-FFF2-40B4-BE49-F238E27FC236}">
                  <a16:creationId xmlns:a16="http://schemas.microsoft.com/office/drawing/2014/main" id="{5DB5120C-F010-4B7A-B55E-47FB8215304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0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5352F6DA-F662-4DFB-93C5-AF5050E06A1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39" y="2635"/>
              <a:ext cx="339" cy="196"/>
              <a:chOff x="1548" y="2100"/>
              <a:chExt cx="864" cy="576"/>
            </a:xfrm>
          </p:grpSpPr>
          <p:sp>
            <p:nvSpPr>
              <p:cNvPr id="27" name="Line 39">
                <a:extLst>
                  <a:ext uri="{FF2B5EF4-FFF2-40B4-BE49-F238E27FC236}">
                    <a16:creationId xmlns:a16="http://schemas.microsoft.com/office/drawing/2014/main" id="{21AE4869-BB25-467F-8D7F-19DBD0C244D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28" name="Line 40">
                <a:extLst>
                  <a:ext uri="{FF2B5EF4-FFF2-40B4-BE49-F238E27FC236}">
                    <a16:creationId xmlns:a16="http://schemas.microsoft.com/office/drawing/2014/main" id="{6E7260BA-FDAF-42E7-8139-AAB263FA162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29" name="Line 41">
                <a:extLst>
                  <a:ext uri="{FF2B5EF4-FFF2-40B4-BE49-F238E27FC236}">
                    <a16:creationId xmlns:a16="http://schemas.microsoft.com/office/drawing/2014/main" id="{73B3A32A-F64E-4ADD-9407-4D7AD9B26D7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0" name="Oval 42">
                <a:extLst>
                  <a:ext uri="{FF2B5EF4-FFF2-40B4-BE49-F238E27FC236}">
                    <a16:creationId xmlns:a16="http://schemas.microsoft.com/office/drawing/2014/main" id="{9E6BDF05-717B-4C0E-AAC7-5954A725203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1" name="Oval 43">
                <a:extLst>
                  <a:ext uri="{FF2B5EF4-FFF2-40B4-BE49-F238E27FC236}">
                    <a16:creationId xmlns:a16="http://schemas.microsoft.com/office/drawing/2014/main" id="{4E10B38D-2104-4A04-B167-DD1CE3F605A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2" name="Oval 44">
                <a:extLst>
                  <a:ext uri="{FF2B5EF4-FFF2-40B4-BE49-F238E27FC236}">
                    <a16:creationId xmlns:a16="http://schemas.microsoft.com/office/drawing/2014/main" id="{D852B090-8D66-43EE-AF96-7A40BB46BAC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26" name="Oval 45">
              <a:extLst>
                <a:ext uri="{FF2B5EF4-FFF2-40B4-BE49-F238E27FC236}">
                  <a16:creationId xmlns:a16="http://schemas.microsoft.com/office/drawing/2014/main" id="{D92EC0E0-2BAA-4329-9549-4547A7B82F5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5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39" name="AutoShape 46">
            <a:extLst>
              <a:ext uri="{FF2B5EF4-FFF2-40B4-BE49-F238E27FC236}">
                <a16:creationId xmlns:a16="http://schemas.microsoft.com/office/drawing/2014/main" id="{D0E8A516-31F4-4008-82B4-8385DEF0E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450" y="3651250"/>
            <a:ext cx="609600" cy="6096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40" name="Group 47">
            <a:extLst>
              <a:ext uri="{FF2B5EF4-FFF2-40B4-BE49-F238E27FC236}">
                <a16:creationId xmlns:a16="http://schemas.microsoft.com/office/drawing/2014/main" id="{880C405B-E91C-410E-AB29-A291ADC2A72B}"/>
              </a:ext>
            </a:extLst>
          </p:cNvPr>
          <p:cNvGrpSpPr>
            <a:grpSpLocks/>
          </p:cNvGrpSpPr>
          <p:nvPr/>
        </p:nvGrpSpPr>
        <p:grpSpPr bwMode="auto">
          <a:xfrm>
            <a:off x="2706688" y="3833813"/>
            <a:ext cx="357187" cy="374650"/>
            <a:chOff x="654" y="2344"/>
            <a:chExt cx="727" cy="487"/>
          </a:xfrm>
        </p:grpSpPr>
        <p:grpSp>
          <p:nvGrpSpPr>
            <p:cNvPr id="41" name="Group 48">
              <a:extLst>
                <a:ext uri="{FF2B5EF4-FFF2-40B4-BE49-F238E27FC236}">
                  <a16:creationId xmlns:a16="http://schemas.microsoft.com/office/drawing/2014/main" id="{B5502407-C738-420B-83B3-758FF9A7B55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4" y="2635"/>
              <a:ext cx="339" cy="196"/>
              <a:chOff x="1548" y="2100"/>
              <a:chExt cx="864" cy="576"/>
            </a:xfrm>
          </p:grpSpPr>
          <p:sp>
            <p:nvSpPr>
              <p:cNvPr id="54" name="Line 49">
                <a:extLst>
                  <a:ext uri="{FF2B5EF4-FFF2-40B4-BE49-F238E27FC236}">
                    <a16:creationId xmlns:a16="http://schemas.microsoft.com/office/drawing/2014/main" id="{8439FA56-A480-40BE-A4F6-20E5A17F856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5" name="Line 50">
                <a:extLst>
                  <a:ext uri="{FF2B5EF4-FFF2-40B4-BE49-F238E27FC236}">
                    <a16:creationId xmlns:a16="http://schemas.microsoft.com/office/drawing/2014/main" id="{281C3128-F3E4-45C3-9216-0A271B7EB6F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6" name="Line 51">
                <a:extLst>
                  <a:ext uri="{FF2B5EF4-FFF2-40B4-BE49-F238E27FC236}">
                    <a16:creationId xmlns:a16="http://schemas.microsoft.com/office/drawing/2014/main" id="{A6A9E5AC-1A4B-42A8-8777-E48588DC165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7" name="Oval 52">
                <a:extLst>
                  <a:ext uri="{FF2B5EF4-FFF2-40B4-BE49-F238E27FC236}">
                    <a16:creationId xmlns:a16="http://schemas.microsoft.com/office/drawing/2014/main" id="{98790068-F40C-4587-BF8D-DD7E7615787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8" name="Oval 53">
                <a:extLst>
                  <a:ext uri="{FF2B5EF4-FFF2-40B4-BE49-F238E27FC236}">
                    <a16:creationId xmlns:a16="http://schemas.microsoft.com/office/drawing/2014/main" id="{B6638AFC-9BEF-4458-B05E-8406EA654D7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9" name="Oval 54">
                <a:extLst>
                  <a:ext uri="{FF2B5EF4-FFF2-40B4-BE49-F238E27FC236}">
                    <a16:creationId xmlns:a16="http://schemas.microsoft.com/office/drawing/2014/main" id="{B5CBF8EB-77C9-479A-A7A6-CB87464D088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42" name="Line 55">
              <a:extLst>
                <a:ext uri="{FF2B5EF4-FFF2-40B4-BE49-F238E27FC236}">
                  <a16:creationId xmlns:a16="http://schemas.microsoft.com/office/drawing/2014/main" id="{87798D41-1B7E-4206-9894-7051C341BA28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41" y="2389"/>
              <a:ext cx="175" cy="24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3" name="Line 56">
              <a:extLst>
                <a:ext uri="{FF2B5EF4-FFF2-40B4-BE49-F238E27FC236}">
                  <a16:creationId xmlns:a16="http://schemas.microsoft.com/office/drawing/2014/main" id="{D5C10C3E-11B3-42D6-A383-971B3C39C3D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016" y="2401"/>
              <a:ext cx="234" cy="22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4" name="Oval 57">
              <a:extLst>
                <a:ext uri="{FF2B5EF4-FFF2-40B4-BE49-F238E27FC236}">
                  <a16:creationId xmlns:a16="http://schemas.microsoft.com/office/drawing/2014/main" id="{562C7DAF-5F60-4E1A-98E2-27B7B94F1B2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58" y="2344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45" name="Oval 58">
              <a:extLst>
                <a:ext uri="{FF2B5EF4-FFF2-40B4-BE49-F238E27FC236}">
                  <a16:creationId xmlns:a16="http://schemas.microsoft.com/office/drawing/2014/main" id="{04B55693-373E-4E15-8376-F87F3E09B1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0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46" name="Group 59">
              <a:extLst>
                <a:ext uri="{FF2B5EF4-FFF2-40B4-BE49-F238E27FC236}">
                  <a16:creationId xmlns:a16="http://schemas.microsoft.com/office/drawing/2014/main" id="{E21CC4C4-0706-4C8E-8249-9FB268ADD8B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39" y="2635"/>
              <a:ext cx="339" cy="196"/>
              <a:chOff x="1548" y="2100"/>
              <a:chExt cx="864" cy="576"/>
            </a:xfrm>
          </p:grpSpPr>
          <p:sp>
            <p:nvSpPr>
              <p:cNvPr id="48" name="Line 60">
                <a:extLst>
                  <a:ext uri="{FF2B5EF4-FFF2-40B4-BE49-F238E27FC236}">
                    <a16:creationId xmlns:a16="http://schemas.microsoft.com/office/drawing/2014/main" id="{383992CE-05E1-4D8B-B60D-BF4F97C031D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49" name="Line 61">
                <a:extLst>
                  <a:ext uri="{FF2B5EF4-FFF2-40B4-BE49-F238E27FC236}">
                    <a16:creationId xmlns:a16="http://schemas.microsoft.com/office/drawing/2014/main" id="{4F79DCDE-6694-46C9-A863-761E0672FFD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0" name="Line 62">
                <a:extLst>
                  <a:ext uri="{FF2B5EF4-FFF2-40B4-BE49-F238E27FC236}">
                    <a16:creationId xmlns:a16="http://schemas.microsoft.com/office/drawing/2014/main" id="{5C4A8AFE-753A-41C1-BECB-8AB79DA0768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1" name="Oval 63">
                <a:extLst>
                  <a:ext uri="{FF2B5EF4-FFF2-40B4-BE49-F238E27FC236}">
                    <a16:creationId xmlns:a16="http://schemas.microsoft.com/office/drawing/2014/main" id="{B69848DD-71ED-400B-AB85-BC8BF5EB0F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2" name="Oval 64">
                <a:extLst>
                  <a:ext uri="{FF2B5EF4-FFF2-40B4-BE49-F238E27FC236}">
                    <a16:creationId xmlns:a16="http://schemas.microsoft.com/office/drawing/2014/main" id="{C81E4F40-D9B0-4A8E-B04F-D90602E6073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3" name="Oval 65">
                <a:extLst>
                  <a:ext uri="{FF2B5EF4-FFF2-40B4-BE49-F238E27FC236}">
                    <a16:creationId xmlns:a16="http://schemas.microsoft.com/office/drawing/2014/main" id="{AFE396B5-A092-484C-BED2-03C7249FE0E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47" name="Oval 66">
              <a:extLst>
                <a:ext uri="{FF2B5EF4-FFF2-40B4-BE49-F238E27FC236}">
                  <a16:creationId xmlns:a16="http://schemas.microsoft.com/office/drawing/2014/main" id="{BC3F0B3C-1A4A-4A1F-AA83-D250858D2B7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5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60" name="AutoShape 67">
            <a:extLst>
              <a:ext uri="{FF2B5EF4-FFF2-40B4-BE49-F238E27FC236}">
                <a16:creationId xmlns:a16="http://schemas.microsoft.com/office/drawing/2014/main" id="{894E3C9B-0EB4-46D3-9C50-FB3F74992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3651250"/>
            <a:ext cx="609600" cy="6096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61" name="Group 68">
            <a:extLst>
              <a:ext uri="{FF2B5EF4-FFF2-40B4-BE49-F238E27FC236}">
                <a16:creationId xmlns:a16="http://schemas.microsoft.com/office/drawing/2014/main" id="{3862FCC5-B3B8-41C0-8BD4-3299F6CC1E82}"/>
              </a:ext>
            </a:extLst>
          </p:cNvPr>
          <p:cNvGrpSpPr>
            <a:grpSpLocks/>
          </p:cNvGrpSpPr>
          <p:nvPr/>
        </p:nvGrpSpPr>
        <p:grpSpPr bwMode="auto">
          <a:xfrm>
            <a:off x="3849688" y="3833813"/>
            <a:ext cx="357187" cy="374650"/>
            <a:chOff x="654" y="2344"/>
            <a:chExt cx="727" cy="487"/>
          </a:xfrm>
        </p:grpSpPr>
        <p:grpSp>
          <p:nvGrpSpPr>
            <p:cNvPr id="62" name="Group 69">
              <a:extLst>
                <a:ext uri="{FF2B5EF4-FFF2-40B4-BE49-F238E27FC236}">
                  <a16:creationId xmlns:a16="http://schemas.microsoft.com/office/drawing/2014/main" id="{B9E46BD0-4DBE-4690-BDC6-23E4BBF8D90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4" y="2635"/>
              <a:ext cx="339" cy="196"/>
              <a:chOff x="1548" y="2100"/>
              <a:chExt cx="864" cy="576"/>
            </a:xfrm>
          </p:grpSpPr>
          <p:sp>
            <p:nvSpPr>
              <p:cNvPr id="75" name="Line 70">
                <a:extLst>
                  <a:ext uri="{FF2B5EF4-FFF2-40B4-BE49-F238E27FC236}">
                    <a16:creationId xmlns:a16="http://schemas.microsoft.com/office/drawing/2014/main" id="{AA1EE767-38A2-4870-8713-3BD689EBF09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6" name="Line 71">
                <a:extLst>
                  <a:ext uri="{FF2B5EF4-FFF2-40B4-BE49-F238E27FC236}">
                    <a16:creationId xmlns:a16="http://schemas.microsoft.com/office/drawing/2014/main" id="{D1ABBEB3-36A6-44AA-B02F-A5FAFD7C2C85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7" name="Line 72">
                <a:extLst>
                  <a:ext uri="{FF2B5EF4-FFF2-40B4-BE49-F238E27FC236}">
                    <a16:creationId xmlns:a16="http://schemas.microsoft.com/office/drawing/2014/main" id="{FCE2053D-C427-48DF-BA67-A25CFBFEF9F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8" name="Oval 73">
                <a:extLst>
                  <a:ext uri="{FF2B5EF4-FFF2-40B4-BE49-F238E27FC236}">
                    <a16:creationId xmlns:a16="http://schemas.microsoft.com/office/drawing/2014/main" id="{A947B8CE-932D-4B8B-8334-BC4FD3EAACF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9" name="Oval 74">
                <a:extLst>
                  <a:ext uri="{FF2B5EF4-FFF2-40B4-BE49-F238E27FC236}">
                    <a16:creationId xmlns:a16="http://schemas.microsoft.com/office/drawing/2014/main" id="{096FD806-F0B6-4517-B5DF-DC7A1093447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80" name="Oval 75">
                <a:extLst>
                  <a:ext uri="{FF2B5EF4-FFF2-40B4-BE49-F238E27FC236}">
                    <a16:creationId xmlns:a16="http://schemas.microsoft.com/office/drawing/2014/main" id="{835E0E7D-A88E-4F5A-9CD2-258CFA8412E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63" name="Line 76">
              <a:extLst>
                <a:ext uri="{FF2B5EF4-FFF2-40B4-BE49-F238E27FC236}">
                  <a16:creationId xmlns:a16="http://schemas.microsoft.com/office/drawing/2014/main" id="{B247A974-89C2-432D-B6C6-EF7B8FB3FAB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41" y="2389"/>
              <a:ext cx="175" cy="24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" name="Line 77">
              <a:extLst>
                <a:ext uri="{FF2B5EF4-FFF2-40B4-BE49-F238E27FC236}">
                  <a16:creationId xmlns:a16="http://schemas.microsoft.com/office/drawing/2014/main" id="{2332F070-B67E-4B1A-A7CC-57347DE2951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016" y="2401"/>
              <a:ext cx="234" cy="22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" name="Oval 78">
              <a:extLst>
                <a:ext uri="{FF2B5EF4-FFF2-40B4-BE49-F238E27FC236}">
                  <a16:creationId xmlns:a16="http://schemas.microsoft.com/office/drawing/2014/main" id="{71F9E405-E055-4228-9A16-754B7485072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58" y="2344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66" name="Oval 79">
              <a:extLst>
                <a:ext uri="{FF2B5EF4-FFF2-40B4-BE49-F238E27FC236}">
                  <a16:creationId xmlns:a16="http://schemas.microsoft.com/office/drawing/2014/main" id="{2C29125C-265B-4F3D-AFF8-FF89246D166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0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67" name="Group 80">
              <a:extLst>
                <a:ext uri="{FF2B5EF4-FFF2-40B4-BE49-F238E27FC236}">
                  <a16:creationId xmlns:a16="http://schemas.microsoft.com/office/drawing/2014/main" id="{51F151EA-50D2-49DF-8531-C60B47B9397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39" y="2635"/>
              <a:ext cx="339" cy="196"/>
              <a:chOff x="1548" y="2100"/>
              <a:chExt cx="864" cy="576"/>
            </a:xfrm>
          </p:grpSpPr>
          <p:sp>
            <p:nvSpPr>
              <p:cNvPr id="69" name="Line 81">
                <a:extLst>
                  <a:ext uri="{FF2B5EF4-FFF2-40B4-BE49-F238E27FC236}">
                    <a16:creationId xmlns:a16="http://schemas.microsoft.com/office/drawing/2014/main" id="{60D160BE-0655-44AD-A1CB-BC320C2EE99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0" name="Line 82">
                <a:extLst>
                  <a:ext uri="{FF2B5EF4-FFF2-40B4-BE49-F238E27FC236}">
                    <a16:creationId xmlns:a16="http://schemas.microsoft.com/office/drawing/2014/main" id="{094DD25D-DC37-4A3A-ABC6-621DAD46279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1" name="Line 83">
                <a:extLst>
                  <a:ext uri="{FF2B5EF4-FFF2-40B4-BE49-F238E27FC236}">
                    <a16:creationId xmlns:a16="http://schemas.microsoft.com/office/drawing/2014/main" id="{56888BCB-3FBB-475E-9BAF-B4225145176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2" name="Oval 84">
                <a:extLst>
                  <a:ext uri="{FF2B5EF4-FFF2-40B4-BE49-F238E27FC236}">
                    <a16:creationId xmlns:a16="http://schemas.microsoft.com/office/drawing/2014/main" id="{B88324FA-9BBB-4DF1-9BFC-6CCA3D5AA2B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3" name="Oval 85">
                <a:extLst>
                  <a:ext uri="{FF2B5EF4-FFF2-40B4-BE49-F238E27FC236}">
                    <a16:creationId xmlns:a16="http://schemas.microsoft.com/office/drawing/2014/main" id="{FB321DBE-6806-4516-950E-EB05FCEECD1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4" name="Oval 86">
                <a:extLst>
                  <a:ext uri="{FF2B5EF4-FFF2-40B4-BE49-F238E27FC236}">
                    <a16:creationId xmlns:a16="http://schemas.microsoft.com/office/drawing/2014/main" id="{E3B25C07-F36E-4A8A-8ED0-C967EB60CB4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68" name="Oval 87">
              <a:extLst>
                <a:ext uri="{FF2B5EF4-FFF2-40B4-BE49-F238E27FC236}">
                  <a16:creationId xmlns:a16="http://schemas.microsoft.com/office/drawing/2014/main" id="{C33E85E7-5CC2-441D-9DC3-034DFD5ACF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5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81" name="AutoShape 88">
            <a:extLst>
              <a:ext uri="{FF2B5EF4-FFF2-40B4-BE49-F238E27FC236}">
                <a16:creationId xmlns:a16="http://schemas.microsoft.com/office/drawing/2014/main" id="{37FB2E49-533D-4C87-9F4B-C282AD87D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0450" y="3651250"/>
            <a:ext cx="609600" cy="6096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82" name="Group 89">
            <a:extLst>
              <a:ext uri="{FF2B5EF4-FFF2-40B4-BE49-F238E27FC236}">
                <a16:creationId xmlns:a16="http://schemas.microsoft.com/office/drawing/2014/main" id="{583A5444-CB42-45EE-B2BA-C1DFC41BAA45}"/>
              </a:ext>
            </a:extLst>
          </p:cNvPr>
          <p:cNvGrpSpPr>
            <a:grpSpLocks/>
          </p:cNvGrpSpPr>
          <p:nvPr/>
        </p:nvGrpSpPr>
        <p:grpSpPr bwMode="auto">
          <a:xfrm>
            <a:off x="4992688" y="3833813"/>
            <a:ext cx="357187" cy="374650"/>
            <a:chOff x="654" y="2344"/>
            <a:chExt cx="727" cy="487"/>
          </a:xfrm>
        </p:grpSpPr>
        <p:grpSp>
          <p:nvGrpSpPr>
            <p:cNvPr id="83" name="Group 90">
              <a:extLst>
                <a:ext uri="{FF2B5EF4-FFF2-40B4-BE49-F238E27FC236}">
                  <a16:creationId xmlns:a16="http://schemas.microsoft.com/office/drawing/2014/main" id="{B7C377E3-501E-4980-BE30-F5CED1C5DB5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4" y="2635"/>
              <a:ext cx="339" cy="196"/>
              <a:chOff x="1548" y="2100"/>
              <a:chExt cx="864" cy="576"/>
            </a:xfrm>
          </p:grpSpPr>
          <p:sp>
            <p:nvSpPr>
              <p:cNvPr id="96" name="Line 91">
                <a:extLst>
                  <a:ext uri="{FF2B5EF4-FFF2-40B4-BE49-F238E27FC236}">
                    <a16:creationId xmlns:a16="http://schemas.microsoft.com/office/drawing/2014/main" id="{87E3A272-1D5C-480B-AD12-A89FE5BA4199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97" name="Line 92">
                <a:extLst>
                  <a:ext uri="{FF2B5EF4-FFF2-40B4-BE49-F238E27FC236}">
                    <a16:creationId xmlns:a16="http://schemas.microsoft.com/office/drawing/2014/main" id="{DD9209D8-5C72-4B64-A1AA-C21E9D7C0C8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98" name="Line 93">
                <a:extLst>
                  <a:ext uri="{FF2B5EF4-FFF2-40B4-BE49-F238E27FC236}">
                    <a16:creationId xmlns:a16="http://schemas.microsoft.com/office/drawing/2014/main" id="{16ED8A07-BE63-48E6-A63B-A081C1F9661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99" name="Oval 94">
                <a:extLst>
                  <a:ext uri="{FF2B5EF4-FFF2-40B4-BE49-F238E27FC236}">
                    <a16:creationId xmlns:a16="http://schemas.microsoft.com/office/drawing/2014/main" id="{66A47958-9B99-464E-A306-A367F18EB74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00" name="Oval 95">
                <a:extLst>
                  <a:ext uri="{FF2B5EF4-FFF2-40B4-BE49-F238E27FC236}">
                    <a16:creationId xmlns:a16="http://schemas.microsoft.com/office/drawing/2014/main" id="{CC5FAC3B-3DDA-45F4-9459-84A2FF213A0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01" name="Oval 96">
                <a:extLst>
                  <a:ext uri="{FF2B5EF4-FFF2-40B4-BE49-F238E27FC236}">
                    <a16:creationId xmlns:a16="http://schemas.microsoft.com/office/drawing/2014/main" id="{7CEA1692-7E19-4DBA-9249-AFBDC297457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84" name="Line 97">
              <a:extLst>
                <a:ext uri="{FF2B5EF4-FFF2-40B4-BE49-F238E27FC236}">
                  <a16:creationId xmlns:a16="http://schemas.microsoft.com/office/drawing/2014/main" id="{C522777D-62E4-4CA6-B93B-2B9CB84DF0F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41" y="2389"/>
              <a:ext cx="175" cy="24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5" name="Line 98">
              <a:extLst>
                <a:ext uri="{FF2B5EF4-FFF2-40B4-BE49-F238E27FC236}">
                  <a16:creationId xmlns:a16="http://schemas.microsoft.com/office/drawing/2014/main" id="{6CE01DFA-0AFF-4EA0-83F0-52FCF4A8903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016" y="2401"/>
              <a:ext cx="234" cy="22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6" name="Oval 99">
              <a:extLst>
                <a:ext uri="{FF2B5EF4-FFF2-40B4-BE49-F238E27FC236}">
                  <a16:creationId xmlns:a16="http://schemas.microsoft.com/office/drawing/2014/main" id="{DFC8350F-D6CA-4731-8678-67A3B4C4EFE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58" y="2344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87" name="Oval 100">
              <a:extLst>
                <a:ext uri="{FF2B5EF4-FFF2-40B4-BE49-F238E27FC236}">
                  <a16:creationId xmlns:a16="http://schemas.microsoft.com/office/drawing/2014/main" id="{744BEB1B-01BC-426B-9160-DBCBE0A0429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0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88" name="Group 101">
              <a:extLst>
                <a:ext uri="{FF2B5EF4-FFF2-40B4-BE49-F238E27FC236}">
                  <a16:creationId xmlns:a16="http://schemas.microsoft.com/office/drawing/2014/main" id="{009E84C6-C0B1-47A9-978E-6E3A7F5BBC9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39" y="2635"/>
              <a:ext cx="339" cy="196"/>
              <a:chOff x="1548" y="2100"/>
              <a:chExt cx="864" cy="576"/>
            </a:xfrm>
          </p:grpSpPr>
          <p:sp>
            <p:nvSpPr>
              <p:cNvPr id="90" name="Line 102">
                <a:extLst>
                  <a:ext uri="{FF2B5EF4-FFF2-40B4-BE49-F238E27FC236}">
                    <a16:creationId xmlns:a16="http://schemas.microsoft.com/office/drawing/2014/main" id="{93381351-EBB7-4D4F-BECF-3E35F431558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91" name="Line 103">
                <a:extLst>
                  <a:ext uri="{FF2B5EF4-FFF2-40B4-BE49-F238E27FC236}">
                    <a16:creationId xmlns:a16="http://schemas.microsoft.com/office/drawing/2014/main" id="{052EDD5D-FDD6-49C9-85E9-0E0AE82A9F5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92" name="Line 104">
                <a:extLst>
                  <a:ext uri="{FF2B5EF4-FFF2-40B4-BE49-F238E27FC236}">
                    <a16:creationId xmlns:a16="http://schemas.microsoft.com/office/drawing/2014/main" id="{D88CAD31-25FD-40F2-9852-1BD1CDA4619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93" name="Oval 105">
                <a:extLst>
                  <a:ext uri="{FF2B5EF4-FFF2-40B4-BE49-F238E27FC236}">
                    <a16:creationId xmlns:a16="http://schemas.microsoft.com/office/drawing/2014/main" id="{32506662-628C-4C0F-B4F4-E0EF949F39E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94" name="Oval 106">
                <a:extLst>
                  <a:ext uri="{FF2B5EF4-FFF2-40B4-BE49-F238E27FC236}">
                    <a16:creationId xmlns:a16="http://schemas.microsoft.com/office/drawing/2014/main" id="{C24F6C51-A65B-486E-A719-4765CDF8587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95" name="Oval 107">
                <a:extLst>
                  <a:ext uri="{FF2B5EF4-FFF2-40B4-BE49-F238E27FC236}">
                    <a16:creationId xmlns:a16="http://schemas.microsoft.com/office/drawing/2014/main" id="{1B3BAE0A-217C-4B72-856F-D988DDF92B6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89" name="Oval 108">
              <a:extLst>
                <a:ext uri="{FF2B5EF4-FFF2-40B4-BE49-F238E27FC236}">
                  <a16:creationId xmlns:a16="http://schemas.microsoft.com/office/drawing/2014/main" id="{508A7002-4213-4C87-9932-2CA1F82E745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5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102" name="AutoShape 109">
            <a:extLst>
              <a:ext uri="{FF2B5EF4-FFF2-40B4-BE49-F238E27FC236}">
                <a16:creationId xmlns:a16="http://schemas.microsoft.com/office/drawing/2014/main" id="{E3B7C6BF-96CE-4BD3-8C48-47A7D8DB0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0" y="3651250"/>
            <a:ext cx="609600" cy="6096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103" name="Group 110">
            <a:extLst>
              <a:ext uri="{FF2B5EF4-FFF2-40B4-BE49-F238E27FC236}">
                <a16:creationId xmlns:a16="http://schemas.microsoft.com/office/drawing/2014/main" id="{92BEFDB9-AC90-48A3-B41B-1D6F169EDACE}"/>
              </a:ext>
            </a:extLst>
          </p:cNvPr>
          <p:cNvGrpSpPr>
            <a:grpSpLocks/>
          </p:cNvGrpSpPr>
          <p:nvPr/>
        </p:nvGrpSpPr>
        <p:grpSpPr bwMode="auto">
          <a:xfrm>
            <a:off x="6211888" y="3833813"/>
            <a:ext cx="357187" cy="374650"/>
            <a:chOff x="654" y="2344"/>
            <a:chExt cx="727" cy="487"/>
          </a:xfrm>
        </p:grpSpPr>
        <p:grpSp>
          <p:nvGrpSpPr>
            <p:cNvPr id="104" name="Group 111">
              <a:extLst>
                <a:ext uri="{FF2B5EF4-FFF2-40B4-BE49-F238E27FC236}">
                  <a16:creationId xmlns:a16="http://schemas.microsoft.com/office/drawing/2014/main" id="{EF622A62-D609-40BE-87BD-58781287968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4" y="2635"/>
              <a:ext cx="339" cy="196"/>
              <a:chOff x="1548" y="2100"/>
              <a:chExt cx="864" cy="576"/>
            </a:xfrm>
          </p:grpSpPr>
          <p:sp>
            <p:nvSpPr>
              <p:cNvPr id="117" name="Line 112">
                <a:extLst>
                  <a:ext uri="{FF2B5EF4-FFF2-40B4-BE49-F238E27FC236}">
                    <a16:creationId xmlns:a16="http://schemas.microsoft.com/office/drawing/2014/main" id="{38A9A0EA-BF66-41F4-A96A-6140AA00A19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18" name="Line 113">
                <a:extLst>
                  <a:ext uri="{FF2B5EF4-FFF2-40B4-BE49-F238E27FC236}">
                    <a16:creationId xmlns:a16="http://schemas.microsoft.com/office/drawing/2014/main" id="{40F2A3B5-4C7A-4A32-A89D-25BF27B66D2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19" name="Line 114">
                <a:extLst>
                  <a:ext uri="{FF2B5EF4-FFF2-40B4-BE49-F238E27FC236}">
                    <a16:creationId xmlns:a16="http://schemas.microsoft.com/office/drawing/2014/main" id="{9D9048CE-8F4E-45B8-8741-E0C0B4CAD86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20" name="Oval 115">
                <a:extLst>
                  <a:ext uri="{FF2B5EF4-FFF2-40B4-BE49-F238E27FC236}">
                    <a16:creationId xmlns:a16="http://schemas.microsoft.com/office/drawing/2014/main" id="{0C4D8EEE-BBE2-4573-B7C5-B1FB0B50FD6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21" name="Oval 116">
                <a:extLst>
                  <a:ext uri="{FF2B5EF4-FFF2-40B4-BE49-F238E27FC236}">
                    <a16:creationId xmlns:a16="http://schemas.microsoft.com/office/drawing/2014/main" id="{8B9BFDDD-3023-4DFF-AAD5-2D8E266D9BD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22" name="Oval 117">
                <a:extLst>
                  <a:ext uri="{FF2B5EF4-FFF2-40B4-BE49-F238E27FC236}">
                    <a16:creationId xmlns:a16="http://schemas.microsoft.com/office/drawing/2014/main" id="{5DDEAC3E-B304-4A0C-9903-DE475F61FCE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105" name="Line 118">
              <a:extLst>
                <a:ext uri="{FF2B5EF4-FFF2-40B4-BE49-F238E27FC236}">
                  <a16:creationId xmlns:a16="http://schemas.microsoft.com/office/drawing/2014/main" id="{CF4BAD81-ED7F-4CEA-9F5B-CB8A9E6C977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41" y="2389"/>
              <a:ext cx="175" cy="24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6" name="Line 119">
              <a:extLst>
                <a:ext uri="{FF2B5EF4-FFF2-40B4-BE49-F238E27FC236}">
                  <a16:creationId xmlns:a16="http://schemas.microsoft.com/office/drawing/2014/main" id="{CF5037C2-5FA9-459E-A293-8610A6EF383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016" y="2401"/>
              <a:ext cx="234" cy="22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7" name="Oval 120">
              <a:extLst>
                <a:ext uri="{FF2B5EF4-FFF2-40B4-BE49-F238E27FC236}">
                  <a16:creationId xmlns:a16="http://schemas.microsoft.com/office/drawing/2014/main" id="{764A0D53-2B0B-4EB8-822C-E73F3404CF8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58" y="2344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08" name="Oval 121">
              <a:extLst>
                <a:ext uri="{FF2B5EF4-FFF2-40B4-BE49-F238E27FC236}">
                  <a16:creationId xmlns:a16="http://schemas.microsoft.com/office/drawing/2014/main" id="{B51B2D66-E5C8-4760-B457-BCDEEC312AB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0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109" name="Group 122">
              <a:extLst>
                <a:ext uri="{FF2B5EF4-FFF2-40B4-BE49-F238E27FC236}">
                  <a16:creationId xmlns:a16="http://schemas.microsoft.com/office/drawing/2014/main" id="{B0F30C07-071E-4AD3-BA6A-101D7D6A4A8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39" y="2635"/>
              <a:ext cx="339" cy="196"/>
              <a:chOff x="1548" y="2100"/>
              <a:chExt cx="864" cy="576"/>
            </a:xfrm>
          </p:grpSpPr>
          <p:sp>
            <p:nvSpPr>
              <p:cNvPr id="111" name="Line 123">
                <a:extLst>
                  <a:ext uri="{FF2B5EF4-FFF2-40B4-BE49-F238E27FC236}">
                    <a16:creationId xmlns:a16="http://schemas.microsoft.com/office/drawing/2014/main" id="{A1EFD670-5182-4801-AF3A-F3B7CB6815E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12" name="Line 124">
                <a:extLst>
                  <a:ext uri="{FF2B5EF4-FFF2-40B4-BE49-F238E27FC236}">
                    <a16:creationId xmlns:a16="http://schemas.microsoft.com/office/drawing/2014/main" id="{0D7F9B4B-E445-4980-A12E-45F7120A015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13" name="Line 125">
                <a:extLst>
                  <a:ext uri="{FF2B5EF4-FFF2-40B4-BE49-F238E27FC236}">
                    <a16:creationId xmlns:a16="http://schemas.microsoft.com/office/drawing/2014/main" id="{48537350-8377-4A50-83A4-8B490B39E80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14" name="Oval 126">
                <a:extLst>
                  <a:ext uri="{FF2B5EF4-FFF2-40B4-BE49-F238E27FC236}">
                    <a16:creationId xmlns:a16="http://schemas.microsoft.com/office/drawing/2014/main" id="{DD76F913-F81B-4DED-9013-8039C750447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15" name="Oval 127">
                <a:extLst>
                  <a:ext uri="{FF2B5EF4-FFF2-40B4-BE49-F238E27FC236}">
                    <a16:creationId xmlns:a16="http://schemas.microsoft.com/office/drawing/2014/main" id="{0B43CF53-5367-4971-9CF7-A514B117E5E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16" name="Oval 128">
                <a:extLst>
                  <a:ext uri="{FF2B5EF4-FFF2-40B4-BE49-F238E27FC236}">
                    <a16:creationId xmlns:a16="http://schemas.microsoft.com/office/drawing/2014/main" id="{B431E39B-8164-4F00-9B17-E2C0D7EE378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110" name="Oval 129">
              <a:extLst>
                <a:ext uri="{FF2B5EF4-FFF2-40B4-BE49-F238E27FC236}">
                  <a16:creationId xmlns:a16="http://schemas.microsoft.com/office/drawing/2014/main" id="{378BB1F1-DA6D-4F46-B20B-0A1BD89B883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5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123" name="AutoShape 130">
            <a:extLst>
              <a:ext uri="{FF2B5EF4-FFF2-40B4-BE49-F238E27FC236}">
                <a16:creationId xmlns:a16="http://schemas.microsoft.com/office/drawing/2014/main" id="{8D40D790-4BAB-471D-B142-D4CF7EC31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3651250"/>
            <a:ext cx="609600" cy="6096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124" name="Group 131">
            <a:extLst>
              <a:ext uri="{FF2B5EF4-FFF2-40B4-BE49-F238E27FC236}">
                <a16:creationId xmlns:a16="http://schemas.microsoft.com/office/drawing/2014/main" id="{0308C9DF-09B7-441D-B43D-20F592C919B4}"/>
              </a:ext>
            </a:extLst>
          </p:cNvPr>
          <p:cNvGrpSpPr>
            <a:grpSpLocks/>
          </p:cNvGrpSpPr>
          <p:nvPr/>
        </p:nvGrpSpPr>
        <p:grpSpPr bwMode="auto">
          <a:xfrm>
            <a:off x="7431088" y="3833813"/>
            <a:ext cx="357187" cy="374650"/>
            <a:chOff x="654" y="2344"/>
            <a:chExt cx="727" cy="487"/>
          </a:xfrm>
        </p:grpSpPr>
        <p:grpSp>
          <p:nvGrpSpPr>
            <p:cNvPr id="125" name="Group 132">
              <a:extLst>
                <a:ext uri="{FF2B5EF4-FFF2-40B4-BE49-F238E27FC236}">
                  <a16:creationId xmlns:a16="http://schemas.microsoft.com/office/drawing/2014/main" id="{293CC766-06F7-4873-9E0F-05A7EF7F561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4" y="2635"/>
              <a:ext cx="339" cy="196"/>
              <a:chOff x="1548" y="2100"/>
              <a:chExt cx="864" cy="576"/>
            </a:xfrm>
          </p:grpSpPr>
          <p:sp>
            <p:nvSpPr>
              <p:cNvPr id="138" name="Line 133">
                <a:extLst>
                  <a:ext uri="{FF2B5EF4-FFF2-40B4-BE49-F238E27FC236}">
                    <a16:creationId xmlns:a16="http://schemas.microsoft.com/office/drawing/2014/main" id="{828AE049-C034-44E3-875B-AF793FE6164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39" name="Line 134">
                <a:extLst>
                  <a:ext uri="{FF2B5EF4-FFF2-40B4-BE49-F238E27FC236}">
                    <a16:creationId xmlns:a16="http://schemas.microsoft.com/office/drawing/2014/main" id="{F31F23CF-9F0F-4DAE-8DC7-153878D532B9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40" name="Line 135">
                <a:extLst>
                  <a:ext uri="{FF2B5EF4-FFF2-40B4-BE49-F238E27FC236}">
                    <a16:creationId xmlns:a16="http://schemas.microsoft.com/office/drawing/2014/main" id="{A19D0BE6-2993-45FD-A319-5B513238491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41" name="Oval 136">
                <a:extLst>
                  <a:ext uri="{FF2B5EF4-FFF2-40B4-BE49-F238E27FC236}">
                    <a16:creationId xmlns:a16="http://schemas.microsoft.com/office/drawing/2014/main" id="{8F8A98BA-18A4-47E8-8009-53D135AF883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42" name="Oval 137">
                <a:extLst>
                  <a:ext uri="{FF2B5EF4-FFF2-40B4-BE49-F238E27FC236}">
                    <a16:creationId xmlns:a16="http://schemas.microsoft.com/office/drawing/2014/main" id="{1041DDDD-E450-42A8-A402-FE073821E8D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43" name="Oval 138">
                <a:extLst>
                  <a:ext uri="{FF2B5EF4-FFF2-40B4-BE49-F238E27FC236}">
                    <a16:creationId xmlns:a16="http://schemas.microsoft.com/office/drawing/2014/main" id="{363930BE-7337-42ED-BC4F-1015007449F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126" name="Line 139">
              <a:extLst>
                <a:ext uri="{FF2B5EF4-FFF2-40B4-BE49-F238E27FC236}">
                  <a16:creationId xmlns:a16="http://schemas.microsoft.com/office/drawing/2014/main" id="{6452452A-E457-4AA6-9199-CDA19A5C480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41" y="2389"/>
              <a:ext cx="175" cy="24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7" name="Line 140">
              <a:extLst>
                <a:ext uri="{FF2B5EF4-FFF2-40B4-BE49-F238E27FC236}">
                  <a16:creationId xmlns:a16="http://schemas.microsoft.com/office/drawing/2014/main" id="{B8AA0285-FBF1-4AE4-B770-0DCDF095F50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016" y="2401"/>
              <a:ext cx="234" cy="22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8" name="Oval 141">
              <a:extLst>
                <a:ext uri="{FF2B5EF4-FFF2-40B4-BE49-F238E27FC236}">
                  <a16:creationId xmlns:a16="http://schemas.microsoft.com/office/drawing/2014/main" id="{1C09610B-437A-4E4B-AE96-90B71D32E92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58" y="2344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29" name="Oval 142">
              <a:extLst>
                <a:ext uri="{FF2B5EF4-FFF2-40B4-BE49-F238E27FC236}">
                  <a16:creationId xmlns:a16="http://schemas.microsoft.com/office/drawing/2014/main" id="{3261C894-60A2-4C55-A2E9-FA0A5E050BD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0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130" name="Group 143">
              <a:extLst>
                <a:ext uri="{FF2B5EF4-FFF2-40B4-BE49-F238E27FC236}">
                  <a16:creationId xmlns:a16="http://schemas.microsoft.com/office/drawing/2014/main" id="{793BE632-0545-468E-BCF4-FF4A6A0D6C2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39" y="2635"/>
              <a:ext cx="339" cy="196"/>
              <a:chOff x="1548" y="2100"/>
              <a:chExt cx="864" cy="576"/>
            </a:xfrm>
          </p:grpSpPr>
          <p:sp>
            <p:nvSpPr>
              <p:cNvPr id="132" name="Line 144">
                <a:extLst>
                  <a:ext uri="{FF2B5EF4-FFF2-40B4-BE49-F238E27FC236}">
                    <a16:creationId xmlns:a16="http://schemas.microsoft.com/office/drawing/2014/main" id="{3C8A7C5D-CFA9-4D84-98B6-EC7B0991C43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33" name="Line 145">
                <a:extLst>
                  <a:ext uri="{FF2B5EF4-FFF2-40B4-BE49-F238E27FC236}">
                    <a16:creationId xmlns:a16="http://schemas.microsoft.com/office/drawing/2014/main" id="{2BEA4A6C-B840-4100-8C93-3558C56C99D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34" name="Line 146">
                <a:extLst>
                  <a:ext uri="{FF2B5EF4-FFF2-40B4-BE49-F238E27FC236}">
                    <a16:creationId xmlns:a16="http://schemas.microsoft.com/office/drawing/2014/main" id="{85BE8F81-E7BC-485F-80A3-9A641F8C9BF9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35" name="Oval 147">
                <a:extLst>
                  <a:ext uri="{FF2B5EF4-FFF2-40B4-BE49-F238E27FC236}">
                    <a16:creationId xmlns:a16="http://schemas.microsoft.com/office/drawing/2014/main" id="{4B085AFF-F23B-4E56-9AB6-8D7327A066F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36" name="Oval 148">
                <a:extLst>
                  <a:ext uri="{FF2B5EF4-FFF2-40B4-BE49-F238E27FC236}">
                    <a16:creationId xmlns:a16="http://schemas.microsoft.com/office/drawing/2014/main" id="{803DF86A-E667-42A7-B842-9330226535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37" name="Oval 149">
                <a:extLst>
                  <a:ext uri="{FF2B5EF4-FFF2-40B4-BE49-F238E27FC236}">
                    <a16:creationId xmlns:a16="http://schemas.microsoft.com/office/drawing/2014/main" id="{C98D3638-6313-418A-AD6D-0B46936FE2D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131" name="Oval 150">
              <a:extLst>
                <a:ext uri="{FF2B5EF4-FFF2-40B4-BE49-F238E27FC236}">
                  <a16:creationId xmlns:a16="http://schemas.microsoft.com/office/drawing/2014/main" id="{E8423D27-5D5B-4196-AC86-4834CF8B6E7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5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144" name="AutoShape 151">
            <a:extLst>
              <a:ext uri="{FF2B5EF4-FFF2-40B4-BE49-F238E27FC236}">
                <a16:creationId xmlns:a16="http://schemas.microsoft.com/office/drawing/2014/main" id="{53EB90ED-384C-4604-BB54-99ADE56D8CB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300538" y="2355850"/>
            <a:ext cx="609600" cy="6096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145" name="Group 152">
            <a:extLst>
              <a:ext uri="{FF2B5EF4-FFF2-40B4-BE49-F238E27FC236}">
                <a16:creationId xmlns:a16="http://schemas.microsoft.com/office/drawing/2014/main" id="{EB8E190C-B6E5-426B-9C0E-76EFF49267E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430713" y="2538413"/>
            <a:ext cx="357187" cy="374650"/>
            <a:chOff x="654" y="2344"/>
            <a:chExt cx="727" cy="487"/>
          </a:xfrm>
        </p:grpSpPr>
        <p:grpSp>
          <p:nvGrpSpPr>
            <p:cNvPr id="146" name="Group 153">
              <a:extLst>
                <a:ext uri="{FF2B5EF4-FFF2-40B4-BE49-F238E27FC236}">
                  <a16:creationId xmlns:a16="http://schemas.microsoft.com/office/drawing/2014/main" id="{C46F7176-F7B2-406B-B352-5876D665171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4" y="2635"/>
              <a:ext cx="339" cy="196"/>
              <a:chOff x="1548" y="2100"/>
              <a:chExt cx="864" cy="576"/>
            </a:xfrm>
          </p:grpSpPr>
          <p:sp>
            <p:nvSpPr>
              <p:cNvPr id="159" name="Line 154">
                <a:extLst>
                  <a:ext uri="{FF2B5EF4-FFF2-40B4-BE49-F238E27FC236}">
                    <a16:creationId xmlns:a16="http://schemas.microsoft.com/office/drawing/2014/main" id="{39AB845F-7901-4FB1-85C8-3C8C3E9170C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60" name="Line 155">
                <a:extLst>
                  <a:ext uri="{FF2B5EF4-FFF2-40B4-BE49-F238E27FC236}">
                    <a16:creationId xmlns:a16="http://schemas.microsoft.com/office/drawing/2014/main" id="{2DD837AF-3283-4AC5-A0DC-340C7DC746E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61" name="Line 156">
                <a:extLst>
                  <a:ext uri="{FF2B5EF4-FFF2-40B4-BE49-F238E27FC236}">
                    <a16:creationId xmlns:a16="http://schemas.microsoft.com/office/drawing/2014/main" id="{A868511C-CE4F-409F-9362-77BF506382B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62" name="Oval 157">
                <a:extLst>
                  <a:ext uri="{FF2B5EF4-FFF2-40B4-BE49-F238E27FC236}">
                    <a16:creationId xmlns:a16="http://schemas.microsoft.com/office/drawing/2014/main" id="{48C23C2B-B2FF-4223-B2B3-49C30F80197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63" name="Oval 158">
                <a:extLst>
                  <a:ext uri="{FF2B5EF4-FFF2-40B4-BE49-F238E27FC236}">
                    <a16:creationId xmlns:a16="http://schemas.microsoft.com/office/drawing/2014/main" id="{0FD119DF-4DCA-4634-AD80-92B791DEFDC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64" name="Oval 159">
                <a:extLst>
                  <a:ext uri="{FF2B5EF4-FFF2-40B4-BE49-F238E27FC236}">
                    <a16:creationId xmlns:a16="http://schemas.microsoft.com/office/drawing/2014/main" id="{FAAF7DF3-FD7C-4D10-8170-C3558E72F34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147" name="Line 160">
              <a:extLst>
                <a:ext uri="{FF2B5EF4-FFF2-40B4-BE49-F238E27FC236}">
                  <a16:creationId xmlns:a16="http://schemas.microsoft.com/office/drawing/2014/main" id="{88B6E4D8-E886-4C58-ABE8-A159BD6EFBD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41" y="2389"/>
              <a:ext cx="175" cy="24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48" name="Line 161">
              <a:extLst>
                <a:ext uri="{FF2B5EF4-FFF2-40B4-BE49-F238E27FC236}">
                  <a16:creationId xmlns:a16="http://schemas.microsoft.com/office/drawing/2014/main" id="{13CEB772-B0B4-4F88-A6D4-AB1DEA8FC67D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016" y="2401"/>
              <a:ext cx="234" cy="22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49" name="Oval 162">
              <a:extLst>
                <a:ext uri="{FF2B5EF4-FFF2-40B4-BE49-F238E27FC236}">
                  <a16:creationId xmlns:a16="http://schemas.microsoft.com/office/drawing/2014/main" id="{DBDD7EAF-39E1-4E59-8AF7-1B1798015B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58" y="2344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50" name="Oval 163">
              <a:extLst>
                <a:ext uri="{FF2B5EF4-FFF2-40B4-BE49-F238E27FC236}">
                  <a16:creationId xmlns:a16="http://schemas.microsoft.com/office/drawing/2014/main" id="{C0070050-0B8E-4C66-95FB-1C472543FC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0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151" name="Group 164">
              <a:extLst>
                <a:ext uri="{FF2B5EF4-FFF2-40B4-BE49-F238E27FC236}">
                  <a16:creationId xmlns:a16="http://schemas.microsoft.com/office/drawing/2014/main" id="{39E412EF-EE08-4B58-8758-9026FC52342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39" y="2635"/>
              <a:ext cx="339" cy="196"/>
              <a:chOff x="1548" y="2100"/>
              <a:chExt cx="864" cy="576"/>
            </a:xfrm>
          </p:grpSpPr>
          <p:sp>
            <p:nvSpPr>
              <p:cNvPr id="153" name="Line 165">
                <a:extLst>
                  <a:ext uri="{FF2B5EF4-FFF2-40B4-BE49-F238E27FC236}">
                    <a16:creationId xmlns:a16="http://schemas.microsoft.com/office/drawing/2014/main" id="{7A505906-0384-4A65-A8F0-76F586509AD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54" name="Line 166">
                <a:extLst>
                  <a:ext uri="{FF2B5EF4-FFF2-40B4-BE49-F238E27FC236}">
                    <a16:creationId xmlns:a16="http://schemas.microsoft.com/office/drawing/2014/main" id="{73922C01-04C4-4429-91B0-3FDDEF4A023B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55" name="Line 167">
                <a:extLst>
                  <a:ext uri="{FF2B5EF4-FFF2-40B4-BE49-F238E27FC236}">
                    <a16:creationId xmlns:a16="http://schemas.microsoft.com/office/drawing/2014/main" id="{19B3973E-8914-426F-AAB7-1502A9AD7DEB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56" name="Oval 168">
                <a:extLst>
                  <a:ext uri="{FF2B5EF4-FFF2-40B4-BE49-F238E27FC236}">
                    <a16:creationId xmlns:a16="http://schemas.microsoft.com/office/drawing/2014/main" id="{4F398BC6-DD2A-4B37-98C9-1D79774E247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57" name="Oval 169">
                <a:extLst>
                  <a:ext uri="{FF2B5EF4-FFF2-40B4-BE49-F238E27FC236}">
                    <a16:creationId xmlns:a16="http://schemas.microsoft.com/office/drawing/2014/main" id="{3650BCF0-8C40-46E6-A23E-09DAAAFF05F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58" name="Oval 170">
                <a:extLst>
                  <a:ext uri="{FF2B5EF4-FFF2-40B4-BE49-F238E27FC236}">
                    <a16:creationId xmlns:a16="http://schemas.microsoft.com/office/drawing/2014/main" id="{ACC1AE39-94D7-4958-AA40-568DA865000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152" name="Oval 171">
              <a:extLst>
                <a:ext uri="{FF2B5EF4-FFF2-40B4-BE49-F238E27FC236}">
                  <a16:creationId xmlns:a16="http://schemas.microsoft.com/office/drawing/2014/main" id="{3B2538B3-1EEF-4A87-9882-BB3B5C3650C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5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165" name="AutoShape 172">
            <a:extLst>
              <a:ext uri="{FF2B5EF4-FFF2-40B4-BE49-F238E27FC236}">
                <a16:creationId xmlns:a16="http://schemas.microsoft.com/office/drawing/2014/main" id="{6331341F-0D2F-4EB9-A5AE-EC82F0E9397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699250" y="2355850"/>
            <a:ext cx="609600" cy="6096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166" name="Group 173">
            <a:extLst>
              <a:ext uri="{FF2B5EF4-FFF2-40B4-BE49-F238E27FC236}">
                <a16:creationId xmlns:a16="http://schemas.microsoft.com/office/drawing/2014/main" id="{01E4BCCA-6214-4C40-A70E-6534EF86141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829425" y="2538413"/>
            <a:ext cx="357188" cy="374650"/>
            <a:chOff x="654" y="2344"/>
            <a:chExt cx="727" cy="487"/>
          </a:xfrm>
        </p:grpSpPr>
        <p:grpSp>
          <p:nvGrpSpPr>
            <p:cNvPr id="167" name="Group 174">
              <a:extLst>
                <a:ext uri="{FF2B5EF4-FFF2-40B4-BE49-F238E27FC236}">
                  <a16:creationId xmlns:a16="http://schemas.microsoft.com/office/drawing/2014/main" id="{5D9AF8AB-A595-40CC-B3DE-29BE0F3DF71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4" y="2635"/>
              <a:ext cx="339" cy="196"/>
              <a:chOff x="1548" y="2100"/>
              <a:chExt cx="864" cy="576"/>
            </a:xfrm>
          </p:grpSpPr>
          <p:sp>
            <p:nvSpPr>
              <p:cNvPr id="180" name="Line 175">
                <a:extLst>
                  <a:ext uri="{FF2B5EF4-FFF2-40B4-BE49-F238E27FC236}">
                    <a16:creationId xmlns:a16="http://schemas.microsoft.com/office/drawing/2014/main" id="{E8EAFCEC-DA09-4E47-815F-E74D1C0EBF2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81" name="Line 176">
                <a:extLst>
                  <a:ext uri="{FF2B5EF4-FFF2-40B4-BE49-F238E27FC236}">
                    <a16:creationId xmlns:a16="http://schemas.microsoft.com/office/drawing/2014/main" id="{BDD5C43D-69AA-4C40-9515-CFEEF35128B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82" name="Line 177">
                <a:extLst>
                  <a:ext uri="{FF2B5EF4-FFF2-40B4-BE49-F238E27FC236}">
                    <a16:creationId xmlns:a16="http://schemas.microsoft.com/office/drawing/2014/main" id="{F1B5DF13-F2A5-424F-BE2D-75C34FDAB26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83" name="Oval 178">
                <a:extLst>
                  <a:ext uri="{FF2B5EF4-FFF2-40B4-BE49-F238E27FC236}">
                    <a16:creationId xmlns:a16="http://schemas.microsoft.com/office/drawing/2014/main" id="{51CE587E-88A9-4D2A-AF3D-81459C14105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84" name="Oval 179">
                <a:extLst>
                  <a:ext uri="{FF2B5EF4-FFF2-40B4-BE49-F238E27FC236}">
                    <a16:creationId xmlns:a16="http://schemas.microsoft.com/office/drawing/2014/main" id="{734EEDE8-7041-4A53-9950-760AC2C8808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85" name="Oval 180">
                <a:extLst>
                  <a:ext uri="{FF2B5EF4-FFF2-40B4-BE49-F238E27FC236}">
                    <a16:creationId xmlns:a16="http://schemas.microsoft.com/office/drawing/2014/main" id="{1459483E-8EBC-49CC-AA79-6F45AD8DBAF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168" name="Line 181">
              <a:extLst>
                <a:ext uri="{FF2B5EF4-FFF2-40B4-BE49-F238E27FC236}">
                  <a16:creationId xmlns:a16="http://schemas.microsoft.com/office/drawing/2014/main" id="{63EEF90C-694F-4C8D-A079-4B494B04E67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41" y="2389"/>
              <a:ext cx="175" cy="24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69" name="Line 182">
              <a:extLst>
                <a:ext uri="{FF2B5EF4-FFF2-40B4-BE49-F238E27FC236}">
                  <a16:creationId xmlns:a16="http://schemas.microsoft.com/office/drawing/2014/main" id="{65DC8F08-7B43-4A33-A9F3-3E79A6C25DB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016" y="2401"/>
              <a:ext cx="234" cy="22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70" name="Oval 183">
              <a:extLst>
                <a:ext uri="{FF2B5EF4-FFF2-40B4-BE49-F238E27FC236}">
                  <a16:creationId xmlns:a16="http://schemas.microsoft.com/office/drawing/2014/main" id="{50804BE7-8AB9-4D3A-80E8-2E3C465E968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58" y="2344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71" name="Oval 184">
              <a:extLst>
                <a:ext uri="{FF2B5EF4-FFF2-40B4-BE49-F238E27FC236}">
                  <a16:creationId xmlns:a16="http://schemas.microsoft.com/office/drawing/2014/main" id="{7F9395C3-DE01-4AEF-BD49-E800924B7F1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0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172" name="Group 185">
              <a:extLst>
                <a:ext uri="{FF2B5EF4-FFF2-40B4-BE49-F238E27FC236}">
                  <a16:creationId xmlns:a16="http://schemas.microsoft.com/office/drawing/2014/main" id="{D345BB82-5621-462B-8F2B-8CDD16D9B13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39" y="2635"/>
              <a:ext cx="339" cy="196"/>
              <a:chOff x="1548" y="2100"/>
              <a:chExt cx="864" cy="576"/>
            </a:xfrm>
          </p:grpSpPr>
          <p:sp>
            <p:nvSpPr>
              <p:cNvPr id="174" name="Line 186">
                <a:extLst>
                  <a:ext uri="{FF2B5EF4-FFF2-40B4-BE49-F238E27FC236}">
                    <a16:creationId xmlns:a16="http://schemas.microsoft.com/office/drawing/2014/main" id="{85CC5F6F-2676-4C74-94FF-5633C78076A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704" y="2100"/>
                <a:ext cx="288" cy="44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75" name="Line 187">
                <a:extLst>
                  <a:ext uri="{FF2B5EF4-FFF2-40B4-BE49-F238E27FC236}">
                    <a16:creationId xmlns:a16="http://schemas.microsoft.com/office/drawing/2014/main" id="{2A0A842E-966C-4888-9608-91FDA746EDE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992" y="2100"/>
                <a:ext cx="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76" name="Line 188">
                <a:extLst>
                  <a:ext uri="{FF2B5EF4-FFF2-40B4-BE49-F238E27FC236}">
                    <a16:creationId xmlns:a16="http://schemas.microsoft.com/office/drawing/2014/main" id="{BA0AD7B0-FB21-4C0C-863E-31D11647703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992" y="2100"/>
                <a:ext cx="300" cy="456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77" name="Oval 189">
                <a:extLst>
                  <a:ext uri="{FF2B5EF4-FFF2-40B4-BE49-F238E27FC236}">
                    <a16:creationId xmlns:a16="http://schemas.microsoft.com/office/drawing/2014/main" id="{EC47C5A1-293C-4A6F-9663-8CB13D23B0E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8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78" name="Oval 190">
                <a:extLst>
                  <a:ext uri="{FF2B5EF4-FFF2-40B4-BE49-F238E27FC236}">
                    <a16:creationId xmlns:a16="http://schemas.microsoft.com/office/drawing/2014/main" id="{4F804B7F-E6E6-418C-BBC6-6AED791B5DA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79" name="Oval 191">
                <a:extLst>
                  <a:ext uri="{FF2B5EF4-FFF2-40B4-BE49-F238E27FC236}">
                    <a16:creationId xmlns:a16="http://schemas.microsoft.com/office/drawing/2014/main" id="{459370AE-73CB-467C-B52C-61FF43B25E7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72" y="243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63500" dir="3187806" algn="ctr" rotWithShape="0">
                        <a:srgbClr val="4D4D4D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v"/>
                  <a:defRPr sz="32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Ø"/>
                  <a:defRPr sz="28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§"/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Char char="•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FF00"/>
                  </a:buClr>
                  <a:buFont typeface="Wingdings" pitchFamily="2" charset="2"/>
                  <a:buChar char="ü"/>
                  <a:defRPr sz="20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173" name="Oval 192">
              <a:extLst>
                <a:ext uri="{FF2B5EF4-FFF2-40B4-BE49-F238E27FC236}">
                  <a16:creationId xmlns:a16="http://schemas.microsoft.com/office/drawing/2014/main" id="{494A5CC0-073A-4FB9-A48F-4A282AB5EF9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5" y="2532"/>
              <a:ext cx="336" cy="136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186" name="TextBox 185">
            <a:extLst>
              <a:ext uri="{FF2B5EF4-FFF2-40B4-BE49-F238E27FC236}">
                <a16:creationId xmlns:a16="http://schemas.microsoft.com/office/drawing/2014/main" id="{97246DF9-F303-4B18-B164-63D60E99138D}"/>
              </a:ext>
            </a:extLst>
          </p:cNvPr>
          <p:cNvSpPr txBox="1"/>
          <p:nvPr/>
        </p:nvSpPr>
        <p:spPr>
          <a:xfrm>
            <a:off x="7558253" y="2568366"/>
            <a:ext cx="1941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Адміністратор</a:t>
            </a:r>
          </a:p>
        </p:txBody>
      </p:sp>
    </p:spTree>
    <p:extLst>
      <p:ext uri="{BB962C8B-B14F-4D97-AF65-F5344CB8AC3E}">
        <p14:creationId xmlns:p14="http://schemas.microsoft.com/office/powerpoint/2010/main" val="2188182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4AC86-F64C-4ABA-931F-9042FCB1F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4800"/>
            <a:ext cx="8936566" cy="1016000"/>
          </a:xfrm>
        </p:spPr>
        <p:txBody>
          <a:bodyPr>
            <a:normAutofit/>
          </a:bodyPr>
          <a:lstStyle/>
          <a:p>
            <a:pPr algn="ctr"/>
            <a:r>
              <a:rPr lang="uk-UA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Dashboard</a:t>
            </a: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підхід до побудови користувача середовища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00EAA2-0370-4576-B23B-539EF96521B9}"/>
              </a:ext>
            </a:extLst>
          </p:cNvPr>
          <p:cNvSpPr txBox="1">
            <a:spLocks noChangeArrowheads="1"/>
          </p:cNvSpPr>
          <p:nvPr/>
        </p:nvSpPr>
        <p:spPr>
          <a:xfrm>
            <a:off x="1060450" y="1757363"/>
            <a:ext cx="7842250" cy="3889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Clr>
                <a:schemeClr val="tx1"/>
              </a:buClr>
              <a:buNone/>
            </a:pPr>
            <a:r>
              <a:rPr lang="ru-RU" altLang="ru-RU" dirty="0">
                <a:solidFill>
                  <a:schemeClr val="hlink"/>
                </a:solidFill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Універсальний доступ до джерел та інструментів обміну корпоративними знаннями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ru-RU" sz="2800" dirty="0">
                <a:solidFill>
                  <a:schemeClr val="tx2"/>
                </a:solidFill>
              </a:rPr>
              <a:t>  </a:t>
            </a:r>
            <a:r>
              <a:rPr lang="uk-UA" alt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alt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Відділу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alt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Підприємства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alt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Глобального рівня</a:t>
            </a:r>
          </a:p>
        </p:txBody>
      </p:sp>
    </p:spTree>
    <p:extLst>
      <p:ext uri="{BB962C8B-B14F-4D97-AF65-F5344CB8AC3E}">
        <p14:creationId xmlns:p14="http://schemas.microsoft.com/office/powerpoint/2010/main" val="3292469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1F6FBF-61CD-476B-92E5-F1163CD57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11" y="150020"/>
            <a:ext cx="8596668" cy="762000"/>
          </a:xfrm>
        </p:spPr>
        <p:txBody>
          <a:bodyPr/>
          <a:lstStyle/>
          <a:p>
            <a:pPr algn="ctr"/>
            <a:r>
              <a:rPr lang="uk-UA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Архітектура візуалізація інформації</a:t>
            </a:r>
            <a:endParaRPr lang="uk-UA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" name="Group 3">
            <a:extLst>
              <a:ext uri="{FF2B5EF4-FFF2-40B4-BE49-F238E27FC236}">
                <a16:creationId xmlns:a16="http://schemas.microsoft.com/office/drawing/2014/main" id="{86BDEE00-CD0E-41C4-A4E7-2CF668129E38}"/>
              </a:ext>
            </a:extLst>
          </p:cNvPr>
          <p:cNvGrpSpPr>
            <a:grpSpLocks/>
          </p:cNvGrpSpPr>
          <p:nvPr/>
        </p:nvGrpSpPr>
        <p:grpSpPr bwMode="auto">
          <a:xfrm>
            <a:off x="609249" y="2500313"/>
            <a:ext cx="8732837" cy="641350"/>
            <a:chOff x="93" y="1583"/>
            <a:chExt cx="5501" cy="404"/>
          </a:xfrm>
        </p:grpSpPr>
        <p:sp>
          <p:nvSpPr>
            <p:cNvPr id="36" name="Text Box 4">
              <a:extLst>
                <a:ext uri="{FF2B5EF4-FFF2-40B4-BE49-F238E27FC236}">
                  <a16:creationId xmlns:a16="http://schemas.microsoft.com/office/drawing/2014/main" id="{08154AAC-5921-4F7B-9568-945ECFAA6B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" y="1583"/>
              <a:ext cx="184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uk-UA" altLang="ru-RU" sz="1800" dirty="0">
                  <a:solidFill>
                    <a:srgbClr val="0070C0"/>
                  </a:solidFill>
                  <a:latin typeface="Arial" charset="0"/>
                </a:rPr>
                <a:t>Контекст, оповіщення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uk-UA" altLang="ru-RU" sz="1800" dirty="0">
                  <a:solidFill>
                    <a:srgbClr val="0070C0"/>
                  </a:solidFill>
                  <a:latin typeface="Arial" charset="0"/>
                </a:rPr>
                <a:t>та повідомлення</a:t>
              </a:r>
            </a:p>
          </p:txBody>
        </p:sp>
        <p:sp>
          <p:nvSpPr>
            <p:cNvPr id="37" name="Rectangle 5">
              <a:extLst>
                <a:ext uri="{FF2B5EF4-FFF2-40B4-BE49-F238E27FC236}">
                  <a16:creationId xmlns:a16="http://schemas.microsoft.com/office/drawing/2014/main" id="{E6DC7978-432C-4781-8A24-DCEA9BAA3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2" y="1670"/>
              <a:ext cx="3662" cy="2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Dashboard Services Component</a:t>
              </a:r>
            </a:p>
          </p:txBody>
        </p:sp>
      </p:grpSp>
      <p:grpSp>
        <p:nvGrpSpPr>
          <p:cNvPr id="38" name="Group 6">
            <a:extLst>
              <a:ext uri="{FF2B5EF4-FFF2-40B4-BE49-F238E27FC236}">
                <a16:creationId xmlns:a16="http://schemas.microsoft.com/office/drawing/2014/main" id="{2BE03E17-16F0-41A0-BE8A-D959E88F48B5}"/>
              </a:ext>
            </a:extLst>
          </p:cNvPr>
          <p:cNvGrpSpPr>
            <a:grpSpLocks/>
          </p:cNvGrpSpPr>
          <p:nvPr/>
        </p:nvGrpSpPr>
        <p:grpSpPr bwMode="auto">
          <a:xfrm>
            <a:off x="3439761" y="1493838"/>
            <a:ext cx="6000750" cy="1581150"/>
            <a:chOff x="1876" y="949"/>
            <a:chExt cx="3780" cy="996"/>
          </a:xfrm>
          <a:solidFill>
            <a:srgbClr val="00B0F0"/>
          </a:solidFill>
        </p:grpSpPr>
        <p:sp>
          <p:nvSpPr>
            <p:cNvPr id="39" name="Rectangle 7">
              <a:extLst>
                <a:ext uri="{FF2B5EF4-FFF2-40B4-BE49-F238E27FC236}">
                  <a16:creationId xmlns:a16="http://schemas.microsoft.com/office/drawing/2014/main" id="{A7A6DED8-73F9-4996-A111-A6C75889B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" y="949"/>
              <a:ext cx="3780" cy="99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ru-RU" altLang="ru-RU" sz="2400" b="0"/>
            </a:p>
          </p:txBody>
        </p:sp>
        <p:sp>
          <p:nvSpPr>
            <p:cNvPr id="40" name="Text Box 8">
              <a:extLst>
                <a:ext uri="{FF2B5EF4-FFF2-40B4-BE49-F238E27FC236}">
                  <a16:creationId xmlns:a16="http://schemas.microsoft.com/office/drawing/2014/main" id="{C105C260-E422-4117-8A2F-B8D5DD694E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1" y="1001"/>
              <a:ext cx="1485" cy="2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Digital Dashboard</a:t>
              </a:r>
            </a:p>
          </p:txBody>
        </p:sp>
        <p:sp>
          <p:nvSpPr>
            <p:cNvPr id="41" name="Rectangle 9">
              <a:extLst>
                <a:ext uri="{FF2B5EF4-FFF2-40B4-BE49-F238E27FC236}">
                  <a16:creationId xmlns:a16="http://schemas.microsoft.com/office/drawing/2014/main" id="{EE4AE5EB-6029-45CD-BB3A-701A1F70A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1271"/>
              <a:ext cx="815" cy="35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Web Part</a:t>
              </a:r>
            </a:p>
          </p:txBody>
        </p:sp>
        <p:sp>
          <p:nvSpPr>
            <p:cNvPr id="42" name="Rectangle 10">
              <a:extLst>
                <a:ext uri="{FF2B5EF4-FFF2-40B4-BE49-F238E27FC236}">
                  <a16:creationId xmlns:a16="http://schemas.microsoft.com/office/drawing/2014/main" id="{652C1967-B081-4993-AB2A-BAFC1A71B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2" y="1271"/>
              <a:ext cx="826" cy="35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Web Part</a:t>
              </a:r>
            </a:p>
          </p:txBody>
        </p:sp>
        <p:sp>
          <p:nvSpPr>
            <p:cNvPr id="43" name="Rectangle 11">
              <a:extLst>
                <a:ext uri="{FF2B5EF4-FFF2-40B4-BE49-F238E27FC236}">
                  <a16:creationId xmlns:a16="http://schemas.microsoft.com/office/drawing/2014/main" id="{EE28E202-F51C-4DE2-9199-BB178C601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0" y="1271"/>
              <a:ext cx="860" cy="35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Web Part</a:t>
              </a:r>
            </a:p>
          </p:txBody>
        </p:sp>
        <p:sp>
          <p:nvSpPr>
            <p:cNvPr id="44" name="Rectangle 12">
              <a:extLst>
                <a:ext uri="{FF2B5EF4-FFF2-40B4-BE49-F238E27FC236}">
                  <a16:creationId xmlns:a16="http://schemas.microsoft.com/office/drawing/2014/main" id="{B9963BA5-692B-404A-B704-865A8EC70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7" y="1271"/>
              <a:ext cx="860" cy="35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Web Part</a:t>
              </a:r>
            </a:p>
          </p:txBody>
        </p:sp>
        <p:sp>
          <p:nvSpPr>
            <p:cNvPr id="45" name="Line 13">
              <a:extLst>
                <a:ext uri="{FF2B5EF4-FFF2-40B4-BE49-F238E27FC236}">
                  <a16:creationId xmlns:a16="http://schemas.microsoft.com/office/drawing/2014/main" id="{6F7DC7E8-54CA-454E-9466-97A82E4855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8" y="1428"/>
              <a:ext cx="133" cy="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6" name="Group 14">
            <a:extLst>
              <a:ext uri="{FF2B5EF4-FFF2-40B4-BE49-F238E27FC236}">
                <a16:creationId xmlns:a16="http://schemas.microsoft.com/office/drawing/2014/main" id="{ACD1BEEA-76A1-4FEE-BCB0-DC08738E2701}"/>
              </a:ext>
            </a:extLst>
          </p:cNvPr>
          <p:cNvGrpSpPr>
            <a:grpSpLocks/>
          </p:cNvGrpSpPr>
          <p:nvPr/>
        </p:nvGrpSpPr>
        <p:grpSpPr bwMode="auto">
          <a:xfrm>
            <a:off x="609249" y="3074988"/>
            <a:ext cx="8791575" cy="2439987"/>
            <a:chOff x="93" y="1945"/>
            <a:chExt cx="5538" cy="1537"/>
          </a:xfrm>
        </p:grpSpPr>
        <p:sp>
          <p:nvSpPr>
            <p:cNvPr id="47" name="Text Box 15">
              <a:extLst>
                <a:ext uri="{FF2B5EF4-FFF2-40B4-BE49-F238E27FC236}">
                  <a16:creationId xmlns:a16="http://schemas.microsoft.com/office/drawing/2014/main" id="{6F302461-2148-4118-B5A2-63759C1C2F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" y="2901"/>
              <a:ext cx="16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800" b="1" dirty="0">
                  <a:solidFill>
                    <a:srgbClr val="0070C0"/>
                  </a:solidFill>
                  <a:latin typeface="Arial" charset="0"/>
                </a:rPr>
                <a:t>Елементи читання/запис</a:t>
              </a:r>
              <a:endParaRPr lang="uk-UA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8" name="Text Box 16">
              <a:extLst>
                <a:ext uri="{FF2B5EF4-FFF2-40B4-BE49-F238E27FC236}">
                  <a16:creationId xmlns:a16="http://schemas.microsoft.com/office/drawing/2014/main" id="{E2E73EA1-C6A0-4B19-9BAB-B972A9F671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" y="2359"/>
              <a:ext cx="179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uk-UA" altLang="ru-RU" sz="1800" dirty="0">
                  <a:solidFill>
                    <a:srgbClr val="0070C0"/>
                  </a:solidFill>
                  <a:latin typeface="Arial" charset="0"/>
                </a:rPr>
                <a:t>Набір модулів, ЕПП та стилі</a:t>
              </a:r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BF0F5D0F-7E8E-4F2B-9655-F281C31DB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2" y="2189"/>
              <a:ext cx="3739" cy="1293"/>
            </a:xfrm>
            <a:prstGeom prst="rect">
              <a:avLst/>
            </a:prstGeom>
            <a:solidFill>
              <a:srgbClr val="00B0F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ru-RU" altLang="ru-RU" sz="2400" b="0"/>
            </a:p>
          </p:txBody>
        </p:sp>
        <p:sp>
          <p:nvSpPr>
            <p:cNvPr id="50" name="Rectangle 18">
              <a:extLst>
                <a:ext uri="{FF2B5EF4-FFF2-40B4-BE49-F238E27FC236}">
                  <a16:creationId xmlns:a16="http://schemas.microsoft.com/office/drawing/2014/main" id="{9F831F87-4F74-4668-A4E0-14B1B94B2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427"/>
              <a:ext cx="3586" cy="2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Dashboard Factory</a:t>
              </a:r>
            </a:p>
          </p:txBody>
        </p:sp>
        <p:sp>
          <p:nvSpPr>
            <p:cNvPr id="51" name="Text Box 19">
              <a:extLst>
                <a:ext uri="{FF2B5EF4-FFF2-40B4-BE49-F238E27FC236}">
                  <a16:creationId xmlns:a16="http://schemas.microsoft.com/office/drawing/2014/main" id="{58C26DFD-6B74-4EDE-9764-19CA70FEC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1945"/>
              <a:ext cx="53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HTTP</a:t>
              </a:r>
            </a:p>
          </p:txBody>
        </p:sp>
        <p:sp>
          <p:nvSpPr>
            <p:cNvPr id="52" name="AutoShape 20">
              <a:extLst>
                <a:ext uri="{FF2B5EF4-FFF2-40B4-BE49-F238E27FC236}">
                  <a16:creationId xmlns:a16="http://schemas.microsoft.com/office/drawing/2014/main" id="{3318C56F-84B2-4D55-A7D1-296CBC8EE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1950"/>
              <a:ext cx="305" cy="231"/>
            </a:xfrm>
            <a:prstGeom prst="upDownArrow">
              <a:avLst>
                <a:gd name="adj1" fmla="val 50000"/>
                <a:gd name="adj2" fmla="val 2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ru-RU" altLang="ru-RU" sz="2400" b="0"/>
            </a:p>
          </p:txBody>
        </p:sp>
        <p:sp>
          <p:nvSpPr>
            <p:cNvPr id="53" name="Text Box 21">
              <a:extLst>
                <a:ext uri="{FF2B5EF4-FFF2-40B4-BE49-F238E27FC236}">
                  <a16:creationId xmlns:a16="http://schemas.microsoft.com/office/drawing/2014/main" id="{8C7E839E-CB61-4281-8380-3F4E6A2FD9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" y="2198"/>
              <a:ext cx="21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Internet Information Server</a:t>
              </a:r>
            </a:p>
          </p:txBody>
        </p:sp>
        <p:sp>
          <p:nvSpPr>
            <p:cNvPr id="54" name="Rectangle 22">
              <a:extLst>
                <a:ext uri="{FF2B5EF4-FFF2-40B4-BE49-F238E27FC236}">
                  <a16:creationId xmlns:a16="http://schemas.microsoft.com/office/drawing/2014/main" id="{AD43B67A-0C62-4E01-978C-10C57F7F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6" y="2745"/>
              <a:ext cx="987" cy="6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Exchange</a:t>
              </a:r>
            </a:p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Dashboard</a:t>
              </a:r>
            </a:p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Services</a:t>
              </a:r>
            </a:p>
          </p:txBody>
        </p: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6A1978F-E265-41AD-A126-7E44A39BC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745"/>
              <a:ext cx="987" cy="6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SQL Server</a:t>
              </a:r>
            </a:p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Dashboard</a:t>
              </a:r>
            </a:p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Services</a:t>
              </a:r>
            </a:p>
          </p:txBody>
        </p:sp>
        <p:sp>
          <p:nvSpPr>
            <p:cNvPr id="56" name="Rectangle 24">
              <a:extLst>
                <a:ext uri="{FF2B5EF4-FFF2-40B4-BE49-F238E27FC236}">
                  <a16:creationId xmlns:a16="http://schemas.microsoft.com/office/drawing/2014/main" id="{A4C86AE6-DAA0-47B4-A6F1-2EC610CFC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2745"/>
              <a:ext cx="987" cy="6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File Sys</a:t>
              </a:r>
            </a:p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Dashboard</a:t>
              </a:r>
            </a:p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Services</a:t>
              </a:r>
            </a:p>
          </p:txBody>
        </p:sp>
      </p:grpSp>
      <p:sp>
        <p:nvSpPr>
          <p:cNvPr id="57" name="Text Box 25">
            <a:extLst>
              <a:ext uri="{FF2B5EF4-FFF2-40B4-BE49-F238E27FC236}">
                <a16:creationId xmlns:a16="http://schemas.microsoft.com/office/drawing/2014/main" id="{A6B938C4-09C8-411A-B929-C79234D39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249" y="1558925"/>
            <a:ext cx="2290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0070C0"/>
                </a:solidFill>
                <a:latin typeface="Arial" charset="0"/>
              </a:rPr>
              <a:t>Office, Outlook, </a:t>
            </a:r>
            <a:r>
              <a:rPr lang="uk-UA" sz="1800" b="1" dirty="0">
                <a:solidFill>
                  <a:srgbClr val="0070C0"/>
                </a:solidFill>
                <a:latin typeface="Arial" charset="0"/>
              </a:rPr>
              <a:t>та</a:t>
            </a:r>
            <a:r>
              <a:rPr lang="en-US" sz="1800" b="1" dirty="0">
                <a:solidFill>
                  <a:srgbClr val="0070C0"/>
                </a:solidFill>
                <a:latin typeface="Arial" charset="0"/>
              </a:rPr>
              <a:t> IE</a:t>
            </a:r>
            <a:endParaRPr lang="en-US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8" name="Text Box 26">
            <a:extLst>
              <a:ext uri="{FF2B5EF4-FFF2-40B4-BE49-F238E27FC236}">
                <a16:creationId xmlns:a16="http://schemas.microsoft.com/office/drawing/2014/main" id="{B398637C-1554-4727-912A-756B6B42F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11" y="5702300"/>
            <a:ext cx="26241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1800" dirty="0">
                <a:solidFill>
                  <a:srgbClr val="0070C0"/>
                </a:solidFill>
                <a:latin typeface="Arial" charset="0"/>
              </a:rPr>
              <a:t>Сховище метаданих про ЕПП та веб-модулі</a:t>
            </a:r>
          </a:p>
        </p:txBody>
      </p:sp>
      <p:sp>
        <p:nvSpPr>
          <p:cNvPr id="59" name="AutoShape 27">
            <a:extLst>
              <a:ext uri="{FF2B5EF4-FFF2-40B4-BE49-F238E27FC236}">
                <a16:creationId xmlns:a16="http://schemas.microsoft.com/office/drawing/2014/main" id="{80F24AD1-3E3A-4DFE-BF74-E60543C6D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286" y="5803900"/>
            <a:ext cx="1549400" cy="876300"/>
          </a:xfrm>
          <a:prstGeom prst="can">
            <a:avLst>
              <a:gd name="adj" fmla="val 13944"/>
            </a:avLst>
          </a:prstGeom>
          <a:solidFill>
            <a:srgbClr val="00B0F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Exchange</a:t>
            </a:r>
          </a:p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Platinum</a:t>
            </a:r>
          </a:p>
        </p:txBody>
      </p:sp>
      <p:sp>
        <p:nvSpPr>
          <p:cNvPr id="60" name="AutoShape 28">
            <a:extLst>
              <a:ext uri="{FF2B5EF4-FFF2-40B4-BE49-F238E27FC236}">
                <a16:creationId xmlns:a16="http://schemas.microsoft.com/office/drawing/2014/main" id="{EDF17E1D-9E18-4115-942A-BB24C30CF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8411" y="5461000"/>
            <a:ext cx="485775" cy="37465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 b="0"/>
          </a:p>
        </p:txBody>
      </p:sp>
      <p:sp>
        <p:nvSpPr>
          <p:cNvPr id="61" name="AutoShape 29">
            <a:extLst>
              <a:ext uri="{FF2B5EF4-FFF2-40B4-BE49-F238E27FC236}">
                <a16:creationId xmlns:a16="http://schemas.microsoft.com/office/drawing/2014/main" id="{024B1ED5-36E7-4E72-8E69-E3D44AB07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3686" y="5803900"/>
            <a:ext cx="1549400" cy="876300"/>
          </a:xfrm>
          <a:prstGeom prst="can">
            <a:avLst>
              <a:gd name="adj" fmla="val 13944"/>
            </a:avLst>
          </a:prstGeom>
          <a:solidFill>
            <a:srgbClr val="00B0F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SQL</a:t>
            </a:r>
          </a:p>
          <a:p>
            <a:pPr algn="ctr">
              <a:defRPr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Server</a:t>
            </a:r>
          </a:p>
        </p:txBody>
      </p:sp>
      <p:sp>
        <p:nvSpPr>
          <p:cNvPr id="62" name="AutoShape 30">
            <a:extLst>
              <a:ext uri="{FF2B5EF4-FFF2-40B4-BE49-F238E27FC236}">
                <a16:creationId xmlns:a16="http://schemas.microsoft.com/office/drawing/2014/main" id="{F27AE70D-5B36-4022-8629-AF24B3A7E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5811" y="5461000"/>
            <a:ext cx="485775" cy="37465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 b="0"/>
          </a:p>
        </p:txBody>
      </p:sp>
      <p:sp>
        <p:nvSpPr>
          <p:cNvPr id="63" name="AutoShape 31">
            <a:extLst>
              <a:ext uri="{FF2B5EF4-FFF2-40B4-BE49-F238E27FC236}">
                <a16:creationId xmlns:a16="http://schemas.microsoft.com/office/drawing/2014/main" id="{EF73F488-3E66-4E17-8933-D71CF311E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086" y="5803900"/>
            <a:ext cx="1549400" cy="876300"/>
          </a:xfrm>
          <a:prstGeom prst="can">
            <a:avLst>
              <a:gd name="adj" fmla="val 13944"/>
            </a:avLst>
          </a:prstGeom>
          <a:solidFill>
            <a:srgbClr val="00B0F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W2K File</a:t>
            </a:r>
          </a:p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System</a:t>
            </a:r>
          </a:p>
        </p:txBody>
      </p:sp>
      <p:sp>
        <p:nvSpPr>
          <p:cNvPr id="64" name="AutoShape 32">
            <a:extLst>
              <a:ext uri="{FF2B5EF4-FFF2-40B4-BE49-F238E27FC236}">
                <a16:creationId xmlns:a16="http://schemas.microsoft.com/office/drawing/2014/main" id="{B4208615-C72B-4BD6-8B32-DB8BD94AD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211" y="5461000"/>
            <a:ext cx="485775" cy="37465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 b="0"/>
          </a:p>
        </p:txBody>
      </p:sp>
      <p:sp>
        <p:nvSpPr>
          <p:cNvPr id="65" name="Номер слайда 1">
            <a:extLst>
              <a:ext uri="{FF2B5EF4-FFF2-40B4-BE49-F238E27FC236}">
                <a16:creationId xmlns:a16="http://schemas.microsoft.com/office/drawing/2014/main" id="{13064C03-22A9-4396-9454-FAAC1FF3D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4811" y="6235700"/>
            <a:ext cx="1905000" cy="45720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977C3A2-CEC1-446C-93B7-9C8D6B9ADBDE}" type="slidenum">
              <a:rPr lang="en-US" altLang="ru-RU" sz="1400" b="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ru-RU" sz="1400" b="0"/>
          </a:p>
        </p:txBody>
      </p:sp>
    </p:spTree>
    <p:extLst>
      <p:ext uri="{BB962C8B-B14F-4D97-AF65-F5344CB8AC3E}">
        <p14:creationId xmlns:p14="http://schemas.microsoft.com/office/powerpoint/2010/main" val="1628749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2B49E01-1C19-4067-B921-E2B2AF4DDC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569700" cy="56674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2CCF517-A1BD-4D9F-83AC-0A643D1DC2F2}"/>
              </a:ext>
            </a:extLst>
          </p:cNvPr>
          <p:cNvSpPr txBox="1"/>
          <p:nvPr/>
        </p:nvSpPr>
        <p:spPr>
          <a:xfrm>
            <a:off x="0" y="5525149"/>
            <a:ext cx="120523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 речей (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Of Things, IoT) -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 обчислювальної мережі фізичних предметів («речей»), оснащених вбудованими технологіями для взаємодії один з одним або із зовнішнім середовищем, що розглядає організацію таких мереж як явище, здатне перебудувати економічні та суспільні процеси, що виключає із частини дій та операцій необхідність участі людини.</a:t>
            </a:r>
          </a:p>
        </p:txBody>
      </p:sp>
    </p:spTree>
    <p:extLst>
      <p:ext uri="{BB962C8B-B14F-4D97-AF65-F5344CB8AC3E}">
        <p14:creationId xmlns:p14="http://schemas.microsoft.com/office/powerpoint/2010/main" val="22270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34797A-A906-418F-A3D8-0BD7D44C9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74701"/>
            <a:ext cx="8596668" cy="52666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</a:p>
          <a:p>
            <a:pPr marL="0" indent="0" algn="just">
              <a:buNone/>
            </a:pP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Архітектура побудови великих даних (</a:t>
            </a:r>
            <a:r>
              <a:rPr lang="uk-UA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</a:t>
            </a: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Побудова системи обміну інформації</a:t>
            </a:r>
          </a:p>
          <a:p>
            <a:pPr marL="0" indent="0" algn="just">
              <a:buNone/>
            </a:pP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Механізми доступу та управління персональними даними</a:t>
            </a:r>
          </a:p>
          <a:p>
            <a:pPr marL="0" indent="0" algn="just">
              <a:buNone/>
            </a:pP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Модель багатовимірного представлення інформації</a:t>
            </a:r>
          </a:p>
          <a:p>
            <a:pPr marL="0" indent="0" algn="just">
              <a:buNone/>
            </a:pPr>
            <a:endParaRPr lang="uk-UA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019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062AFE-3666-4ACB-8EB3-EAE1FD85C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8800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 підходів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C7D3A557-5532-49BB-B85C-462775D29F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2512311"/>
              </p:ext>
            </p:extLst>
          </p:nvPr>
        </p:nvGraphicFramePr>
        <p:xfrm>
          <a:off x="203200" y="1227965"/>
          <a:ext cx="9070802" cy="5255510"/>
        </p:xfrm>
        <a:graphic>
          <a:graphicData uri="http://schemas.openxmlformats.org/drawingml/2006/table">
            <a:tbl>
              <a:tblPr/>
              <a:tblGrid>
                <a:gridCol w="43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8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3423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Традиційна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аналітика</a:t>
                      </a:r>
                      <a:endParaRPr lang="ru-RU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751" marR="220751" marT="220751" marB="22075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Big data </a:t>
                      </a:r>
                      <a:r>
                        <a:rPr lang="ru-RU" sz="2000" b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аналітика</a:t>
                      </a:r>
                      <a:endParaRPr lang="ru-RU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751" marR="220751" marT="220751" marB="22075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344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Поступовий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невеликих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пакетів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даних</a:t>
                      </a:r>
                      <a:endParaRPr lang="ru-RU" sz="2000" dirty="0">
                        <a:solidFill>
                          <a:srgbClr val="21212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751" marR="220751" marT="220751" marB="220751">
                    <a:lnL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Обробка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відразу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масиву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доступних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даних</a:t>
                      </a:r>
                      <a:endParaRPr lang="ru-RU" sz="2000" dirty="0">
                        <a:solidFill>
                          <a:srgbClr val="21212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751" marR="220751" marT="220751" marB="220751">
                    <a:lnL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344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Редакція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сортування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даних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перед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обробкою</a:t>
                      </a:r>
                      <a:endParaRPr lang="ru-RU" sz="2000" dirty="0">
                        <a:solidFill>
                          <a:srgbClr val="21212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751" marR="220751" marT="220751" marB="220751">
                    <a:lnL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Дані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обробляються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їхньому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вихідному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вигляді</a:t>
                      </a:r>
                      <a:endParaRPr lang="ru-RU" sz="2000" dirty="0">
                        <a:solidFill>
                          <a:srgbClr val="21212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751" marR="220751" marT="220751" marB="220751">
                    <a:lnL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5344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Старт з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гіпотези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її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тестування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даних</a:t>
                      </a:r>
                      <a:endParaRPr lang="ru-RU" sz="2000" dirty="0">
                        <a:solidFill>
                          <a:srgbClr val="21212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751" marR="220751" marT="220751" marB="220751">
                    <a:lnL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Пошук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кореляцій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всіма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даними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отримання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шуканої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інформації</a:t>
                      </a:r>
                      <a:endParaRPr lang="ru-RU" sz="2000" dirty="0">
                        <a:solidFill>
                          <a:srgbClr val="21212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751" marR="220751" marT="220751" marB="220751">
                    <a:lnL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344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Дані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збираються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обробляються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зберігаються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потім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аналізуються</a:t>
                      </a:r>
                      <a:endParaRPr lang="ru-RU" sz="2000" dirty="0">
                        <a:solidFill>
                          <a:srgbClr val="21212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751" marR="220751" marT="220751" marB="220751">
                    <a:lnL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обробка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великих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даних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реальному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часі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міру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надходження</a:t>
                      </a:r>
                      <a:endParaRPr lang="ru-RU" sz="2000" dirty="0">
                        <a:solidFill>
                          <a:srgbClr val="21212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751" marR="220751" marT="220751" marB="220751">
                    <a:lnL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21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237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E9B3CA-000B-426D-867C-724180727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0600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Архітектура побудови Великих даних</a:t>
            </a:r>
            <a:b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</a:t>
            </a: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39DE656-529A-4EBF-BF6C-3A0F01765D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584748"/>
            <a:ext cx="8462758" cy="499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7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4">
            <a:extLst>
              <a:ext uri="{FF2B5EF4-FFF2-40B4-BE49-F238E27FC236}">
                <a16:creationId xmlns:a16="http://schemas.microsoft.com/office/drawing/2014/main" id="{60261B3B-1351-4BDE-A607-A51D32A6C8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594" y="0"/>
            <a:ext cx="9413984" cy="675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03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7">
            <a:extLst>
              <a:ext uri="{FF2B5EF4-FFF2-40B4-BE49-F238E27FC236}">
                <a16:creationId xmlns:a16="http://schemas.microsoft.com/office/drawing/2014/main" id="{D4C47C1D-E41B-45D2-96F1-828F158FAF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3301" y="79027"/>
            <a:ext cx="7467600" cy="4945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B60D8F-5712-4AC2-97C8-CB149E23C24B}"/>
              </a:ext>
            </a:extLst>
          </p:cNvPr>
          <p:cNvSpPr txBox="1"/>
          <p:nvPr/>
        </p:nvSpPr>
        <p:spPr>
          <a:xfrm>
            <a:off x="520700" y="5024457"/>
            <a:ext cx="101473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Pentaho - 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розробник ПЗ, яка розробляє та постачає ПЗ для виконання бізнес-аналізу, Інтеграція даних, формування звітів, побудови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OLAP, 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 процесів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ETL 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вилучення даних (Штаб-квартира знаходиться в </a:t>
            </a:r>
            <a:r>
              <a:rPr lang="uk-UA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Орландо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штат Флорида).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Pentaho 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 придбана компанією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Hitachi Data Systems 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2015 році.</a:t>
            </a:r>
          </a:p>
        </p:txBody>
      </p:sp>
    </p:spTree>
    <p:extLst>
      <p:ext uri="{BB962C8B-B14F-4D97-AF65-F5344CB8AC3E}">
        <p14:creationId xmlns:p14="http://schemas.microsoft.com/office/powerpoint/2010/main" val="1110253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9A48D6-266F-420D-855C-ECDE86CE5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0200"/>
            <a:ext cx="9850966" cy="1320800"/>
          </a:xfrm>
        </p:spPr>
        <p:txBody>
          <a:bodyPr>
            <a:noAutofit/>
          </a:bodyPr>
          <a:lstStyle/>
          <a:p>
            <a:pPr algn="ctr"/>
            <a:r>
              <a:rPr lang="uk-UA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MapReduce</a:t>
            </a: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модель розподіленої обробки даних, запропонована </a:t>
            </a:r>
            <a:r>
              <a:rPr lang="uk-UA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обробки великих обсягів даних на комп'ютерних кластерах.</a:t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4BA2C4C-68D5-48B8-8B1F-B76BE72F9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14651"/>
            <a:ext cx="8473256" cy="5137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73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667C19-BCCC-4371-AA68-0D799BF2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168938"/>
            <a:ext cx="8596668" cy="6477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 системи обміну інформації</a:t>
            </a:r>
            <a:br>
              <a:rPr lang="uk-UA" dirty="0"/>
            </a:br>
            <a:endParaRPr lang="uk-UA" dirty="0"/>
          </a:p>
        </p:txBody>
      </p:sp>
      <p:grpSp>
        <p:nvGrpSpPr>
          <p:cNvPr id="33" name="Group 2">
            <a:extLst>
              <a:ext uri="{FF2B5EF4-FFF2-40B4-BE49-F238E27FC236}">
                <a16:creationId xmlns:a16="http://schemas.microsoft.com/office/drawing/2014/main" id="{329321C5-6F5D-49A1-BFFC-47973C228182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2133600"/>
            <a:ext cx="7805737" cy="3429000"/>
            <a:chOff x="515" y="995"/>
            <a:chExt cx="4917" cy="2160"/>
          </a:xfrm>
        </p:grpSpPr>
        <p:sp>
          <p:nvSpPr>
            <p:cNvPr id="34" name="Line 3">
              <a:extLst>
                <a:ext uri="{FF2B5EF4-FFF2-40B4-BE49-F238E27FC236}">
                  <a16:creationId xmlns:a16="http://schemas.microsoft.com/office/drawing/2014/main" id="{18E85996-5D9A-4DC5-BA05-688AE18CA1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2" y="1955"/>
              <a:ext cx="0" cy="720"/>
            </a:xfrm>
            <a:prstGeom prst="line">
              <a:avLst/>
            </a:prstGeom>
            <a:noFill/>
            <a:ln w="38100">
              <a:solidFill>
                <a:srgbClr val="7030A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" name="Line 4">
              <a:extLst>
                <a:ext uri="{FF2B5EF4-FFF2-40B4-BE49-F238E27FC236}">
                  <a16:creationId xmlns:a16="http://schemas.microsoft.com/office/drawing/2014/main" id="{E5C08430-E375-4946-850A-87FD7AA561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2" y="2099"/>
              <a:ext cx="0" cy="959"/>
            </a:xfrm>
            <a:prstGeom prst="line">
              <a:avLst/>
            </a:prstGeom>
            <a:noFill/>
            <a:ln w="50800">
              <a:solidFill>
                <a:srgbClr val="7030A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" name="Line 5">
              <a:extLst>
                <a:ext uri="{FF2B5EF4-FFF2-40B4-BE49-F238E27FC236}">
                  <a16:creationId xmlns:a16="http://schemas.microsoft.com/office/drawing/2014/main" id="{1F48E9DB-7801-406E-8370-CC649DA34E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4" y="1043"/>
              <a:ext cx="0" cy="1919"/>
            </a:xfrm>
            <a:prstGeom prst="line">
              <a:avLst/>
            </a:prstGeom>
            <a:noFill/>
            <a:ln w="50800">
              <a:solidFill>
                <a:srgbClr val="0020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" name="Line 6">
              <a:extLst>
                <a:ext uri="{FF2B5EF4-FFF2-40B4-BE49-F238E27FC236}">
                  <a16:creationId xmlns:a16="http://schemas.microsoft.com/office/drawing/2014/main" id="{D3042B45-D219-4FC3-86A1-10B3A39D09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1091"/>
              <a:ext cx="0" cy="1871"/>
            </a:xfrm>
            <a:prstGeom prst="line">
              <a:avLst/>
            </a:prstGeom>
            <a:noFill/>
            <a:ln w="50800">
              <a:solidFill>
                <a:srgbClr val="7030A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" name="Line 7">
              <a:extLst>
                <a:ext uri="{FF2B5EF4-FFF2-40B4-BE49-F238E27FC236}">
                  <a16:creationId xmlns:a16="http://schemas.microsoft.com/office/drawing/2014/main" id="{E6B8D6D9-2B24-4C78-9A9A-0B3F9AE0AA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2" y="995"/>
              <a:ext cx="0" cy="1919"/>
            </a:xfrm>
            <a:prstGeom prst="line">
              <a:avLst/>
            </a:prstGeom>
            <a:noFill/>
            <a:ln w="50800">
              <a:solidFill>
                <a:srgbClr val="0020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9" name="Rectangle 8">
              <a:extLst>
                <a:ext uri="{FF2B5EF4-FFF2-40B4-BE49-F238E27FC236}">
                  <a16:creationId xmlns:a16="http://schemas.microsoft.com/office/drawing/2014/main" id="{53861E66-C68B-4F31-8D53-54EEFA510AF6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15" y="2531"/>
              <a:ext cx="4917" cy="624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004700"/>
                </a:gs>
              </a:gsLst>
              <a:lin ang="5400000" scaled="1"/>
            </a:gra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alt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 Narrow" pitchFamily="34" charset="0"/>
                </a:rPr>
                <a:t>Складові  документообігу</a:t>
              </a:r>
              <a:endParaRPr kumimoji="0" lang="uk-UA" alt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 pitchFamily="34" charset="0"/>
              </a:endParaRPr>
            </a:p>
          </p:txBody>
        </p:sp>
        <p:sp>
          <p:nvSpPr>
            <p:cNvPr id="40" name="Rectangle 9">
              <a:extLst>
                <a:ext uri="{FF2B5EF4-FFF2-40B4-BE49-F238E27FC236}">
                  <a16:creationId xmlns:a16="http://schemas.microsoft.com/office/drawing/2014/main" id="{C92704E9-0502-4A60-8DCA-B9D45B5AC46C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84" y="2579"/>
              <a:ext cx="576" cy="288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004700"/>
                </a:gs>
              </a:gsLst>
              <a:lin ang="5400000" scaled="1"/>
            </a:gra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altLang="ru-RU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Документи</a:t>
              </a:r>
            </a:p>
          </p:txBody>
        </p:sp>
        <p:sp>
          <p:nvSpPr>
            <p:cNvPr id="41" name="Rectangle 10">
              <a:extLst>
                <a:ext uri="{FF2B5EF4-FFF2-40B4-BE49-F238E27FC236}">
                  <a16:creationId xmlns:a16="http://schemas.microsoft.com/office/drawing/2014/main" id="{EFD107AA-2CE8-4CBC-896A-3C662AC990CD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1208" y="2579"/>
              <a:ext cx="912" cy="288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004700"/>
                </a:gs>
              </a:gsLst>
              <a:lin ang="5400000" scaled="1"/>
            </a:gra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altLang="ru-RU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Маршрути</a:t>
              </a:r>
            </a:p>
          </p:txBody>
        </p:sp>
        <p:sp>
          <p:nvSpPr>
            <p:cNvPr id="42" name="Rectangle 11">
              <a:extLst>
                <a:ext uri="{FF2B5EF4-FFF2-40B4-BE49-F238E27FC236}">
                  <a16:creationId xmlns:a16="http://schemas.microsoft.com/office/drawing/2014/main" id="{6A88CDB9-7F34-4551-9E09-C202D1F1521A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168" y="2579"/>
              <a:ext cx="720" cy="288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004700"/>
                </a:gs>
              </a:gsLst>
              <a:lin ang="5400000" scaled="1"/>
            </a:gra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alt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Розклад</a:t>
              </a:r>
              <a:r>
                <a:rPr kumimoji="0" lang="en-US" altLang="ru-RU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 </a:t>
              </a:r>
            </a:p>
          </p:txBody>
        </p:sp>
        <p:sp>
          <p:nvSpPr>
            <p:cNvPr id="43" name="Rectangle 12">
              <a:extLst>
                <a:ext uri="{FF2B5EF4-FFF2-40B4-BE49-F238E27FC236}">
                  <a16:creationId xmlns:a16="http://schemas.microsoft.com/office/drawing/2014/main" id="{8A0E0952-3314-4D29-B8F6-C759FEC586FB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4520" y="2579"/>
              <a:ext cx="864" cy="288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004700"/>
                </a:gs>
              </a:gsLst>
              <a:lin ang="5400000" scaled="1"/>
            </a:gra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altLang="ru-RU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Звіт</a:t>
              </a:r>
            </a:p>
          </p:txBody>
        </p:sp>
        <p:sp>
          <p:nvSpPr>
            <p:cNvPr id="44" name="Rectangle 13">
              <a:extLst>
                <a:ext uri="{FF2B5EF4-FFF2-40B4-BE49-F238E27FC236}">
                  <a16:creationId xmlns:a16="http://schemas.microsoft.com/office/drawing/2014/main" id="{5B73BA8B-3C8E-4E26-A4BC-26A94D313946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936" y="2579"/>
              <a:ext cx="720" cy="288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004700"/>
                </a:gs>
              </a:gsLst>
              <a:lin ang="5400000" scaled="1"/>
            </a:gra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Архив</a:t>
              </a:r>
              <a:endParaRPr kumimoji="0" lang="en-US" altLang="ru-RU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</a:endParaRPr>
            </a:p>
          </p:txBody>
        </p:sp>
        <p:sp>
          <p:nvSpPr>
            <p:cNvPr id="45" name="Rectangle 14">
              <a:extLst>
                <a:ext uri="{FF2B5EF4-FFF2-40B4-BE49-F238E27FC236}">
                  <a16:creationId xmlns:a16="http://schemas.microsoft.com/office/drawing/2014/main" id="{C362FEC0-FA59-4504-8856-530B26B52BD0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3704" y="2579"/>
              <a:ext cx="768" cy="288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004700"/>
                </a:gs>
              </a:gsLst>
              <a:lin ang="5400000" scaled="1"/>
            </a:gra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Контроль</a:t>
              </a:r>
              <a:endParaRPr kumimoji="0" lang="en-US" altLang="ru-RU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</a:endParaRPr>
            </a:p>
          </p:txBody>
        </p:sp>
      </p:grpSp>
      <p:sp>
        <p:nvSpPr>
          <p:cNvPr id="46" name="Rectangle 15">
            <a:extLst>
              <a:ext uri="{FF2B5EF4-FFF2-40B4-BE49-F238E27FC236}">
                <a16:creationId xmlns:a16="http://schemas.microsoft.com/office/drawing/2014/main" id="{D322EA46-F671-4E1A-B645-6FCDEE0A94C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17563" y="1701800"/>
            <a:ext cx="5138737" cy="588963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317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4D4D4D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 pitchFamily="34" charset="0"/>
              </a:rPr>
              <a:t>Засоби доступу до баз даних</a:t>
            </a:r>
            <a:endParaRPr kumimoji="0" lang="uk-UA" sz="20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47" name="Rectangle 17">
            <a:extLst>
              <a:ext uri="{FF2B5EF4-FFF2-40B4-BE49-F238E27FC236}">
                <a16:creationId xmlns:a16="http://schemas.microsoft.com/office/drawing/2014/main" id="{3A6508CD-9F80-41DA-BB91-C795166926C8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4572000" y="2492375"/>
            <a:ext cx="1524000" cy="1371600"/>
          </a:xfrm>
          <a:prstGeom prst="rect">
            <a:avLst/>
          </a:prstGeom>
          <a:gradFill rotWithShape="0">
            <a:gsLst>
              <a:gs pos="0">
                <a:srgbClr val="CC0099"/>
              </a:gs>
              <a:gs pos="100000">
                <a:srgbClr val="480036"/>
              </a:gs>
            </a:gsLst>
            <a:lin ang="5400000" scaled="1"/>
          </a:gradFill>
          <a:ln w="317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4D4D4D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0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 pitchFamily="34" charset="0"/>
              </a:rPr>
              <a:t>SQL Server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0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 pitchFamily="34" charset="0"/>
              </a:rPr>
              <a:t>+</a:t>
            </a:r>
            <a:br>
              <a:rPr kumimoji="0" lang="en-US" altLang="ru-RU" sz="20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 pitchFamily="34" charset="0"/>
              </a:rPr>
            </a:br>
            <a:r>
              <a:rPr kumimoji="0" lang="en-US" altLang="ru-RU" sz="20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 pitchFamily="34" charset="0"/>
              </a:rPr>
              <a:t>OLAP</a:t>
            </a:r>
            <a:br>
              <a:rPr kumimoji="0" lang="en-US" altLang="ru-RU" sz="20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 pitchFamily="34" charset="0"/>
              </a:rPr>
            </a:br>
            <a:r>
              <a:rPr kumimoji="0" lang="en-US" altLang="ru-RU" sz="20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 pitchFamily="34" charset="0"/>
              </a:rPr>
              <a:t>Services</a:t>
            </a:r>
          </a:p>
        </p:txBody>
      </p:sp>
      <p:grpSp>
        <p:nvGrpSpPr>
          <p:cNvPr id="48" name="Group 18">
            <a:extLst>
              <a:ext uri="{FF2B5EF4-FFF2-40B4-BE49-F238E27FC236}">
                <a16:creationId xmlns:a16="http://schemas.microsoft.com/office/drawing/2014/main" id="{D9729151-E664-47C2-A267-1CA2590A3845}"/>
              </a:ext>
            </a:extLst>
          </p:cNvPr>
          <p:cNvGrpSpPr>
            <a:grpSpLocks/>
          </p:cNvGrpSpPr>
          <p:nvPr/>
        </p:nvGrpSpPr>
        <p:grpSpPr bwMode="auto">
          <a:xfrm>
            <a:off x="2755900" y="2519363"/>
            <a:ext cx="1887538" cy="1371600"/>
            <a:chOff x="1736" y="1379"/>
            <a:chExt cx="1152" cy="864"/>
          </a:xfrm>
        </p:grpSpPr>
        <p:sp>
          <p:nvSpPr>
            <p:cNvPr id="49" name="Rectangle 19">
              <a:extLst>
                <a:ext uri="{FF2B5EF4-FFF2-40B4-BE49-F238E27FC236}">
                  <a16:creationId xmlns:a16="http://schemas.microsoft.com/office/drawing/2014/main" id="{60931C97-9410-4F20-8F52-655DBC6AED35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1736" y="1379"/>
              <a:ext cx="960" cy="864"/>
            </a:xfrm>
            <a:prstGeom prst="rect">
              <a:avLst/>
            </a:prstGeom>
            <a:gradFill rotWithShape="0">
              <a:gsLst>
                <a:gs pos="0">
                  <a:srgbClr val="CC0099"/>
                </a:gs>
                <a:gs pos="100000">
                  <a:srgbClr val="480036"/>
                </a:gs>
              </a:gsLst>
              <a:lin ang="5400000" scaled="1"/>
            </a:gra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2000" b="1" i="0" u="none" strike="noStrike" kern="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 Narrow" pitchFamily="34" charset="0"/>
                </a:rPr>
                <a:t>Exchange 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2000" b="1" i="0" u="none" strike="noStrike" kern="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 Narrow" pitchFamily="34" charset="0"/>
                </a:rPr>
                <a:t>Server</a:t>
              </a:r>
              <a:endParaRPr kumimoji="0" lang="en-US" altLang="ru-RU" sz="20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 pitchFamily="34" charset="0"/>
              </a:endParaRPr>
            </a:p>
          </p:txBody>
        </p:sp>
        <p:sp>
          <p:nvSpPr>
            <p:cNvPr id="50" name="Line 20">
              <a:extLst>
                <a:ext uri="{FF2B5EF4-FFF2-40B4-BE49-F238E27FC236}">
                  <a16:creationId xmlns:a16="http://schemas.microsoft.com/office/drawing/2014/main" id="{28014EEB-70BD-4BC1-8FB6-390182C089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0" y="2195"/>
              <a:ext cx="288" cy="0"/>
            </a:xfrm>
            <a:prstGeom prst="line">
              <a:avLst/>
            </a:prstGeom>
            <a:noFill/>
            <a:ln w="57150">
              <a:solidFill>
                <a:srgbClr val="0099FF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sp>
        <p:nvSpPr>
          <p:cNvPr id="51" name="Line 21">
            <a:extLst>
              <a:ext uri="{FF2B5EF4-FFF2-40B4-BE49-F238E27FC236}">
                <a16:creationId xmlns:a16="http://schemas.microsoft.com/office/drawing/2014/main" id="{70D43EC8-D751-45ED-AC94-4C63E2570AAD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900" y="1604963"/>
            <a:ext cx="5257800" cy="0"/>
          </a:xfrm>
          <a:prstGeom prst="line">
            <a:avLst/>
          </a:prstGeom>
          <a:noFill/>
          <a:ln w="38100" cap="rnd">
            <a:solidFill>
              <a:srgbClr val="CCFFFF"/>
            </a:solidFill>
            <a:prstDash val="sysDot"/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2" name="Text Box 22">
            <a:extLst>
              <a:ext uri="{FF2B5EF4-FFF2-40B4-BE49-F238E27FC236}">
                <a16:creationId xmlns:a16="http://schemas.microsoft.com/office/drawing/2014/main" id="{78C5F33F-E24C-4A65-9EB5-4F4F211F2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100" y="1223963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ru-RU" altLang="ru-RU" sz="2000" b="0" dirty="0">
                <a:solidFill>
                  <a:srgbClr val="7030A0"/>
                </a:solidFill>
                <a:latin typeface="Arial Narrow" pitchFamily="34" charset="0"/>
              </a:rPr>
              <a:t>Сервер</a:t>
            </a:r>
            <a:endParaRPr lang="en-US" altLang="ru-RU" sz="2400" b="0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53" name="Line 23">
            <a:extLst>
              <a:ext uri="{FF2B5EF4-FFF2-40B4-BE49-F238E27FC236}">
                <a16:creationId xmlns:a16="http://schemas.microsoft.com/office/drawing/2014/main" id="{15093D4E-5DD8-4B3B-BBDE-B304984FA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4900" y="1604963"/>
            <a:ext cx="2514600" cy="0"/>
          </a:xfrm>
          <a:prstGeom prst="line">
            <a:avLst/>
          </a:prstGeom>
          <a:noFill/>
          <a:ln w="38100" cap="rnd">
            <a:solidFill>
              <a:srgbClr val="CCFFFF"/>
            </a:solidFill>
            <a:prstDash val="sysDot"/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4" name="Text Box 24">
            <a:extLst>
              <a:ext uri="{FF2B5EF4-FFF2-40B4-BE49-F238E27FC236}">
                <a16:creationId xmlns:a16="http://schemas.microsoft.com/office/drawing/2014/main" id="{E98CADD8-D96D-4351-B5D1-CD8E3E492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7963" y="1223963"/>
            <a:ext cx="1735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uk-UA" altLang="ru-RU" sz="2000" b="0" dirty="0">
                <a:solidFill>
                  <a:srgbClr val="FF0000"/>
                </a:solidFill>
                <a:latin typeface="Arial Narrow" pitchFamily="34" charset="0"/>
              </a:rPr>
              <a:t>Користувач</a:t>
            </a:r>
            <a:endParaRPr lang="uk-UA" altLang="ru-RU" sz="2400" b="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55" name="Line 25">
            <a:extLst>
              <a:ext uri="{FF2B5EF4-FFF2-40B4-BE49-F238E27FC236}">
                <a16:creationId xmlns:a16="http://schemas.microsoft.com/office/drawing/2014/main" id="{6F5A7906-A4EE-4E90-AF1E-327F62655E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4213" y="1604963"/>
            <a:ext cx="14287" cy="4056062"/>
          </a:xfrm>
          <a:prstGeom prst="line">
            <a:avLst/>
          </a:prstGeom>
          <a:noFill/>
          <a:ln w="38100" cap="rnd">
            <a:solidFill>
              <a:srgbClr val="CCFFFF"/>
            </a:solidFill>
            <a:prstDash val="sysDot"/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6" name="Line 27">
            <a:extLst>
              <a:ext uri="{FF2B5EF4-FFF2-40B4-BE49-F238E27FC236}">
                <a16:creationId xmlns:a16="http://schemas.microsoft.com/office/drawing/2014/main" id="{B2E06CE2-695D-4637-9059-94C10D6B12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46900" y="6634163"/>
            <a:ext cx="381000" cy="0"/>
          </a:xfrm>
          <a:prstGeom prst="line">
            <a:avLst/>
          </a:prstGeom>
          <a:noFill/>
          <a:ln w="50800">
            <a:solidFill>
              <a:srgbClr val="00206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7" name="Line 28">
            <a:extLst>
              <a:ext uri="{FF2B5EF4-FFF2-40B4-BE49-F238E27FC236}">
                <a16:creationId xmlns:a16="http://schemas.microsoft.com/office/drawing/2014/main" id="{0AD395A0-256C-43EA-B63E-22F1AF470C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7248" y="6627151"/>
            <a:ext cx="454025" cy="1587"/>
          </a:xfrm>
          <a:prstGeom prst="line">
            <a:avLst/>
          </a:prstGeom>
          <a:noFill/>
          <a:ln w="57150">
            <a:solidFill>
              <a:srgbClr val="0099FF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grpSp>
        <p:nvGrpSpPr>
          <p:cNvPr id="58" name="Group 31">
            <a:extLst>
              <a:ext uri="{FF2B5EF4-FFF2-40B4-BE49-F238E27FC236}">
                <a16:creationId xmlns:a16="http://schemas.microsoft.com/office/drawing/2014/main" id="{392280D4-34A9-4B5F-8363-FF8FDB17E915}"/>
              </a:ext>
            </a:extLst>
          </p:cNvPr>
          <p:cNvGrpSpPr>
            <a:grpSpLocks/>
          </p:cNvGrpSpPr>
          <p:nvPr/>
        </p:nvGrpSpPr>
        <p:grpSpPr bwMode="auto">
          <a:xfrm>
            <a:off x="5651500" y="1773238"/>
            <a:ext cx="3124200" cy="2143125"/>
            <a:chOff x="3464" y="893"/>
            <a:chExt cx="1968" cy="1350"/>
          </a:xfrm>
        </p:grpSpPr>
        <p:sp>
          <p:nvSpPr>
            <p:cNvPr id="59" name="Rectangle 32">
              <a:extLst>
                <a:ext uri="{FF2B5EF4-FFF2-40B4-BE49-F238E27FC236}">
                  <a16:creationId xmlns:a16="http://schemas.microsoft.com/office/drawing/2014/main" id="{E8F08D06-473B-4D88-B821-350D96B280BB}"/>
                </a:ext>
              </a:extLst>
            </p:cNvPr>
            <p:cNvSpPr>
              <a:spLocks noChangeArrowheads="1"/>
            </p:cNvSpPr>
            <p:nvPr/>
          </p:nvSpPr>
          <p:spPr bwMode="invGray">
            <a:xfrm rot="-5392914">
              <a:off x="3344" y="1395"/>
              <a:ext cx="1342" cy="337"/>
            </a:xfrm>
            <a:prstGeom prst="rect">
              <a:avLst/>
            </a:prstGeom>
            <a:gradFill rotWithShape="0">
              <a:gsLst>
                <a:gs pos="0">
                  <a:srgbClr val="EF9100"/>
                </a:gs>
                <a:gs pos="100000">
                  <a:srgbClr val="6F4300"/>
                </a:gs>
              </a:gsLst>
              <a:lin ang="5400000" scaled="1"/>
            </a:gra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Час</a:t>
              </a:r>
              <a:endParaRPr kumimoji="0" lang="en-US" alt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</a:endParaRPr>
            </a:p>
          </p:txBody>
        </p:sp>
        <p:sp>
          <p:nvSpPr>
            <p:cNvPr id="60" name="Line 33">
              <a:extLst>
                <a:ext uri="{FF2B5EF4-FFF2-40B4-BE49-F238E27FC236}">
                  <a16:creationId xmlns:a16="http://schemas.microsoft.com/office/drawing/2014/main" id="{A50AEBF8-8100-4216-99DD-94A1D8D9C8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4" y="2195"/>
              <a:ext cx="384" cy="0"/>
            </a:xfrm>
            <a:prstGeom prst="line">
              <a:avLst/>
            </a:prstGeom>
            <a:noFill/>
            <a:ln w="57150">
              <a:solidFill>
                <a:srgbClr val="0099FF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1" name="Rectangle 34">
              <a:extLst>
                <a:ext uri="{FF2B5EF4-FFF2-40B4-BE49-F238E27FC236}">
                  <a16:creationId xmlns:a16="http://schemas.microsoft.com/office/drawing/2014/main" id="{53783971-A559-415B-A79E-BFDF1A8EEF03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4232" y="899"/>
              <a:ext cx="1200" cy="1344"/>
            </a:xfrm>
            <a:prstGeom prst="rect">
              <a:avLst/>
            </a:prstGeom>
            <a:gradFill rotWithShape="0">
              <a:gsLst>
                <a:gs pos="0">
                  <a:srgbClr val="EF9100"/>
                </a:gs>
                <a:gs pos="100000">
                  <a:srgbClr val="6F4300"/>
                </a:gs>
              </a:gsLst>
              <a:lin ang="5400000" scaled="1"/>
            </a:gra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Internet Explorer,</a:t>
              </a:r>
            </a:p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Outlook,</a:t>
              </a:r>
              <a:endParaRPr kumimoji="0" lang="en-US" altLang="ru-RU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Word,</a:t>
              </a:r>
            </a:p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Access,</a:t>
              </a:r>
            </a:p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Narrow" pitchFamily="34" charset="0"/>
                </a:rPr>
                <a:t>Excel</a:t>
              </a:r>
            </a:p>
          </p:txBody>
        </p:sp>
        <p:sp>
          <p:nvSpPr>
            <p:cNvPr id="62" name="Line 35">
              <a:extLst>
                <a:ext uri="{FF2B5EF4-FFF2-40B4-BE49-F238E27FC236}">
                  <a16:creationId xmlns:a16="http://schemas.microsoft.com/office/drawing/2014/main" id="{A090C5CE-8E06-4EE8-AC99-FC10EAEE04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2" y="2195"/>
              <a:ext cx="384" cy="0"/>
            </a:xfrm>
            <a:prstGeom prst="line">
              <a:avLst/>
            </a:prstGeom>
            <a:noFill/>
            <a:ln w="57150">
              <a:solidFill>
                <a:srgbClr val="0099FF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63" name="Group 36">
            <a:extLst>
              <a:ext uri="{FF2B5EF4-FFF2-40B4-BE49-F238E27FC236}">
                <a16:creationId xmlns:a16="http://schemas.microsoft.com/office/drawing/2014/main" id="{BA806E2B-16F0-45DF-B3A1-D26B38D6B2C7}"/>
              </a:ext>
            </a:extLst>
          </p:cNvPr>
          <p:cNvGrpSpPr>
            <a:grpSpLocks/>
          </p:cNvGrpSpPr>
          <p:nvPr/>
        </p:nvGrpSpPr>
        <p:grpSpPr bwMode="auto">
          <a:xfrm>
            <a:off x="817563" y="2519363"/>
            <a:ext cx="2090737" cy="1371600"/>
            <a:chOff x="515" y="1379"/>
            <a:chExt cx="1317" cy="864"/>
          </a:xfrm>
        </p:grpSpPr>
        <p:sp>
          <p:nvSpPr>
            <p:cNvPr id="64" name="Rectangle 37">
              <a:extLst>
                <a:ext uri="{FF2B5EF4-FFF2-40B4-BE49-F238E27FC236}">
                  <a16:creationId xmlns:a16="http://schemas.microsoft.com/office/drawing/2014/main" id="{229382A4-C8E1-42DC-AF95-A53BFBEE943E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15" y="1379"/>
              <a:ext cx="1125" cy="864"/>
            </a:xfrm>
            <a:prstGeom prst="rect">
              <a:avLst/>
            </a:prstGeom>
            <a:gradFill rotWithShape="0">
              <a:gsLst>
                <a:gs pos="0">
                  <a:srgbClr val="CC0099"/>
                </a:gs>
                <a:gs pos="100000">
                  <a:srgbClr val="480036"/>
                </a:gs>
              </a:gsLst>
              <a:lin ang="5400000" scaled="1"/>
            </a:gra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v"/>
                <a:defRPr sz="32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Ø"/>
                <a:defRPr sz="28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§"/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FF00"/>
                </a:buClr>
                <a:buChar char="•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FF00"/>
                </a:buClr>
                <a:buFont typeface="Wingdings" pitchFamily="2" charset="2"/>
                <a:buChar char="ü"/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alt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 Narrow" pitchFamily="34" charset="0"/>
                </a:rPr>
                <a:t>Електронна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alt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 Narrow" pitchFamily="34" charset="0"/>
                </a:rPr>
                <a:t>підпис</a:t>
              </a:r>
              <a:endParaRPr kumimoji="0" lang="uk-UA" alt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 pitchFamily="34" charset="0"/>
              </a:endParaRPr>
            </a:p>
          </p:txBody>
        </p:sp>
        <p:sp>
          <p:nvSpPr>
            <p:cNvPr id="65" name="Line 38">
              <a:extLst>
                <a:ext uri="{FF2B5EF4-FFF2-40B4-BE49-F238E27FC236}">
                  <a16:creationId xmlns:a16="http://schemas.microsoft.com/office/drawing/2014/main" id="{382A00AD-064D-4BFB-BD46-40B34B35A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4" y="2195"/>
              <a:ext cx="288" cy="0"/>
            </a:xfrm>
            <a:prstGeom prst="line">
              <a:avLst/>
            </a:prstGeom>
            <a:noFill/>
            <a:ln w="57150">
              <a:solidFill>
                <a:srgbClr val="0099FF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68A1C72E-AAC8-4CBF-927E-4D30F365A37C}"/>
              </a:ext>
            </a:extLst>
          </p:cNvPr>
          <p:cNvSpPr txBox="1"/>
          <p:nvPr/>
        </p:nvSpPr>
        <p:spPr>
          <a:xfrm>
            <a:off x="4729956" y="6473262"/>
            <a:ext cx="14549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400" dirty="0">
                <a:solidFill>
                  <a:srgbClr val="7030A0"/>
                </a:solidFill>
              </a:rPr>
              <a:t>Потоки да</a:t>
            </a:r>
            <a:r>
              <a:rPr lang="uk-UA" sz="1400" dirty="0"/>
              <a:t>них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B8D3730-68E2-4589-ABCB-C12466E1947F}"/>
              </a:ext>
            </a:extLst>
          </p:cNvPr>
          <p:cNvSpPr txBox="1"/>
          <p:nvPr/>
        </p:nvSpPr>
        <p:spPr>
          <a:xfrm>
            <a:off x="7425531" y="6480274"/>
            <a:ext cx="2559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400" dirty="0">
                <a:solidFill>
                  <a:srgbClr val="7030A0"/>
                </a:solidFill>
              </a:rPr>
              <a:t>Потоки метаданих</a:t>
            </a:r>
          </a:p>
        </p:txBody>
      </p:sp>
      <p:sp>
        <p:nvSpPr>
          <p:cNvPr id="66" name="Text Box 26">
            <a:extLst>
              <a:ext uri="{FF2B5EF4-FFF2-40B4-BE49-F238E27FC236}">
                <a16:creationId xmlns:a16="http://schemas.microsoft.com/office/drawing/2014/main" id="{52A63D5F-DF94-4EDD-A986-AE3010F2889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726876" y="2679057"/>
            <a:ext cx="22542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v"/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FF00"/>
              </a:buClr>
              <a:buChar char="•"/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Wingdings" pitchFamily="2" charset="2"/>
              <a:buChar char="ü"/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uk-UA" altLang="ru-RU" sz="2400" b="0" dirty="0">
                <a:solidFill>
                  <a:srgbClr val="7030A0"/>
                </a:solidFill>
                <a:latin typeface="Arial Narrow" pitchFamily="34" charset="0"/>
              </a:rPr>
              <a:t>Управління</a:t>
            </a:r>
            <a:endParaRPr lang="en-US" altLang="ru-RU" sz="2400" b="0" dirty="0">
              <a:solidFill>
                <a:srgbClr val="7030A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261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6A34E3-EE9A-4D71-8A01-E608ABA74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доступу та управління персональними даними</a:t>
            </a:r>
            <a:br>
              <a:rPr lang="ru-RU" dirty="0"/>
            </a:br>
            <a:endParaRPr lang="uk-UA" dirty="0"/>
          </a:p>
        </p:txBody>
      </p:sp>
      <p:grpSp>
        <p:nvGrpSpPr>
          <p:cNvPr id="4" name="Group 11">
            <a:extLst>
              <a:ext uri="{FF2B5EF4-FFF2-40B4-BE49-F238E27FC236}">
                <a16:creationId xmlns:a16="http://schemas.microsoft.com/office/drawing/2014/main" id="{EBC6F95C-1BAF-43C1-B3A3-A208A7C021FE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3733800"/>
            <a:ext cx="2667000" cy="1338263"/>
            <a:chOff x="1008" y="2563"/>
            <a:chExt cx="1680" cy="843"/>
          </a:xfrm>
        </p:grpSpPr>
        <p:sp>
          <p:nvSpPr>
            <p:cNvPr id="5" name="AutoShape 12">
              <a:extLst>
                <a:ext uri="{FF2B5EF4-FFF2-40B4-BE49-F238E27FC236}">
                  <a16:creationId xmlns:a16="http://schemas.microsoft.com/office/drawing/2014/main" id="{45F38348-B309-42F5-BBED-9D9A3E0F3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951"/>
              <a:ext cx="384" cy="288"/>
            </a:xfrm>
            <a:prstGeom prst="rightArrow">
              <a:avLst>
                <a:gd name="adj1" fmla="val 50000"/>
                <a:gd name="adj2" fmla="val 33333"/>
              </a:avLst>
            </a:prstGeom>
            <a:gradFill rotWithShape="0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13">
              <a:extLst>
                <a:ext uri="{FF2B5EF4-FFF2-40B4-BE49-F238E27FC236}">
                  <a16:creationId xmlns:a16="http://schemas.microsoft.com/office/drawing/2014/main" id="{16107288-2989-4B5B-A38F-EE39A946DD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563"/>
              <a:ext cx="1239" cy="843"/>
              <a:chOff x="1008" y="2563"/>
              <a:chExt cx="1239" cy="843"/>
            </a:xfrm>
          </p:grpSpPr>
          <p:sp>
            <p:nvSpPr>
              <p:cNvPr id="7" name="Cloud">
                <a:extLst>
                  <a:ext uri="{FF2B5EF4-FFF2-40B4-BE49-F238E27FC236}">
                    <a16:creationId xmlns:a16="http://schemas.microsoft.com/office/drawing/2014/main" id="{7889191B-05DB-43A3-BCAF-BC24BEABFB6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1200" y="2763"/>
                <a:ext cx="960" cy="643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ru-RU" sz="3200" b="1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" name="Text Box 15">
                <a:extLst>
                  <a:ext uri="{FF2B5EF4-FFF2-40B4-BE49-F238E27FC236}">
                    <a16:creationId xmlns:a16="http://schemas.microsoft.com/office/drawing/2014/main" id="{81436FE4-5B9B-479A-9319-04B189DCC5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21" y="2988"/>
                <a:ext cx="92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ru-RU" b="1" dirty="0" err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Інтернет</a:t>
                </a:r>
                <a:endParaRPr lang="en-US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endParaRPr>
              </a:p>
            </p:txBody>
          </p:sp>
          <p:grpSp>
            <p:nvGrpSpPr>
              <p:cNvPr id="9" name="Group 16">
                <a:extLst>
                  <a:ext uri="{FF2B5EF4-FFF2-40B4-BE49-F238E27FC236}">
                    <a16:creationId xmlns:a16="http://schemas.microsoft.com/office/drawing/2014/main" id="{AA320E09-11E0-426C-8602-1638363806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08" y="2563"/>
                <a:ext cx="336" cy="336"/>
                <a:chOff x="1008" y="2563"/>
                <a:chExt cx="336" cy="336"/>
              </a:xfrm>
            </p:grpSpPr>
            <p:sp>
              <p:nvSpPr>
                <p:cNvPr id="10" name="Oval 17">
                  <a:extLst>
                    <a:ext uri="{FF2B5EF4-FFF2-40B4-BE49-F238E27FC236}">
                      <a16:creationId xmlns:a16="http://schemas.microsoft.com/office/drawing/2014/main" id="{D26B3CDB-2F60-4ED8-9CBE-794773BE09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2563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1" name="Text Box 18">
                  <a:extLst>
                    <a:ext uri="{FF2B5EF4-FFF2-40B4-BE49-F238E27FC236}">
                      <a16:creationId xmlns:a16="http://schemas.microsoft.com/office/drawing/2014/main" id="{FDBCB002-1C43-40C8-B6BB-EDA6836ABBF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7" y="2599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b="1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2</a:t>
                  </a:r>
                </a:p>
              </p:txBody>
            </p:sp>
          </p:grpSp>
        </p:grpSp>
      </p:grpSp>
      <p:grpSp>
        <p:nvGrpSpPr>
          <p:cNvPr id="12" name="Group 19">
            <a:extLst>
              <a:ext uri="{FF2B5EF4-FFF2-40B4-BE49-F238E27FC236}">
                <a16:creationId xmlns:a16="http://schemas.microsoft.com/office/drawing/2014/main" id="{6A503A4B-1C89-486C-BB3B-75B03E81C5AE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895600"/>
            <a:ext cx="3805238" cy="2743200"/>
            <a:chOff x="2352" y="2016"/>
            <a:chExt cx="2397" cy="1728"/>
          </a:xfrm>
        </p:grpSpPr>
        <p:sp>
          <p:nvSpPr>
            <p:cNvPr id="13" name="AutoShape 20">
              <a:extLst>
                <a:ext uri="{FF2B5EF4-FFF2-40B4-BE49-F238E27FC236}">
                  <a16:creationId xmlns:a16="http://schemas.microsoft.com/office/drawing/2014/main" id="{FC1D00B2-5EF8-4608-ACA9-38E7A67D4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924"/>
              <a:ext cx="384" cy="288"/>
            </a:xfrm>
            <a:prstGeom prst="rightArrow">
              <a:avLst>
                <a:gd name="adj1" fmla="val 50000"/>
                <a:gd name="adj2" fmla="val 33333"/>
              </a:avLst>
            </a:prstGeom>
            <a:gradFill rotWithShape="0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4" name="Group 21">
              <a:extLst>
                <a:ext uri="{FF2B5EF4-FFF2-40B4-BE49-F238E27FC236}">
                  <a16:creationId xmlns:a16="http://schemas.microsoft.com/office/drawing/2014/main" id="{FEC0733F-0BFB-44A4-B58A-B41F9D4F4C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2016"/>
              <a:ext cx="2397" cy="1728"/>
              <a:chOff x="2352" y="2016"/>
              <a:chExt cx="2397" cy="1728"/>
            </a:xfrm>
          </p:grpSpPr>
          <p:sp>
            <p:nvSpPr>
              <p:cNvPr id="15" name="server">
                <a:extLst>
                  <a:ext uri="{FF2B5EF4-FFF2-40B4-BE49-F238E27FC236}">
                    <a16:creationId xmlns:a16="http://schemas.microsoft.com/office/drawing/2014/main" id="{AD19F6DE-72F0-42F0-AA4E-EB653B56F65D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>
                <a:off x="2736" y="2711"/>
                <a:ext cx="864" cy="103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750 w 21600"/>
                  <a:gd name="T25" fmla="*/ 22457 h 21600"/>
                  <a:gd name="T26" fmla="*/ 21075 w 21600"/>
                  <a:gd name="T27" fmla="*/ 28291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  <a:path w="21600" h="21600" extrusionOk="0">
                    <a:moveTo>
                      <a:pt x="1662" y="1709"/>
                    </a:moveTo>
                    <a:lnTo>
                      <a:pt x="9046" y="1709"/>
                    </a:lnTo>
                    <a:lnTo>
                      <a:pt x="9046" y="2331"/>
                    </a:lnTo>
                    <a:lnTo>
                      <a:pt x="1662" y="2331"/>
                    </a:lnTo>
                    <a:lnTo>
                      <a:pt x="1662" y="1709"/>
                    </a:lnTo>
                    <a:moveTo>
                      <a:pt x="0" y="4351"/>
                    </a:moveTo>
                    <a:lnTo>
                      <a:pt x="10892" y="4351"/>
                    </a:lnTo>
                    <a:lnTo>
                      <a:pt x="10892" y="14141"/>
                    </a:lnTo>
                    <a:lnTo>
                      <a:pt x="21600" y="14141"/>
                    </a:lnTo>
                    <a:moveTo>
                      <a:pt x="11631" y="1243"/>
                    </a:moveTo>
                    <a:lnTo>
                      <a:pt x="20492" y="1243"/>
                    </a:lnTo>
                    <a:lnTo>
                      <a:pt x="20492" y="1554"/>
                    </a:lnTo>
                    <a:lnTo>
                      <a:pt x="11631" y="1554"/>
                    </a:lnTo>
                    <a:lnTo>
                      <a:pt x="11631" y="1243"/>
                    </a:lnTo>
                    <a:moveTo>
                      <a:pt x="11631" y="3263"/>
                    </a:moveTo>
                    <a:lnTo>
                      <a:pt x="20492" y="3263"/>
                    </a:lnTo>
                    <a:lnTo>
                      <a:pt x="20492" y="3574"/>
                    </a:lnTo>
                    <a:lnTo>
                      <a:pt x="11631" y="3574"/>
                    </a:lnTo>
                    <a:lnTo>
                      <a:pt x="11631" y="3263"/>
                    </a:lnTo>
                    <a:moveTo>
                      <a:pt x="11631" y="6060"/>
                    </a:moveTo>
                    <a:lnTo>
                      <a:pt x="20492" y="6060"/>
                    </a:lnTo>
                    <a:lnTo>
                      <a:pt x="20492" y="6371"/>
                    </a:lnTo>
                    <a:lnTo>
                      <a:pt x="11631" y="6371"/>
                    </a:lnTo>
                    <a:lnTo>
                      <a:pt x="11631" y="6060"/>
                    </a:lnTo>
                    <a:moveTo>
                      <a:pt x="11631" y="8081"/>
                    </a:moveTo>
                    <a:lnTo>
                      <a:pt x="20308" y="8081"/>
                    </a:lnTo>
                    <a:lnTo>
                      <a:pt x="20308" y="8391"/>
                    </a:lnTo>
                    <a:lnTo>
                      <a:pt x="11631" y="8391"/>
                    </a:lnTo>
                    <a:lnTo>
                      <a:pt x="11631" y="8081"/>
                    </a:lnTo>
                    <a:moveTo>
                      <a:pt x="11631" y="4196"/>
                    </a:moveTo>
                    <a:lnTo>
                      <a:pt x="12369" y="4196"/>
                    </a:lnTo>
                    <a:lnTo>
                      <a:pt x="12369" y="4817"/>
                    </a:lnTo>
                    <a:lnTo>
                      <a:pt x="11631" y="4817"/>
                    </a:lnTo>
                    <a:lnTo>
                      <a:pt x="11631" y="4196"/>
                    </a:lnTo>
                    <a:moveTo>
                      <a:pt x="14400" y="4196"/>
                    </a:moveTo>
                    <a:lnTo>
                      <a:pt x="15138" y="4196"/>
                    </a:lnTo>
                    <a:lnTo>
                      <a:pt x="15138" y="4817"/>
                    </a:lnTo>
                    <a:lnTo>
                      <a:pt x="14400" y="4817"/>
                    </a:lnTo>
                    <a:lnTo>
                      <a:pt x="14400" y="4196"/>
                    </a:lnTo>
                    <a:moveTo>
                      <a:pt x="16985" y="4196"/>
                    </a:moveTo>
                    <a:lnTo>
                      <a:pt x="17723" y="4196"/>
                    </a:lnTo>
                    <a:lnTo>
                      <a:pt x="17723" y="4817"/>
                    </a:lnTo>
                    <a:lnTo>
                      <a:pt x="16985" y="4817"/>
                    </a:lnTo>
                    <a:lnTo>
                      <a:pt x="16985" y="4196"/>
                    </a:lnTo>
                    <a:moveTo>
                      <a:pt x="19754" y="4196"/>
                    </a:moveTo>
                    <a:lnTo>
                      <a:pt x="20492" y="4196"/>
                    </a:lnTo>
                    <a:lnTo>
                      <a:pt x="20492" y="4817"/>
                    </a:lnTo>
                    <a:lnTo>
                      <a:pt x="19754" y="4817"/>
                    </a:lnTo>
                    <a:lnTo>
                      <a:pt x="19754" y="4196"/>
                    </a:lnTo>
                    <a:moveTo>
                      <a:pt x="11631" y="9635"/>
                    </a:moveTo>
                    <a:lnTo>
                      <a:pt x="12369" y="9635"/>
                    </a:lnTo>
                    <a:lnTo>
                      <a:pt x="12369" y="10256"/>
                    </a:lnTo>
                    <a:lnTo>
                      <a:pt x="11631" y="10256"/>
                    </a:lnTo>
                    <a:lnTo>
                      <a:pt x="11631" y="9635"/>
                    </a:lnTo>
                    <a:moveTo>
                      <a:pt x="14400" y="9635"/>
                    </a:moveTo>
                    <a:lnTo>
                      <a:pt x="15138" y="9635"/>
                    </a:lnTo>
                    <a:lnTo>
                      <a:pt x="15138" y="10256"/>
                    </a:lnTo>
                    <a:lnTo>
                      <a:pt x="14400" y="10256"/>
                    </a:lnTo>
                    <a:lnTo>
                      <a:pt x="14400" y="9635"/>
                    </a:lnTo>
                    <a:moveTo>
                      <a:pt x="16985" y="9635"/>
                    </a:moveTo>
                    <a:lnTo>
                      <a:pt x="17723" y="9635"/>
                    </a:lnTo>
                    <a:lnTo>
                      <a:pt x="17723" y="10256"/>
                    </a:lnTo>
                    <a:lnTo>
                      <a:pt x="16985" y="10256"/>
                    </a:lnTo>
                    <a:lnTo>
                      <a:pt x="16985" y="9635"/>
                    </a:lnTo>
                    <a:moveTo>
                      <a:pt x="19754" y="9635"/>
                    </a:moveTo>
                    <a:lnTo>
                      <a:pt x="20492" y="9635"/>
                    </a:lnTo>
                    <a:lnTo>
                      <a:pt x="20492" y="10256"/>
                    </a:lnTo>
                    <a:lnTo>
                      <a:pt x="19754" y="10256"/>
                    </a:lnTo>
                    <a:lnTo>
                      <a:pt x="19754" y="9635"/>
                    </a:lnTo>
                    <a:moveTo>
                      <a:pt x="10892" y="14141"/>
                    </a:moveTo>
                    <a:lnTo>
                      <a:pt x="10892" y="15384"/>
                    </a:lnTo>
                    <a:lnTo>
                      <a:pt x="10892" y="20046"/>
                    </a:lnTo>
                    <a:lnTo>
                      <a:pt x="10892" y="21600"/>
                    </a:lnTo>
                    <a:lnTo>
                      <a:pt x="10892" y="14141"/>
                    </a:lnTo>
                    <a:moveTo>
                      <a:pt x="10892" y="4351"/>
                    </a:moveTo>
                    <a:lnTo>
                      <a:pt x="10892" y="3574"/>
                    </a:lnTo>
                    <a:lnTo>
                      <a:pt x="10892" y="932"/>
                    </a:lnTo>
                    <a:lnTo>
                      <a:pt x="10892" y="0"/>
                    </a:lnTo>
                    <a:lnTo>
                      <a:pt x="10892" y="4351"/>
                    </a:lnTo>
                  </a:path>
                </a:pathLst>
              </a:custGeom>
              <a:gradFill rotWithShape="0">
                <a:gsLst>
                  <a:gs pos="0">
                    <a:srgbClr val="FFFFCC"/>
                  </a:gs>
                  <a:gs pos="100000">
                    <a:srgbClr val="76765E"/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Text Box 23">
                <a:extLst>
                  <a:ext uri="{FF2B5EF4-FFF2-40B4-BE49-F238E27FC236}">
                    <a16:creationId xmlns:a16="http://schemas.microsoft.com/office/drawing/2014/main" id="{989CD0C9-24F7-4A24-B95D-9A75C5E7D8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9" y="3331"/>
                <a:ext cx="429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3200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IIS</a:t>
                </a:r>
              </a:p>
            </p:txBody>
          </p:sp>
          <p:sp>
            <p:nvSpPr>
              <p:cNvPr id="17" name="Text Box 24">
                <a:extLst>
                  <a:ext uri="{FF2B5EF4-FFF2-40B4-BE49-F238E27FC236}">
                    <a16:creationId xmlns:a16="http://schemas.microsoft.com/office/drawing/2014/main" id="{4D94C3E1-E9F8-4E17-8986-FB0DAE369F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91" y="2330"/>
                <a:ext cx="87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ADO DB</a:t>
                </a:r>
              </a:p>
            </p:txBody>
          </p:sp>
          <p:sp>
            <p:nvSpPr>
              <p:cNvPr id="18" name="Text Box 25">
                <a:extLst>
                  <a:ext uri="{FF2B5EF4-FFF2-40B4-BE49-F238E27FC236}">
                    <a16:creationId xmlns:a16="http://schemas.microsoft.com/office/drawing/2014/main" id="{60B6F311-21C3-44A3-9BDA-EA43151B03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88" y="2062"/>
                <a:ext cx="2061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ru-RU" sz="1800" b="1" dirty="0" err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Ідентифікація</a:t>
                </a:r>
                <a:r>
                  <a:rPr lang="ru-RU" sz="1800" b="1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</a:t>
                </a:r>
                <a:r>
                  <a:rPr lang="ru-RU" sz="1800" b="1" dirty="0" err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користувача</a:t>
                </a:r>
                <a:endParaRPr lang="en-US" sz="18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endParaRPr>
              </a:p>
            </p:txBody>
          </p:sp>
          <p:grpSp>
            <p:nvGrpSpPr>
              <p:cNvPr id="19" name="Group 26">
                <a:extLst>
                  <a:ext uri="{FF2B5EF4-FFF2-40B4-BE49-F238E27FC236}">
                    <a16:creationId xmlns:a16="http://schemas.microsoft.com/office/drawing/2014/main" id="{6CADA548-4AEB-4210-ADE8-8E94EBB983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28" y="2304"/>
                <a:ext cx="336" cy="336"/>
                <a:chOff x="2828" y="2304"/>
                <a:chExt cx="336" cy="336"/>
              </a:xfrm>
            </p:grpSpPr>
            <p:sp>
              <p:nvSpPr>
                <p:cNvPr id="23" name="Oval 27">
                  <a:extLst>
                    <a:ext uri="{FF2B5EF4-FFF2-40B4-BE49-F238E27FC236}">
                      <a16:creationId xmlns:a16="http://schemas.microsoft.com/office/drawing/2014/main" id="{2277BB9E-2343-42F6-8D4A-D9C32850CE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28" y="2304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4" name="Text Box 28">
                  <a:extLst>
                    <a:ext uri="{FF2B5EF4-FFF2-40B4-BE49-F238E27FC236}">
                      <a16:creationId xmlns:a16="http://schemas.microsoft.com/office/drawing/2014/main" id="{416B1E00-B264-49CC-9BD5-0F08415B19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77" y="2340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b="1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4</a:t>
                  </a:r>
                </a:p>
              </p:txBody>
            </p:sp>
          </p:grpSp>
          <p:grpSp>
            <p:nvGrpSpPr>
              <p:cNvPr id="20" name="Group 29">
                <a:extLst>
                  <a:ext uri="{FF2B5EF4-FFF2-40B4-BE49-F238E27FC236}">
                    <a16:creationId xmlns:a16="http://schemas.microsoft.com/office/drawing/2014/main" id="{7F5E3ABB-AA89-411E-8EC8-4B9D93BAA5C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52" y="2016"/>
                <a:ext cx="336" cy="336"/>
                <a:chOff x="2352" y="2016"/>
                <a:chExt cx="336" cy="336"/>
              </a:xfrm>
            </p:grpSpPr>
            <p:sp>
              <p:nvSpPr>
                <p:cNvPr id="21" name="Oval 30">
                  <a:extLst>
                    <a:ext uri="{FF2B5EF4-FFF2-40B4-BE49-F238E27FC236}">
                      <a16:creationId xmlns:a16="http://schemas.microsoft.com/office/drawing/2014/main" id="{B465A30B-B0B9-44DD-A7FB-E1E9036202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2" y="2016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2" name="Text Box 31">
                  <a:extLst>
                    <a:ext uri="{FF2B5EF4-FFF2-40B4-BE49-F238E27FC236}">
                      <a16:creationId xmlns:a16="http://schemas.microsoft.com/office/drawing/2014/main" id="{CDC06856-FB67-4898-BC64-D93AF74FAB1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1" y="2052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b="1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3</a:t>
                  </a:r>
                </a:p>
              </p:txBody>
            </p:sp>
          </p:grpSp>
        </p:grpSp>
      </p:grpSp>
      <p:grpSp>
        <p:nvGrpSpPr>
          <p:cNvPr id="25" name="Group 32">
            <a:extLst>
              <a:ext uri="{FF2B5EF4-FFF2-40B4-BE49-F238E27FC236}">
                <a16:creationId xmlns:a16="http://schemas.microsoft.com/office/drawing/2014/main" id="{351F7552-AFFD-4986-A07C-D07EA4047784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4114800"/>
            <a:ext cx="2293938" cy="989013"/>
            <a:chOff x="4128" y="2784"/>
            <a:chExt cx="1445" cy="623"/>
          </a:xfrm>
        </p:grpSpPr>
        <p:sp>
          <p:nvSpPr>
            <p:cNvPr id="26" name="AutoShape 33">
              <a:extLst>
                <a:ext uri="{FF2B5EF4-FFF2-40B4-BE49-F238E27FC236}">
                  <a16:creationId xmlns:a16="http://schemas.microsoft.com/office/drawing/2014/main" id="{A2FB5596-8B47-4EE5-903A-06B720737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907"/>
              <a:ext cx="576" cy="500"/>
            </a:xfrm>
            <a:prstGeom prst="flowChartMagneticDisk">
              <a:avLst/>
            </a:prstGeom>
            <a:gradFill rotWithShape="0">
              <a:gsLst>
                <a:gs pos="0">
                  <a:schemeClr val="hlink"/>
                </a:gs>
                <a:gs pos="5000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7" name="Text Box 34">
              <a:extLst>
                <a:ext uri="{FF2B5EF4-FFF2-40B4-BE49-F238E27FC236}">
                  <a16:creationId xmlns:a16="http://schemas.microsoft.com/office/drawing/2014/main" id="{46C15461-ADA3-4698-87FB-91D16B358E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3" y="2928"/>
              <a:ext cx="5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SQL</a:t>
              </a:r>
            </a:p>
          </p:txBody>
        </p:sp>
        <p:grpSp>
          <p:nvGrpSpPr>
            <p:cNvPr id="28" name="Group 35">
              <a:extLst>
                <a:ext uri="{FF2B5EF4-FFF2-40B4-BE49-F238E27FC236}">
                  <a16:creationId xmlns:a16="http://schemas.microsoft.com/office/drawing/2014/main" id="{F2836859-B352-47FC-ADB5-A962FF6DB2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75" y="2784"/>
              <a:ext cx="336" cy="336"/>
              <a:chOff x="4775" y="2784"/>
              <a:chExt cx="336" cy="336"/>
            </a:xfrm>
          </p:grpSpPr>
          <p:sp>
            <p:nvSpPr>
              <p:cNvPr id="29" name="Oval 36">
                <a:extLst>
                  <a:ext uri="{FF2B5EF4-FFF2-40B4-BE49-F238E27FC236}">
                    <a16:creationId xmlns:a16="http://schemas.microsoft.com/office/drawing/2014/main" id="{B014AB3B-4816-48F5-8134-E6B19AEA7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5" y="2784"/>
                <a:ext cx="336" cy="336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Text Box 37">
                <a:extLst>
                  <a:ext uri="{FF2B5EF4-FFF2-40B4-BE49-F238E27FC236}">
                    <a16:creationId xmlns:a16="http://schemas.microsoft.com/office/drawing/2014/main" id="{BED35007-0243-4A5C-9C6D-152E4EAD30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24" y="282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5</a:t>
                </a:r>
              </a:p>
            </p:txBody>
          </p:sp>
        </p:grpSp>
      </p:grpSp>
      <p:grpSp>
        <p:nvGrpSpPr>
          <p:cNvPr id="31" name="Group 38">
            <a:extLst>
              <a:ext uri="{FF2B5EF4-FFF2-40B4-BE49-F238E27FC236}">
                <a16:creationId xmlns:a16="http://schemas.microsoft.com/office/drawing/2014/main" id="{7DF02449-4235-46E3-8789-5955969A261B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4837113"/>
            <a:ext cx="1905000" cy="954087"/>
            <a:chOff x="1488" y="3239"/>
            <a:chExt cx="1200" cy="601"/>
          </a:xfrm>
        </p:grpSpPr>
        <p:sp>
          <p:nvSpPr>
            <p:cNvPr id="32" name="AutoShape 39">
              <a:extLst>
                <a:ext uri="{FF2B5EF4-FFF2-40B4-BE49-F238E27FC236}">
                  <a16:creationId xmlns:a16="http://schemas.microsoft.com/office/drawing/2014/main" id="{0FBDA9CD-DAC9-498B-881F-91406D6A618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304" y="3239"/>
              <a:ext cx="384" cy="288"/>
            </a:xfrm>
            <a:prstGeom prst="rightArrow">
              <a:avLst>
                <a:gd name="adj1" fmla="val 50000"/>
                <a:gd name="adj2" fmla="val 33333"/>
              </a:avLst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3" name="Group 40">
              <a:extLst>
                <a:ext uri="{FF2B5EF4-FFF2-40B4-BE49-F238E27FC236}">
                  <a16:creationId xmlns:a16="http://schemas.microsoft.com/office/drawing/2014/main" id="{245C24B8-DF97-4F04-A92E-1C34EE1288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3504"/>
              <a:ext cx="336" cy="336"/>
              <a:chOff x="1488" y="3504"/>
              <a:chExt cx="336" cy="336"/>
            </a:xfrm>
          </p:grpSpPr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98154D65-837C-4E9C-8CA7-53246826A1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36" cy="336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Text Box 42">
                <a:extLst>
                  <a:ext uri="{FF2B5EF4-FFF2-40B4-BE49-F238E27FC236}">
                    <a16:creationId xmlns:a16="http://schemas.microsoft.com/office/drawing/2014/main" id="{B689C332-C46D-42E7-BCF4-B16CF657F0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7" y="354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8</a:t>
                </a:r>
              </a:p>
            </p:txBody>
          </p:sp>
        </p:grpSp>
      </p:grpSp>
      <p:grpSp>
        <p:nvGrpSpPr>
          <p:cNvPr id="36" name="Group 49">
            <a:extLst>
              <a:ext uri="{FF2B5EF4-FFF2-40B4-BE49-F238E27FC236}">
                <a16:creationId xmlns:a16="http://schemas.microsoft.com/office/drawing/2014/main" id="{B23CAA9D-4A83-4F0F-AD06-29967932115A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4760913"/>
            <a:ext cx="3417888" cy="1487487"/>
            <a:chOff x="3264" y="3191"/>
            <a:chExt cx="2153" cy="937"/>
          </a:xfrm>
        </p:grpSpPr>
        <p:grpSp>
          <p:nvGrpSpPr>
            <p:cNvPr id="37" name="Group 50">
              <a:extLst>
                <a:ext uri="{FF2B5EF4-FFF2-40B4-BE49-F238E27FC236}">
                  <a16:creationId xmlns:a16="http://schemas.microsoft.com/office/drawing/2014/main" id="{FD35CD15-33D3-461A-9A41-3A7608AFE6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4" y="3792"/>
              <a:ext cx="336" cy="336"/>
              <a:chOff x="3264" y="3792"/>
              <a:chExt cx="336" cy="336"/>
            </a:xfrm>
          </p:grpSpPr>
          <p:sp>
            <p:nvSpPr>
              <p:cNvPr id="44" name="Oval 51">
                <a:extLst>
                  <a:ext uri="{FF2B5EF4-FFF2-40B4-BE49-F238E27FC236}">
                    <a16:creationId xmlns:a16="http://schemas.microsoft.com/office/drawing/2014/main" id="{26752B4F-1734-42FC-B1FC-27C25F0AEF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4" y="3792"/>
                <a:ext cx="336" cy="336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Text Box 52">
                <a:extLst>
                  <a:ext uri="{FF2B5EF4-FFF2-40B4-BE49-F238E27FC236}">
                    <a16:creationId xmlns:a16="http://schemas.microsoft.com/office/drawing/2014/main" id="{980E44CD-70D8-4184-8E66-B3C29AB2C9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3" y="382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7</a:t>
                </a:r>
              </a:p>
            </p:txBody>
          </p:sp>
        </p:grpSp>
        <p:grpSp>
          <p:nvGrpSpPr>
            <p:cNvPr id="38" name="Group 53">
              <a:extLst>
                <a:ext uri="{FF2B5EF4-FFF2-40B4-BE49-F238E27FC236}">
                  <a16:creationId xmlns:a16="http://schemas.microsoft.com/office/drawing/2014/main" id="{1E98A3C2-0C7C-4E96-8BEB-325C84CB46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6" y="3191"/>
              <a:ext cx="1721" cy="755"/>
              <a:chOff x="3696" y="3191"/>
              <a:chExt cx="1721" cy="755"/>
            </a:xfrm>
          </p:grpSpPr>
          <p:sp>
            <p:nvSpPr>
              <p:cNvPr id="39" name="AutoShape 54">
                <a:extLst>
                  <a:ext uri="{FF2B5EF4-FFF2-40B4-BE49-F238E27FC236}">
                    <a16:creationId xmlns:a16="http://schemas.microsoft.com/office/drawing/2014/main" id="{3AC3476A-86BE-4E98-99A4-E87352968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696" y="3191"/>
                <a:ext cx="384" cy="288"/>
              </a:xfrm>
              <a:prstGeom prst="rightArrow">
                <a:avLst>
                  <a:gd name="adj1" fmla="val 50000"/>
                  <a:gd name="adj2" fmla="val 33333"/>
                </a:avLst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40" name="Group 55">
                <a:extLst>
                  <a:ext uri="{FF2B5EF4-FFF2-40B4-BE49-F238E27FC236}">
                    <a16:creationId xmlns:a16="http://schemas.microsoft.com/office/drawing/2014/main" id="{6D7EFFE9-9919-4F73-A38B-DD3A58EB26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96" y="3504"/>
                <a:ext cx="336" cy="336"/>
                <a:chOff x="3696" y="3504"/>
                <a:chExt cx="336" cy="336"/>
              </a:xfrm>
            </p:grpSpPr>
            <p:sp>
              <p:nvSpPr>
                <p:cNvPr id="42" name="Oval 56">
                  <a:extLst>
                    <a:ext uri="{FF2B5EF4-FFF2-40B4-BE49-F238E27FC236}">
                      <a16:creationId xmlns:a16="http://schemas.microsoft.com/office/drawing/2014/main" id="{618E7FF6-B8FF-4495-936E-D9044D542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96" y="3504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3" name="Text Box 57">
                  <a:extLst>
                    <a:ext uri="{FF2B5EF4-FFF2-40B4-BE49-F238E27FC236}">
                      <a16:creationId xmlns:a16="http://schemas.microsoft.com/office/drawing/2014/main" id="{6108FA77-2B66-42DB-BAB5-9E34129A3E5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5" y="3540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b="1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6</a:t>
                  </a:r>
                </a:p>
              </p:txBody>
            </p:sp>
          </p:grpSp>
          <p:sp>
            <p:nvSpPr>
              <p:cNvPr id="41" name="Text Box 58">
                <a:extLst>
                  <a:ext uri="{FF2B5EF4-FFF2-40B4-BE49-F238E27FC236}">
                    <a16:creationId xmlns:a16="http://schemas.microsoft.com/office/drawing/2014/main" id="{AE7D70A1-C917-44B3-B4CF-49E751D670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02" y="3696"/>
                <a:ext cx="141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2000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Exchange Server</a:t>
                </a:r>
              </a:p>
            </p:txBody>
          </p:sp>
        </p:grpSp>
      </p:grpSp>
      <p:grpSp>
        <p:nvGrpSpPr>
          <p:cNvPr id="46" name="Group 65">
            <a:extLst>
              <a:ext uri="{FF2B5EF4-FFF2-40B4-BE49-F238E27FC236}">
                <a16:creationId xmlns:a16="http://schemas.microsoft.com/office/drawing/2014/main" id="{3B7371BB-1D29-4A9D-AED2-B5E29D59BBA1}"/>
              </a:ext>
            </a:extLst>
          </p:cNvPr>
          <p:cNvGrpSpPr>
            <a:grpSpLocks/>
          </p:cNvGrpSpPr>
          <p:nvPr/>
        </p:nvGrpSpPr>
        <p:grpSpPr bwMode="auto">
          <a:xfrm>
            <a:off x="781050" y="2959100"/>
            <a:ext cx="1581150" cy="2755900"/>
            <a:chOff x="252" y="1542"/>
            <a:chExt cx="996" cy="1736"/>
          </a:xfrm>
        </p:grpSpPr>
        <p:grpSp>
          <p:nvGrpSpPr>
            <p:cNvPr id="47" name="Group 43">
              <a:extLst>
                <a:ext uri="{FF2B5EF4-FFF2-40B4-BE49-F238E27FC236}">
                  <a16:creationId xmlns:a16="http://schemas.microsoft.com/office/drawing/2014/main" id="{4A8B8332-A1BE-4916-9F20-E30EA46D19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2725"/>
              <a:ext cx="912" cy="553"/>
              <a:chOff x="192" y="3239"/>
              <a:chExt cx="912" cy="553"/>
            </a:xfrm>
          </p:grpSpPr>
          <p:sp>
            <p:nvSpPr>
              <p:cNvPr id="55" name="AutoShape 44">
                <a:extLst>
                  <a:ext uri="{FF2B5EF4-FFF2-40B4-BE49-F238E27FC236}">
                    <a16:creationId xmlns:a16="http://schemas.microsoft.com/office/drawing/2014/main" id="{24258B7D-6C02-4AF5-B68B-3A442C3BC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720" y="3239"/>
                <a:ext cx="384" cy="288"/>
              </a:xfrm>
              <a:prstGeom prst="rightArrow">
                <a:avLst>
                  <a:gd name="adj1" fmla="val 50000"/>
                  <a:gd name="adj2" fmla="val 33333"/>
                </a:avLst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56" name="Group 45">
                <a:extLst>
                  <a:ext uri="{FF2B5EF4-FFF2-40B4-BE49-F238E27FC236}">
                    <a16:creationId xmlns:a16="http://schemas.microsoft.com/office/drawing/2014/main" id="{A983F5C8-C131-4C9A-8BFE-F2E6203FDA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3456"/>
                <a:ext cx="336" cy="336"/>
                <a:chOff x="192" y="3456"/>
                <a:chExt cx="336" cy="336"/>
              </a:xfrm>
            </p:grpSpPr>
            <p:sp>
              <p:nvSpPr>
                <p:cNvPr id="57" name="Oval 46">
                  <a:extLst>
                    <a:ext uri="{FF2B5EF4-FFF2-40B4-BE49-F238E27FC236}">
                      <a16:creationId xmlns:a16="http://schemas.microsoft.com/office/drawing/2014/main" id="{055B6796-35E3-4DD3-B1CC-A1E5AE415A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" y="3456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8" name="Text Box 47">
                  <a:extLst>
                    <a:ext uri="{FF2B5EF4-FFF2-40B4-BE49-F238E27FC236}">
                      <a16:creationId xmlns:a16="http://schemas.microsoft.com/office/drawing/2014/main" id="{8F246D0E-939E-4DC5-ABC6-892A534759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1" y="3492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b="1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9</a:t>
                  </a:r>
                </a:p>
              </p:txBody>
            </p:sp>
          </p:grpSp>
        </p:grpSp>
        <p:grpSp>
          <p:nvGrpSpPr>
            <p:cNvPr id="48" name="Group 64">
              <a:extLst>
                <a:ext uri="{FF2B5EF4-FFF2-40B4-BE49-F238E27FC236}">
                  <a16:creationId xmlns:a16="http://schemas.microsoft.com/office/drawing/2014/main" id="{F0EB3B64-8386-4AE8-AD92-DD1F678221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1542"/>
              <a:ext cx="960" cy="1274"/>
              <a:chOff x="252" y="1542"/>
              <a:chExt cx="960" cy="1274"/>
            </a:xfrm>
          </p:grpSpPr>
          <p:sp>
            <p:nvSpPr>
              <p:cNvPr id="49" name="AutoShape 4">
                <a:extLst>
                  <a:ext uri="{FF2B5EF4-FFF2-40B4-BE49-F238E27FC236}">
                    <a16:creationId xmlns:a16="http://schemas.microsoft.com/office/drawing/2014/main" id="{523A3A72-52F0-470A-B247-F210C88513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8" y="2279"/>
                <a:ext cx="384" cy="288"/>
              </a:xfrm>
              <a:prstGeom prst="rightArrow">
                <a:avLst>
                  <a:gd name="adj1" fmla="val 50000"/>
                  <a:gd name="adj2" fmla="val 33333"/>
                </a:avLst>
              </a:prstGeom>
              <a:gradFill rotWithShape="0">
                <a:gsLst>
                  <a:gs pos="0">
                    <a:schemeClr val="tx2">
                      <a:gamma/>
                      <a:shade val="46275"/>
                      <a:invGamma/>
                    </a:schemeClr>
                  </a:gs>
                  <a:gs pos="100000">
                    <a:schemeClr val="tx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computr2">
                <a:extLst>
                  <a:ext uri="{FF2B5EF4-FFF2-40B4-BE49-F238E27FC236}">
                    <a16:creationId xmlns:a16="http://schemas.microsoft.com/office/drawing/2014/main" id="{E981D81A-C0EB-49D9-A2CD-E3D87179F7B9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>
                <a:off x="295" y="2115"/>
                <a:ext cx="363" cy="31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6188 w 21600"/>
                  <a:gd name="T31" fmla="*/ 1908 h 21600"/>
                  <a:gd name="T32" fmla="*/ 15590 w 21600"/>
                  <a:gd name="T33" fmla="*/ 9744 h 2160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600" h="21600" extrusionOk="0">
                    <a:moveTo>
                      <a:pt x="21022" y="20295"/>
                    </a:moveTo>
                    <a:lnTo>
                      <a:pt x="18828" y="18396"/>
                    </a:lnTo>
                    <a:lnTo>
                      <a:pt x="18828" y="13174"/>
                    </a:lnTo>
                    <a:lnTo>
                      <a:pt x="15478" y="13174"/>
                    </a:lnTo>
                    <a:lnTo>
                      <a:pt x="15478" y="11631"/>
                    </a:lnTo>
                    <a:lnTo>
                      <a:pt x="17326" y="11631"/>
                    </a:lnTo>
                    <a:lnTo>
                      <a:pt x="17326" y="11156"/>
                    </a:lnTo>
                    <a:lnTo>
                      <a:pt x="17326" y="0"/>
                    </a:lnTo>
                    <a:lnTo>
                      <a:pt x="10858" y="0"/>
                    </a:lnTo>
                    <a:lnTo>
                      <a:pt x="4274" y="0"/>
                    </a:lnTo>
                    <a:lnTo>
                      <a:pt x="4274" y="11037"/>
                    </a:lnTo>
                    <a:lnTo>
                      <a:pt x="4274" y="11631"/>
                    </a:lnTo>
                    <a:lnTo>
                      <a:pt x="6122" y="11631"/>
                    </a:lnTo>
                    <a:lnTo>
                      <a:pt x="6122" y="13174"/>
                    </a:lnTo>
                    <a:lnTo>
                      <a:pt x="2772" y="13174"/>
                    </a:lnTo>
                    <a:lnTo>
                      <a:pt x="2772" y="18514"/>
                    </a:lnTo>
                    <a:lnTo>
                      <a:pt x="693" y="20295"/>
                    </a:lnTo>
                    <a:lnTo>
                      <a:pt x="462" y="20413"/>
                    </a:lnTo>
                    <a:lnTo>
                      <a:pt x="231" y="20651"/>
                    </a:lnTo>
                    <a:lnTo>
                      <a:pt x="116" y="20888"/>
                    </a:lnTo>
                    <a:lnTo>
                      <a:pt x="0" y="21125"/>
                    </a:lnTo>
                    <a:lnTo>
                      <a:pt x="0" y="21244"/>
                    </a:lnTo>
                    <a:lnTo>
                      <a:pt x="116" y="21363"/>
                    </a:lnTo>
                    <a:lnTo>
                      <a:pt x="116" y="21481"/>
                    </a:lnTo>
                    <a:lnTo>
                      <a:pt x="231" y="21481"/>
                    </a:lnTo>
                    <a:lnTo>
                      <a:pt x="347" y="21600"/>
                    </a:lnTo>
                    <a:lnTo>
                      <a:pt x="578" y="21600"/>
                    </a:lnTo>
                    <a:lnTo>
                      <a:pt x="693" y="21600"/>
                    </a:lnTo>
                    <a:lnTo>
                      <a:pt x="10858" y="21600"/>
                    </a:lnTo>
                    <a:lnTo>
                      <a:pt x="20907" y="21600"/>
                    </a:lnTo>
                    <a:lnTo>
                      <a:pt x="21138" y="21600"/>
                    </a:lnTo>
                    <a:lnTo>
                      <a:pt x="21253" y="21600"/>
                    </a:lnTo>
                    <a:lnTo>
                      <a:pt x="21369" y="21481"/>
                    </a:lnTo>
                    <a:lnTo>
                      <a:pt x="21484" y="21481"/>
                    </a:lnTo>
                    <a:lnTo>
                      <a:pt x="21600" y="21363"/>
                    </a:lnTo>
                    <a:lnTo>
                      <a:pt x="21600" y="21244"/>
                    </a:lnTo>
                    <a:lnTo>
                      <a:pt x="21600" y="21125"/>
                    </a:lnTo>
                    <a:lnTo>
                      <a:pt x="21484" y="20888"/>
                    </a:lnTo>
                    <a:lnTo>
                      <a:pt x="21369" y="20651"/>
                    </a:lnTo>
                    <a:lnTo>
                      <a:pt x="21253" y="20413"/>
                    </a:lnTo>
                    <a:lnTo>
                      <a:pt x="21022" y="20295"/>
                    </a:lnTo>
                    <a:close/>
                  </a:path>
                  <a:path w="21600" h="21600" extrusionOk="0">
                    <a:moveTo>
                      <a:pt x="18019" y="18514"/>
                    </a:moveTo>
                    <a:lnTo>
                      <a:pt x="17326" y="17921"/>
                    </a:lnTo>
                    <a:lnTo>
                      <a:pt x="4389" y="17921"/>
                    </a:lnTo>
                    <a:lnTo>
                      <a:pt x="3696" y="18514"/>
                    </a:lnTo>
                    <a:lnTo>
                      <a:pt x="18019" y="18514"/>
                    </a:lnTo>
                    <a:close/>
                  </a:path>
                  <a:path w="21600" h="21600" extrusionOk="0">
                    <a:moveTo>
                      <a:pt x="19174" y="19701"/>
                    </a:moveTo>
                    <a:lnTo>
                      <a:pt x="18481" y="19108"/>
                    </a:lnTo>
                    <a:lnTo>
                      <a:pt x="3119" y="19108"/>
                    </a:lnTo>
                    <a:lnTo>
                      <a:pt x="2426" y="19701"/>
                    </a:lnTo>
                    <a:lnTo>
                      <a:pt x="19174" y="19701"/>
                    </a:lnTo>
                    <a:close/>
                  </a:path>
                  <a:path w="21600" h="21600" extrusionOk="0">
                    <a:moveTo>
                      <a:pt x="20560" y="20769"/>
                    </a:moveTo>
                    <a:lnTo>
                      <a:pt x="19867" y="20176"/>
                    </a:lnTo>
                    <a:lnTo>
                      <a:pt x="1848" y="20176"/>
                    </a:lnTo>
                    <a:lnTo>
                      <a:pt x="1155" y="20769"/>
                    </a:lnTo>
                    <a:lnTo>
                      <a:pt x="20560" y="20769"/>
                    </a:lnTo>
                    <a:close/>
                  </a:path>
                  <a:path w="21600" h="21600" extrusionOk="0">
                    <a:moveTo>
                      <a:pt x="18828" y="18396"/>
                    </a:moveTo>
                    <a:lnTo>
                      <a:pt x="17442" y="17209"/>
                    </a:lnTo>
                    <a:lnTo>
                      <a:pt x="4158" y="17209"/>
                    </a:lnTo>
                    <a:lnTo>
                      <a:pt x="2772" y="18514"/>
                    </a:lnTo>
                    <a:moveTo>
                      <a:pt x="13168" y="14123"/>
                    </a:moveTo>
                    <a:lnTo>
                      <a:pt x="13168" y="14716"/>
                    </a:lnTo>
                    <a:lnTo>
                      <a:pt x="17788" y="14716"/>
                    </a:lnTo>
                    <a:lnTo>
                      <a:pt x="17788" y="14123"/>
                    </a:lnTo>
                    <a:lnTo>
                      <a:pt x="13168" y="14123"/>
                    </a:lnTo>
                    <a:close/>
                  </a:path>
                  <a:path w="21600" h="21600" extrusionOk="0">
                    <a:moveTo>
                      <a:pt x="6122" y="1899"/>
                    </a:moveTo>
                    <a:lnTo>
                      <a:pt x="6122" y="9732"/>
                    </a:lnTo>
                    <a:lnTo>
                      <a:pt x="15478" y="9732"/>
                    </a:lnTo>
                    <a:lnTo>
                      <a:pt x="15478" y="1899"/>
                    </a:lnTo>
                    <a:lnTo>
                      <a:pt x="6122" y="1899"/>
                    </a:lnTo>
                    <a:moveTo>
                      <a:pt x="6122" y="11631"/>
                    </a:moveTo>
                    <a:lnTo>
                      <a:pt x="15478" y="11631"/>
                    </a:lnTo>
                    <a:lnTo>
                      <a:pt x="15478" y="13174"/>
                    </a:lnTo>
                    <a:lnTo>
                      <a:pt x="6122" y="13174"/>
                    </a:lnTo>
                    <a:lnTo>
                      <a:pt x="6122" y="1163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CC"/>
                  </a:gs>
                  <a:gs pos="100000">
                    <a:srgbClr val="76765E"/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Text Box 7">
                <a:extLst>
                  <a:ext uri="{FF2B5EF4-FFF2-40B4-BE49-F238E27FC236}">
                    <a16:creationId xmlns:a16="http://schemas.microsoft.com/office/drawing/2014/main" id="{23F6F52F-822B-46FD-8E02-39FFE82400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2" y="1542"/>
                <a:ext cx="73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ru-RU" b="1" dirty="0" err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Клієнт</a:t>
                </a:r>
                <a:endParaRPr lang="en-US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52" name="Oval 9">
                <a:extLst>
                  <a:ext uri="{FF2B5EF4-FFF2-40B4-BE49-F238E27FC236}">
                    <a16:creationId xmlns:a16="http://schemas.microsoft.com/office/drawing/2014/main" id="{B97A5CFC-6D0E-4AB5-B189-A60526ADE3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1842"/>
                <a:ext cx="349" cy="31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Text Box 10">
                <a:extLst>
                  <a:ext uri="{FF2B5EF4-FFF2-40B4-BE49-F238E27FC236}">
                    <a16:creationId xmlns:a16="http://schemas.microsoft.com/office/drawing/2014/main" id="{8DA29275-89ED-42DC-B3F1-BAB940C332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1" y="1842"/>
                <a:ext cx="25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r>
                  <a:rPr lang="en-US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1</a:t>
                </a:r>
              </a:p>
            </p:txBody>
          </p:sp>
          <p:pic>
            <p:nvPicPr>
              <p:cNvPr id="54" name="Picture 63" descr="1878_big">
                <a:extLst>
                  <a:ext uri="{FF2B5EF4-FFF2-40B4-BE49-F238E27FC236}">
                    <a16:creationId xmlns:a16="http://schemas.microsoft.com/office/drawing/2014/main" id="{1A97E769-7AC0-42F9-8EE9-B1E2D151D73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5" y="2478"/>
                <a:ext cx="157" cy="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83233166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686</Words>
  <Application>Microsoft Office PowerPoint</Application>
  <PresentationFormat>Широкоэкранный</PresentationFormat>
  <Paragraphs>192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Arial Narrow</vt:lpstr>
      <vt:lpstr>Times New Roman</vt:lpstr>
      <vt:lpstr>Trebuchet MS</vt:lpstr>
      <vt:lpstr>Wingdings</vt:lpstr>
      <vt:lpstr>Wingdings 3</vt:lpstr>
      <vt:lpstr>Аспект</vt:lpstr>
      <vt:lpstr>Системи управління персоналом в цифровій економіці: застосування Хмарних технологій</vt:lpstr>
      <vt:lpstr>Презентация PowerPoint</vt:lpstr>
      <vt:lpstr>Різниця підходів</vt:lpstr>
      <vt:lpstr>Архітектура побудови Великих даних (Big Data)</vt:lpstr>
      <vt:lpstr>Презентация PowerPoint</vt:lpstr>
      <vt:lpstr>Презентация PowerPoint</vt:lpstr>
      <vt:lpstr>MapReduce - модель розподіленої обробки даних, запропонована Google для обробки великих обсягів даних на комп'ютерних кластерах. </vt:lpstr>
      <vt:lpstr>Побудова системи обміну інформації </vt:lpstr>
      <vt:lpstr>Механізми доступу та управління персональними даними </vt:lpstr>
      <vt:lpstr>Процес створення сховища даних</vt:lpstr>
      <vt:lpstr>Модель багатовимірного представлення інформації</vt:lpstr>
      <vt:lpstr>Користувачі інформаційної системи</vt:lpstr>
      <vt:lpstr>Використання Big Data (OLAP)</vt:lpstr>
      <vt:lpstr>Гнучкість інформаційних системи</vt:lpstr>
      <vt:lpstr>Digital Dashboard - підхід до побудови користувача середовища</vt:lpstr>
      <vt:lpstr>Архітектура візуалізація інформації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Системи управління персоналом в цифровій економіці: застосування Хмарних технологій</dc:title>
  <dc:creator>M Ivanov</dc:creator>
  <cp:lastModifiedBy>M Ivanov</cp:lastModifiedBy>
  <cp:revision>17</cp:revision>
  <dcterms:created xsi:type="dcterms:W3CDTF">2025-03-31T09:01:41Z</dcterms:created>
  <dcterms:modified xsi:type="dcterms:W3CDTF">2025-04-01T09:54:41Z</dcterms:modified>
</cp:coreProperties>
</file>