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image" Target="../media/image30.png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png"/><Relationship Id="rId4" Type="http://schemas.openxmlformats.org/officeDocument/2006/relationships/image" Target="../media/image24.wmf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48C58-E70E-437E-87C3-3EBD20AAE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1" y="482600"/>
            <a:ext cx="9156700" cy="2184400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Динамічна модель  в інваріантній системі управління економічними суб'єктами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E97551-CCF0-4AC3-9186-8A5533AC0C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3</a:t>
            </a:r>
          </a:p>
        </p:txBody>
      </p:sp>
    </p:spTree>
    <p:extLst>
      <p:ext uri="{BB962C8B-B14F-4D97-AF65-F5344CB8AC3E}">
        <p14:creationId xmlns:p14="http://schemas.microsoft.com/office/powerpoint/2010/main" val="92396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5E8732-4434-4E14-A471-B061EF0DF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3901"/>
            <a:ext cx="10828866" cy="5317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визначення функції передачі динамічної системи   складемо рівняння стаціонарного режиму за умов: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10E97FF-66B1-4DB0-A411-2A58D3FE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700" y="2095499"/>
            <a:ext cx="146685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534C4CB-B710-45E2-B6AF-8F6EB7D4DA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290963"/>
              </p:ext>
            </p:extLst>
          </p:nvPr>
        </p:nvGraphicFramePr>
        <p:xfrm>
          <a:off x="2590800" y="2114848"/>
          <a:ext cx="5253566" cy="615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r:id="rId3" imgW="2019300" imgH="241300" progId="Equation.3">
                  <p:embed/>
                </p:oleObj>
              </mc:Choice>
              <mc:Fallback>
                <p:oleObj r:id="rId3" imgW="20193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14848"/>
                        <a:ext cx="5253566" cy="615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1F68A67-5CBE-452D-AD60-82139911F6B7}"/>
              </a:ext>
            </a:extLst>
          </p:cNvPr>
          <p:cNvSpPr txBox="1"/>
          <p:nvPr/>
        </p:nvSpPr>
        <p:spPr>
          <a:xfrm>
            <a:off x="546100" y="2959785"/>
            <a:ext cx="110998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Напишемо відхилення доходів від витрат у точці рівноваги у вигляді ряду Тейлора: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0028E62-88A9-461E-9282-43DF54988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688" y="4377102"/>
            <a:ext cx="13996906" cy="5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3D5D7B6F-FD7F-4909-AAD7-326D760483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046095"/>
              </p:ext>
            </p:extLst>
          </p:nvPr>
        </p:nvGraphicFramePr>
        <p:xfrm>
          <a:off x="546100" y="4377103"/>
          <a:ext cx="10421773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r:id="rId5" imgW="5181600" imgH="457200" progId="Equation.3">
                  <p:embed/>
                </p:oleObj>
              </mc:Choice>
              <mc:Fallback>
                <p:oleObj r:id="rId5" imgW="51816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4377103"/>
                        <a:ext cx="10421773" cy="954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96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AC0D91-E6A8-4843-A4F6-7E8D1DB25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1" y="2924091"/>
            <a:ext cx="11178250" cy="3617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відхилення          та          малі, то функцію управління можна записати так                      . Тоді отримаємо лінійне диференціальне рівняння з урахуванням принципу суперпозиції: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93DB0CE-73C0-46D9-8CF5-D7FC04D615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16256"/>
              </p:ext>
            </p:extLst>
          </p:nvPr>
        </p:nvGraphicFramePr>
        <p:xfrm>
          <a:off x="7848600" y="249593"/>
          <a:ext cx="2658032" cy="892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r:id="rId3" imgW="1244600" imgH="419100" progId="Equation.3">
                  <p:embed/>
                </p:oleObj>
              </mc:Choice>
              <mc:Fallback>
                <p:oleObj r:id="rId3" imgW="12446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249593"/>
                        <a:ext cx="2658032" cy="892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9E129AD-5486-4F1C-AEF9-8D6B35507C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529174"/>
              </p:ext>
            </p:extLst>
          </p:nvPr>
        </p:nvGraphicFramePr>
        <p:xfrm>
          <a:off x="582201" y="1080800"/>
          <a:ext cx="2822511" cy="651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r:id="rId5" imgW="990600" imgH="228600" progId="Equation.3">
                  <p:embed/>
                </p:oleObj>
              </mc:Choice>
              <mc:Fallback>
                <p:oleObj r:id="rId5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01" y="1080800"/>
                        <a:ext cx="2822511" cy="6513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3CE2118-3119-4416-8845-9BFE45BB72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663447"/>
              </p:ext>
            </p:extLst>
          </p:nvPr>
        </p:nvGraphicFramePr>
        <p:xfrm>
          <a:off x="3404712" y="1857714"/>
          <a:ext cx="3146334" cy="726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r:id="rId7" imgW="990600" imgH="228600" progId="Equation.3">
                  <p:embed/>
                </p:oleObj>
              </mc:Choice>
              <mc:Fallback>
                <p:oleObj r:id="rId7" imgW="990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712" y="1857714"/>
                        <a:ext cx="3146334" cy="726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97E98637-73D2-467F-9073-B662D6383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83" y="434370"/>
            <a:ext cx="77430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рівняння введемо довільне збурення витрат 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C79904-E6E1-43E9-901B-1C2F8A5B9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7536" y="395638"/>
            <a:ext cx="15129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тоді 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6F8B5E8-88A7-4E1A-9FA3-703BD0DF3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200" y="1170336"/>
            <a:ext cx="84581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відклик системи матиме наступний вигляд 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66D48E0A-993E-4CD0-B5F3-0329E8E26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3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uk-UA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0F072B5-961C-4B54-931B-3E053C784C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25667" y="3417782"/>
            <a:ext cx="2004592" cy="54291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DB0F79E-DC7B-4C9C-A05B-19F210271D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04712" y="3023686"/>
            <a:ext cx="739848" cy="49323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7A5AFB8-9161-44D8-86B9-0838DF276D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44197" y="2942736"/>
            <a:ext cx="789687" cy="542910"/>
          </a:xfrm>
          <a:prstGeom prst="rect">
            <a:avLst/>
          </a:prstGeom>
        </p:spPr>
      </p:pic>
      <p:sp>
        <p:nvSpPr>
          <p:cNvPr id="14" name="Rectangle 9">
            <a:extLst>
              <a:ext uri="{FF2B5EF4-FFF2-40B4-BE49-F238E27FC236}">
                <a16:creationId xmlns:a16="http://schemas.microsoft.com/office/drawing/2014/main" id="{2A1B4C56-6497-4FF7-A976-C321BADD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497" y="3892828"/>
            <a:ext cx="127431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A1700C4E-34AD-4A92-9DD1-25A3FEA898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398320"/>
              </p:ext>
            </p:extLst>
          </p:nvPr>
        </p:nvGraphicFramePr>
        <p:xfrm>
          <a:off x="1523999" y="4507722"/>
          <a:ext cx="6361073" cy="782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r:id="rId12" imgW="2070100" imgH="254000" progId="Equation.3">
                  <p:embed/>
                </p:oleObj>
              </mc:Choice>
              <mc:Fallback>
                <p:oleObj r:id="rId12" imgW="20701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4507722"/>
                        <a:ext cx="6361073" cy="7823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015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A99197-9177-447A-BF4D-FD7E5394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33401"/>
            <a:ext cx="8596668" cy="5507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Передаточна функція динамічної системи відносно    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83A6A3D-0F6A-483F-B13E-6737697F2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9647" y="682637"/>
            <a:ext cx="360353" cy="466339"/>
          </a:xfrm>
          <a:prstGeom prst="rect">
            <a:avLst/>
          </a:prstGeom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49EDDDF-8EF9-4AE4-B4E2-60611ED43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1841499"/>
            <a:ext cx="136400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20205269-4DE1-499F-BCD6-1AA2B92F23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94274"/>
              </p:ext>
            </p:extLst>
          </p:nvPr>
        </p:nvGraphicFramePr>
        <p:xfrm>
          <a:off x="2235199" y="1841500"/>
          <a:ext cx="58007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r:id="rId4" imgW="2768600" imgH="508000" progId="Equation.3">
                  <p:embed/>
                </p:oleObj>
              </mc:Choice>
              <mc:Fallback>
                <p:oleObj r:id="rId4" imgW="27686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199" y="1841500"/>
                        <a:ext cx="5800725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>
            <a:extLst>
              <a:ext uri="{FF2B5EF4-FFF2-40B4-BE49-F238E27FC236}">
                <a16:creationId xmlns:a16="http://schemas.microsoft.com/office/drawing/2014/main" id="{B0B88D98-092E-45F2-8145-EB7FB81A4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199" y="3573130"/>
            <a:ext cx="13351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1B66789D-986B-49A2-8467-03312ADE93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63898"/>
              </p:ext>
            </p:extLst>
          </p:nvPr>
        </p:nvGraphicFramePr>
        <p:xfrm>
          <a:off x="2235199" y="3573130"/>
          <a:ext cx="5536163" cy="1021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r:id="rId6" imgW="2806700" imgH="520700" progId="Equation.3">
                  <p:embed/>
                </p:oleObj>
              </mc:Choice>
              <mc:Fallback>
                <p:oleObj r:id="rId6" imgW="2806700" imgH="520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199" y="3573130"/>
                        <a:ext cx="5536163" cy="1021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016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6D1B474-54D8-4588-A937-00F85F2B8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9901"/>
            <a:ext cx="10092266" cy="5571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показали, що відношення передаточних функцій відповідають стійкості динамічної системи: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AF2DAB7-F0FB-4899-85B5-FFBA116A5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1727199"/>
            <a:ext cx="17881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43B4FE1-36B4-49DB-BCF3-F5D6A34232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432242"/>
              </p:ext>
            </p:extLst>
          </p:nvPr>
        </p:nvGraphicFramePr>
        <p:xfrm>
          <a:off x="1943100" y="1727200"/>
          <a:ext cx="521929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r:id="rId3" imgW="2070100" imgH="495300" progId="Equation.3">
                  <p:embed/>
                </p:oleObj>
              </mc:Choice>
              <mc:Fallback>
                <p:oleObj r:id="rId3" imgW="2070100" imgH="495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1727200"/>
                        <a:ext cx="5219290" cy="124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AB1F19-5E97-4C22-85DE-A49497646A3A}"/>
              </a:ext>
            </a:extLst>
          </p:cNvPr>
          <p:cNvSpPr txBox="1"/>
          <p:nvPr/>
        </p:nvSpPr>
        <p:spPr>
          <a:xfrm>
            <a:off x="869950" y="3563035"/>
            <a:ext cx="991235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дослідження засвідчують, що чим вищий рівень управління, то вищий порядок диференціального рівняння і нижча стійкість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380311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0E850E-CBD2-4DAC-A347-8C3E73B5E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34" y="94138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О. К.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Аблесімов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К. :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2019. – 270 с.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Теорія автоматичного управління: Навчальний посібник :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.– Київ : КПІ ім. Ігоря Сікорського, 2020. – 144 с.</a:t>
            </a:r>
          </a:p>
          <a:p>
            <a:pPr marL="514350" indent="-514350">
              <a:buAutoNum type="arabicPeriod"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1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19882-1F9C-4C79-91B0-D62C8E79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400"/>
          </a:xfrm>
        </p:spPr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1. Побудова динамічної моделі</a:t>
            </a:r>
            <a:endParaRPr lang="uk-UA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E060A27-4C78-49DB-B7D3-3DA2CBC69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555294"/>
              </p:ext>
            </p:extLst>
          </p:nvPr>
        </p:nvGraphicFramePr>
        <p:xfrm>
          <a:off x="1146175" y="2282688"/>
          <a:ext cx="7096125" cy="94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r:id="rId3" imgW="2425700" imgH="279400" progId="Equation.3">
                  <p:embed/>
                </p:oleObj>
              </mc:Choice>
              <mc:Fallback>
                <p:oleObj r:id="rId3" imgW="2425700" imgH="279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2282688"/>
                        <a:ext cx="7096125" cy="940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3A0B34F6-5832-46C9-AA85-DBF44C4E9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197073"/>
              </p:ext>
            </p:extLst>
          </p:nvPr>
        </p:nvGraphicFramePr>
        <p:xfrm>
          <a:off x="965200" y="4359276"/>
          <a:ext cx="1809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r:id="rId5" imgW="152268" imgH="215713" progId="Equation.3">
                  <p:embed/>
                </p:oleObj>
              </mc:Choice>
              <mc:Fallback>
                <p:oleObj r:id="rId5" imgW="152268" imgH="21571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4359276"/>
                        <a:ext cx="18097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6EB0B71B-D5B0-4C39-8AD2-82AA5BF2A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030309"/>
              </p:ext>
            </p:extLst>
          </p:nvPr>
        </p:nvGraphicFramePr>
        <p:xfrm>
          <a:off x="965200" y="4616451"/>
          <a:ext cx="152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r:id="rId7" imgW="126780" imgH="215526" progId="Equation.3">
                  <p:embed/>
                </p:oleObj>
              </mc:Choice>
              <mc:Fallback>
                <p:oleObj r:id="rId7" imgW="126780" imgH="215526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4616451"/>
                        <a:ext cx="1524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>
            <a:extLst>
              <a:ext uri="{FF2B5EF4-FFF2-40B4-BE49-F238E27FC236}">
                <a16:creationId xmlns:a16="http://schemas.microsoft.com/office/drawing/2014/main" id="{AA388F05-73D9-4389-A8AF-84CD9A8FC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897050"/>
              </p:ext>
            </p:extLst>
          </p:nvPr>
        </p:nvGraphicFramePr>
        <p:xfrm>
          <a:off x="965200" y="4883151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r:id="rId9" imgW="114151" imgH="215619" progId="Equation.3">
                  <p:embed/>
                </p:oleObj>
              </mc:Choice>
              <mc:Fallback>
                <p:oleObj r:id="rId9" imgW="114151" imgH="21561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4883151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09FC0A12-8229-4103-9930-FDD2110A8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228718"/>
              </p:ext>
            </p:extLst>
          </p:nvPr>
        </p:nvGraphicFramePr>
        <p:xfrm>
          <a:off x="965200" y="5102226"/>
          <a:ext cx="1524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r:id="rId11" imgW="126780" imgH="215526" progId="Equation.3">
                  <p:embed/>
                </p:oleObj>
              </mc:Choice>
              <mc:Fallback>
                <p:oleObj r:id="rId11" imgW="126780" imgH="215526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102226"/>
                        <a:ext cx="1524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1353ED9F-A1DA-4094-9790-35DC24F4A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500399"/>
              </p:ext>
            </p:extLst>
          </p:nvPr>
        </p:nvGraphicFramePr>
        <p:xfrm>
          <a:off x="965200" y="5359401"/>
          <a:ext cx="26670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r:id="rId13" imgW="228501" imgH="215806" progId="Equation.3">
                  <p:embed/>
                </p:oleObj>
              </mc:Choice>
              <mc:Fallback>
                <p:oleObj r:id="rId13" imgW="228501" imgH="215806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359401"/>
                        <a:ext cx="266700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>
            <a:extLst>
              <a:ext uri="{FF2B5EF4-FFF2-40B4-BE49-F238E27FC236}">
                <a16:creationId xmlns:a16="http://schemas.microsoft.com/office/drawing/2014/main" id="{AADC5777-2125-41D5-A98C-FB16F9557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052530"/>
              </p:ext>
            </p:extLst>
          </p:nvPr>
        </p:nvGraphicFramePr>
        <p:xfrm>
          <a:off x="965200" y="5607051"/>
          <a:ext cx="2667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r:id="rId15" imgW="228501" imgH="215806" progId="Equation.3">
                  <p:embed/>
                </p:oleObj>
              </mc:Choice>
              <mc:Fallback>
                <p:oleObj r:id="rId15" imgW="228501" imgH="215806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607051"/>
                        <a:ext cx="2667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B1C64936-1ECE-4C8A-A482-CE2A61989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81117"/>
              </p:ext>
            </p:extLst>
          </p:nvPr>
        </p:nvGraphicFramePr>
        <p:xfrm>
          <a:off x="965200" y="5864226"/>
          <a:ext cx="14287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r:id="rId17" imgW="126780" imgH="164814" progId="Equation.3">
                  <p:embed/>
                </p:oleObj>
              </mc:Choice>
              <mc:Fallback>
                <p:oleObj r:id="rId17" imgW="126780" imgH="16481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864226"/>
                        <a:ext cx="142875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5">
            <a:extLst>
              <a:ext uri="{FF2B5EF4-FFF2-40B4-BE49-F238E27FC236}">
                <a16:creationId xmlns:a16="http://schemas.microsoft.com/office/drawing/2014/main" id="{27C595F9-6CC5-4EEA-931C-0E1F74366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9020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	</a:t>
            </a:r>
            <a:endParaRPr kumimoji="0" lang="uk-UA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6">
            <a:extLst>
              <a:ext uri="{FF2B5EF4-FFF2-40B4-BE49-F238E27FC236}">
                <a16:creationId xmlns:a16="http://schemas.microsoft.com/office/drawing/2014/main" id="{52694C99-951F-4B5C-8C50-E5CDCBEA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85" y="4318342"/>
            <a:ext cx="124094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елемент множини доходів;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24596593-166D-4637-AFCB-5F5F7AE7B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85" y="4621541"/>
            <a:ext cx="283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тарифний план;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8034AE10-47D8-4186-AA09-A71BD8320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99" y="4840616"/>
            <a:ext cx="29229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рівень якості робіт ;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12EC99E9-48FA-4A18-868B-192E7370D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98" y="5068673"/>
            <a:ext cx="126761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форма навчання;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CD666FA1-888E-4B20-B9CA-CB86C3331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98" y="5359399"/>
            <a:ext cx="31040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обов’язкові витрати;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89D0D702-0F2E-40A9-84FA-5FC5C49D4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85" y="5616575"/>
            <a:ext cx="2673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додаткові витрати;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395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93625901-098C-421F-AAC4-BD3E2D990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85" y="5815513"/>
            <a:ext cx="31040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52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кваліфікація співробітника.</a:t>
            </a:r>
            <a:endParaRPr kumimoji="0" lang="uk-UA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553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узел суммирования 3">
            <a:extLst>
              <a:ext uri="{FF2B5EF4-FFF2-40B4-BE49-F238E27FC236}">
                <a16:creationId xmlns:a16="http://schemas.microsoft.com/office/drawing/2014/main" id="{53EC39E2-6C7B-47A6-A165-EC9522DB458B}"/>
              </a:ext>
            </a:extLst>
          </p:cNvPr>
          <p:cNvSpPr/>
          <p:nvPr/>
        </p:nvSpPr>
        <p:spPr>
          <a:xfrm>
            <a:off x="3308350" y="2597150"/>
            <a:ext cx="1206500" cy="1079500"/>
          </a:xfrm>
          <a:prstGeom prst="flowChartSummingJuncti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Блок-схема: решение 5">
            <a:extLst>
              <a:ext uri="{FF2B5EF4-FFF2-40B4-BE49-F238E27FC236}">
                <a16:creationId xmlns:a16="http://schemas.microsoft.com/office/drawing/2014/main" id="{F5C6612D-1FC6-4A23-8962-1A3AF982585E}"/>
              </a:ext>
            </a:extLst>
          </p:cNvPr>
          <p:cNvSpPr/>
          <p:nvPr/>
        </p:nvSpPr>
        <p:spPr>
          <a:xfrm>
            <a:off x="3308350" y="3962400"/>
            <a:ext cx="1206500" cy="990600"/>
          </a:xfrm>
          <a:prstGeom prst="flowChartDecisi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B4256676-3ED7-4671-B36C-B95E95CAC634}"/>
              </a:ext>
            </a:extLst>
          </p:cNvPr>
          <p:cNvSpPr/>
          <p:nvPr/>
        </p:nvSpPr>
        <p:spPr>
          <a:xfrm>
            <a:off x="3441700" y="5365750"/>
            <a:ext cx="1206500" cy="558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688D48-4923-4CFC-A3B9-D99A250EB44E}"/>
              </a:ext>
            </a:extLst>
          </p:cNvPr>
          <p:cNvSpPr txBox="1"/>
          <p:nvPr/>
        </p:nvSpPr>
        <p:spPr>
          <a:xfrm>
            <a:off x="2419350" y="2514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70C0"/>
                </a:solidFill>
              </a:rPr>
              <a:t>Умовні позначення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38C9F5C0-22A9-4B6D-AB2B-8BF3B6906048}"/>
              </a:ext>
            </a:extLst>
          </p:cNvPr>
          <p:cNvCxnSpPr/>
          <p:nvPr/>
        </p:nvCxnSpPr>
        <p:spPr>
          <a:xfrm>
            <a:off x="2324100" y="1708150"/>
            <a:ext cx="850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62346090-004E-482A-9DC4-9BC3A9770140}"/>
              </a:ext>
            </a:extLst>
          </p:cNvPr>
          <p:cNvCxnSpPr>
            <a:cxnSpLocks/>
          </p:cNvCxnSpPr>
          <p:nvPr/>
        </p:nvCxnSpPr>
        <p:spPr>
          <a:xfrm>
            <a:off x="5099048" y="1741448"/>
            <a:ext cx="939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9817EB1-79AB-4699-8CB7-44031B21FF70}"/>
              </a:ext>
            </a:extLst>
          </p:cNvPr>
          <p:cNvSpPr txBox="1"/>
          <p:nvPr/>
        </p:nvSpPr>
        <p:spPr>
          <a:xfrm>
            <a:off x="3175000" y="1187450"/>
            <a:ext cx="1924048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uk-UA" dirty="0"/>
          </a:p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(Р)</a:t>
            </a:r>
          </a:p>
          <a:p>
            <a:pPr algn="ctr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6E4B36-991E-4717-90E3-A34CC33DC71E}"/>
              </a:ext>
            </a:extLst>
          </p:cNvPr>
          <p:cNvSpPr txBox="1"/>
          <p:nvPr/>
        </p:nvSpPr>
        <p:spPr>
          <a:xfrm>
            <a:off x="1771650" y="1187450"/>
            <a:ext cx="97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R(t)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95B294-0D32-4B7F-89A8-93556ECDDCCD}"/>
              </a:ext>
            </a:extLst>
          </p:cNvPr>
          <p:cNvSpPr txBox="1"/>
          <p:nvPr/>
        </p:nvSpPr>
        <p:spPr>
          <a:xfrm>
            <a:off x="5181600" y="1187449"/>
            <a:ext cx="93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g(t)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F771E0-0A44-4B69-8F02-E6180CCA42CB}"/>
              </a:ext>
            </a:extLst>
          </p:cNvPr>
          <p:cNvSpPr txBox="1"/>
          <p:nvPr/>
        </p:nvSpPr>
        <p:spPr>
          <a:xfrm>
            <a:off x="6375400" y="1418281"/>
            <a:ext cx="2603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g(t)=K(P)R(t)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437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F4BA3BBC-2EB2-416C-B67B-09E96A813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6575" y="698500"/>
            <a:ext cx="8747537" cy="475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56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1C3F3B-13EF-45A8-B404-9EDACEB28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368" y="459448"/>
            <a:ext cx="9266766" cy="547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Управлінське значення   для кожної СППР буде різним і його можна записати </a:t>
            </a:r>
            <a:r>
              <a:rPr kumimoji="0" lang="uk-UA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чином: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5D8B76B-C7A1-4647-98B2-5DA7CE2B9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499" y="1269999"/>
            <a:ext cx="151832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EE18BE0-C8AD-4EEF-88DF-313E02882A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492654"/>
              </p:ext>
            </p:extLst>
          </p:nvPr>
        </p:nvGraphicFramePr>
        <p:xfrm>
          <a:off x="2073275" y="1500771"/>
          <a:ext cx="4022725" cy="65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r:id="rId3" imgW="1422400" imgH="228600" progId="Equation.3">
                  <p:embed/>
                </p:oleObj>
              </mc:Choice>
              <mc:Fallback>
                <p:oleObj r:id="rId3" imgW="1422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1500771"/>
                        <a:ext cx="4022725" cy="65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C9C7B26-6B50-489E-BB63-2B308C92FF79}"/>
              </a:ext>
            </a:extLst>
          </p:cNvPr>
          <p:cNvSpPr txBox="1"/>
          <p:nvPr/>
        </p:nvSpPr>
        <p:spPr>
          <a:xfrm>
            <a:off x="436034" y="2505670"/>
            <a:ext cx="88275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виході СОД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значення, що враховують інерційні властивості системи управління, яку можна записати у вигляді інтегрального ланцюга першого порядку: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1FF5CF3D-78E2-4936-ABC7-D09E6EF7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8300" y="40828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3F0076EA-AE4C-47F6-ACD6-B172643CD1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47304"/>
              </p:ext>
            </p:extLst>
          </p:nvPr>
        </p:nvGraphicFramePr>
        <p:xfrm>
          <a:off x="2505200" y="3822700"/>
          <a:ext cx="3215963" cy="634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r:id="rId5" imgW="1168400" imgH="228600" progId="Equation.3">
                  <p:embed/>
                </p:oleObj>
              </mc:Choice>
              <mc:Fallback>
                <p:oleObj r:id="rId5" imgW="11684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200" y="3822700"/>
                        <a:ext cx="3215963" cy="634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>
            <a:extLst>
              <a:ext uri="{FF2B5EF4-FFF2-40B4-BE49-F238E27FC236}">
                <a16:creationId xmlns:a16="http://schemas.microsoft.com/office/drawing/2014/main" id="{E43FF241-3C1F-4622-A602-C30AD42ED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21" y="4521274"/>
            <a:ext cx="8230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	</a:t>
            </a:r>
            <a:endParaRPr kumimoji="0" lang="uk-UA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Объект 19">
            <a:extLst>
              <a:ext uri="{FF2B5EF4-FFF2-40B4-BE49-F238E27FC236}">
                <a16:creationId xmlns:a16="http://schemas.microsoft.com/office/drawing/2014/main" id="{4CCE9510-0702-45D5-BE63-B9502E82B9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8399"/>
              </p:ext>
            </p:extLst>
          </p:nvPr>
        </p:nvGraphicFramePr>
        <p:xfrm>
          <a:off x="801687" y="4457699"/>
          <a:ext cx="1736519" cy="717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r:id="rId7" imgW="965200" imgH="419100" progId="Equation.3">
                  <p:embed/>
                </p:oleObj>
              </mc:Choice>
              <mc:Fallback>
                <p:oleObj r:id="rId7" imgW="965200" imgH="419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7" y="4457699"/>
                        <a:ext cx="1736519" cy="7178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6">
            <a:extLst>
              <a:ext uri="{FF2B5EF4-FFF2-40B4-BE49-F238E27FC236}">
                <a16:creationId xmlns:a16="http://schemas.microsoft.com/office/drawing/2014/main" id="{B9170603-A7C1-4758-9759-DCA4F76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206" y="4546099"/>
            <a:ext cx="120532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коефіцієнт передачі системи управління економічним об’єктом</a:t>
            </a: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ED0A36-E60F-4550-84CD-488DFF97FA24}"/>
              </a:ext>
            </a:extLst>
          </p:cNvPr>
          <p:cNvSpPr txBox="1"/>
          <p:nvPr/>
        </p:nvSpPr>
        <p:spPr>
          <a:xfrm>
            <a:off x="764447" y="5158975"/>
            <a:ext cx="105886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 – часові затримки, що враховують інерційні властивості системи управління;</a:t>
            </a:r>
            <a:endParaRPr lang="uk-UA" sz="2400" dirty="0"/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36E3EFEA-61B0-4A50-A638-FE2F95375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807" y="5702231"/>
            <a:ext cx="163128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4" name="Объект 33">
            <a:extLst>
              <a:ext uri="{FF2B5EF4-FFF2-40B4-BE49-F238E27FC236}">
                <a16:creationId xmlns:a16="http://schemas.microsoft.com/office/drawing/2014/main" id="{F2D07037-C588-45C2-AFCB-E0EA5083EA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634600"/>
              </p:ext>
            </p:extLst>
          </p:nvPr>
        </p:nvGraphicFramePr>
        <p:xfrm>
          <a:off x="764908" y="5709040"/>
          <a:ext cx="1867923" cy="9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r:id="rId9" imgW="787058" imgH="393529" progId="Equation.3">
                  <p:embed/>
                </p:oleObj>
              </mc:Choice>
              <mc:Fallback>
                <p:oleObj r:id="rId9" imgW="787058" imgH="393529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908" y="5709040"/>
                        <a:ext cx="1867923" cy="9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7911E0EF-3E6E-4334-B3F0-13F9AE9C1BC9}"/>
              </a:ext>
            </a:extLst>
          </p:cNvPr>
          <p:cNvSpPr txBox="1"/>
          <p:nvPr/>
        </p:nvSpPr>
        <p:spPr>
          <a:xfrm>
            <a:off x="2632831" y="5965938"/>
            <a:ext cx="8578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оператор Лапласа.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3410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0D9ABE-ED1F-4AE7-B603-77623BB8D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06401"/>
            <a:ext cx="10342031" cy="5723862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 рівняння можна записати в такому вигляді:</a:t>
            </a:r>
            <a:endParaRPr lang="ru-RU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984824A-E325-4187-9CEE-11352F35C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2763BD9-7F41-4C8D-877F-405F49CC9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53957"/>
              </p:ext>
            </p:extLst>
          </p:nvPr>
        </p:nvGraphicFramePr>
        <p:xfrm>
          <a:off x="1346200" y="1447800"/>
          <a:ext cx="755387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r:id="rId3" imgW="2921000" imgH="228600" progId="Equation.3">
                  <p:embed/>
                </p:oleObj>
              </mc:Choice>
              <mc:Fallback>
                <p:oleObj r:id="rId3" imgW="2921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1447800"/>
                        <a:ext cx="7553872" cy="596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424C311-9E11-4B73-8B45-AE5E6CA30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15472"/>
              </p:ext>
            </p:extLst>
          </p:nvPr>
        </p:nvGraphicFramePr>
        <p:xfrm>
          <a:off x="895828" y="2756869"/>
          <a:ext cx="1828800" cy="801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r:id="rId5" imgW="1129810" imgH="495085" progId="Equation.3">
                  <p:embed/>
                </p:oleObj>
              </mc:Choice>
              <mc:Fallback>
                <p:oleObj r:id="rId5" imgW="1129810" imgH="49508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828" y="2756869"/>
                        <a:ext cx="1828800" cy="801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0505DDD-6BCE-4010-9146-F948182072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74054"/>
              </p:ext>
            </p:extLst>
          </p:nvPr>
        </p:nvGraphicFramePr>
        <p:xfrm>
          <a:off x="480257" y="3628773"/>
          <a:ext cx="3317043" cy="587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r:id="rId7" imgW="1358310" imgH="241195" progId="Equation.3">
                  <p:embed/>
                </p:oleObj>
              </mc:Choice>
              <mc:Fallback>
                <p:oleObj r:id="rId7" imgW="1358310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57" y="3628773"/>
                        <a:ext cx="3317043" cy="587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32987E2A-B7CF-487C-8988-5F8B330CA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30" y="2228536"/>
            <a:ext cx="11079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	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18ECC1B6-60E9-47D9-8231-389C3D36E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935" y="3660859"/>
            <a:ext cx="12064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різниця значення доходів та значення витрат;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E62A7E-9B76-4B29-BD37-9872BB7AE724}"/>
              </a:ext>
            </a:extLst>
          </p:cNvPr>
          <p:cNvSpPr txBox="1"/>
          <p:nvPr/>
        </p:nvSpPr>
        <p:spPr>
          <a:xfrm>
            <a:off x="2595034" y="2751364"/>
            <a:ext cx="84243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коефіцієнт передачі системи управління;</a:t>
            </a:r>
            <a:endParaRPr lang="uk-UA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0FBE6D-ACE5-41A0-AC5E-C1F1CA576CDA}"/>
              </a:ext>
            </a:extLst>
          </p:cNvPr>
          <p:cNvSpPr txBox="1"/>
          <p:nvPr/>
        </p:nvSpPr>
        <p:spPr>
          <a:xfrm>
            <a:off x="213556" y="4287026"/>
            <a:ext cx="11572043" cy="1307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685800" algn="just">
              <a:lnSpc>
                <a:spcPct val="150000"/>
              </a:lnSpc>
              <a:spcAft>
                <a:spcPts val="0"/>
              </a:spcAft>
            </a:pPr>
            <a:r>
              <a:rPr lang="uk-UA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часові затримки, що враховують інерційні властивості системи управління.</a:t>
            </a:r>
            <a:endParaRPr lang="ru-RU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ACBAB07-4763-4EFE-ADB9-E5658FD2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066" y="5188851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9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FC9827-A275-4C3F-A160-2A1B72910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0701"/>
            <a:ext cx="11171766" cy="5520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синхронізації доходу і витрат у системі управління ЕО можна записати  у такому вигляді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19A97F8-610E-4CDE-841F-5B4670ECB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70291"/>
            <a:ext cx="9261497" cy="371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4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09F21E-A3F9-4D8D-8C64-CEC0F6234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5301"/>
            <a:ext cx="10092266" cy="5546062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Приведемо отриману систему диференціальних рівнянь до вигляду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CF19B16-2267-4460-BCEE-A677FFDAD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51F3C8D-1AC1-4BC5-AA1F-925B4C1E7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340775"/>
              </p:ext>
            </p:extLst>
          </p:nvPr>
        </p:nvGraphicFramePr>
        <p:xfrm>
          <a:off x="1422399" y="1498600"/>
          <a:ext cx="610795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r:id="rId3" imgW="2323092" imgH="406224" progId="Equation.3">
                  <p:embed/>
                </p:oleObj>
              </mc:Choice>
              <mc:Fallback>
                <p:oleObj r:id="rId3" imgW="2323092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399" y="1498600"/>
                        <a:ext cx="6107953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244DD3C-5A10-44F4-A02C-B03A502BB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798090"/>
              </p:ext>
            </p:extLst>
          </p:nvPr>
        </p:nvGraphicFramePr>
        <p:xfrm>
          <a:off x="896898" y="2905780"/>
          <a:ext cx="1317739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r:id="rId5" imgW="583947" imgH="228501" progId="Equation.3">
                  <p:embed/>
                </p:oleObj>
              </mc:Choice>
              <mc:Fallback>
                <p:oleObj r:id="rId5" imgW="583947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898" y="2905780"/>
                        <a:ext cx="1317739" cy="5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677C68B-2EAC-46EA-8CE3-57D92E126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98552"/>
              </p:ext>
            </p:extLst>
          </p:nvPr>
        </p:nvGraphicFramePr>
        <p:xfrm>
          <a:off x="1000899" y="3570891"/>
          <a:ext cx="1213738" cy="88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r:id="rId7" imgW="583947" imgH="393529" progId="Equation.3">
                  <p:embed/>
                </p:oleObj>
              </mc:Choice>
              <mc:Fallback>
                <p:oleObj r:id="rId7" imgW="583947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899" y="3570891"/>
                        <a:ext cx="1213738" cy="8822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2E2ED25-D11F-4BD0-BF28-35157F931B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173210"/>
              </p:ext>
            </p:extLst>
          </p:nvPr>
        </p:nvGraphicFramePr>
        <p:xfrm>
          <a:off x="754897" y="4543775"/>
          <a:ext cx="2102278" cy="88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r:id="rId9" imgW="990600" imgH="419100" progId="Equation.3">
                  <p:embed/>
                </p:oleObj>
              </mc:Choice>
              <mc:Fallback>
                <p:oleObj r:id="rId9" imgW="9906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897" y="4543775"/>
                        <a:ext cx="2102278" cy="8822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4B88D147-9EC4-470F-B86C-309160248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2489854"/>
            <a:ext cx="11079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	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0B997F2-6422-4037-808E-703939D6B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700" y="2868223"/>
            <a:ext cx="733284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значення утримання динамічної системи;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C1F112FF-69FC-4BDA-9FC1-8811987EA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768" y="3705999"/>
            <a:ext cx="916183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85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безрозмірне поточне відхилення доходів та витрат;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685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5BA2316A-F460-4031-A66E-61D741504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049" y="4719849"/>
            <a:ext cx="9206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безрозмірне нормоване відхилення відносно витрат.</a:t>
            </a:r>
            <a:endParaRPr kumimoji="0" lang="uk-UA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45022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386</Words>
  <Application>Microsoft Office PowerPoint</Application>
  <PresentationFormat>Широкоэкранный</PresentationFormat>
  <Paragraphs>49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Аспект</vt:lpstr>
      <vt:lpstr>Equation.3</vt:lpstr>
      <vt:lpstr>Динамічна модель  в інваріантній системі управління економічними суб'єктами </vt:lpstr>
      <vt:lpstr>Презентация PowerPoint</vt:lpstr>
      <vt:lpstr>1. Побудова динамічної моделі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Побудова динамічної моделі  в інваріантній системі управління економічними суб'єктами </dc:title>
  <dc:creator>M Ivanov</dc:creator>
  <cp:lastModifiedBy>M Ivanov</cp:lastModifiedBy>
  <cp:revision>11</cp:revision>
  <dcterms:created xsi:type="dcterms:W3CDTF">2025-03-20T08:51:59Z</dcterms:created>
  <dcterms:modified xsi:type="dcterms:W3CDTF">2025-04-01T09:56:13Z</dcterms:modified>
</cp:coreProperties>
</file>