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3" r:id="rId4"/>
    <p:sldId id="275" r:id="rId5"/>
    <p:sldId id="276" r:id="rId6"/>
    <p:sldId id="278" r:id="rId7"/>
    <p:sldId id="280" r:id="rId8"/>
    <p:sldId id="277" r:id="rId9"/>
    <p:sldId id="284" r:id="rId10"/>
    <p:sldId id="286" r:id="rId11"/>
    <p:sldId id="287" r:id="rId12"/>
    <p:sldId id="279" r:id="rId13"/>
    <p:sldId id="281" r:id="rId14"/>
    <p:sldId id="283" r:id="rId15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5048" y="2636912"/>
            <a:ext cx="8568952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23.04.2020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23.04.2020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23.04.2020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116632"/>
            <a:ext cx="5976664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23.04.2020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23.04.2020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23.04.2020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23.04.2020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23.04.2020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23.04.2020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23.04.2020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t>23.04.2020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16632"/>
            <a:ext cx="66967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993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t>23.04.2020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Заголовок</a:t>
            </a:r>
            <a:r>
              <a:rPr lang="en-US" dirty="0" smtClean="0"/>
              <a:t> </a:t>
            </a:r>
            <a:r>
              <a:rPr lang="ru-RU" dirty="0" smtClean="0"/>
              <a:t>слайда</a:t>
            </a:r>
            <a:endParaRPr lang="ru-RU" dirty="0"/>
          </a:p>
        </p:txBody>
      </p:sp>
      <p:pic>
        <p:nvPicPr>
          <p:cNvPr id="3" name="Рисунок 2" descr="ÐÐ°ÑÑÐ¸Ð½ÐºÐ¸ Ð¿Ð¾ Ð·Ð°Ð¿ÑÐ¾ÑÑ ÑÐ¾ÑÑÐ°Ð»ÑÐ½Ð¸Ð¹ Ð·Ð°ÑÐ¸ÑÑ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0" y="5517232"/>
            <a:ext cx="9144000" cy="134076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Тема </a:t>
            </a:r>
            <a:r>
              <a:rPr lang="uk-UA" sz="2800" b="1" dirty="0" smtClean="0"/>
              <a:t>№5 </a:t>
            </a:r>
            <a:r>
              <a:rPr lang="uk-UA" sz="2400" b="1" dirty="0"/>
              <a:t>Державні соціальні допомоги окремим категоріям непрацездатних громадян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43808" y="404664"/>
            <a:ext cx="61206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Страхування від нещасного випадку на виробництві та професійного захворювання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59732" y="1556792"/>
            <a:ext cx="554461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Передбачає надання таких видів </a:t>
            </a:r>
            <a:r>
              <a:rPr lang="uk-UA" dirty="0"/>
              <a:t>соціальних послуг та матеріального забезпечення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852936"/>
            <a:ext cx="352839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профілактичні заходи по запобіганню нещасним випадкам на виробництві та професійним захворюванням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264331"/>
            <a:ext cx="352839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відновлення здоров'я та працездатності потерпілого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36096" y="2852936"/>
            <a:ext cx="352839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algn="ctr"/>
            <a:r>
              <a:rPr lang="uk-UA" dirty="0"/>
              <a:t>допомога по тимчасовій непрацездатності внаслідок нещасного випадку на виробництві або професійного захворювання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36096" y="4293096"/>
            <a:ext cx="352839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algn="ctr"/>
            <a:r>
              <a:rPr lang="uk-UA" dirty="0"/>
              <a:t>відшкодування збитків, заподіяних працівникові каліцтвом чи іншим ушкодженням здоров'я, пов'язаним з виконанням ним своїх трудових обов'язків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35507" y="5661248"/>
            <a:ext cx="352839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допомога на поховання осіб, які померли внаслідок нещасного випадку на виробництві або професійного захворювання</a:t>
            </a:r>
          </a:p>
        </p:txBody>
      </p:sp>
      <p:cxnSp>
        <p:nvCxnSpPr>
          <p:cNvPr id="11" name="Прямая со стрелкой 10"/>
          <p:cNvCxnSpPr>
            <a:endCxn id="5" idx="0"/>
          </p:cNvCxnSpPr>
          <p:nvPr/>
        </p:nvCxnSpPr>
        <p:spPr>
          <a:xfrm flipH="1">
            <a:off x="2015716" y="2420888"/>
            <a:ext cx="277230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788024" y="2420888"/>
            <a:ext cx="252028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788024" y="2420888"/>
            <a:ext cx="0" cy="32403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6" idx="3"/>
          </p:cNvCxnSpPr>
          <p:nvPr/>
        </p:nvCxnSpPr>
        <p:spPr>
          <a:xfrm flipH="1">
            <a:off x="3779912" y="2392123"/>
            <a:ext cx="1008112" cy="24122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8" idx="1"/>
          </p:cNvCxnSpPr>
          <p:nvPr/>
        </p:nvCxnSpPr>
        <p:spPr>
          <a:xfrm>
            <a:off x="4788024" y="2420888"/>
            <a:ext cx="648072" cy="24122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96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43808" y="404664"/>
            <a:ext cx="61206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Страхування </a:t>
            </a:r>
            <a:r>
              <a:rPr lang="uk-UA" dirty="0"/>
              <a:t>від безробіття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59732" y="1556792"/>
            <a:ext cx="554461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Передбачає надання таких видів </a:t>
            </a:r>
            <a:r>
              <a:rPr lang="uk-UA" dirty="0"/>
              <a:t>соціальних послуг та матеріального забезпечення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852936"/>
            <a:ext cx="352839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допомога по безробіттю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264331"/>
            <a:ext cx="352839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дотація роботодавцю для працевлаштування безробітних, у тому числі молоді на перше робоче місце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36096" y="2852936"/>
            <a:ext cx="352839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uk-UA" dirty="0"/>
              <a:t>допомога на поховання безробітного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36096" y="4293096"/>
            <a:ext cx="352839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uk-UA" dirty="0"/>
              <a:t>профілактичні заходи, спрямовані на запобігання настанню страхових випадків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35507" y="5661248"/>
            <a:ext cx="352839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відшкодування витрат, пов'язаних із професійною підготовкою або перепідготовкою та профорієнтацією</a:t>
            </a:r>
          </a:p>
        </p:txBody>
      </p:sp>
      <p:cxnSp>
        <p:nvCxnSpPr>
          <p:cNvPr id="11" name="Прямая со стрелкой 10"/>
          <p:cNvCxnSpPr>
            <a:endCxn id="5" idx="0"/>
          </p:cNvCxnSpPr>
          <p:nvPr/>
        </p:nvCxnSpPr>
        <p:spPr>
          <a:xfrm flipH="1">
            <a:off x="2015716" y="2420888"/>
            <a:ext cx="277230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788024" y="2420888"/>
            <a:ext cx="252028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788024" y="2420888"/>
            <a:ext cx="0" cy="32403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6" idx="3"/>
          </p:cNvCxnSpPr>
          <p:nvPr/>
        </p:nvCxnSpPr>
        <p:spPr>
          <a:xfrm flipH="1">
            <a:off x="3779912" y="2392123"/>
            <a:ext cx="1008112" cy="24122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8" idx="1"/>
          </p:cNvCxnSpPr>
          <p:nvPr/>
        </p:nvCxnSpPr>
        <p:spPr>
          <a:xfrm>
            <a:off x="4788024" y="2420888"/>
            <a:ext cx="648072" cy="24122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015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59832" y="260648"/>
            <a:ext cx="604867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Страхування </a:t>
            </a:r>
            <a:r>
              <a:rPr lang="uk-UA" dirty="0"/>
              <a:t>у зв’язку з тимчасовою втратою працездатності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84884" y="1504917"/>
            <a:ext cx="554461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Надається </a:t>
            </a:r>
            <a:r>
              <a:rPr lang="uk-UA" dirty="0"/>
              <a:t>у формі матеріального забезпечення, яке повністю або частково компенсує втрату заробітної плати (доходу</a:t>
            </a:r>
            <a:r>
              <a:rPr lang="uk-UA" dirty="0" smtClean="0"/>
              <a:t>) у разі: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2780928"/>
            <a:ext cx="7488832" cy="3672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lnSpcReduction="10000"/>
          </a:bodyPr>
          <a:lstStyle/>
          <a:p>
            <a:r>
              <a:rPr lang="uk-UA" dirty="0"/>
              <a:t>1) тимчасової непрацездатності внаслідок захворювання або травми, не пов’язаної з нещасним випадком на виробництві;</a:t>
            </a:r>
          </a:p>
          <a:p>
            <a:r>
              <a:rPr lang="uk-UA" dirty="0"/>
              <a:t>2) необхідності догляду за хворою дитиною;</a:t>
            </a:r>
          </a:p>
          <a:p>
            <a:r>
              <a:rPr lang="uk-UA" dirty="0"/>
              <a:t>3) необхідності догляду за хворим членом сім’ї;</a:t>
            </a:r>
          </a:p>
          <a:p>
            <a:r>
              <a:rPr lang="uk-UA" dirty="0"/>
              <a:t>4) догляду за дитиною віком до трьох років або дитиною з інвалідністю віком до 18 років у разі хвороби матері або іншої особи, яка доглядає за цією дитиною;</a:t>
            </a:r>
          </a:p>
          <a:p>
            <a:r>
              <a:rPr lang="uk-UA" dirty="0"/>
              <a:t>5) карантину, накладеного органами санітарно-епідеміологічної служби;</a:t>
            </a:r>
          </a:p>
          <a:p>
            <a:r>
              <a:rPr lang="uk-UA" dirty="0"/>
              <a:t>6) тимчасового переведення застрахованої особи відповідно до медичного висновку на легшу, </a:t>
            </a:r>
            <a:r>
              <a:rPr lang="uk-UA" dirty="0" err="1"/>
              <a:t>нижчеоплачувану</a:t>
            </a:r>
            <a:r>
              <a:rPr lang="uk-UA" dirty="0"/>
              <a:t> роботу;</a:t>
            </a:r>
          </a:p>
          <a:p>
            <a:r>
              <a:rPr lang="uk-UA" dirty="0"/>
              <a:t>7) протезування з поміщенням у стаціонар протезно-ортопедичного підприємства;</a:t>
            </a:r>
          </a:p>
          <a:p>
            <a:r>
              <a:rPr lang="uk-UA" dirty="0"/>
              <a:t>8) перебування в реабілітаційних відділеннях санаторно-курортного закладу після перенесених захворювань і травм.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4499992" y="2369013"/>
            <a:ext cx="792088" cy="411915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7899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15816" y="476672"/>
            <a:ext cx="619268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Підстави для відмови в наданні допомоги по тимчасовій непрацездатності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2132856"/>
            <a:ext cx="6696744" cy="41764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/>
              <a:t>1) у разі одержання застрахованою особою травм або її захворювання при вчиненні нею злочину;</a:t>
            </a:r>
          </a:p>
          <a:p>
            <a:r>
              <a:rPr lang="uk-UA" dirty="0"/>
              <a:t>2) у разі навмисного заподіяння шкоди своєму здоров’ю з метою ухилення від роботи чи інших обов’язків або симуляції хвороби;</a:t>
            </a:r>
          </a:p>
          <a:p>
            <a:r>
              <a:rPr lang="uk-UA" dirty="0"/>
              <a:t>3) за час перебування під арештом і за час проведення судово-медичної експертизи;</a:t>
            </a:r>
          </a:p>
          <a:p>
            <a:r>
              <a:rPr lang="uk-UA" dirty="0"/>
              <a:t>4) за час примусового лікування, призначеного за постановою суду;</a:t>
            </a:r>
          </a:p>
          <a:p>
            <a:r>
              <a:rPr lang="uk-UA" dirty="0"/>
              <a:t>5) у разі тимчасової непрацездатності у зв’язку із захворюванням або травмою, що сталися внаслідок алкогольного, наркотичного, токсичного сп’яніння або дій, пов’язаних з таким сп’янінням;</a:t>
            </a:r>
          </a:p>
          <a:p>
            <a:r>
              <a:rPr lang="uk-UA" dirty="0"/>
              <a:t>6) за період перебування застрахованої особи у відпустці без збереження заробітної плати, творчій відпустці, додатковій відпустці у зв’язку з навчанням.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5148064" y="1556792"/>
            <a:ext cx="1008112" cy="576064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906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87824" y="404664"/>
            <a:ext cx="604867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Розмір допомоги по тимчасовій </a:t>
            </a:r>
            <a:r>
              <a:rPr lang="uk-UA" dirty="0" smtClean="0"/>
              <a:t>непрацездатності </a:t>
            </a:r>
            <a:r>
              <a:rPr lang="uk-UA" dirty="0"/>
              <a:t>виплачується </a:t>
            </a:r>
            <a:r>
              <a:rPr lang="uk-UA" dirty="0" smtClean="0"/>
              <a:t>залежно </a:t>
            </a:r>
            <a:r>
              <a:rPr lang="uk-UA" dirty="0"/>
              <a:t>від страхового стажу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2132856"/>
            <a:ext cx="5832648" cy="3960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dirty="0"/>
              <a:t>1) 50 відсотків середньої заробітної плати (доходу) - застрахованим особам, які мають страховий стаж до трьох років;</a:t>
            </a:r>
          </a:p>
          <a:p>
            <a:r>
              <a:rPr lang="uk-UA" dirty="0"/>
              <a:t>2) 60 відсотків середньої заробітної плати (доходу) - застрахованим особам, які мають страховий стаж від трьох до п’яти років;</a:t>
            </a:r>
          </a:p>
          <a:p>
            <a:r>
              <a:rPr lang="uk-UA" dirty="0"/>
              <a:t>3) 70 відсотків середньої заробітної плати (доходу) - застрахованим особам, які мають страховий стаж від п’яти до восьми років;</a:t>
            </a:r>
          </a:p>
          <a:p>
            <a:r>
              <a:rPr lang="uk-UA" dirty="0"/>
              <a:t>4) 100 відсотків середньої заробітної плати (доходу) - застрахованим особам, які мають страховий стаж понад вісім років;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5148064" y="1484784"/>
            <a:ext cx="864096" cy="648072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730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916832"/>
            <a:ext cx="6696744" cy="1143000"/>
          </a:xfrm>
        </p:spPr>
        <p:txBody>
          <a:bodyPr/>
          <a:lstStyle/>
          <a:p>
            <a:r>
              <a:rPr lang="uk-UA" dirty="0" smtClean="0"/>
              <a:t>План:</a:t>
            </a:r>
            <a:endParaRPr lang="uk-UA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11560" y="2789684"/>
            <a:ext cx="8280920" cy="3663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742950" lvl="0" indent="-742950" algn="just">
              <a:buFont typeface="+mj-lt"/>
              <a:buAutoNum type="arabicPeriod"/>
            </a:pPr>
            <a:r>
              <a:rPr lang="uk-UA" dirty="0">
                <a:effectLst/>
              </a:rPr>
              <a:t>Поняття організаційно-правової форми соціального захисту.</a:t>
            </a:r>
          </a:p>
          <a:p>
            <a:pPr marL="742950" lvl="0" indent="-742950" algn="just">
              <a:buFont typeface="+mj-lt"/>
              <a:buAutoNum type="arabicPeriod"/>
            </a:pPr>
            <a:r>
              <a:rPr lang="uk-UA" dirty="0">
                <a:effectLst/>
              </a:rPr>
              <a:t>Види організаційно-правових форм соціального забезпечення в Україні.</a:t>
            </a:r>
          </a:p>
          <a:p>
            <a:pPr marL="742950" lvl="0" indent="-742950" algn="just">
              <a:buFont typeface="+mj-lt"/>
              <a:buAutoNum type="arabicPeriod"/>
            </a:pPr>
            <a:r>
              <a:rPr lang="uk-UA" dirty="0">
                <a:effectLst/>
              </a:rPr>
              <a:t>Соціальне страхування: державне та недержавне. </a:t>
            </a:r>
            <a:endParaRPr lang="uk-UA" dirty="0" smtClean="0">
              <a:effectLst/>
            </a:endParaRPr>
          </a:p>
          <a:p>
            <a:pPr marL="742950" lvl="0" indent="-742950" algn="just">
              <a:buFont typeface="+mj-lt"/>
              <a:buAutoNum type="arabicPeriod"/>
            </a:pPr>
            <a:r>
              <a:rPr lang="uk-UA" dirty="0" smtClean="0">
                <a:effectLst/>
              </a:rPr>
              <a:t>Загальнообов’язкове </a:t>
            </a:r>
            <a:r>
              <a:rPr lang="uk-UA" dirty="0">
                <a:effectLst/>
              </a:rPr>
              <a:t>державне соціальне страхування як основна організаційно-правова форма соціального забезпечення. </a:t>
            </a:r>
          </a:p>
          <a:p>
            <a:pPr marL="742950" lvl="0" indent="-742950" algn="just">
              <a:buFont typeface="+mj-lt"/>
              <a:buAutoNum type="arabicPeriod"/>
            </a:pPr>
            <a:r>
              <a:rPr lang="uk-UA" dirty="0">
                <a:effectLst/>
              </a:rPr>
              <a:t>Соціальне страхування у зв’язку з тимчасовою втратою </a:t>
            </a:r>
            <a:r>
              <a:rPr lang="uk-UA" dirty="0" smtClean="0">
                <a:effectLst/>
              </a:rPr>
              <a:t>працездатності.</a:t>
            </a:r>
          </a:p>
          <a:p>
            <a:pPr marL="742950" lvl="0" indent="-742950" algn="just">
              <a:buFont typeface="+mj-lt"/>
              <a:buAutoNum type="arabicPeriod"/>
            </a:pPr>
            <a:r>
              <a:rPr lang="uk-UA" dirty="0" smtClean="0">
                <a:effectLst/>
              </a:rPr>
              <a:t>Соціальне </a:t>
            </a:r>
            <a:r>
              <a:rPr lang="uk-UA" dirty="0">
                <a:effectLst/>
              </a:rPr>
              <a:t>страхування від нещасного випадку на виробництві та професійного захворювання, які спричинили втрату працездатності. </a:t>
            </a:r>
            <a:endParaRPr lang="uk-UA" dirty="0" smtClean="0">
              <a:effectLst/>
            </a:endParaRPr>
          </a:p>
          <a:p>
            <a:pPr marL="742950" lvl="0" indent="-742950" algn="just">
              <a:buFont typeface="+mj-lt"/>
              <a:buAutoNum type="arabicPeriod"/>
            </a:pPr>
            <a:r>
              <a:rPr lang="uk-UA" dirty="0" smtClean="0">
                <a:effectLst/>
              </a:rPr>
              <a:t>Соціальне </a:t>
            </a:r>
            <a:r>
              <a:rPr lang="uk-UA" dirty="0">
                <a:effectLst/>
              </a:rPr>
              <a:t>страхування на випадок безробіття.</a:t>
            </a:r>
          </a:p>
          <a:p>
            <a:pPr marL="742950" lvl="0" indent="-742950" algn="just">
              <a:buFont typeface="+mj-lt"/>
              <a:buAutoNum type="arabicPeriod"/>
            </a:pPr>
            <a:r>
              <a:rPr lang="uk-UA" dirty="0">
                <a:effectLst/>
              </a:rPr>
              <a:t>Медичне страхування: теоретичні засади та проблеми запровадження. </a:t>
            </a:r>
          </a:p>
        </p:txBody>
      </p:sp>
      <p:pic>
        <p:nvPicPr>
          <p:cNvPr id="4" name="Рисунок 3" descr="ÐÐ¾ÑÐ¾Ð¶ÐµÐµ Ð¸Ð·Ð¾Ð±ÑÐ°Ð¶ÐµÐ½Ð¸Ð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8548"/>
            <a:ext cx="2411760" cy="15482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783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67744" y="2636912"/>
            <a:ext cx="6552728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це </a:t>
            </a:r>
            <a:r>
              <a:rPr lang="uk-UA" dirty="0"/>
              <a:t>система прав, обов’язків і гарантій, яка передбачає матеріальне забезпечення, страхові виплати та надання соціальних послуг застрахованим особам за рахунок коштів Фонду соціального страхування </a:t>
            </a:r>
            <a:r>
              <a:rPr lang="uk-UA" dirty="0" smtClean="0"/>
              <a:t>України та інших фондів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84984" y="692696"/>
            <a:ext cx="554461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Загальнообов’язкове </a:t>
            </a:r>
            <a:r>
              <a:rPr lang="uk-UA" dirty="0"/>
              <a:t>державне соціальне страхування 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5220072" y="1628800"/>
            <a:ext cx="108012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1039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87824" y="116632"/>
            <a:ext cx="615617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Залежно від страхового випадку є такі види загальнообов'язкового державного соціального страхування: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276872"/>
            <a:ext cx="381642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пенсійне страхування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2276872"/>
            <a:ext cx="381642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медичне страхування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717032"/>
            <a:ext cx="381642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страхування у зв’язку з тимчасовою втратою працездатності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148064" y="3717032"/>
            <a:ext cx="381642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страхування на випадок безробіття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619672" y="5229200"/>
            <a:ext cx="543660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страхування від нещасного випадку на виробництві та професійного захворювання, які спричинили втрату працездатності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627784" y="1556792"/>
            <a:ext cx="2232248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860032" y="1556792"/>
            <a:ext cx="3312368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6" idx="3"/>
          </p:cNvCxnSpPr>
          <p:nvPr/>
        </p:nvCxnSpPr>
        <p:spPr>
          <a:xfrm flipH="1">
            <a:off x="4139952" y="1556792"/>
            <a:ext cx="792088" cy="27003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7" idx="1"/>
          </p:cNvCxnSpPr>
          <p:nvPr/>
        </p:nvCxnSpPr>
        <p:spPr>
          <a:xfrm>
            <a:off x="4932040" y="1556792"/>
            <a:ext cx="216024" cy="27003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4644008" y="1556792"/>
            <a:ext cx="288032" cy="36724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03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31840" y="476672"/>
            <a:ext cx="583264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Загальнообов'язковому державному соціальному страхуванню </a:t>
            </a:r>
            <a:r>
              <a:rPr lang="uk-UA" dirty="0" smtClean="0"/>
              <a:t>підлягають такі особи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2132856"/>
            <a:ext cx="403244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особи</a:t>
            </a:r>
            <a:r>
              <a:rPr lang="uk-UA" dirty="0"/>
              <a:t>, які працюють на умовах трудового договору (контракту):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88024" y="2132856"/>
            <a:ext cx="4032448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особи, які забезпечують себе роботою самостійно</a:t>
            </a:r>
            <a:r>
              <a:rPr lang="uk-UA" b="1" u="sng" dirty="0"/>
              <a:t> 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731" y="3914894"/>
            <a:ext cx="2088232" cy="17463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uk-UA" dirty="0"/>
              <a:t>на підприємствах, в організаціях, установах незалежно від їх форм власності та господарювання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11760" y="3903641"/>
            <a:ext cx="1944216" cy="1757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у фізичних осіб</a:t>
            </a:r>
          </a:p>
        </p:txBody>
      </p:sp>
      <p:cxnSp>
        <p:nvCxnSpPr>
          <p:cNvPr id="9" name="Прямая со стрелкой 8"/>
          <p:cNvCxnSpPr>
            <a:stCxn id="4" idx="2"/>
            <a:endCxn id="6" idx="0"/>
          </p:cNvCxnSpPr>
          <p:nvPr/>
        </p:nvCxnSpPr>
        <p:spPr>
          <a:xfrm flipH="1">
            <a:off x="1050847" y="3284984"/>
            <a:ext cx="1216897" cy="6299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4" idx="2"/>
            <a:endCxn id="7" idx="0"/>
          </p:cNvCxnSpPr>
          <p:nvPr/>
        </p:nvCxnSpPr>
        <p:spPr>
          <a:xfrm>
            <a:off x="2267744" y="3284984"/>
            <a:ext cx="1116124" cy="6186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3" idx="2"/>
          </p:cNvCxnSpPr>
          <p:nvPr/>
        </p:nvCxnSpPr>
        <p:spPr>
          <a:xfrm flipH="1">
            <a:off x="2987824" y="1556792"/>
            <a:ext cx="306034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" idx="2"/>
          </p:cNvCxnSpPr>
          <p:nvPr/>
        </p:nvCxnSpPr>
        <p:spPr>
          <a:xfrm>
            <a:off x="6048164" y="1556792"/>
            <a:ext cx="2124236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860032" y="3861048"/>
            <a:ext cx="3960440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uk-UA" dirty="0"/>
              <a:t>члени творчих спілок, </a:t>
            </a:r>
            <a:endParaRPr lang="uk-UA" dirty="0" smtClean="0"/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творчі </a:t>
            </a:r>
            <a:r>
              <a:rPr lang="uk-UA" dirty="0"/>
              <a:t>працівники, які не є членами творчих спілок), </a:t>
            </a:r>
            <a:endParaRPr lang="uk-UA" dirty="0" smtClean="0"/>
          </a:p>
          <a:p>
            <a:pPr marL="342900" indent="-342900">
              <a:buFont typeface="+mj-lt"/>
              <a:buAutoNum type="arabicPeriod"/>
            </a:pPr>
            <a:r>
              <a:rPr lang="uk-UA" dirty="0" smtClean="0"/>
              <a:t>громадяни </a:t>
            </a:r>
            <a:r>
              <a:rPr lang="uk-UA" dirty="0"/>
              <a:t>- суб'єкти підприємницької діяльності.</a:t>
            </a:r>
          </a:p>
        </p:txBody>
      </p:sp>
      <p:cxnSp>
        <p:nvCxnSpPr>
          <p:cNvPr id="22" name="Прямая со стрелкой 21"/>
          <p:cNvCxnSpPr>
            <a:stCxn id="5" idx="2"/>
            <a:endCxn id="16" idx="0"/>
          </p:cNvCxnSpPr>
          <p:nvPr/>
        </p:nvCxnSpPr>
        <p:spPr>
          <a:xfrm>
            <a:off x="6804248" y="3284984"/>
            <a:ext cx="36004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1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ÐÐ°ÑÑÐ¸Ð½ÐºÐ¸ Ð¿Ð¾ Ð·Ð°Ð¿ÑÐ¾ÑÑ Ð¡Ð²ÑÐ´Ð¾ÑÑÐ²Ð¾ Ð¿ÑÐ¾ Ð·Ð°Ð³Ð°Ð»ÑÐ½Ð¾Ð¾Ð±Ð¾Ð²'ÑÐ·ÐºÐ¾Ð²Ðµ Ð´ÐµÑÐ¶Ð°Ð²Ð½Ðµ ÑÐ¾ÑÑÐ°Ð»ÑÐ½Ðµ ÑÑÑÐ°ÑÑÐ²Ð°Ð½Ð½Ñ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440" y="2186940"/>
            <a:ext cx="3627120" cy="2484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106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15816" y="476672"/>
            <a:ext cx="604867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До страхових випадків, з настанням яких надаються матеріальне забезпечення та соціальні послуги, належать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2184305"/>
            <a:ext cx="4536504" cy="41764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 typeface="+mj-lt"/>
              <a:buAutoNum type="arabicPeriod"/>
            </a:pPr>
            <a:r>
              <a:rPr lang="uk-UA" dirty="0"/>
              <a:t>тимчасова непрацездатність;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вагітність та пологи;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інвалідність; </a:t>
            </a:r>
            <a:endParaRPr lang="uk-UA" dirty="0" smtClean="0"/>
          </a:p>
          <a:p>
            <a:pPr marL="342900" lvl="0" indent="-342900">
              <a:buFont typeface="+mj-lt"/>
              <a:buAutoNum type="arabicPeriod"/>
            </a:pPr>
            <a:r>
              <a:rPr lang="uk-UA" dirty="0" smtClean="0"/>
              <a:t>хвороба</a:t>
            </a:r>
            <a:r>
              <a:rPr lang="uk-UA" dirty="0"/>
              <a:t>;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досягнення пенсійного віку;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смерть годувальника;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безробіття;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соціальні послуги та інші матеріальні витрати, пов'язані з певними обставинами;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нещасний випадок на виробництві;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dirty="0"/>
              <a:t>професійне захворювання.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4644008" y="1579228"/>
            <a:ext cx="72008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7517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75856" y="476672"/>
            <a:ext cx="554461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Пенсійне </a:t>
            </a:r>
            <a:r>
              <a:rPr lang="uk-UA" sz="2400" dirty="0"/>
              <a:t>страхування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59732" y="1556792"/>
            <a:ext cx="554461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Передбачає надання таких видів </a:t>
            </a:r>
            <a:r>
              <a:rPr lang="uk-UA" dirty="0"/>
              <a:t>соціальних послуг та матеріального забезпечення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2852936"/>
            <a:ext cx="374441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20000"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uk-UA" dirty="0"/>
              <a:t>пенсії за віком, </a:t>
            </a:r>
            <a:endParaRPr lang="uk-UA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uk-UA" dirty="0" smtClean="0"/>
              <a:t>по </a:t>
            </a:r>
            <a:r>
              <a:rPr lang="uk-UA" dirty="0"/>
              <a:t>інвалідності внаслідок загального захворювання (в тому числі каліцтва, не пов'язаного з роботою, інвалідності з дитинства)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4229720"/>
            <a:ext cx="374441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пенсії у зв'язку з втратою годувальника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5301208"/>
            <a:ext cx="374441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медичні профілактично-реабілітаційні заходи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932040" y="2852936"/>
            <a:ext cx="374441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/>
          </a:bodyPr>
          <a:lstStyle/>
          <a:p>
            <a:pPr algn="ctr"/>
            <a:r>
              <a:rPr lang="uk-UA" dirty="0"/>
              <a:t>пенсія у зв’язку з втратою годувальника, який помер внаслідок нещасного випадку на виробництві або професійного захворювання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932040" y="4229720"/>
            <a:ext cx="374441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пенсія по інвалідності внаслідок нещасного випадку на виробництві або професійного захворювання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932040" y="5301208"/>
            <a:ext cx="374441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допомога на поховання пенсіонерів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2339752" y="2420888"/>
            <a:ext cx="230425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644008" y="2420888"/>
            <a:ext cx="2304256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8" idx="3"/>
          </p:cNvCxnSpPr>
          <p:nvPr/>
        </p:nvCxnSpPr>
        <p:spPr>
          <a:xfrm flipH="1">
            <a:off x="3923928" y="2348880"/>
            <a:ext cx="720080" cy="23128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11" idx="1"/>
          </p:cNvCxnSpPr>
          <p:nvPr/>
        </p:nvCxnSpPr>
        <p:spPr>
          <a:xfrm>
            <a:off x="4644008" y="2348880"/>
            <a:ext cx="288032" cy="23128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644008" y="2348880"/>
            <a:ext cx="288032" cy="33843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9" idx="3"/>
          </p:cNvCxnSpPr>
          <p:nvPr/>
        </p:nvCxnSpPr>
        <p:spPr>
          <a:xfrm flipH="1">
            <a:off x="3923928" y="2348880"/>
            <a:ext cx="720080" cy="33843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1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43808" y="404664"/>
            <a:ext cx="61206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Медичне </a:t>
            </a:r>
            <a:r>
              <a:rPr lang="uk-UA" dirty="0"/>
              <a:t>страхування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59732" y="1556792"/>
            <a:ext cx="554461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Передбачає надання таких видів </a:t>
            </a:r>
            <a:r>
              <a:rPr lang="uk-UA" dirty="0"/>
              <a:t>соціальних послуг та матеріального забезпечення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852936"/>
            <a:ext cx="352839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діагностика та амбулаторне лікування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293096"/>
            <a:ext cx="352839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стаціонарне лікування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36096" y="2852936"/>
            <a:ext cx="352839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надання готових лікарських засобів та виробів медичного призначення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436096" y="4293096"/>
            <a:ext cx="352839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профілактичні та освітні заходи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35507" y="5661248"/>
            <a:ext cx="352839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/>
              <a:t>забезпечення медичної реабілітації осіб, які перенесли особливо важкі операції або мають хронічні захворювання</a:t>
            </a:r>
          </a:p>
        </p:txBody>
      </p:sp>
      <p:cxnSp>
        <p:nvCxnSpPr>
          <p:cNvPr id="11" name="Прямая со стрелкой 10"/>
          <p:cNvCxnSpPr>
            <a:endCxn id="5" idx="0"/>
          </p:cNvCxnSpPr>
          <p:nvPr/>
        </p:nvCxnSpPr>
        <p:spPr>
          <a:xfrm flipH="1">
            <a:off x="2015716" y="2420888"/>
            <a:ext cx="277230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788024" y="2420888"/>
            <a:ext cx="252028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788024" y="2420888"/>
            <a:ext cx="0" cy="32403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6" idx="3"/>
          </p:cNvCxnSpPr>
          <p:nvPr/>
        </p:nvCxnSpPr>
        <p:spPr>
          <a:xfrm flipH="1">
            <a:off x="3779912" y="2420888"/>
            <a:ext cx="1008112" cy="24122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8" idx="1"/>
          </p:cNvCxnSpPr>
          <p:nvPr/>
        </p:nvCxnSpPr>
        <p:spPr>
          <a:xfrm>
            <a:off x="4788024" y="2420888"/>
            <a:ext cx="648072" cy="24122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118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b67ce57852bd8e8999ca58aca5e5f37f625e2"/>
</p:tagLst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899</Words>
  <Application>Microsoft Office PowerPoint</Application>
  <PresentationFormat>Экран (4:3)</PresentationFormat>
  <Paragraphs>90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Заголовок слайда</vt:lpstr>
      <vt:lpstr>План: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presentation-creation.ru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Звонок адвокату</dc:title>
  <dc:creator>obstinate</dc:creator>
  <dc:description>Шаблон презентации с сайта https://presentation-creation.ru/</dc:description>
  <cp:lastModifiedBy>Георгий</cp:lastModifiedBy>
  <cp:revision>67</cp:revision>
  <dcterms:created xsi:type="dcterms:W3CDTF">2018-02-25T09:09:03Z</dcterms:created>
  <dcterms:modified xsi:type="dcterms:W3CDTF">2020-04-23T16:31:37Z</dcterms:modified>
</cp:coreProperties>
</file>