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465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13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6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96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51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17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56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36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49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9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D34A03E-B8BB-409D-B723-9E21E34578A2}" type="datetimeFigureOut">
              <a:rPr lang="ru-RU" smtClean="0"/>
              <a:t>12.03.2023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B9F0F-A00B-4F51-B64B-552F1A89645C}" type="slidenum">
              <a:rPr lang="ru-RU" smtClean="0"/>
              <a:t>‹#›</a:t>
            </a:fld>
            <a:endParaRPr lang="ru-RU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25457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0DB424-FE61-4809-9277-D77AAE4A8C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КРИМІНАЛЬНІ ПРАВОПОРУШЕННЯ У СФЕРІ ОБІГУ НАРКОТИЧНИХ ЗАСОБІВ, ПСИХОТРОПНИХ РЕЧОВИН, ЇХ АНАЛОГІВ АБО ПРЕКУРСОРІВ ТА ІНШІ КРИМІНАЛЬНІ ПРАВОПОРУШЕННЯ ПРОТИ ЗДОРОВ'Я НАСЕЛЕННЯ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6BB0B7B-6ECC-42B8-AA5E-CD902FCAF4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Тема 14 (частина 1)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4893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F6EFFA-88EC-4E85-9D57-07396176F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Суб’єкт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5A233F-5E30-40B6-BD43-9AEC4F666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осудна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16-ти </a:t>
            </a:r>
            <a:r>
              <a:rPr lang="ru-RU" dirty="0" err="1"/>
              <a:t>річного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endParaRPr lang="ru-RU" dirty="0"/>
          </a:p>
          <a:p>
            <a:r>
              <a:rPr lang="ru-RU" dirty="0" err="1"/>
              <a:t>виключення</a:t>
            </a:r>
            <a:r>
              <a:rPr lang="ru-RU" dirty="0"/>
              <a:t>: </a:t>
            </a:r>
            <a:r>
              <a:rPr lang="ru-RU" dirty="0" err="1"/>
              <a:t>викрадення</a:t>
            </a:r>
            <a:r>
              <a:rPr lang="ru-RU" dirty="0"/>
              <a:t>, </a:t>
            </a:r>
            <a:r>
              <a:rPr lang="ru-RU" dirty="0" err="1"/>
              <a:t>привласнення</a:t>
            </a:r>
            <a:r>
              <a:rPr lang="ru-RU" dirty="0"/>
              <a:t>, </a:t>
            </a:r>
            <a:r>
              <a:rPr lang="ru-RU" dirty="0" err="1"/>
              <a:t>вимагання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заволодіння</a:t>
            </a:r>
            <a:r>
              <a:rPr lang="ru-RU" dirty="0"/>
              <a:t> ними шляхом </a:t>
            </a:r>
            <a:r>
              <a:rPr lang="ru-RU" dirty="0" err="1"/>
              <a:t>шахрайства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службовим</a:t>
            </a:r>
            <a:r>
              <a:rPr lang="ru-RU" dirty="0"/>
              <a:t> становищем (ст. 308 КК),  - з 14-ти </a:t>
            </a:r>
            <a:r>
              <a:rPr lang="ru-RU" dirty="0" err="1"/>
              <a:t>років</a:t>
            </a:r>
            <a:endParaRPr lang="ru-RU" dirty="0"/>
          </a:p>
          <a:p>
            <a:r>
              <a:rPr lang="ru-RU" dirty="0"/>
              <a:t>для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характерним</a:t>
            </a:r>
            <a:r>
              <a:rPr lang="ru-RU" dirty="0"/>
              <a:t> є </a:t>
            </a:r>
            <a:r>
              <a:rPr lang="ru-RU" dirty="0" err="1"/>
              <a:t>спеціальний</a:t>
            </a:r>
            <a:r>
              <a:rPr lang="ru-RU" dirty="0"/>
              <a:t> </a:t>
            </a:r>
            <a:r>
              <a:rPr lang="ru-RU" dirty="0" err="1"/>
              <a:t>суб’єкт</a:t>
            </a:r>
            <a:r>
              <a:rPr lang="ru-RU" dirty="0"/>
              <a:t> (ст. ст. 319, 323 КК)</a:t>
            </a:r>
          </a:p>
        </p:txBody>
      </p:sp>
    </p:spTree>
    <p:extLst>
      <p:ext uri="{BB962C8B-B14F-4D97-AF65-F5344CB8AC3E}">
        <p14:creationId xmlns:p14="http://schemas.microsoft.com/office/powerpoint/2010/main" val="358534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AB71D-0688-4F27-9DF5-4CB959F5E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Суб’єктивна</a:t>
            </a:r>
            <a:r>
              <a:rPr lang="ru-RU" dirty="0"/>
              <a:t> сторона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1008BF-F91A-4F94-BB20-A4F75F6EE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вчинятися</a:t>
            </a:r>
            <a:r>
              <a:rPr lang="ru-RU" dirty="0"/>
              <a:t> </a:t>
            </a:r>
            <a:r>
              <a:rPr lang="ru-RU" dirty="0" err="1"/>
              <a:t>умисно</a:t>
            </a:r>
            <a:r>
              <a:rPr lang="ru-RU" dirty="0"/>
              <a:t> (у </a:t>
            </a:r>
            <a:r>
              <a:rPr lang="ru-RU" dirty="0" err="1"/>
              <a:t>переважній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) та з </a:t>
            </a:r>
            <a:r>
              <a:rPr lang="ru-RU" dirty="0" err="1"/>
              <a:t>необережності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7149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63198-F70C-418B-9939-0AF78044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</a:t>
            </a:r>
            <a:r>
              <a:rPr lang="ru-RU" sz="2700" dirty="0"/>
              <a:t>. </a:t>
            </a:r>
            <a:r>
              <a:rPr lang="ru-RU" sz="2700" dirty="0" err="1"/>
              <a:t>Незаконні</a:t>
            </a:r>
            <a:r>
              <a:rPr lang="ru-RU" sz="2700" dirty="0"/>
              <a:t> </a:t>
            </a:r>
            <a:r>
              <a:rPr lang="ru-RU" sz="2700" dirty="0" err="1"/>
              <a:t>дії</a:t>
            </a:r>
            <a:r>
              <a:rPr lang="ru-RU" sz="2700" dirty="0"/>
              <a:t> з </a:t>
            </a:r>
            <a:r>
              <a:rPr lang="ru-RU" sz="2700" dirty="0" err="1"/>
              <a:t>наркотичними</a:t>
            </a:r>
            <a:r>
              <a:rPr lang="ru-RU" sz="2700" dirty="0"/>
              <a:t> </a:t>
            </a:r>
            <a:r>
              <a:rPr lang="ru-RU" sz="2700" dirty="0" err="1"/>
              <a:t>засобами</a:t>
            </a:r>
            <a:r>
              <a:rPr lang="ru-RU" sz="2700" dirty="0"/>
              <a:t>, </a:t>
            </a:r>
            <a:r>
              <a:rPr lang="ru-RU" sz="2700" dirty="0" err="1"/>
              <a:t>психотропними</a:t>
            </a:r>
            <a:r>
              <a:rPr lang="ru-RU" sz="2700" dirty="0"/>
              <a:t> </a:t>
            </a:r>
            <a:r>
              <a:rPr lang="ru-RU" sz="2700" dirty="0" err="1"/>
              <a:t>речовинами</a:t>
            </a:r>
            <a:r>
              <a:rPr lang="ru-RU" sz="2700" dirty="0"/>
              <a:t>, </a:t>
            </a:r>
            <a:r>
              <a:rPr lang="ru-RU" sz="2700" dirty="0" err="1"/>
              <a:t>їх</a:t>
            </a:r>
            <a:r>
              <a:rPr lang="ru-RU" sz="2700" dirty="0"/>
              <a:t> аналогами та прекурсорами (307, 309 та 311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B4E3C-ECEA-4D35-AD38-10EA73FF8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Об'єктивна</a:t>
            </a:r>
            <a:r>
              <a:rPr lang="ru-RU" dirty="0"/>
              <a:t> сторона : 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, </a:t>
            </a:r>
            <a:r>
              <a:rPr lang="ru-RU" dirty="0" err="1"/>
              <a:t>виготовлення</a:t>
            </a:r>
            <a:r>
              <a:rPr lang="ru-RU" dirty="0"/>
              <a:t>, </a:t>
            </a:r>
            <a:r>
              <a:rPr lang="ru-RU" dirty="0" err="1"/>
              <a:t>придбання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перевезення</a:t>
            </a:r>
            <a:r>
              <a:rPr lang="ru-RU" dirty="0"/>
              <a:t>, </a:t>
            </a:r>
            <a:r>
              <a:rPr lang="ru-RU" dirty="0" err="1"/>
              <a:t>пересилання</a:t>
            </a:r>
            <a:r>
              <a:rPr lang="ru-RU" dirty="0"/>
              <a:t> з метою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за </a:t>
            </a:r>
            <a:r>
              <a:rPr lang="ru-RU" dirty="0" err="1"/>
              <a:t>статтею</a:t>
            </a:r>
            <a:r>
              <a:rPr lang="ru-RU" dirty="0"/>
              <a:t> 307 КК.</a:t>
            </a:r>
          </a:p>
          <a:p>
            <a:r>
              <a:rPr lang="ru-RU" dirty="0"/>
              <a:t> </a:t>
            </a:r>
            <a:r>
              <a:rPr lang="ru-RU" dirty="0" err="1"/>
              <a:t>Аналогічні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без мети </a:t>
            </a:r>
            <a:r>
              <a:rPr lang="ru-RU" dirty="0" err="1"/>
              <a:t>збуту</a:t>
            </a:r>
            <a:r>
              <a:rPr lang="ru-RU" dirty="0"/>
              <a:t>, </a:t>
            </a:r>
            <a:r>
              <a:rPr lang="ru-RU" dirty="0" err="1"/>
              <a:t>утворюють</a:t>
            </a:r>
            <a:r>
              <a:rPr lang="ru-RU" dirty="0"/>
              <a:t> склад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передбачений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309 КК, а </a:t>
            </a:r>
            <a:r>
              <a:rPr lang="ru-RU" dirty="0" err="1"/>
              <a:t>таке</a:t>
            </a:r>
            <a:r>
              <a:rPr lang="ru-RU" dirty="0"/>
              <a:t> ж </a:t>
            </a:r>
            <a:r>
              <a:rPr lang="ru-RU" dirty="0" err="1"/>
              <a:t>діяння</a:t>
            </a:r>
            <a:r>
              <a:rPr lang="ru-RU" dirty="0"/>
              <a:t> з прекурсорами </a:t>
            </a:r>
            <a:r>
              <a:rPr lang="ru-RU" dirty="0" err="1"/>
              <a:t>кваліфікуються</a:t>
            </a:r>
            <a:r>
              <a:rPr lang="ru-RU" dirty="0"/>
              <a:t> за </a:t>
            </a:r>
            <a:r>
              <a:rPr lang="ru-RU" dirty="0" err="1"/>
              <a:t>статтею</a:t>
            </a:r>
            <a:r>
              <a:rPr lang="ru-RU" dirty="0"/>
              <a:t> 311 КК.</a:t>
            </a:r>
          </a:p>
        </p:txBody>
      </p:sp>
    </p:spTree>
    <p:extLst>
      <p:ext uri="{BB962C8B-B14F-4D97-AF65-F5344CB8AC3E}">
        <p14:creationId xmlns:p14="http://schemas.microsoft.com/office/powerpoint/2010/main" val="499690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06E1C2-9C70-46E1-9BED-FE0D6996F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2826" y="511277"/>
            <a:ext cx="8977313" cy="5538667"/>
          </a:xfrm>
        </p:spPr>
        <p:txBody>
          <a:bodyPr/>
          <a:lstStyle/>
          <a:p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–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серійним</a:t>
            </a:r>
            <a:r>
              <a:rPr lang="ru-RU" dirty="0"/>
              <a:t> </a:t>
            </a:r>
            <a:r>
              <a:rPr lang="ru-RU" dirty="0" err="1"/>
              <a:t>одержанням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рослин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відокремлення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,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одержують</a:t>
            </a:r>
            <a:r>
              <a:rPr lang="ru-RU" dirty="0"/>
              <a:t>, </a:t>
            </a:r>
            <a:r>
              <a:rPr lang="ru-RU" dirty="0" err="1"/>
              <a:t>здійснені</a:t>
            </a:r>
            <a:r>
              <a:rPr lang="ru-RU" dirty="0"/>
              <a:t> </a:t>
            </a:r>
            <a:r>
              <a:rPr lang="ru-RU" dirty="0" err="1"/>
              <a:t>всупереч</a:t>
            </a:r>
            <a:r>
              <a:rPr lang="ru-RU" dirty="0"/>
              <a:t>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 (п. 3 ППВСУ </a:t>
            </a:r>
            <a:r>
              <a:rPr lang="ru-RU" dirty="0" err="1"/>
              <a:t>від</a:t>
            </a:r>
            <a:r>
              <a:rPr lang="ru-RU" dirty="0"/>
              <a:t> 26 </a:t>
            </a:r>
            <a:r>
              <a:rPr lang="ru-RU" dirty="0" err="1"/>
              <a:t>квітня</a:t>
            </a:r>
            <a:r>
              <a:rPr lang="ru-RU" dirty="0"/>
              <a:t> 2002 р. № 4).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7B2CF68-4D93-4B7B-8088-D5F61B5ECB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2603" y="4107596"/>
            <a:ext cx="3951803" cy="261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103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E2A669-4FDA-4818-BF70-3252814BA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(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у </a:t>
            </a:r>
            <a:r>
              <a:rPr lang="ru-RU" dirty="0" err="1"/>
              <a:t>препараті</a:t>
            </a:r>
            <a:r>
              <a:rPr lang="ru-RU" dirty="0"/>
              <a:t> </a:t>
            </a:r>
            <a:r>
              <a:rPr lang="ru-RU" dirty="0" err="1"/>
              <a:t>концентрації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переробку</a:t>
            </a:r>
            <a:r>
              <a:rPr lang="ru-RU" dirty="0"/>
              <a:t>), </a:t>
            </a:r>
            <a:r>
              <a:rPr lang="ru-RU" dirty="0" err="1"/>
              <a:t>здійснені</a:t>
            </a:r>
            <a:r>
              <a:rPr lang="ru-RU" dirty="0"/>
              <a:t> </a:t>
            </a:r>
            <a:r>
              <a:rPr lang="ru-RU" dirty="0" err="1"/>
              <a:t>всупереч</a:t>
            </a:r>
            <a:r>
              <a:rPr lang="ru-RU" dirty="0"/>
              <a:t>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порядку,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прекурсорів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одержуються</a:t>
            </a:r>
            <a:r>
              <a:rPr lang="ru-RU" dirty="0"/>
              <a:t> </a:t>
            </a:r>
            <a:r>
              <a:rPr lang="ru-RU" dirty="0" err="1"/>
              <a:t>готові</a:t>
            </a:r>
            <a:r>
              <a:rPr lang="ru-RU" dirty="0"/>
              <a:t> до </a:t>
            </a:r>
            <a:r>
              <a:rPr lang="ru-RU" dirty="0" err="1"/>
              <a:t>використання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вживання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лікарські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наркотичні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психотропні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(</a:t>
            </a:r>
            <a:r>
              <a:rPr lang="ru-RU" dirty="0" err="1"/>
              <a:t>абз</a:t>
            </a:r>
            <a:r>
              <a:rPr lang="ru-RU" dirty="0"/>
              <a:t>. 3 п. 3 ППВСУ </a:t>
            </a:r>
            <a:r>
              <a:rPr lang="ru-RU" dirty="0" err="1"/>
              <a:t>від</a:t>
            </a:r>
            <a:r>
              <a:rPr lang="ru-RU" dirty="0"/>
              <a:t> 26 </a:t>
            </a:r>
            <a:r>
              <a:rPr lang="ru-RU" dirty="0" err="1"/>
              <a:t>квітня</a:t>
            </a:r>
            <a:r>
              <a:rPr lang="ru-RU" dirty="0"/>
              <a:t> 2002 р. № 4).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3A1E2EF-8962-4612-B133-AAC324BCD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57" y="204266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025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C75DBC-06D7-4C53-82DA-CFCE8DEA7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Незаконним</a:t>
            </a:r>
            <a:r>
              <a:rPr lang="ru-RU" dirty="0"/>
              <a:t> </a:t>
            </a:r>
            <a:r>
              <a:rPr lang="ru-RU" dirty="0" err="1"/>
              <a:t>придбанням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, </a:t>
            </a:r>
            <a:r>
              <a:rPr lang="ru-RU" dirty="0" err="1"/>
              <a:t>обмін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прийняття</a:t>
            </a:r>
            <a:r>
              <a:rPr lang="ru-RU" dirty="0"/>
              <a:t> як плати за </a:t>
            </a:r>
            <a:r>
              <a:rPr lang="ru-RU" dirty="0" err="1"/>
              <a:t>виконану</a:t>
            </a:r>
            <a:r>
              <a:rPr lang="ru-RU" dirty="0"/>
              <a:t> роботу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надані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подарунка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боргу, </a:t>
            </a:r>
            <a:r>
              <a:rPr lang="ru-RU" dirty="0" err="1"/>
              <a:t>привласнення</a:t>
            </a:r>
            <a:r>
              <a:rPr lang="ru-RU" dirty="0"/>
              <a:t> </a:t>
            </a:r>
            <a:r>
              <a:rPr lang="ru-RU" dirty="0" err="1"/>
              <a:t>знайденого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незаконним</a:t>
            </a:r>
            <a:r>
              <a:rPr lang="ru-RU" dirty="0"/>
              <a:t> </a:t>
            </a:r>
            <a:r>
              <a:rPr lang="ru-RU" dirty="0" err="1"/>
              <a:t>придбанням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залишків</a:t>
            </a:r>
            <a:r>
              <a:rPr lang="ru-RU" dirty="0"/>
              <a:t> </a:t>
            </a:r>
            <a:r>
              <a:rPr lang="ru-RU" dirty="0" err="1"/>
              <a:t>наркотиковмісних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 на </a:t>
            </a:r>
            <a:r>
              <a:rPr lang="ru-RU" dirty="0" err="1"/>
              <a:t>пожнивних</a:t>
            </a:r>
            <a:r>
              <a:rPr lang="ru-RU" dirty="0"/>
              <a:t>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площах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зняття</a:t>
            </a:r>
            <a:r>
              <a:rPr lang="ru-RU" dirty="0"/>
              <a:t> з них </a:t>
            </a:r>
            <a:r>
              <a:rPr lang="ru-RU" dirty="0" err="1"/>
              <a:t>охорони</a:t>
            </a:r>
            <a:r>
              <a:rPr lang="ru-RU" dirty="0"/>
              <a:t>, на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ділянках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збирання</a:t>
            </a:r>
            <a:r>
              <a:rPr lang="ru-RU" dirty="0"/>
              <a:t> таких </a:t>
            </a:r>
            <a:r>
              <a:rPr lang="ru-RU" dirty="0" err="1"/>
              <a:t>дикорослих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на </a:t>
            </a:r>
            <a:r>
              <a:rPr lang="ru-RU" dirty="0" err="1"/>
              <a:t>пустирях</a:t>
            </a:r>
            <a:r>
              <a:rPr lang="ru-RU" dirty="0"/>
              <a:t> (</a:t>
            </a:r>
            <a:r>
              <a:rPr lang="ru-RU" dirty="0" err="1"/>
              <a:t>абз</a:t>
            </a:r>
            <a:r>
              <a:rPr lang="ru-RU" dirty="0"/>
              <a:t>. 6 п. 3 ППВСУ </a:t>
            </a:r>
            <a:r>
              <a:rPr lang="ru-RU" dirty="0" err="1"/>
              <a:t>від</a:t>
            </a:r>
            <a:r>
              <a:rPr lang="ru-RU" dirty="0"/>
              <a:t> 26 </a:t>
            </a:r>
            <a:r>
              <a:rPr lang="ru-RU" dirty="0" err="1"/>
              <a:t>квітня</a:t>
            </a:r>
            <a:r>
              <a:rPr lang="ru-RU" dirty="0"/>
              <a:t> 2002 р. № 4).</a:t>
            </a:r>
          </a:p>
        </p:txBody>
      </p:sp>
    </p:spTree>
    <p:extLst>
      <p:ext uri="{BB962C8B-B14F-4D97-AF65-F5344CB8AC3E}">
        <p14:creationId xmlns:p14="http://schemas.microsoft.com/office/powerpoint/2010/main" val="1502965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772817-2F9C-4CAB-A560-4DC58BA94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BAE77D-53BC-4012-8980-7D0035D45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Протиправне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умисні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фактичним</a:t>
            </a:r>
            <a:r>
              <a:rPr lang="ru-RU" dirty="0"/>
              <a:t> </a:t>
            </a:r>
            <a:r>
              <a:rPr lang="ru-RU" dirty="0" err="1"/>
              <a:t>незаконним</a:t>
            </a:r>
            <a:r>
              <a:rPr lang="ru-RU" dirty="0"/>
              <a:t> </a:t>
            </a:r>
            <a:r>
              <a:rPr lang="ru-RU" dirty="0" err="1"/>
              <a:t>перебуванням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у </a:t>
            </a:r>
            <a:r>
              <a:rPr lang="ru-RU" dirty="0" err="1"/>
              <a:t>володінні</a:t>
            </a:r>
            <a:r>
              <a:rPr lang="ru-RU" dirty="0"/>
              <a:t> винного (особа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тримати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при </a:t>
            </a:r>
            <a:r>
              <a:rPr lang="ru-RU" dirty="0" err="1"/>
              <a:t>собі</a:t>
            </a:r>
            <a:r>
              <a:rPr lang="ru-RU" dirty="0"/>
              <a:t>, у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приміщенні</a:t>
            </a:r>
            <a:r>
              <a:rPr lang="ru-RU" dirty="0"/>
              <a:t>, </a:t>
            </a:r>
            <a:r>
              <a:rPr lang="ru-RU" dirty="0" err="1"/>
              <a:t>сховищі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).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настає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, </a:t>
            </a:r>
            <a:r>
              <a:rPr lang="ru-RU" dirty="0" err="1"/>
              <a:t>способів</a:t>
            </a:r>
            <a:r>
              <a:rPr lang="ru-RU" dirty="0"/>
              <a:t> (</a:t>
            </a:r>
            <a:r>
              <a:rPr lang="ru-RU" dirty="0" err="1"/>
              <a:t>таємно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відкрито</a:t>
            </a:r>
            <a:r>
              <a:rPr lang="ru-RU" dirty="0"/>
              <a:t>) і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2912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13FAC2-5181-4DFF-AF55-2A307D943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62A7D3-8911-4AAD-8F5C-C49772A13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перевезення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умисному</a:t>
            </a:r>
            <a:r>
              <a:rPr lang="ru-RU" dirty="0"/>
              <a:t> </a:t>
            </a:r>
            <a:r>
              <a:rPr lang="ru-RU" dirty="0" err="1"/>
              <a:t>переміщенні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речовин</a:t>
            </a:r>
            <a:r>
              <a:rPr lang="ru-RU" dirty="0"/>
              <a:t> будь-</a:t>
            </a:r>
            <a:r>
              <a:rPr lang="ru-RU" dirty="0" err="1"/>
              <a:t>яким</a:t>
            </a:r>
            <a:r>
              <a:rPr lang="ru-RU" dirty="0"/>
              <a:t> видом транспорту в межах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порядку і правил, </a:t>
            </a:r>
            <a:r>
              <a:rPr lang="ru-RU" dirty="0" err="1"/>
              <a:t>установлених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. Для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перевезення</a:t>
            </a:r>
            <a:r>
              <a:rPr lang="ru-RU" dirty="0"/>
              <a:t> </a:t>
            </a:r>
            <a:r>
              <a:rPr lang="ru-RU" dirty="0" err="1"/>
              <a:t>незаконним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є особа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3752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F89349-E99D-437F-ACE7-30B3281D2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BCFB34-C460-4E49-AF59-5DA9EA3E4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перевезення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відрізняти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перенесення</a:t>
            </a:r>
            <a:r>
              <a:rPr lang="ru-RU" dirty="0"/>
              <a:t> з одного </a:t>
            </a:r>
            <a:r>
              <a:rPr lang="ru-RU" dirty="0" err="1"/>
              <a:t>місця</a:t>
            </a:r>
            <a:r>
              <a:rPr lang="ru-RU" dirty="0"/>
              <a:t> в </a:t>
            </a:r>
            <a:r>
              <a:rPr lang="ru-RU" dirty="0" err="1"/>
              <a:t>інше</a:t>
            </a:r>
            <a:r>
              <a:rPr lang="ru-RU" dirty="0"/>
              <a:t>, коли транспорт не </a:t>
            </a:r>
            <a:r>
              <a:rPr lang="ru-RU" dirty="0" err="1"/>
              <a:t>використовується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розглядатись</a:t>
            </a:r>
            <a:r>
              <a:rPr lang="ru-RU" dirty="0"/>
              <a:t> як </a:t>
            </a:r>
            <a:r>
              <a:rPr lang="ru-RU" dirty="0" err="1"/>
              <a:t>придбання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речовин</a:t>
            </a:r>
            <a:r>
              <a:rPr lang="ru-RU" dirty="0"/>
              <a:t> та </a:t>
            </a:r>
            <a:r>
              <a:rPr lang="ru-RU" dirty="0" err="1"/>
              <a:t>кваліфікуватися</a:t>
            </a:r>
            <a:r>
              <a:rPr lang="ru-RU" dirty="0"/>
              <a:t> за </a:t>
            </a:r>
            <a:r>
              <a:rPr lang="ru-RU" dirty="0" err="1"/>
              <a:t>статтями</a:t>
            </a:r>
            <a:r>
              <a:rPr lang="ru-RU" dirty="0"/>
              <a:t> 307 </a:t>
            </a:r>
            <a:r>
              <a:rPr lang="ru-RU" dirty="0" err="1"/>
              <a:t>або</a:t>
            </a:r>
            <a:r>
              <a:rPr lang="ru-RU" dirty="0"/>
              <a:t> 309 КК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— «</a:t>
            </a:r>
            <a:r>
              <a:rPr lang="ru-RU" dirty="0" err="1"/>
              <a:t>придбання</a:t>
            </a:r>
            <a:r>
              <a:rPr lang="ru-RU" dirty="0"/>
              <a:t>» </a:t>
            </a:r>
            <a:r>
              <a:rPr lang="ru-RU" dirty="0" err="1"/>
              <a:t>або</a:t>
            </a:r>
            <a:r>
              <a:rPr lang="ru-RU" dirty="0"/>
              <a:t> «</a:t>
            </a:r>
            <a:r>
              <a:rPr lang="ru-RU" dirty="0" err="1"/>
              <a:t>зберігання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876454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40C4F-18E2-4A42-BEF3-20BA59B29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9BDD91-6161-4898-AD64-5C4E6E3BC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Пересилання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просторі</a:t>
            </a:r>
            <a:r>
              <a:rPr lang="ru-RU" dirty="0"/>
              <a:t> шляхом </a:t>
            </a:r>
            <a:r>
              <a:rPr lang="ru-RU" dirty="0" err="1"/>
              <a:t>відправлення</a:t>
            </a:r>
            <a:r>
              <a:rPr lang="ru-RU" dirty="0"/>
              <a:t> </a:t>
            </a:r>
            <a:r>
              <a:rPr lang="ru-RU" dirty="0" err="1"/>
              <a:t>поштою</a:t>
            </a:r>
            <a:r>
              <a:rPr lang="ru-RU" dirty="0"/>
              <a:t>, </a:t>
            </a:r>
            <a:r>
              <a:rPr lang="ru-RU" dirty="0" err="1"/>
              <a:t>багажем</a:t>
            </a:r>
            <a:r>
              <a:rPr lang="ru-RU" dirty="0"/>
              <a:t>, </a:t>
            </a:r>
            <a:r>
              <a:rPr lang="ru-RU" dirty="0" err="1"/>
              <a:t>посильним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способом з одного </a:t>
            </a:r>
            <a:r>
              <a:rPr lang="ru-RU" dirty="0" err="1"/>
              <a:t>місця</a:t>
            </a:r>
            <a:r>
              <a:rPr lang="ru-RU" dirty="0"/>
              <a:t> в </a:t>
            </a:r>
            <a:r>
              <a:rPr lang="ru-RU" dirty="0" err="1"/>
              <a:t>інше</a:t>
            </a:r>
            <a:r>
              <a:rPr lang="ru-RU" dirty="0"/>
              <a:t> в межах </a:t>
            </a:r>
            <a:r>
              <a:rPr lang="ru-RU" dirty="0" err="1"/>
              <a:t>України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правопрушення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закінченим</a:t>
            </a:r>
            <a:r>
              <a:rPr lang="ru-RU" dirty="0"/>
              <a:t> з моменту </a:t>
            </a:r>
            <a:r>
              <a:rPr lang="ru-RU" dirty="0" err="1"/>
              <a:t>оформлення</a:t>
            </a:r>
            <a:r>
              <a:rPr lang="ru-RU" dirty="0"/>
              <a:t> і </a:t>
            </a:r>
            <a:r>
              <a:rPr lang="ru-RU" dirty="0" err="1"/>
              <a:t>відправлення</a:t>
            </a:r>
            <a:r>
              <a:rPr lang="ru-RU" dirty="0"/>
              <a:t> </a:t>
            </a:r>
            <a:r>
              <a:rPr lang="ru-RU" dirty="0" err="1"/>
              <a:t>посилки</a:t>
            </a:r>
            <a:r>
              <a:rPr lang="ru-RU" dirty="0"/>
              <a:t>, багажу, листа, </a:t>
            </a:r>
            <a:r>
              <a:rPr lang="ru-RU" dirty="0" err="1"/>
              <a:t>бандеролі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речовинами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отримав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адресат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5549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33CCF-1CDC-4D4F-BF87-2F6A0FDD6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План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3BBE25-63CC-4AC5-9485-ADFA9936D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1.	</a:t>
            </a:r>
            <a:r>
              <a:rPr lang="ru-RU" dirty="0" err="1"/>
              <a:t>Загальна</a:t>
            </a:r>
            <a:r>
              <a:rPr lang="ru-RU" dirty="0"/>
              <a:t> характеристика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прекурсорів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кримінальні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здоровʼя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2.	</a:t>
            </a:r>
            <a:r>
              <a:rPr lang="ru-RU" dirty="0" err="1"/>
              <a:t>Незаконні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з </a:t>
            </a:r>
            <a:r>
              <a:rPr lang="ru-RU" dirty="0" err="1"/>
              <a:t>наркотичними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, </a:t>
            </a:r>
            <a:r>
              <a:rPr lang="ru-RU" dirty="0" err="1"/>
              <a:t>психотропними</a:t>
            </a:r>
            <a:r>
              <a:rPr lang="ru-RU" dirty="0"/>
              <a:t> </a:t>
            </a:r>
            <a:r>
              <a:rPr lang="ru-RU" dirty="0" err="1"/>
              <a:t>речовинами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аналогами та прекурсорами (307, 309 та 311 КК).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4315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77B4AF-0569-4549-B359-DE16DFD5B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3926CB-2481-4E22-B7E7-3EF5E91AE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незаконним</a:t>
            </a:r>
            <a:r>
              <a:rPr lang="ru-RU" dirty="0"/>
              <a:t> </a:t>
            </a:r>
            <a:r>
              <a:rPr lang="ru-RU" dirty="0" err="1"/>
              <a:t>збутом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оплатні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безоплатні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всупереч</a:t>
            </a:r>
            <a:r>
              <a:rPr lang="ru-RU" dirty="0"/>
              <a:t> ЗУ </a:t>
            </a:r>
            <a:r>
              <a:rPr lang="ru-RU" dirty="0" err="1"/>
              <a:t>від</a:t>
            </a:r>
            <a:r>
              <a:rPr lang="ru-RU" dirty="0"/>
              <a:t> 15 лютого 1995 р. № 60/95-ВР «Про </a:t>
            </a:r>
            <a:r>
              <a:rPr lang="ru-RU" dirty="0" err="1"/>
              <a:t>наркотичні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психотропні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і </a:t>
            </a:r>
            <a:r>
              <a:rPr lang="ru-RU" dirty="0" err="1"/>
              <a:t>прекурсори</a:t>
            </a:r>
            <a:r>
              <a:rPr lang="ru-RU" dirty="0"/>
              <a:t>» та </a:t>
            </a:r>
            <a:r>
              <a:rPr lang="ru-RU" dirty="0" err="1"/>
              <a:t>від</a:t>
            </a:r>
            <a:r>
              <a:rPr lang="ru-RU" dirty="0"/>
              <a:t> 15 лютого 1995 р. № 62/95-ВР «Про заходи </a:t>
            </a:r>
            <a:r>
              <a:rPr lang="ru-RU" dirty="0" err="1"/>
              <a:t>протидії</a:t>
            </a:r>
            <a:r>
              <a:rPr lang="ru-RU" dirty="0"/>
              <a:t> незаконному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і </a:t>
            </a:r>
            <a:r>
              <a:rPr lang="ru-RU" dirty="0" err="1"/>
              <a:t>прекурсорів</a:t>
            </a:r>
            <a:r>
              <a:rPr lang="ru-RU" dirty="0"/>
              <a:t> та </a:t>
            </a:r>
            <a:r>
              <a:rPr lang="ru-RU" dirty="0" err="1"/>
              <a:t>зловживання</a:t>
            </a:r>
            <a:r>
              <a:rPr lang="ru-RU" dirty="0"/>
              <a:t> ними» — продаж, </a:t>
            </a:r>
            <a:r>
              <a:rPr lang="ru-RU" dirty="0" err="1"/>
              <a:t>дарування</a:t>
            </a:r>
            <a:r>
              <a:rPr lang="ru-RU" dirty="0"/>
              <a:t>, </a:t>
            </a:r>
            <a:r>
              <a:rPr lang="ru-RU" dirty="0" err="1"/>
              <a:t>обмін</a:t>
            </a:r>
            <a:r>
              <a:rPr lang="ru-RU" dirty="0"/>
              <a:t>, оплата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сплата</a:t>
            </a:r>
            <a:r>
              <a:rPr lang="ru-RU" dirty="0"/>
              <a:t> боргу, </a:t>
            </a:r>
            <a:r>
              <a:rPr lang="ru-RU" dirty="0" err="1"/>
              <a:t>позика</a:t>
            </a:r>
            <a:r>
              <a:rPr lang="ru-RU" dirty="0"/>
              <a:t>,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володільцем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як </a:t>
            </a:r>
            <a:r>
              <a:rPr lang="ru-RU" dirty="0" err="1"/>
              <a:t>ін’єкцій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Незаконний</a:t>
            </a:r>
            <a:r>
              <a:rPr lang="ru-RU" dirty="0"/>
              <a:t>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ними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) як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60326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EDE4D6-125F-43E0-845D-803408A74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137" y="296778"/>
            <a:ext cx="7958331" cy="1077229"/>
          </a:xfrm>
        </p:spPr>
        <p:txBody>
          <a:bodyPr/>
          <a:lstStyle/>
          <a:p>
            <a:r>
              <a:rPr lang="ru-RU" dirty="0" err="1"/>
              <a:t>Кваліфікуючі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за ч. 2 </a:t>
            </a:r>
            <a:r>
              <a:rPr lang="ru-RU" dirty="0" err="1"/>
              <a:t>даних</a:t>
            </a:r>
            <a:r>
              <a:rPr lang="ru-RU" dirty="0"/>
              <a:t> статей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F6B8E-5741-4B9F-BCE0-C9535D4A2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6348" y="1504335"/>
            <a:ext cx="9694607" cy="5250425"/>
          </a:xfrm>
        </p:spPr>
        <p:txBody>
          <a:bodyPr>
            <a:normAutofit fontScale="70000" lnSpcReduction="20000"/>
          </a:bodyPr>
          <a:lstStyle/>
          <a:p>
            <a:r>
              <a:rPr lang="ru-RU" sz="2300" dirty="0"/>
              <a:t>за </a:t>
            </a:r>
            <a:r>
              <a:rPr lang="ru-RU" sz="2300" dirty="0" err="1"/>
              <a:t>попередньою</a:t>
            </a:r>
            <a:r>
              <a:rPr lang="ru-RU" sz="2300" dirty="0"/>
              <a:t> </a:t>
            </a:r>
            <a:r>
              <a:rPr lang="ru-RU" sz="2300" dirty="0" err="1"/>
              <a:t>змовою</a:t>
            </a:r>
            <a:r>
              <a:rPr lang="ru-RU" sz="2300" dirty="0"/>
              <a:t> </a:t>
            </a:r>
            <a:r>
              <a:rPr lang="ru-RU" sz="2300" dirty="0" err="1"/>
              <a:t>групою</a:t>
            </a:r>
            <a:r>
              <a:rPr lang="ru-RU" sz="2300" dirty="0"/>
              <a:t> </a:t>
            </a:r>
            <a:r>
              <a:rPr lang="ru-RU" sz="2300" dirty="0" err="1"/>
              <a:t>осіб</a:t>
            </a:r>
            <a:r>
              <a:rPr lang="ru-RU" sz="2300" dirty="0"/>
              <a:t> (</a:t>
            </a:r>
            <a:r>
              <a:rPr lang="ru-RU" sz="2300" dirty="0" err="1"/>
              <a:t>статті</a:t>
            </a:r>
            <a:r>
              <a:rPr lang="ru-RU" sz="2300" dirty="0"/>
              <a:t> 307, 309, 311 КК);</a:t>
            </a:r>
          </a:p>
          <a:p>
            <a:r>
              <a:rPr lang="ru-RU" sz="2300" dirty="0"/>
              <a:t>повторно (</a:t>
            </a:r>
            <a:r>
              <a:rPr lang="ru-RU" sz="2300" dirty="0" err="1"/>
              <a:t>статті</a:t>
            </a:r>
            <a:r>
              <a:rPr lang="ru-RU" sz="2300" dirty="0"/>
              <a:t> 307, 309, 311 КК);</a:t>
            </a:r>
          </a:p>
          <a:p>
            <a:r>
              <a:rPr lang="ru-RU" sz="2300" dirty="0"/>
              <a:t>особою, яка </a:t>
            </a:r>
            <a:r>
              <a:rPr lang="ru-RU" sz="2300" dirty="0" err="1"/>
              <a:t>раніше</a:t>
            </a:r>
            <a:r>
              <a:rPr lang="ru-RU" sz="2300" dirty="0"/>
              <a:t> вчинила </a:t>
            </a:r>
            <a:r>
              <a:rPr lang="ru-RU" sz="2300" dirty="0" err="1"/>
              <a:t>одне</a:t>
            </a:r>
            <a:r>
              <a:rPr lang="ru-RU" sz="2300" dirty="0"/>
              <a:t> </a:t>
            </a:r>
            <a:r>
              <a:rPr lang="ru-RU" sz="2300" dirty="0" err="1"/>
              <a:t>із</a:t>
            </a:r>
            <a:r>
              <a:rPr lang="ru-RU" sz="2300" dirty="0"/>
              <a:t> </a:t>
            </a:r>
            <a:r>
              <a:rPr lang="ru-RU" sz="2300" dirty="0" err="1"/>
              <a:t>кримінальних</a:t>
            </a:r>
            <a:r>
              <a:rPr lang="ru-RU" sz="2300" dirty="0"/>
              <a:t> </a:t>
            </a:r>
            <a:r>
              <a:rPr lang="ru-RU" sz="2300" dirty="0" err="1"/>
              <a:t>правопорушень</a:t>
            </a:r>
            <a:r>
              <a:rPr lang="ru-RU" sz="2300" dirty="0"/>
              <a:t>, </a:t>
            </a:r>
            <a:r>
              <a:rPr lang="ru-RU" sz="2300" dirty="0" err="1"/>
              <a:t>передбачених</a:t>
            </a:r>
            <a:r>
              <a:rPr lang="ru-RU" sz="2300" dirty="0"/>
              <a:t> </a:t>
            </a:r>
            <a:r>
              <a:rPr lang="ru-RU" sz="2300" dirty="0" err="1"/>
              <a:t>статтями</a:t>
            </a:r>
            <a:r>
              <a:rPr lang="ru-RU" sz="2300" dirty="0"/>
              <a:t> 308-310, 312, 314, 315, 317 (ст. 307 КК); </a:t>
            </a:r>
            <a:r>
              <a:rPr lang="ru-RU" sz="2300" dirty="0" err="1"/>
              <a:t>передбачених</a:t>
            </a:r>
            <a:r>
              <a:rPr lang="ru-RU" sz="2300" dirty="0"/>
              <a:t> </a:t>
            </a:r>
            <a:r>
              <a:rPr lang="ru-RU" sz="2300" dirty="0" err="1"/>
              <a:t>статтями</a:t>
            </a:r>
            <a:r>
              <a:rPr lang="ru-RU" sz="2300" dirty="0"/>
              <a:t> 307, 308, 310, 317 (ст. 309 КК);</a:t>
            </a:r>
          </a:p>
          <a:p>
            <a:r>
              <a:rPr lang="ru-RU" sz="2300" dirty="0"/>
              <a:t> </a:t>
            </a:r>
            <a:r>
              <a:rPr lang="ru-RU" sz="2300" dirty="0" err="1"/>
              <a:t>із</a:t>
            </a:r>
            <a:r>
              <a:rPr lang="ru-RU" sz="2300" dirty="0"/>
              <a:t> </a:t>
            </a:r>
            <a:r>
              <a:rPr lang="ru-RU" sz="2300" dirty="0" err="1"/>
              <a:t>залученням</a:t>
            </a:r>
            <a:r>
              <a:rPr lang="ru-RU" sz="2300" dirty="0"/>
              <a:t> </a:t>
            </a:r>
            <a:r>
              <a:rPr lang="ru-RU" sz="2300" dirty="0" err="1"/>
              <a:t>неповнолітнього</a:t>
            </a:r>
            <a:r>
              <a:rPr lang="ru-RU" sz="2300" dirty="0"/>
              <a:t> (ст. 307 КК);</a:t>
            </a:r>
          </a:p>
          <a:p>
            <a:r>
              <a:rPr lang="ru-RU" sz="2300" dirty="0" err="1"/>
              <a:t>збут</a:t>
            </a:r>
            <a:r>
              <a:rPr lang="ru-RU" sz="2300" dirty="0"/>
              <a:t> </a:t>
            </a:r>
            <a:r>
              <a:rPr lang="ru-RU" sz="2300" dirty="0" err="1"/>
              <a:t>наркотичних</a:t>
            </a:r>
            <a:r>
              <a:rPr lang="ru-RU" sz="2300" dirty="0"/>
              <a:t> </a:t>
            </a:r>
            <a:r>
              <a:rPr lang="ru-RU" sz="2300" dirty="0" err="1"/>
              <a:t>засобів</a:t>
            </a:r>
            <a:r>
              <a:rPr lang="ru-RU" sz="2300" dirty="0"/>
              <a:t>, </a:t>
            </a:r>
            <a:r>
              <a:rPr lang="ru-RU" sz="2300" dirty="0" err="1"/>
              <a:t>психотропних</a:t>
            </a:r>
            <a:r>
              <a:rPr lang="ru-RU" sz="2300" dirty="0"/>
              <a:t> </a:t>
            </a:r>
            <a:r>
              <a:rPr lang="ru-RU" sz="2300" dirty="0" err="1"/>
              <a:t>речових</a:t>
            </a:r>
            <a:r>
              <a:rPr lang="ru-RU" sz="2300" dirty="0"/>
              <a:t> та </a:t>
            </a:r>
            <a:r>
              <a:rPr lang="ru-RU" sz="2300" dirty="0" err="1"/>
              <a:t>їх</a:t>
            </a:r>
            <a:r>
              <a:rPr lang="ru-RU" sz="2300" dirty="0"/>
              <a:t> </a:t>
            </a:r>
            <a:r>
              <a:rPr lang="ru-RU" sz="2300" dirty="0" err="1"/>
              <a:t>аналогів</a:t>
            </a:r>
            <a:r>
              <a:rPr lang="ru-RU" sz="2300" dirty="0"/>
              <a:t> у </a:t>
            </a:r>
            <a:r>
              <a:rPr lang="ru-RU" sz="2300" dirty="0" err="1"/>
              <a:t>місцях</a:t>
            </a:r>
            <a:r>
              <a:rPr lang="ru-RU" sz="2300" dirty="0"/>
              <a:t>, </a:t>
            </a:r>
            <a:r>
              <a:rPr lang="ru-RU" sz="2300" dirty="0" err="1"/>
              <a:t>що</a:t>
            </a:r>
            <a:r>
              <a:rPr lang="ru-RU" sz="2300" dirty="0"/>
              <a:t> </a:t>
            </a:r>
            <a:r>
              <a:rPr lang="ru-RU" sz="2300" dirty="0" err="1"/>
              <a:t>призначені</a:t>
            </a:r>
            <a:r>
              <a:rPr lang="ru-RU" sz="2300" dirty="0"/>
              <a:t> для </a:t>
            </a:r>
            <a:r>
              <a:rPr lang="ru-RU" sz="2300" dirty="0" err="1"/>
              <a:t>проведення</a:t>
            </a:r>
            <a:r>
              <a:rPr lang="ru-RU" sz="2300" dirty="0"/>
              <a:t> </a:t>
            </a:r>
            <a:r>
              <a:rPr lang="ru-RU" sz="2300" dirty="0" err="1"/>
              <a:t>навчальних</a:t>
            </a:r>
            <a:r>
              <a:rPr lang="ru-RU" sz="2300" dirty="0"/>
              <a:t>, </a:t>
            </a:r>
            <a:r>
              <a:rPr lang="ru-RU" sz="2300" dirty="0" err="1"/>
              <a:t>спортивних</a:t>
            </a:r>
            <a:r>
              <a:rPr lang="ru-RU" sz="2300" dirty="0"/>
              <a:t> і </a:t>
            </a:r>
            <a:r>
              <a:rPr lang="ru-RU" sz="2300" dirty="0" err="1"/>
              <a:t>культурних</a:t>
            </a:r>
            <a:r>
              <a:rPr lang="ru-RU" sz="2300" dirty="0"/>
              <a:t> </a:t>
            </a:r>
            <a:r>
              <a:rPr lang="ru-RU" sz="2300" dirty="0" err="1"/>
              <a:t>заходів</a:t>
            </a:r>
            <a:r>
              <a:rPr lang="ru-RU" sz="2300" dirty="0"/>
              <a:t>, та в </a:t>
            </a:r>
            <a:r>
              <a:rPr lang="ru-RU" sz="2300" dirty="0" err="1"/>
              <a:t>інших</a:t>
            </a:r>
            <a:r>
              <a:rPr lang="ru-RU" sz="2300" dirty="0"/>
              <a:t> </a:t>
            </a:r>
            <a:r>
              <a:rPr lang="ru-RU" sz="2300" dirty="0" err="1"/>
              <a:t>місцях</a:t>
            </a:r>
            <a:r>
              <a:rPr lang="ru-RU" sz="2300" dirty="0"/>
              <a:t> </a:t>
            </a:r>
            <a:r>
              <a:rPr lang="ru-RU" sz="2300" dirty="0" err="1"/>
              <a:t>масового</a:t>
            </a:r>
            <a:r>
              <a:rPr lang="ru-RU" sz="2300" dirty="0"/>
              <a:t> </a:t>
            </a:r>
            <a:r>
              <a:rPr lang="ru-RU" sz="2300" dirty="0" err="1"/>
              <a:t>перебування</a:t>
            </a:r>
            <a:r>
              <a:rPr lang="ru-RU" sz="2300" dirty="0"/>
              <a:t> </a:t>
            </a:r>
            <a:r>
              <a:rPr lang="ru-RU" sz="2300" dirty="0" err="1"/>
              <a:t>громадян</a:t>
            </a:r>
            <a:r>
              <a:rPr lang="ru-RU" sz="2300" dirty="0"/>
              <a:t> (ст. 307 КК);</a:t>
            </a:r>
          </a:p>
          <a:p>
            <a:r>
              <a:rPr lang="ru-RU" sz="2300" dirty="0"/>
              <a:t>передачу </a:t>
            </a:r>
            <a:r>
              <a:rPr lang="ru-RU" sz="2300" dirty="0" err="1"/>
              <a:t>цих</a:t>
            </a:r>
            <a:r>
              <a:rPr lang="ru-RU" sz="2300" dirty="0"/>
              <a:t> </a:t>
            </a:r>
            <a:r>
              <a:rPr lang="ru-RU" sz="2300" dirty="0" err="1"/>
              <a:t>речовин</a:t>
            </a:r>
            <a:r>
              <a:rPr lang="ru-RU" sz="2300" dirty="0"/>
              <a:t> у </a:t>
            </a:r>
            <a:r>
              <a:rPr lang="ru-RU" sz="2300" dirty="0" err="1"/>
              <a:t>місця</a:t>
            </a:r>
            <a:r>
              <a:rPr lang="ru-RU" sz="2300" dirty="0"/>
              <a:t> </a:t>
            </a:r>
            <a:r>
              <a:rPr lang="ru-RU" sz="2300" dirty="0" err="1"/>
              <a:t>позбавлення</a:t>
            </a:r>
            <a:r>
              <a:rPr lang="ru-RU" sz="2300" dirty="0"/>
              <a:t> </a:t>
            </a:r>
            <a:r>
              <a:rPr lang="ru-RU" sz="2300" dirty="0" err="1"/>
              <a:t>волі</a:t>
            </a:r>
            <a:r>
              <a:rPr lang="ru-RU" sz="2300" dirty="0"/>
              <a:t> (ст. 307 КК);</a:t>
            </a:r>
          </a:p>
          <a:p>
            <a:r>
              <a:rPr lang="ru-RU" sz="2300" dirty="0" err="1"/>
              <a:t>якщо</a:t>
            </a:r>
            <a:r>
              <a:rPr lang="ru-RU" sz="2300" dirty="0"/>
              <a:t> предметом таких </a:t>
            </a:r>
            <a:r>
              <a:rPr lang="ru-RU" sz="2300" dirty="0" err="1"/>
              <a:t>дій</a:t>
            </a:r>
            <a:r>
              <a:rPr lang="ru-RU" sz="2300" dirty="0"/>
              <a:t> </a:t>
            </a:r>
            <a:r>
              <a:rPr lang="ru-RU" sz="2300" dirty="0" err="1"/>
              <a:t>були</a:t>
            </a:r>
            <a:r>
              <a:rPr lang="ru-RU" sz="2300" dirty="0"/>
              <a:t> </a:t>
            </a:r>
            <a:r>
              <a:rPr lang="ru-RU" sz="2300" dirty="0" err="1"/>
              <a:t>наркотичні</a:t>
            </a:r>
            <a:r>
              <a:rPr lang="ru-RU" sz="2300" dirty="0"/>
              <a:t> </a:t>
            </a:r>
            <a:r>
              <a:rPr lang="ru-RU" sz="2300" dirty="0" err="1"/>
              <a:t>засоби</a:t>
            </a:r>
            <a:r>
              <a:rPr lang="ru-RU" sz="2300" dirty="0"/>
              <a:t>, </a:t>
            </a:r>
            <a:r>
              <a:rPr lang="ru-RU" sz="2300" dirty="0" err="1"/>
              <a:t>психотропні</a:t>
            </a:r>
            <a:r>
              <a:rPr lang="ru-RU" sz="2300" dirty="0"/>
              <a:t> </a:t>
            </a:r>
            <a:r>
              <a:rPr lang="ru-RU" sz="2300" dirty="0" err="1"/>
              <a:t>речовини</a:t>
            </a:r>
            <a:r>
              <a:rPr lang="ru-RU" sz="2300" dirty="0"/>
              <a:t> </a:t>
            </a:r>
            <a:r>
              <a:rPr lang="ru-RU" sz="2300" dirty="0" err="1"/>
              <a:t>або</a:t>
            </a:r>
            <a:r>
              <a:rPr lang="ru-RU" sz="2300" dirty="0"/>
              <a:t> </a:t>
            </a:r>
            <a:r>
              <a:rPr lang="ru-RU" sz="2300" dirty="0" err="1"/>
              <a:t>їх</a:t>
            </a:r>
            <a:r>
              <a:rPr lang="ru-RU" sz="2300" dirty="0"/>
              <a:t> аналоги у великих </a:t>
            </a:r>
            <a:r>
              <a:rPr lang="ru-RU" sz="2300" dirty="0" err="1"/>
              <a:t>розмірах</a:t>
            </a:r>
            <a:r>
              <a:rPr lang="ru-RU" sz="2300" dirty="0"/>
              <a:t> (</a:t>
            </a:r>
            <a:r>
              <a:rPr lang="ru-RU" sz="2300" dirty="0" err="1"/>
              <a:t>статті</a:t>
            </a:r>
            <a:r>
              <a:rPr lang="ru-RU" sz="2300" dirty="0"/>
              <a:t> 307, 309 КК), </a:t>
            </a:r>
            <a:r>
              <a:rPr lang="ru-RU" sz="2300" dirty="0" err="1"/>
              <a:t>прекурсори</a:t>
            </a:r>
            <a:r>
              <a:rPr lang="ru-RU" sz="2300" dirty="0"/>
              <a:t> у великих </a:t>
            </a:r>
            <a:r>
              <a:rPr lang="ru-RU" sz="2300" dirty="0" err="1"/>
              <a:t>розмірах</a:t>
            </a:r>
            <a:r>
              <a:rPr lang="ru-RU" sz="2300" dirty="0"/>
              <a:t> (ст. 311 КК);</a:t>
            </a:r>
          </a:p>
          <a:p>
            <a:r>
              <a:rPr lang="ru-RU" sz="2300" dirty="0" err="1"/>
              <a:t>якщо</a:t>
            </a:r>
            <a:r>
              <a:rPr lang="ru-RU" sz="2300" dirty="0"/>
              <a:t> предметом таких </a:t>
            </a:r>
            <a:r>
              <a:rPr lang="ru-RU" sz="2300" dirty="0" err="1"/>
              <a:t>дій</a:t>
            </a:r>
            <a:r>
              <a:rPr lang="ru-RU" sz="2300" dirty="0"/>
              <a:t> </a:t>
            </a:r>
            <a:r>
              <a:rPr lang="ru-RU" sz="2300" dirty="0" err="1"/>
              <a:t>були</a:t>
            </a:r>
            <a:r>
              <a:rPr lang="ru-RU" sz="2300" dirty="0"/>
              <a:t> особливо </a:t>
            </a:r>
            <a:r>
              <a:rPr lang="ru-RU" sz="2300" dirty="0" err="1"/>
              <a:t>небезпечні</a:t>
            </a:r>
            <a:r>
              <a:rPr lang="ru-RU" sz="2300" dirty="0"/>
              <a:t> </a:t>
            </a:r>
            <a:r>
              <a:rPr lang="ru-RU" sz="2300" dirty="0" err="1"/>
              <a:t>наркотичні</a:t>
            </a:r>
            <a:r>
              <a:rPr lang="ru-RU" sz="2300" dirty="0"/>
              <a:t> </a:t>
            </a:r>
            <a:r>
              <a:rPr lang="ru-RU" sz="2300" dirty="0" err="1"/>
              <a:t>засоби</a:t>
            </a:r>
            <a:r>
              <a:rPr lang="ru-RU" sz="2300" dirty="0"/>
              <a:t> </a:t>
            </a:r>
            <a:r>
              <a:rPr lang="ru-RU" sz="2300" dirty="0" err="1"/>
              <a:t>або</a:t>
            </a:r>
            <a:r>
              <a:rPr lang="ru-RU" sz="2300" dirty="0"/>
              <a:t> </a:t>
            </a:r>
            <a:r>
              <a:rPr lang="ru-RU" sz="2300" dirty="0" err="1"/>
              <a:t>психотропні</a:t>
            </a:r>
            <a:r>
              <a:rPr lang="ru-RU" sz="2300" dirty="0"/>
              <a:t> </a:t>
            </a:r>
            <a:r>
              <a:rPr lang="ru-RU" sz="2300" dirty="0" err="1"/>
              <a:t>речовини</a:t>
            </a:r>
            <a:r>
              <a:rPr lang="ru-RU" sz="2300" dirty="0"/>
              <a:t> (ст. 307 КК).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05425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4485A6-7B2C-4B97-BB16-5E4D2BEF8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Особливо </a:t>
            </a:r>
            <a:r>
              <a:rPr lang="ru-RU" dirty="0" err="1"/>
              <a:t>кваліфікуючі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за ч. 3 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7C03E3-629C-4709-BD5A-96ABC1025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– </a:t>
            </a:r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(</a:t>
            </a:r>
            <a:r>
              <a:rPr lang="ru-RU" dirty="0" err="1"/>
              <a:t>статті</a:t>
            </a:r>
            <a:r>
              <a:rPr lang="ru-RU" dirty="0"/>
              <a:t> 307, 311 КК);</a:t>
            </a:r>
          </a:p>
          <a:p>
            <a:r>
              <a:rPr lang="ru-RU" dirty="0"/>
              <a:t>– </a:t>
            </a:r>
            <a:r>
              <a:rPr lang="ru-RU" dirty="0" err="1"/>
              <a:t>якщо</a:t>
            </a:r>
            <a:r>
              <a:rPr lang="ru-RU" dirty="0"/>
              <a:t> предметом таких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наркотичні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психотропні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аналоги в особливо великих </a:t>
            </a:r>
            <a:r>
              <a:rPr lang="ru-RU" dirty="0" err="1"/>
              <a:t>розмірах</a:t>
            </a:r>
            <a:r>
              <a:rPr lang="ru-RU" dirty="0"/>
              <a:t> (</a:t>
            </a:r>
            <a:r>
              <a:rPr lang="ru-RU" dirty="0" err="1"/>
              <a:t>статті</a:t>
            </a:r>
            <a:r>
              <a:rPr lang="ru-RU" dirty="0"/>
              <a:t> 307, 309 КК), </a:t>
            </a:r>
            <a:r>
              <a:rPr lang="ru-RU" dirty="0" err="1"/>
              <a:t>прекурсори</a:t>
            </a:r>
            <a:r>
              <a:rPr lang="ru-RU" dirty="0"/>
              <a:t> в особливо великих </a:t>
            </a:r>
            <a:r>
              <a:rPr lang="ru-RU" dirty="0" err="1"/>
              <a:t>розмірах</a:t>
            </a:r>
            <a:r>
              <a:rPr lang="ru-RU" dirty="0"/>
              <a:t> (ст. 311 КК);</a:t>
            </a:r>
          </a:p>
          <a:p>
            <a:r>
              <a:rPr lang="ru-RU" dirty="0"/>
              <a:t>–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залученням</a:t>
            </a:r>
            <a:r>
              <a:rPr lang="ru-RU" dirty="0"/>
              <a:t> </a:t>
            </a:r>
            <a:r>
              <a:rPr lang="ru-RU" dirty="0" err="1"/>
              <a:t>малолітнього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малолітнього</a:t>
            </a:r>
            <a:r>
              <a:rPr lang="ru-RU" dirty="0"/>
              <a:t> (ст. 307 КК),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залученням</a:t>
            </a:r>
            <a:r>
              <a:rPr lang="ru-RU" dirty="0"/>
              <a:t> </a:t>
            </a:r>
            <a:r>
              <a:rPr lang="ru-RU" dirty="0" err="1"/>
              <a:t>неповнолітнього</a:t>
            </a:r>
            <a:r>
              <a:rPr lang="ru-RU" dirty="0"/>
              <a:t> (ст. 309 КК).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2744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810DF3-5EDB-4EA6-B38E-728D9080B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0B0C44-FED1-4FC1-9FE0-B770CAE10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Обіцянка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переконування</a:t>
            </a:r>
            <a:r>
              <a:rPr lang="ru-RU" dirty="0"/>
              <a:t> </a:t>
            </a:r>
            <a:r>
              <a:rPr lang="ru-RU" dirty="0" err="1"/>
              <a:t>зацікавленою</a:t>
            </a:r>
            <a:r>
              <a:rPr lang="ru-RU" dirty="0"/>
              <a:t> особою у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неповнолітньому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благ,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важливими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для </a:t>
            </a:r>
            <a:r>
              <a:rPr lang="ru-RU" dirty="0" err="1"/>
              <a:t>останнього</a:t>
            </a:r>
            <a:r>
              <a:rPr lang="ru-RU" dirty="0"/>
              <a:t>. </a:t>
            </a:r>
            <a:r>
              <a:rPr lang="ru-RU" dirty="0" err="1"/>
              <a:t>Обіцянки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задоволенням</a:t>
            </a:r>
            <a:r>
              <a:rPr lang="ru-RU" dirty="0"/>
              <a:t> потреб </a:t>
            </a:r>
            <a:r>
              <a:rPr lang="ru-RU" dirty="0" err="1"/>
              <a:t>неповнолітнього</a:t>
            </a:r>
            <a:r>
              <a:rPr lang="ru-RU" dirty="0"/>
              <a:t> у наркотиках, </a:t>
            </a:r>
            <a:r>
              <a:rPr lang="ru-RU" dirty="0" err="1"/>
              <a:t>якщо</a:t>
            </a:r>
            <a:r>
              <a:rPr lang="ru-RU" dirty="0"/>
              <a:t> той є </a:t>
            </a:r>
            <a:r>
              <a:rPr lang="ru-RU" dirty="0" err="1"/>
              <a:t>наркозалежним</a:t>
            </a:r>
            <a:r>
              <a:rPr lang="ru-RU" dirty="0"/>
              <a:t>, у </a:t>
            </a:r>
            <a:r>
              <a:rPr lang="ru-RU" dirty="0" err="1"/>
              <a:t>отриманні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благ, грошей.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обіцянки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не 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інтересами</a:t>
            </a:r>
            <a:r>
              <a:rPr lang="ru-RU" dirty="0"/>
              <a:t> </a:t>
            </a:r>
            <a:r>
              <a:rPr lang="ru-RU" dirty="0" err="1"/>
              <a:t>неповнолітнього</a:t>
            </a:r>
            <a:r>
              <a:rPr lang="ru-RU" dirty="0"/>
              <a:t>, але є </a:t>
            </a: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обставиною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обіцянка</a:t>
            </a:r>
            <a:r>
              <a:rPr lang="ru-RU" dirty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у </a:t>
            </a:r>
            <a:r>
              <a:rPr lang="ru-RU" dirty="0" err="1"/>
              <a:t>працевлаштуванні</a:t>
            </a:r>
            <a:r>
              <a:rPr lang="ru-RU" dirty="0"/>
              <a:t>,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у </a:t>
            </a:r>
            <a:r>
              <a:rPr lang="ru-RU" dirty="0" err="1"/>
              <a:t>лікуванні</a:t>
            </a:r>
            <a:r>
              <a:rPr lang="ru-RU" dirty="0"/>
              <a:t> </a:t>
            </a:r>
            <a:r>
              <a:rPr lang="ru-RU" dirty="0" err="1"/>
              <a:t>рідних</a:t>
            </a:r>
            <a:r>
              <a:rPr lang="ru-RU" dirty="0"/>
              <a:t> та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неповнолітнього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58722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83355EA-938B-4738-A49D-778541B67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Суб’єктивна</a:t>
            </a:r>
            <a:r>
              <a:rPr lang="ru-RU" dirty="0"/>
              <a:t> сторона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правопрушень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виною у </a:t>
            </a:r>
            <a:r>
              <a:rPr lang="ru-RU" dirty="0" err="1"/>
              <a:t>формі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8367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879716-D6C3-480D-8D54-4F770477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1.	</a:t>
            </a:r>
            <a:r>
              <a:rPr lang="ru-RU" sz="2000" dirty="0" err="1"/>
              <a:t>Загальна</a:t>
            </a:r>
            <a:r>
              <a:rPr lang="ru-RU" sz="2000" dirty="0"/>
              <a:t> характеристика </a:t>
            </a:r>
            <a:r>
              <a:rPr lang="ru-RU" sz="2000" dirty="0" err="1"/>
              <a:t>кримінальних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у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обігу</a:t>
            </a:r>
            <a:r>
              <a:rPr lang="ru-RU" sz="2000" dirty="0"/>
              <a:t> </a:t>
            </a:r>
            <a:r>
              <a:rPr lang="ru-RU" sz="2000" dirty="0" err="1"/>
              <a:t>наркотичних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, </a:t>
            </a:r>
            <a:r>
              <a:rPr lang="ru-RU" sz="2000" dirty="0" err="1"/>
              <a:t>психотропних</a:t>
            </a:r>
            <a:r>
              <a:rPr lang="ru-RU" sz="2000" dirty="0"/>
              <a:t> </a:t>
            </a:r>
            <a:r>
              <a:rPr lang="ru-RU" sz="2000" dirty="0" err="1"/>
              <a:t>речовин</a:t>
            </a:r>
            <a:r>
              <a:rPr lang="ru-RU" sz="2000" dirty="0"/>
              <a:t>,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аналогів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прекурсорів</a:t>
            </a:r>
            <a:r>
              <a:rPr lang="ru-RU" sz="2000" dirty="0"/>
              <a:t> та </a:t>
            </a:r>
            <a:r>
              <a:rPr lang="ru-RU" sz="2000" dirty="0" err="1"/>
              <a:t>інші</a:t>
            </a:r>
            <a:r>
              <a:rPr lang="ru-RU" sz="2000" dirty="0"/>
              <a:t> </a:t>
            </a:r>
            <a:r>
              <a:rPr lang="ru-RU" sz="2000" dirty="0" err="1"/>
              <a:t>кримінальні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 </a:t>
            </a:r>
            <a:r>
              <a:rPr lang="ru-RU" sz="2000" dirty="0" err="1"/>
              <a:t>проти</a:t>
            </a:r>
            <a:r>
              <a:rPr lang="ru-RU" sz="2000" dirty="0"/>
              <a:t> </a:t>
            </a:r>
            <a:r>
              <a:rPr lang="ru-RU" sz="2000" dirty="0" err="1"/>
              <a:t>здоровʼя</a:t>
            </a:r>
            <a:r>
              <a:rPr lang="ru-RU" sz="2000" dirty="0"/>
              <a:t> </a:t>
            </a:r>
            <a:r>
              <a:rPr lang="ru-RU" sz="2000" dirty="0" err="1"/>
              <a:t>населення</a:t>
            </a:r>
            <a:r>
              <a:rPr lang="ru-RU" sz="2000" dirty="0"/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4D7E74-A079-4034-BE34-17118D8C5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94" y="2052116"/>
            <a:ext cx="9291945" cy="3997828"/>
          </a:xfrm>
        </p:spPr>
        <p:txBody>
          <a:bodyPr/>
          <a:lstStyle/>
          <a:p>
            <a:r>
              <a:rPr lang="ru-RU" b="1" dirty="0" err="1"/>
              <a:t>Кримінальні</a:t>
            </a:r>
            <a:r>
              <a:rPr lang="ru-RU" b="1" dirty="0"/>
              <a:t> </a:t>
            </a:r>
            <a:r>
              <a:rPr lang="ru-RU" b="1" dirty="0" err="1"/>
              <a:t>правопорушення</a:t>
            </a:r>
            <a:r>
              <a:rPr lang="ru-RU" b="1" dirty="0"/>
              <a:t> </a:t>
            </a:r>
            <a:r>
              <a:rPr lang="ru-RU" b="1" dirty="0" err="1"/>
              <a:t>проти</a:t>
            </a:r>
            <a:r>
              <a:rPr lang="ru-RU" b="1" dirty="0"/>
              <a:t> </a:t>
            </a:r>
            <a:r>
              <a:rPr lang="ru-RU" b="1" dirty="0" err="1"/>
              <a:t>здоров’я</a:t>
            </a:r>
            <a:r>
              <a:rPr lang="ru-RU" b="1" dirty="0"/>
              <a:t> </a:t>
            </a:r>
            <a:r>
              <a:rPr lang="ru-RU" b="1" dirty="0" err="1"/>
              <a:t>населення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розділом</a:t>
            </a:r>
            <a:r>
              <a:rPr lang="ru-RU" dirty="0"/>
              <a:t> ХІІІ </a:t>
            </a:r>
            <a:r>
              <a:rPr lang="ru-RU" dirty="0" err="1"/>
              <a:t>Особливої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КК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небезпечні</a:t>
            </a:r>
            <a:r>
              <a:rPr lang="ru-RU" dirty="0"/>
              <a:t> </a:t>
            </a:r>
            <a:r>
              <a:rPr lang="ru-RU" dirty="0" err="1"/>
              <a:t>умисні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необережні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заподіюють</a:t>
            </a:r>
            <a:r>
              <a:rPr lang="ru-RU" dirty="0"/>
              <a:t> </a:t>
            </a:r>
            <a:r>
              <a:rPr lang="ru-RU" dirty="0" err="1"/>
              <a:t>фактичну</a:t>
            </a:r>
            <a:r>
              <a:rPr lang="ru-RU" dirty="0"/>
              <a:t> шкоду </a:t>
            </a:r>
            <a:r>
              <a:rPr lang="ru-RU" dirty="0" err="1"/>
              <a:t>здоров’ю</a:t>
            </a:r>
            <a:r>
              <a:rPr lang="ru-RU" dirty="0"/>
              <a:t> </a:t>
            </a:r>
            <a:r>
              <a:rPr lang="ru-RU" dirty="0" err="1"/>
              <a:t>невизначеного</a:t>
            </a:r>
            <a:r>
              <a:rPr lang="ru-RU" dirty="0"/>
              <a:t> кола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незаконного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і </a:t>
            </a:r>
            <a:r>
              <a:rPr lang="ru-RU" dirty="0" err="1"/>
              <a:t>прекурсорів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отруйних</a:t>
            </a:r>
            <a:r>
              <a:rPr lang="ru-RU" dirty="0"/>
              <a:t>, </a:t>
            </a:r>
            <a:r>
              <a:rPr lang="ru-RU" dirty="0" err="1"/>
              <a:t>сильнодіючих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і </a:t>
            </a:r>
            <a:r>
              <a:rPr lang="ru-RU" dirty="0" err="1"/>
              <a:t>одурманюючих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біологічних</a:t>
            </a:r>
            <a:r>
              <a:rPr lang="ru-RU" dirty="0"/>
              <a:t> </a:t>
            </a:r>
            <a:r>
              <a:rPr lang="ru-RU" dirty="0" err="1"/>
              <a:t>агентів</a:t>
            </a:r>
            <a:r>
              <a:rPr lang="ru-RU" dirty="0"/>
              <a:t> і </a:t>
            </a:r>
            <a:r>
              <a:rPr lang="ru-RU" dirty="0" err="1"/>
              <a:t>токсинів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радіоактивно</a:t>
            </a:r>
            <a:r>
              <a:rPr lang="ru-RU" dirty="0"/>
              <a:t> </a:t>
            </a:r>
            <a:r>
              <a:rPr lang="ru-RU" dirty="0" err="1"/>
              <a:t>забрудненої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епідемій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5319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269EB1B-BB79-41C5-BF51-D5C77904C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697" y="442452"/>
            <a:ext cx="9321442" cy="5607492"/>
          </a:xfrm>
        </p:spPr>
        <p:txBody>
          <a:bodyPr/>
          <a:lstStyle/>
          <a:p>
            <a:r>
              <a:rPr lang="ru-RU" b="1" dirty="0" err="1"/>
              <a:t>Здоров’я</a:t>
            </a:r>
            <a:r>
              <a:rPr lang="ru-RU" b="1" dirty="0"/>
              <a:t> як </a:t>
            </a:r>
            <a:r>
              <a:rPr lang="ru-RU" b="1" dirty="0" err="1"/>
              <a:t>соціальна</a:t>
            </a:r>
            <a:r>
              <a:rPr lang="ru-RU" b="1" dirty="0"/>
              <a:t> </a:t>
            </a:r>
            <a:r>
              <a:rPr lang="ru-RU" b="1" dirty="0" err="1"/>
              <a:t>цінність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нормальна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фізичне</a:t>
            </a:r>
            <a:r>
              <a:rPr lang="ru-RU" dirty="0"/>
              <a:t> та </a:t>
            </a:r>
            <a:r>
              <a:rPr lang="ru-RU" dirty="0" err="1"/>
              <a:t>психічне</a:t>
            </a:r>
            <a:r>
              <a:rPr lang="ru-RU" dirty="0"/>
              <a:t> </a:t>
            </a:r>
            <a:r>
              <a:rPr lang="ru-RU" dirty="0" err="1"/>
              <a:t>благополуччя</a:t>
            </a:r>
            <a:r>
              <a:rPr lang="ru-RU" dirty="0"/>
              <a:t>, як </a:t>
            </a:r>
            <a:r>
              <a:rPr lang="ru-RU" b="1" dirty="0" err="1"/>
              <a:t>родовий</a:t>
            </a:r>
            <a:r>
              <a:rPr lang="ru-RU" b="1" dirty="0"/>
              <a:t> </a:t>
            </a:r>
            <a:r>
              <a:rPr lang="ru-RU" b="1" dirty="0" err="1"/>
              <a:t>об’єкт</a:t>
            </a:r>
            <a:r>
              <a:rPr lang="ru-RU" b="1" dirty="0"/>
              <a:t> </a:t>
            </a:r>
            <a:r>
              <a:rPr lang="ru-RU" b="1" dirty="0" err="1"/>
              <a:t>кримінального</a:t>
            </a:r>
            <a:r>
              <a:rPr lang="ru-RU" b="1" dirty="0"/>
              <a:t> </a:t>
            </a:r>
            <a:r>
              <a:rPr lang="ru-RU" b="1" dirty="0" err="1"/>
              <a:t>правопорушення</a:t>
            </a:r>
            <a:r>
              <a:rPr lang="ru-RU" dirty="0"/>
              <a:t> –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повноцінне</a:t>
            </a:r>
            <a:r>
              <a:rPr lang="ru-RU" dirty="0"/>
              <a:t> </a:t>
            </a:r>
            <a:r>
              <a:rPr lang="ru-RU" dirty="0" err="1"/>
              <a:t>фізичне</a:t>
            </a:r>
            <a:r>
              <a:rPr lang="ru-RU" dirty="0"/>
              <a:t> та </a:t>
            </a:r>
            <a:r>
              <a:rPr lang="ru-RU" dirty="0" err="1"/>
              <a:t>психічне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необмеженої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не </a:t>
            </a:r>
            <a:r>
              <a:rPr lang="ru-RU" dirty="0" err="1"/>
              <a:t>персоніфікованих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в масштабах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(</a:t>
            </a:r>
            <a:r>
              <a:rPr lang="ru-RU" dirty="0" err="1"/>
              <a:t>області</a:t>
            </a:r>
            <a:r>
              <a:rPr lang="ru-RU" dirty="0"/>
              <a:t>, </a:t>
            </a:r>
            <a:r>
              <a:rPr lang="ru-RU" dirty="0" err="1"/>
              <a:t>регіону</a:t>
            </a:r>
            <a:r>
              <a:rPr lang="ru-RU" dirty="0"/>
              <a:t>, </a:t>
            </a:r>
            <a:r>
              <a:rPr lang="ru-RU" dirty="0" err="1"/>
              <a:t>країни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44221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88FAA5-FCAC-413B-BDCD-C369C81FA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058" y="963561"/>
            <a:ext cx="9577081" cy="5086383"/>
          </a:xfrm>
        </p:spPr>
        <p:txBody>
          <a:bodyPr/>
          <a:lstStyle/>
          <a:p>
            <a:r>
              <a:rPr lang="ru-RU" dirty="0" err="1"/>
              <a:t>Кримінальні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та </a:t>
            </a:r>
            <a:r>
              <a:rPr lang="ru-RU" dirty="0" err="1"/>
              <a:t>прекурсорів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заподіюють</a:t>
            </a:r>
            <a:r>
              <a:rPr lang="ru-RU" dirty="0"/>
              <a:t> </a:t>
            </a:r>
            <a:r>
              <a:rPr lang="ru-RU" dirty="0" err="1"/>
              <a:t>фактичну</a:t>
            </a:r>
            <a:r>
              <a:rPr lang="ru-RU" dirty="0"/>
              <a:t> шкоду </a:t>
            </a:r>
            <a:r>
              <a:rPr lang="ru-RU" dirty="0" err="1"/>
              <a:t>здоров’ю</a:t>
            </a:r>
            <a:r>
              <a:rPr lang="ru-RU" dirty="0"/>
              <a:t> </a:t>
            </a:r>
            <a:r>
              <a:rPr lang="ru-RU" dirty="0" err="1"/>
              <a:t>невизначеного</a:t>
            </a:r>
            <a:r>
              <a:rPr lang="ru-RU" dirty="0"/>
              <a:t> кола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незаконного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і </a:t>
            </a:r>
            <a:r>
              <a:rPr lang="ru-RU" dirty="0" err="1"/>
              <a:t>прекурсорів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8253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D6DF7-085B-418D-B6EA-C4EEDB1EA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об’єкти</a:t>
            </a:r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801337-7B1C-44BD-8798-76DBA1459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(ст. 308 КК «</a:t>
            </a:r>
            <a:r>
              <a:rPr lang="ru-RU" dirty="0" err="1"/>
              <a:t>Викрадення</a:t>
            </a:r>
            <a:r>
              <a:rPr lang="ru-RU" dirty="0"/>
              <a:t>, </a:t>
            </a:r>
            <a:r>
              <a:rPr lang="ru-RU" dirty="0" err="1"/>
              <a:t>привласнення</a:t>
            </a:r>
            <a:r>
              <a:rPr lang="ru-RU" dirty="0"/>
              <a:t>, </a:t>
            </a:r>
            <a:r>
              <a:rPr lang="ru-RU" dirty="0" err="1"/>
              <a:t>вимагання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заволодіння</a:t>
            </a:r>
            <a:r>
              <a:rPr lang="ru-RU" dirty="0"/>
              <a:t> ними шляхом </a:t>
            </a:r>
            <a:r>
              <a:rPr lang="ru-RU" dirty="0" err="1"/>
              <a:t>шахрайства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службовим</a:t>
            </a:r>
            <a:r>
              <a:rPr lang="ru-RU" dirty="0"/>
              <a:t> становищем»),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незаконної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 рецепта на право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(ст. 319 КК) </a:t>
            </a:r>
            <a:r>
              <a:rPr lang="ru-RU" dirty="0" err="1"/>
              <a:t>порушується</a:t>
            </a:r>
            <a:r>
              <a:rPr lang="ru-RU" dirty="0"/>
              <a:t> нормальна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9372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9F0E4-9162-4E2C-98FB-6B169E878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Предмет кримінальних правопорушень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56778E-CB89-4530-A3D7-9D3F2B768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0645" y="2052116"/>
            <a:ext cx="8849494" cy="3997828"/>
          </a:xfrm>
        </p:spPr>
        <p:txBody>
          <a:bodyPr>
            <a:normAutofit/>
          </a:bodyPr>
          <a:lstStyle/>
          <a:p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і </a:t>
            </a:r>
            <a:r>
              <a:rPr lang="ru-RU" dirty="0" err="1"/>
              <a:t>прекурсорів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– </a:t>
            </a:r>
            <a:r>
              <a:rPr lang="ru-RU" dirty="0" err="1"/>
              <a:t>Перелік</a:t>
            </a:r>
            <a:r>
              <a:rPr lang="ru-RU" dirty="0"/>
              <a:t>), </a:t>
            </a:r>
            <a:r>
              <a:rPr lang="ru-RU" dirty="0" err="1"/>
              <a:t>затвердженого</a:t>
            </a:r>
            <a:r>
              <a:rPr lang="ru-RU" dirty="0"/>
              <a:t> </a:t>
            </a:r>
            <a:r>
              <a:rPr lang="ru-RU" dirty="0" err="1"/>
              <a:t>постановою</a:t>
            </a:r>
            <a:r>
              <a:rPr lang="ru-RU" dirty="0"/>
              <a:t> КМУ </a:t>
            </a:r>
            <a:r>
              <a:rPr lang="ru-RU" dirty="0" err="1"/>
              <a:t>від</a:t>
            </a:r>
            <a:r>
              <a:rPr lang="ru-RU" dirty="0"/>
              <a:t> 6 </a:t>
            </a:r>
            <a:r>
              <a:rPr lang="ru-RU" dirty="0" err="1"/>
              <a:t>травня</a:t>
            </a:r>
            <a:r>
              <a:rPr lang="ru-RU" dirty="0"/>
              <a:t> 2000 р. № 770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Таблиць</a:t>
            </a:r>
            <a:r>
              <a:rPr lang="ru-RU" dirty="0"/>
              <a:t> І–І</a:t>
            </a:r>
            <a:r>
              <a:rPr lang="en-US" dirty="0"/>
              <a:t>V</a:t>
            </a:r>
            <a:endParaRPr lang="uk-UA" dirty="0"/>
          </a:p>
          <a:p>
            <a:r>
              <a:rPr lang="ru-RU" dirty="0" err="1"/>
              <a:t>Великі</a:t>
            </a:r>
            <a:r>
              <a:rPr lang="ru-RU" dirty="0"/>
              <a:t> й особливо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та </a:t>
            </a:r>
            <a:r>
              <a:rPr lang="ru-RU" dirty="0" err="1"/>
              <a:t>прекурсорів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в </a:t>
            </a:r>
            <a:r>
              <a:rPr lang="ru-RU" dirty="0" err="1"/>
              <a:t>Таблицях</a:t>
            </a:r>
            <a:r>
              <a:rPr lang="ru-RU" dirty="0"/>
              <a:t> невеликих, великих і особливо великих </a:t>
            </a:r>
            <a:r>
              <a:rPr lang="ru-RU" dirty="0" err="1"/>
              <a:t>розмірів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та </a:t>
            </a:r>
            <a:r>
              <a:rPr lang="ru-RU" dirty="0" err="1"/>
              <a:t>прекурсорів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у незаконному </a:t>
            </a:r>
            <a:r>
              <a:rPr lang="ru-RU" dirty="0" err="1"/>
              <a:t>обігу</a:t>
            </a:r>
            <a:r>
              <a:rPr lang="ru-RU" dirty="0"/>
              <a:t>, </a:t>
            </a:r>
            <a:r>
              <a:rPr lang="ru-RU" dirty="0" err="1"/>
              <a:t>затверджених</a:t>
            </a:r>
            <a:r>
              <a:rPr lang="ru-RU" dirty="0"/>
              <a:t> наказом МОЗ </a:t>
            </a:r>
            <a:r>
              <a:rPr lang="ru-RU" dirty="0" err="1"/>
              <a:t>від</a:t>
            </a:r>
            <a:r>
              <a:rPr lang="ru-RU" dirty="0"/>
              <a:t> 1 </a:t>
            </a:r>
            <a:r>
              <a:rPr lang="ru-RU" dirty="0" err="1"/>
              <a:t>серпня</a:t>
            </a:r>
            <a:r>
              <a:rPr lang="ru-RU" dirty="0"/>
              <a:t> 2000 р. № 188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4506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678CD3C-882E-4C28-AEE2-DE64CAAF8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852" y="1091381"/>
            <a:ext cx="9213287" cy="5565058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Наркотичні засоби</a:t>
            </a:r>
          </a:p>
          <a:p>
            <a:r>
              <a:rPr lang="uk-UA" dirty="0"/>
              <a:t>Психотропні речовини</a:t>
            </a:r>
          </a:p>
          <a:p>
            <a:r>
              <a:rPr lang="ru-RU" dirty="0"/>
              <a:t>Аналоги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</a:p>
          <a:p>
            <a:r>
              <a:rPr lang="ru-RU" dirty="0" err="1"/>
              <a:t>Прекурсори</a:t>
            </a:r>
            <a:endParaRPr lang="ru-RU" dirty="0"/>
          </a:p>
          <a:p>
            <a:r>
              <a:rPr lang="ru-RU" dirty="0" err="1"/>
              <a:t>Фальсифікований</a:t>
            </a:r>
            <a:r>
              <a:rPr lang="ru-RU" dirty="0"/>
              <a:t> </a:t>
            </a:r>
            <a:r>
              <a:rPr lang="ru-RU" dirty="0" err="1"/>
              <a:t>лікарський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 </a:t>
            </a:r>
          </a:p>
          <a:p>
            <a:r>
              <a:rPr lang="ru-RU" dirty="0" err="1"/>
              <a:t>Отруйні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</a:p>
          <a:p>
            <a:r>
              <a:rPr lang="ru-RU" dirty="0" err="1"/>
              <a:t>Сильнодіючі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</a:p>
          <a:p>
            <a:r>
              <a:rPr lang="ru-RU" dirty="0" err="1"/>
              <a:t>Одурманюючі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</a:p>
          <a:p>
            <a:r>
              <a:rPr lang="ru-RU" dirty="0" err="1"/>
              <a:t>Мікробіологічні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біологічні</a:t>
            </a:r>
            <a:r>
              <a:rPr lang="ru-RU" dirty="0"/>
              <a:t> </a:t>
            </a:r>
            <a:r>
              <a:rPr lang="ru-RU" dirty="0" err="1"/>
              <a:t>агенти</a:t>
            </a:r>
            <a:r>
              <a:rPr lang="ru-RU" dirty="0"/>
              <a:t> </a:t>
            </a:r>
          </a:p>
          <a:p>
            <a:r>
              <a:rPr lang="ru-RU" dirty="0" err="1"/>
              <a:t>Допінг</a:t>
            </a:r>
            <a:r>
              <a:rPr lang="ru-RU" dirty="0"/>
              <a:t> </a:t>
            </a:r>
          </a:p>
          <a:p>
            <a:r>
              <a:rPr lang="ru-RU" dirty="0" err="1"/>
              <a:t>Токсини</a:t>
            </a:r>
            <a:endParaRPr lang="ru-RU" dirty="0"/>
          </a:p>
          <a:p>
            <a:r>
              <a:rPr lang="ru-RU" dirty="0" err="1"/>
              <a:t>Радіоактивно</a:t>
            </a:r>
            <a:r>
              <a:rPr lang="ru-RU" dirty="0"/>
              <a:t> </a:t>
            </a:r>
            <a:r>
              <a:rPr lang="ru-RU" dirty="0" err="1"/>
              <a:t>забруднені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та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продукція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5912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49671-877A-45C3-92EE-3C44B9E41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Об’єктивна сторона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02E13-3F5C-4D75-814F-354F16EA4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uk-UA" dirty="0"/>
              <a:t>Може вчинятися як шляхом активної дія так і бездіяльності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/>
              <a:t>Норми здебільшого є </a:t>
            </a:r>
            <a:r>
              <a:rPr lang="uk-UA" dirty="0" err="1"/>
              <a:t>бланкетними</a:t>
            </a:r>
            <a:endParaRPr lang="uk-UA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розглядуваних</a:t>
            </a:r>
            <a:r>
              <a:rPr lang="ru-RU" dirty="0"/>
              <a:t> </a:t>
            </a:r>
            <a:r>
              <a:rPr lang="ru-RU" dirty="0" err="1"/>
              <a:t>складів</a:t>
            </a:r>
            <a:r>
              <a:rPr lang="ru-RU" dirty="0"/>
              <a:t>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 </a:t>
            </a:r>
            <a:r>
              <a:rPr lang="ru-RU" dirty="0" err="1"/>
              <a:t>сконструйовані</a:t>
            </a:r>
            <a:r>
              <a:rPr lang="ru-RU" dirty="0"/>
              <a:t> як </a:t>
            </a:r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склади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9374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Мэдисон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Мэдисон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эдисон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TM16401375[[fn=Мэдисон]]</Template>
  <TotalTime>248</TotalTime>
  <Words>1540</Words>
  <Application>Microsoft Office PowerPoint</Application>
  <PresentationFormat>Широкоэкранный</PresentationFormat>
  <Paragraphs>62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MS Shell Dlg 2</vt:lpstr>
      <vt:lpstr>Wingdings</vt:lpstr>
      <vt:lpstr>Wingdings 3</vt:lpstr>
      <vt:lpstr>Мэдисон</vt:lpstr>
      <vt:lpstr>КРИМІНАЛЬНІ ПРАВОПОРУШЕННЯ У СФЕРІ ОБІГУ НАРКОТИЧНИХ ЗАСОБІВ, ПСИХОТРОПНИХ РЕЧОВИН, ЇХ АНАЛОГІВ АБО ПРЕКУРСОРІВ ТА ІНШІ КРИМІНАЛЬНІ ПРАВОПОРУШЕННЯ ПРОТИ ЗДОРОВ'Я НАСЕЛЕННЯ</vt:lpstr>
      <vt:lpstr>План</vt:lpstr>
      <vt:lpstr>1. Загальна характеристика кримінальних правопорушень у сфері обігу наркотичних засобів, психотропних речовин, їх аналогів або прекурсорів та інші кримінальні правопорушення проти здоровʼя населення.</vt:lpstr>
      <vt:lpstr>Презентация PowerPoint</vt:lpstr>
      <vt:lpstr>Презентация PowerPoint</vt:lpstr>
      <vt:lpstr>Додаткові об’єкти </vt:lpstr>
      <vt:lpstr>Предмет кримінальних правопорушень</vt:lpstr>
      <vt:lpstr>Презентация PowerPoint</vt:lpstr>
      <vt:lpstr>Об’єктивна сторона</vt:lpstr>
      <vt:lpstr>Суб’єкт</vt:lpstr>
      <vt:lpstr>Суб’єктивна сторона </vt:lpstr>
      <vt:lpstr>2. Незаконні дії з наркотичними засобами, психотропними речовинами, їх аналогами та прекурсорами (307, 309 та 311 КК)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Кваліфікуючі ознаки за ч. 2 даних статей </vt:lpstr>
      <vt:lpstr>Особливо кваліфікуючі ознаки за ч. 3 :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КРИМІНАЛЬНІ ПРАВОПОРУШЕННЯ У СФЕРІ ОБІГУ НАРКОТИЧНИХ ЗАСОБІВ, ПСИХОТРОПНИХ РЕЧОВИН, ЇХ АНАЛОГІВ АБО ПРЕКУРСОРІВ ТА ІНШІ КРИМІНАЛЬНІ ПРАВОПОРУШЕННЯ ПРОТИ ЗДОРОВ'Я НАСЕЛЕННЯ</dc:title>
  <dc:creator>Пользователь</dc:creator>
  <cp:lastModifiedBy>Пользователь</cp:lastModifiedBy>
  <cp:revision>4</cp:revision>
  <dcterms:created xsi:type="dcterms:W3CDTF">2023-03-12T14:22:54Z</dcterms:created>
  <dcterms:modified xsi:type="dcterms:W3CDTF">2023-03-12T18:31:21Z</dcterms:modified>
</cp:coreProperties>
</file>