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74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3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43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88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656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72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58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5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7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7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8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25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5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F4CE-AB04-48B6-ABBE-32767893EFE4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5E69B6-EFEE-4409-813C-8045AB6D2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8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5668" y="3195484"/>
            <a:ext cx="9232467" cy="3100981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ru-RU" b="1" dirty="0" err="1"/>
              <a:t>Номінативні</a:t>
            </a:r>
            <a:r>
              <a:rPr lang="ru-RU" b="1" dirty="0"/>
              <a:t> та </a:t>
            </a:r>
            <a:r>
              <a:rPr lang="ru-RU" b="1" dirty="0" err="1"/>
              <a:t>класифікаційні</a:t>
            </a:r>
            <a:r>
              <a:rPr lang="ru-RU" b="1" dirty="0"/>
              <a:t> характеристики </a:t>
            </a:r>
            <a:r>
              <a:rPr lang="ru-RU" b="1" dirty="0" err="1"/>
              <a:t>корупції</a:t>
            </a:r>
            <a:endParaRPr lang="ru-RU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834643-07EC-4CE0-A957-CB7D3C90F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0" y="106583"/>
            <a:ext cx="5852160" cy="28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3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364" y="1413164"/>
            <a:ext cx="9634248" cy="4498058"/>
          </a:xfrm>
        </p:spPr>
        <p:txBody>
          <a:bodyPr/>
          <a:lstStyle/>
          <a:p>
            <a:r>
              <a:rPr lang="ru-RU" b="1" dirty="0" err="1"/>
              <a:t>десята</a:t>
            </a:r>
            <a:r>
              <a:rPr lang="ru-RU" b="1" dirty="0"/>
              <a:t>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b="1" dirty="0" err="1"/>
              <a:t>суб’єктів</a:t>
            </a:r>
            <a:r>
              <a:rPr lang="ru-RU" b="1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діяльність</a:t>
            </a:r>
            <a:r>
              <a:rPr lang="ru-RU" dirty="0"/>
              <a:t> по </a:t>
            </a:r>
            <a:r>
              <a:rPr lang="ru-RU" dirty="0" err="1"/>
              <a:t>науково</a:t>
            </a:r>
            <a:r>
              <a:rPr lang="ru-RU" dirty="0"/>
              <a:t>-методичному та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забезпеченню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(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академія</a:t>
            </a:r>
            <a:r>
              <a:rPr lang="ru-RU" dirty="0"/>
              <a:t> наук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академія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наук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</a:p>
          <a:p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з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як </a:t>
            </a:r>
            <a:r>
              <a:rPr lang="ru-RU" dirty="0" err="1"/>
              <a:t>вітчизняні</a:t>
            </a:r>
            <a:r>
              <a:rPr lang="ru-RU" dirty="0"/>
              <a:t>, так і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чинного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статутної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(ГО «</a:t>
            </a:r>
            <a:r>
              <a:rPr lang="ru-RU" dirty="0" err="1"/>
              <a:t>Професіоналів</a:t>
            </a:r>
            <a:r>
              <a:rPr lang="ru-RU" dirty="0"/>
              <a:t> з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ГО «</a:t>
            </a:r>
            <a:r>
              <a:rPr lang="ru-RU" dirty="0" err="1"/>
              <a:t>Антикорупційна</a:t>
            </a:r>
            <a:r>
              <a:rPr lang="ru-RU" dirty="0"/>
              <a:t> </a:t>
            </a:r>
            <a:r>
              <a:rPr lang="ru-RU" dirty="0" err="1"/>
              <a:t>ліга</a:t>
            </a:r>
            <a:r>
              <a:rPr lang="ru-RU" dirty="0"/>
              <a:t>», МГО «Центр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», МГО «</a:t>
            </a:r>
            <a:r>
              <a:rPr lang="en-US" dirty="0"/>
              <a:t>Transparency International») </a:t>
            </a:r>
            <a:r>
              <a:rPr lang="ru-RU" dirty="0"/>
              <a:t>та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конституційних</a:t>
            </a:r>
            <a:r>
              <a:rPr lang="ru-RU" dirty="0"/>
              <a:t> прав. </a:t>
            </a:r>
          </a:p>
        </p:txBody>
      </p:sp>
    </p:spTree>
    <p:extLst>
      <p:ext uri="{BB962C8B-B14F-4D97-AF65-F5344CB8AC3E}">
        <p14:creationId xmlns:p14="http://schemas.microsoft.com/office/powerpoint/2010/main" val="45072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5" y="1052945"/>
            <a:ext cx="9537267" cy="4858277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202122"/>
                </a:solidFill>
                <a:latin typeface="+mj-lt"/>
              </a:rPr>
              <a:t>Законодавством</a:t>
            </a:r>
            <a:r>
              <a:rPr lang="ru-RU" sz="2000" b="1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202122"/>
                </a:solidFill>
                <a:latin typeface="+mj-lt"/>
              </a:rPr>
              <a:t>передбачені</a:t>
            </a:r>
            <a:r>
              <a:rPr lang="ru-RU" sz="2000" b="1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202122"/>
                </a:solidFill>
                <a:latin typeface="+mj-lt"/>
              </a:rPr>
              <a:t>такі</a:t>
            </a:r>
            <a:r>
              <a:rPr lang="ru-RU" sz="2000" b="1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202122"/>
                </a:solidFill>
                <a:latin typeface="+mj-lt"/>
              </a:rPr>
              <a:t>антикорупційні</a:t>
            </a:r>
            <a:r>
              <a:rPr lang="ru-RU" sz="2000" b="1" dirty="0">
                <a:solidFill>
                  <a:srgbClr val="202122"/>
                </a:solidFill>
                <a:latin typeface="+mj-lt"/>
              </a:rPr>
              <a:t> заходи:</a:t>
            </a:r>
          </a:p>
          <a:p>
            <a:pPr>
              <a:buFont typeface="+mj-lt"/>
              <a:buAutoNum type="arabicPeriod"/>
            </a:pPr>
            <a:r>
              <a:rPr lang="ru-RU" sz="2000" dirty="0" err="1">
                <a:solidFill>
                  <a:srgbClr val="202122"/>
                </a:solidFill>
                <a:latin typeface="+mj-lt"/>
              </a:rPr>
              <a:t>Недопущення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будь-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якої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можливості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виникнення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конфлікту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інтересів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(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невідкладно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у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письмовій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формі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повідомляти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безпосереднього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керівника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про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наявність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конфлікту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інтересів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).</a:t>
            </a:r>
          </a:p>
          <a:p>
            <a:pPr>
              <a:buFont typeface="+mj-lt"/>
              <a:buAutoNum type="arabicPeriod"/>
            </a:pPr>
            <a:r>
              <a:rPr lang="ru-RU" sz="2000" dirty="0" err="1">
                <a:solidFill>
                  <a:srgbClr val="202122"/>
                </a:solidFill>
                <a:latin typeface="+mj-lt"/>
              </a:rPr>
              <a:t>Виявлення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розслідування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корупційних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правопорушень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2000" dirty="0" err="1">
                <a:solidFill>
                  <a:srgbClr val="202122"/>
                </a:solidFill>
                <a:latin typeface="+mj-lt"/>
              </a:rPr>
              <a:t>Інформування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населення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2000" dirty="0" err="1">
                <a:solidFill>
                  <a:srgbClr val="202122"/>
                </a:solidFill>
                <a:latin typeface="+mj-lt"/>
              </a:rPr>
              <a:t>Повернення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коштів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+mj-lt"/>
              </a:rPr>
              <a:t>іншого</a:t>
            </a:r>
            <a:r>
              <a:rPr lang="ru-RU" sz="2000" dirty="0">
                <a:solidFill>
                  <a:srgbClr val="202122"/>
                </a:solidFill>
                <a:latin typeface="+mj-lt"/>
              </a:rPr>
              <a:t> майна.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529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Визначення: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01090" y="1570157"/>
            <a:ext cx="9703522" cy="189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Корупція</a:t>
            </a:r>
            <a:r>
              <a:rPr lang="ru-RU" b="1" dirty="0"/>
              <a:t> (у широкому </a:t>
            </a:r>
            <a:r>
              <a:rPr lang="ru-RU" b="1" dirty="0" err="1"/>
              <a:t>значенні</a:t>
            </a:r>
            <a:r>
              <a:rPr lang="ru-RU" b="1" dirty="0"/>
              <a:t>)</a:t>
            </a:r>
            <a:r>
              <a:rPr lang="ru-RU" dirty="0"/>
              <a:t> —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всю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діянь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неправомірним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особами </a:t>
            </a:r>
            <a:r>
              <a:rPr lang="ru-RU" dirty="0" err="1"/>
              <a:t>наданої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з метою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діянь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приховування</a:t>
            </a:r>
            <a:r>
              <a:rPr lang="ru-RU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1090" y="3756839"/>
            <a:ext cx="9703522" cy="19512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Корупція</a:t>
            </a:r>
            <a:r>
              <a:rPr lang="ru-RU" b="1" dirty="0"/>
              <a:t> (у </a:t>
            </a:r>
            <a:r>
              <a:rPr lang="ru-RU" b="1" dirty="0" err="1"/>
              <a:t>вузькому</a:t>
            </a:r>
            <a:r>
              <a:rPr lang="ru-RU" b="1" dirty="0"/>
              <a:t> </a:t>
            </a:r>
            <a:r>
              <a:rPr lang="ru-RU" b="1" dirty="0" err="1"/>
              <a:t>значенні</a:t>
            </a:r>
            <a:r>
              <a:rPr lang="ru-RU" b="1" dirty="0"/>
              <a:t>)</a:t>
            </a:r>
            <a:r>
              <a:rPr lang="ru-RU" dirty="0"/>
              <a:t> — </a:t>
            </a:r>
            <a:r>
              <a:rPr lang="ru-RU" dirty="0" err="1"/>
              <a:t>протиправна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своїх</a:t>
            </a:r>
            <a:r>
              <a:rPr lang="ru-RU" dirty="0"/>
              <a:t> прав і </a:t>
            </a:r>
            <a:r>
              <a:rPr lang="ru-RU" dirty="0" err="1"/>
              <a:t>можливостей</a:t>
            </a:r>
            <a:r>
              <a:rPr lang="ru-RU" dirty="0"/>
              <a:t> з метою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. З точки </a:t>
            </a:r>
            <a:r>
              <a:rPr lang="ru-RU" dirty="0" err="1"/>
              <a:t>зору</a:t>
            </a:r>
            <a:r>
              <a:rPr lang="ru-RU" dirty="0"/>
              <a:t> морального стану, </a:t>
            </a:r>
            <a:r>
              <a:rPr lang="ru-RU" dirty="0" err="1"/>
              <a:t>корупція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підкупність</a:t>
            </a:r>
            <a:r>
              <a:rPr lang="ru-RU" dirty="0"/>
              <a:t> та </a:t>
            </a:r>
            <a:r>
              <a:rPr lang="ru-RU" dirty="0" err="1"/>
              <a:t>продажність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19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5891" y="817419"/>
            <a:ext cx="9398721" cy="5592567"/>
          </a:xfrm>
        </p:spPr>
        <p:txBody>
          <a:bodyPr>
            <a:normAutofit fontScale="92500"/>
          </a:bodyPr>
          <a:lstStyle/>
          <a:p>
            <a:r>
              <a:rPr lang="ru-RU" sz="2000" b="1" dirty="0" err="1">
                <a:solidFill>
                  <a:srgbClr val="202122"/>
                </a:solidFill>
              </a:rPr>
              <a:t>Неправомірна</a:t>
            </a:r>
            <a:r>
              <a:rPr lang="ru-RU" sz="2000" b="1" dirty="0">
                <a:solidFill>
                  <a:srgbClr val="202122"/>
                </a:solidFill>
              </a:rPr>
              <a:t> </a:t>
            </a:r>
            <a:r>
              <a:rPr lang="ru-RU" sz="2000" b="1" dirty="0" err="1">
                <a:solidFill>
                  <a:srgbClr val="202122"/>
                </a:solidFill>
              </a:rPr>
              <a:t>вигода</a:t>
            </a:r>
            <a:r>
              <a:rPr lang="ru-RU" sz="2000" dirty="0">
                <a:solidFill>
                  <a:srgbClr val="202122"/>
                </a:solidFill>
              </a:rPr>
              <a:t> - </a:t>
            </a:r>
            <a:r>
              <a:rPr lang="ru-RU" sz="2000" dirty="0" err="1">
                <a:solidFill>
                  <a:srgbClr val="202122"/>
                </a:solidFill>
              </a:rPr>
              <a:t>грошові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кошти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або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інше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майно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переваги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пільги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послуги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нематеріальні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активи</a:t>
            </a:r>
            <a:r>
              <a:rPr lang="ru-RU" sz="2000" dirty="0">
                <a:solidFill>
                  <a:srgbClr val="202122"/>
                </a:solidFill>
              </a:rPr>
              <a:t>, будь-</a:t>
            </a:r>
            <a:r>
              <a:rPr lang="ru-RU" sz="2000" dirty="0" err="1">
                <a:solidFill>
                  <a:srgbClr val="202122"/>
                </a:solidFill>
              </a:rPr>
              <a:t>які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інші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вигоди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нематеріального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чи</a:t>
            </a:r>
            <a:r>
              <a:rPr lang="ru-RU" sz="2000" dirty="0">
                <a:solidFill>
                  <a:srgbClr val="202122"/>
                </a:solidFill>
              </a:rPr>
              <a:t> негрошового характеру, </a:t>
            </a:r>
            <a:r>
              <a:rPr lang="ru-RU" sz="2000" dirty="0" err="1">
                <a:solidFill>
                  <a:srgbClr val="202122"/>
                </a:solidFill>
              </a:rPr>
              <a:t>які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обіцяють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пропонують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надають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або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одержують</a:t>
            </a:r>
            <a:r>
              <a:rPr lang="ru-RU" sz="2000" dirty="0">
                <a:solidFill>
                  <a:srgbClr val="202122"/>
                </a:solidFill>
              </a:rPr>
              <a:t> без </a:t>
            </a:r>
            <a:r>
              <a:rPr lang="ru-RU" sz="2000" dirty="0" err="1">
                <a:solidFill>
                  <a:srgbClr val="202122"/>
                </a:solidFill>
              </a:rPr>
              <a:t>законних</a:t>
            </a:r>
            <a:r>
              <a:rPr lang="ru-RU" sz="2000" dirty="0">
                <a:solidFill>
                  <a:srgbClr val="202122"/>
                </a:solidFill>
              </a:rPr>
              <a:t> на те </a:t>
            </a:r>
            <a:r>
              <a:rPr lang="ru-RU" sz="2000" dirty="0" err="1">
                <a:solidFill>
                  <a:srgbClr val="202122"/>
                </a:solidFill>
              </a:rPr>
              <a:t>підстав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Подарунок</a:t>
            </a:r>
            <a:r>
              <a:rPr lang="ru-RU" sz="2000" dirty="0">
                <a:solidFill>
                  <a:srgbClr val="202122"/>
                </a:solidFill>
              </a:rPr>
              <a:t> - </a:t>
            </a:r>
            <a:r>
              <a:rPr lang="ru-RU" sz="2000" dirty="0" err="1">
                <a:solidFill>
                  <a:srgbClr val="202122"/>
                </a:solidFill>
              </a:rPr>
              <a:t>грошові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кошти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або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інше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майно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переваги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пільги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послуги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нематеріальні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активи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які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надають</a:t>
            </a:r>
            <a:r>
              <a:rPr lang="ru-RU" sz="2000" dirty="0">
                <a:solidFill>
                  <a:srgbClr val="202122"/>
                </a:solidFill>
              </a:rPr>
              <a:t>/</a:t>
            </a:r>
            <a:r>
              <a:rPr lang="ru-RU" sz="2000" dirty="0" err="1">
                <a:solidFill>
                  <a:srgbClr val="202122"/>
                </a:solidFill>
              </a:rPr>
              <a:t>одержують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безоплатно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або</a:t>
            </a:r>
            <a:r>
              <a:rPr lang="ru-RU" sz="2000" dirty="0">
                <a:solidFill>
                  <a:srgbClr val="202122"/>
                </a:solidFill>
              </a:rPr>
              <a:t> за </a:t>
            </a:r>
            <a:r>
              <a:rPr lang="ru-RU" sz="2000" dirty="0" err="1">
                <a:solidFill>
                  <a:srgbClr val="202122"/>
                </a:solidFill>
              </a:rPr>
              <a:t>ціною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нижчою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мінімальної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ринкової</a:t>
            </a:r>
            <a:endParaRPr lang="ru-RU" sz="2000" dirty="0">
              <a:solidFill>
                <a:srgbClr val="202122"/>
              </a:solidFill>
            </a:endParaRPr>
          </a:p>
          <a:p>
            <a:r>
              <a:rPr lang="ru-RU" sz="2000" b="1" dirty="0" err="1">
                <a:solidFill>
                  <a:srgbClr val="202122"/>
                </a:solidFill>
              </a:rPr>
              <a:t>Корупційне</a:t>
            </a:r>
            <a:r>
              <a:rPr lang="ru-RU" sz="2000" b="1" dirty="0">
                <a:solidFill>
                  <a:srgbClr val="202122"/>
                </a:solidFill>
              </a:rPr>
              <a:t> </a:t>
            </a:r>
            <a:r>
              <a:rPr lang="ru-RU" sz="2000" b="1" dirty="0" err="1">
                <a:solidFill>
                  <a:srgbClr val="202122"/>
                </a:solidFill>
              </a:rPr>
              <a:t>правопорушення</a:t>
            </a:r>
            <a:r>
              <a:rPr lang="ru-RU" sz="2000" dirty="0">
                <a:solidFill>
                  <a:srgbClr val="202122"/>
                </a:solidFill>
              </a:rPr>
              <a:t> - </a:t>
            </a:r>
            <a:r>
              <a:rPr lang="ru-RU" sz="2000" dirty="0" err="1">
                <a:solidFill>
                  <a:srgbClr val="202122"/>
                </a:solidFill>
              </a:rPr>
              <a:t>діяння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що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містить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ознаки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корупції</a:t>
            </a:r>
            <a:r>
              <a:rPr lang="ru-RU" sz="2000" dirty="0">
                <a:solidFill>
                  <a:srgbClr val="202122"/>
                </a:solidFill>
              </a:rPr>
              <a:t>, за яке законом </a:t>
            </a:r>
            <a:r>
              <a:rPr lang="ru-RU" sz="2000" dirty="0" err="1">
                <a:solidFill>
                  <a:srgbClr val="202122"/>
                </a:solidFill>
              </a:rPr>
              <a:t>встановлено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кримінальну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дисциплінарну</a:t>
            </a:r>
            <a:r>
              <a:rPr lang="ru-RU" sz="2000" dirty="0">
                <a:solidFill>
                  <a:srgbClr val="202122"/>
                </a:solidFill>
              </a:rPr>
              <a:t> та/</a:t>
            </a:r>
            <a:r>
              <a:rPr lang="ru-RU" sz="2000" dirty="0" err="1">
                <a:solidFill>
                  <a:srgbClr val="202122"/>
                </a:solidFill>
              </a:rPr>
              <a:t>або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цивільно-правову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відповідальність</a:t>
            </a:r>
            <a:endParaRPr lang="ru-RU" sz="2000" dirty="0">
              <a:solidFill>
                <a:srgbClr val="202122"/>
              </a:solidFill>
            </a:endParaRPr>
          </a:p>
          <a:p>
            <a:r>
              <a:rPr lang="ru-RU" sz="2000" b="1" dirty="0" err="1">
                <a:solidFill>
                  <a:srgbClr val="202122"/>
                </a:solidFill>
              </a:rPr>
              <a:t>Правопорушення</a:t>
            </a:r>
            <a:r>
              <a:rPr lang="ru-RU" sz="2000" b="1" dirty="0">
                <a:solidFill>
                  <a:srgbClr val="202122"/>
                </a:solidFill>
              </a:rPr>
              <a:t>, </a:t>
            </a:r>
            <a:r>
              <a:rPr lang="ru-RU" sz="2000" b="1" dirty="0" err="1">
                <a:solidFill>
                  <a:srgbClr val="202122"/>
                </a:solidFill>
              </a:rPr>
              <a:t>пов’язане</a:t>
            </a:r>
            <a:r>
              <a:rPr lang="ru-RU" sz="2000" b="1" dirty="0">
                <a:solidFill>
                  <a:srgbClr val="202122"/>
                </a:solidFill>
              </a:rPr>
              <a:t> з </a:t>
            </a:r>
            <a:r>
              <a:rPr lang="ru-RU" sz="2000" b="1" dirty="0" err="1">
                <a:solidFill>
                  <a:srgbClr val="202122"/>
                </a:solidFill>
              </a:rPr>
              <a:t>корупцією</a:t>
            </a:r>
            <a:r>
              <a:rPr lang="ru-RU" sz="2000" dirty="0">
                <a:solidFill>
                  <a:srgbClr val="202122"/>
                </a:solidFill>
              </a:rPr>
              <a:t> - </a:t>
            </a:r>
            <a:r>
              <a:rPr lang="ru-RU" sz="2000" dirty="0" err="1">
                <a:solidFill>
                  <a:srgbClr val="202122"/>
                </a:solidFill>
              </a:rPr>
              <a:t>діяння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що</a:t>
            </a:r>
            <a:r>
              <a:rPr lang="ru-RU" sz="2000" dirty="0">
                <a:solidFill>
                  <a:srgbClr val="202122"/>
                </a:solidFill>
              </a:rPr>
              <a:t> не </a:t>
            </a:r>
            <a:r>
              <a:rPr lang="ru-RU" sz="2000" dirty="0" err="1">
                <a:solidFill>
                  <a:srgbClr val="202122"/>
                </a:solidFill>
              </a:rPr>
              <a:t>містить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ознак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корупції</a:t>
            </a:r>
            <a:r>
              <a:rPr lang="ru-RU" sz="2000" dirty="0">
                <a:solidFill>
                  <a:srgbClr val="202122"/>
                </a:solidFill>
              </a:rPr>
              <a:t>, але </a:t>
            </a:r>
            <a:r>
              <a:rPr lang="ru-RU" sz="2000" dirty="0" err="1">
                <a:solidFill>
                  <a:srgbClr val="202122"/>
                </a:solidFill>
              </a:rPr>
              <a:t>порушує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встановлені</a:t>
            </a:r>
            <a:r>
              <a:rPr lang="ru-RU" sz="2000" dirty="0">
                <a:solidFill>
                  <a:srgbClr val="202122"/>
                </a:solidFill>
              </a:rPr>
              <a:t> Законом </a:t>
            </a:r>
            <a:r>
              <a:rPr lang="ru-RU" sz="2000" dirty="0" err="1">
                <a:solidFill>
                  <a:srgbClr val="202122"/>
                </a:solidFill>
              </a:rPr>
              <a:t>вимоги</a:t>
            </a:r>
            <a:r>
              <a:rPr lang="ru-RU" sz="2000" dirty="0">
                <a:solidFill>
                  <a:srgbClr val="202122"/>
                </a:solidFill>
              </a:rPr>
              <a:t>, заборони та </a:t>
            </a:r>
            <a:r>
              <a:rPr lang="ru-RU" sz="2000" dirty="0" err="1">
                <a:solidFill>
                  <a:srgbClr val="202122"/>
                </a:solidFill>
              </a:rPr>
              <a:t>обмеження</a:t>
            </a:r>
            <a:r>
              <a:rPr lang="ru-RU" sz="2000" dirty="0">
                <a:solidFill>
                  <a:srgbClr val="202122"/>
                </a:solidFill>
              </a:rPr>
              <a:t>, за яке законом </a:t>
            </a:r>
            <a:r>
              <a:rPr lang="ru-RU" sz="2000" dirty="0" err="1">
                <a:solidFill>
                  <a:srgbClr val="202122"/>
                </a:solidFill>
              </a:rPr>
              <a:t>встановлено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кримінальну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адміністративну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дисциплінарну</a:t>
            </a:r>
            <a:r>
              <a:rPr lang="ru-RU" sz="2000" dirty="0">
                <a:solidFill>
                  <a:srgbClr val="202122"/>
                </a:solidFill>
              </a:rPr>
              <a:t> та/</a:t>
            </a:r>
            <a:r>
              <a:rPr lang="ru-RU" sz="2000" dirty="0" err="1">
                <a:solidFill>
                  <a:srgbClr val="202122"/>
                </a:solidFill>
              </a:rPr>
              <a:t>або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цивільно-правову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відповідальність</a:t>
            </a:r>
            <a:endParaRPr lang="ru-RU" sz="2000" dirty="0">
              <a:solidFill>
                <a:srgbClr val="202122"/>
              </a:solidFill>
            </a:endParaRPr>
          </a:p>
          <a:p>
            <a:r>
              <a:rPr lang="ru-RU" sz="2000" b="1" dirty="0" err="1">
                <a:solidFill>
                  <a:srgbClr val="202122"/>
                </a:solidFill>
              </a:rPr>
              <a:t>Спеціально</a:t>
            </a:r>
            <a:r>
              <a:rPr lang="ru-RU" sz="2000" b="1" dirty="0">
                <a:solidFill>
                  <a:srgbClr val="202122"/>
                </a:solidFill>
              </a:rPr>
              <a:t> </a:t>
            </a:r>
            <a:r>
              <a:rPr lang="ru-RU" sz="2000" b="1" dirty="0" err="1">
                <a:solidFill>
                  <a:srgbClr val="202122"/>
                </a:solidFill>
              </a:rPr>
              <a:t>уповноважені</a:t>
            </a:r>
            <a:r>
              <a:rPr lang="ru-RU" sz="2000" b="1" dirty="0">
                <a:solidFill>
                  <a:srgbClr val="202122"/>
                </a:solidFill>
              </a:rPr>
              <a:t> </a:t>
            </a:r>
            <a:r>
              <a:rPr lang="ru-RU" sz="2000" b="1" dirty="0" err="1">
                <a:solidFill>
                  <a:srgbClr val="202122"/>
                </a:solidFill>
              </a:rPr>
              <a:t>суб’єкти</a:t>
            </a:r>
            <a:r>
              <a:rPr lang="ru-RU" sz="2000" b="1" dirty="0">
                <a:solidFill>
                  <a:srgbClr val="202122"/>
                </a:solidFill>
              </a:rPr>
              <a:t> у </a:t>
            </a:r>
            <a:r>
              <a:rPr lang="ru-RU" sz="2000" b="1" dirty="0" err="1">
                <a:solidFill>
                  <a:srgbClr val="202122"/>
                </a:solidFill>
              </a:rPr>
              <a:t>сфері</a:t>
            </a:r>
            <a:r>
              <a:rPr lang="ru-RU" sz="2000" b="1" dirty="0">
                <a:solidFill>
                  <a:srgbClr val="202122"/>
                </a:solidFill>
              </a:rPr>
              <a:t> </a:t>
            </a:r>
            <a:r>
              <a:rPr lang="ru-RU" sz="2000" b="1" dirty="0" err="1">
                <a:solidFill>
                  <a:srgbClr val="202122"/>
                </a:solidFill>
              </a:rPr>
              <a:t>протидії</a:t>
            </a:r>
            <a:r>
              <a:rPr lang="ru-RU" sz="2000" b="1" dirty="0">
                <a:solidFill>
                  <a:srgbClr val="202122"/>
                </a:solidFill>
              </a:rPr>
              <a:t> </a:t>
            </a:r>
            <a:r>
              <a:rPr lang="ru-RU" sz="2000" b="1" dirty="0" err="1">
                <a:solidFill>
                  <a:srgbClr val="202122"/>
                </a:solidFill>
              </a:rPr>
              <a:t>корупції</a:t>
            </a:r>
            <a:r>
              <a:rPr lang="ru-RU" sz="2000" dirty="0">
                <a:solidFill>
                  <a:srgbClr val="202122"/>
                </a:solidFill>
              </a:rPr>
              <a:t> - </a:t>
            </a:r>
            <a:r>
              <a:rPr lang="ru-RU" sz="2000" dirty="0" err="1">
                <a:solidFill>
                  <a:srgbClr val="202122"/>
                </a:solidFill>
              </a:rPr>
              <a:t>органи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прокуратури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Національної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поліції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Національне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антикорупційне</a:t>
            </a:r>
            <a:r>
              <a:rPr lang="ru-RU" sz="2000" dirty="0">
                <a:solidFill>
                  <a:srgbClr val="202122"/>
                </a:solidFill>
              </a:rPr>
              <a:t> бюро </a:t>
            </a:r>
            <a:r>
              <a:rPr lang="ru-RU" sz="2000" dirty="0" err="1">
                <a:solidFill>
                  <a:srgbClr val="202122"/>
                </a:solidFill>
              </a:rPr>
              <a:t>України</a:t>
            </a:r>
            <a:r>
              <a:rPr lang="ru-RU" sz="2000" dirty="0">
                <a:solidFill>
                  <a:srgbClr val="202122"/>
                </a:solidFill>
              </a:rPr>
              <a:t>, </a:t>
            </a:r>
            <a:r>
              <a:rPr lang="ru-RU" sz="2000" dirty="0" err="1">
                <a:solidFill>
                  <a:srgbClr val="202122"/>
                </a:solidFill>
              </a:rPr>
              <a:t>Національне</a:t>
            </a:r>
            <a:r>
              <a:rPr lang="ru-RU" sz="2000" dirty="0">
                <a:solidFill>
                  <a:srgbClr val="202122"/>
                </a:solidFill>
              </a:rPr>
              <a:t> агентство з </a:t>
            </a:r>
            <a:r>
              <a:rPr lang="ru-RU" sz="2000" dirty="0" err="1">
                <a:solidFill>
                  <a:srgbClr val="202122"/>
                </a:solidFill>
              </a:rPr>
              <a:t>питань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запобігання</a:t>
            </a:r>
            <a:r>
              <a:rPr lang="ru-RU" sz="2000" dirty="0">
                <a:solidFill>
                  <a:srgbClr val="202122"/>
                </a:solidFill>
              </a:rPr>
              <a:t> </a:t>
            </a:r>
            <a:r>
              <a:rPr lang="ru-RU" sz="2000" dirty="0" err="1">
                <a:solidFill>
                  <a:srgbClr val="202122"/>
                </a:solidFill>
              </a:rPr>
              <a:t>корупції</a:t>
            </a:r>
            <a:endParaRPr lang="ru-RU" sz="2000" dirty="0">
              <a:solidFill>
                <a:srgbClr val="20212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0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383" y="415637"/>
            <a:ext cx="9850581" cy="6220690"/>
          </a:xfrm>
        </p:spPr>
        <p:txBody>
          <a:bodyPr>
            <a:normAutofit/>
          </a:bodyPr>
          <a:lstStyle/>
          <a:p>
            <a:r>
              <a:rPr lang="ru-RU" b="1" dirty="0" err="1"/>
              <a:t>Адміністративно-правове</a:t>
            </a:r>
            <a:r>
              <a:rPr lang="ru-RU" b="1" dirty="0"/>
              <a:t> </a:t>
            </a:r>
            <a:r>
              <a:rPr lang="ru-RU" b="1" dirty="0" err="1"/>
              <a:t>забезпечення</a:t>
            </a:r>
            <a:r>
              <a:rPr lang="ru-RU" b="1" dirty="0"/>
              <a:t> </a:t>
            </a:r>
            <a:r>
              <a:rPr lang="ru-RU" b="1" dirty="0" err="1"/>
              <a:t>протидії</a:t>
            </a:r>
            <a:r>
              <a:rPr lang="ru-RU" b="1" dirty="0"/>
              <a:t> </a:t>
            </a:r>
            <a:r>
              <a:rPr lang="ru-RU" b="1" dirty="0" err="1"/>
              <a:t>корупції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адміністративно-правове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норм і </a:t>
            </a:r>
            <a:r>
              <a:rPr lang="ru-RU" dirty="0" err="1"/>
              <a:t>встановлених</a:t>
            </a:r>
            <a:r>
              <a:rPr lang="ru-RU" dirty="0"/>
              <a:t> ними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держава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несприятливих</a:t>
            </a:r>
            <a:r>
              <a:rPr lang="ru-RU" dirty="0"/>
              <a:t> умов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діянь</a:t>
            </a:r>
            <a:r>
              <a:rPr lang="ru-RU" dirty="0"/>
              <a:t>, </a:t>
            </a:r>
            <a:r>
              <a:rPr lang="ru-RU" dirty="0" err="1"/>
              <a:t>подолання</a:t>
            </a:r>
            <a:r>
              <a:rPr lang="ru-RU" dirty="0"/>
              <a:t> та </a:t>
            </a:r>
            <a:r>
              <a:rPr lang="ru-RU" dirty="0" err="1"/>
              <a:t>викорінення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з державно-</a:t>
            </a:r>
            <a:r>
              <a:rPr lang="ru-RU" dirty="0" err="1"/>
              <a:t>владного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. </a:t>
            </a:r>
          </a:p>
          <a:p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адміністративно-правової</a:t>
            </a:r>
            <a:r>
              <a:rPr lang="ru-RU" b="1" dirty="0"/>
              <a:t> </a:t>
            </a:r>
            <a:r>
              <a:rPr lang="ru-RU" b="1" dirty="0" err="1"/>
              <a:t>протидії</a:t>
            </a:r>
            <a:r>
              <a:rPr lang="ru-RU" b="1" dirty="0"/>
              <a:t> </a:t>
            </a:r>
            <a:r>
              <a:rPr lang="ru-RU" b="1" dirty="0" err="1"/>
              <a:t>корупції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виокремлена</a:t>
            </a:r>
            <a:r>
              <a:rPr lang="ru-RU" dirty="0"/>
              <a:t> горизонталь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чия </a:t>
            </a:r>
            <a:r>
              <a:rPr lang="ru-RU" dirty="0" err="1"/>
              <a:t>юрисдикція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коло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поширюється</a:t>
            </a:r>
            <a:r>
              <a:rPr lang="ru-RU" dirty="0"/>
              <a:t> на всю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адміністративно-правові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з приводу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суміжні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діянь</a:t>
            </a:r>
            <a:r>
              <a:rPr lang="ru-RU" dirty="0"/>
              <a:t>,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виявляє</a:t>
            </a:r>
            <a:r>
              <a:rPr lang="ru-RU" dirty="0"/>
              <a:t> </a:t>
            </a:r>
            <a:r>
              <a:rPr lang="ru-RU" dirty="0" err="1"/>
              <a:t>наявну</a:t>
            </a:r>
            <a:r>
              <a:rPr lang="ru-RU" dirty="0"/>
              <a:t> </a:t>
            </a:r>
            <a:r>
              <a:rPr lang="ru-RU" dirty="0" err="1"/>
              <a:t>корумпованість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чиновників</a:t>
            </a:r>
            <a:r>
              <a:rPr lang="ru-RU" dirty="0"/>
              <a:t>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подоланню</a:t>
            </a:r>
            <a:r>
              <a:rPr lang="ru-RU" dirty="0"/>
              <a:t> та </a:t>
            </a:r>
            <a:r>
              <a:rPr lang="ru-RU" dirty="0" err="1"/>
              <a:t>викоріненню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з державно-</a:t>
            </a:r>
            <a:r>
              <a:rPr lang="ru-RU" dirty="0" err="1"/>
              <a:t>владного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шляхом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притягнення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 у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правопорушеннях</a:t>
            </a:r>
            <a:r>
              <a:rPr lang="ru-RU" dirty="0"/>
              <a:t> до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/>
              <a:t>поновлення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корупційної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42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2145" y="249382"/>
            <a:ext cx="9232468" cy="10945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309" y="1468583"/>
            <a:ext cx="10210800" cy="519545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Недосконалість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політичних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інститутів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судової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Недостатня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законодавча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база;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Незнання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нерозуміння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законів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населенням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дозволяє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посадовим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особам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зловживати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Кумівство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політичне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заступництво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внаслідок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чого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формуються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особисті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стосунки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таємні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домовленості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Нерозвинене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слабке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громадянське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суспільство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Громадяни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мають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можливостей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ефективного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контролю за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діями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законодавчої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виконавчої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судової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гілок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державної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влади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Погіршення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криміногенної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ситуації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Нерівність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розподілу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прибутків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Низький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рівень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життя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населення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Надмірне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державне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втручання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Монополізація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секторів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10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583" y="1537855"/>
            <a:ext cx="10036030" cy="53201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Порушення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прав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людини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Криза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моралі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культури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серед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населення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Тінізація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Уповільнення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економічного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розвитку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Зниження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рівня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життя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Бідні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бідніють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багаті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багатіють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Недоступність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належного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медичного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обслуговування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Недостатній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рівень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знань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нових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спеціалістів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Ріст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безробіття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Підвищення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цін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Знецінення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грошей;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Погроза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державної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безпеки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Виникнення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конфліктів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55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2217" y="2050473"/>
            <a:ext cx="10737273" cy="480752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(</a:t>
            </a:r>
            <a:r>
              <a:rPr lang="ru-RU" dirty="0" err="1"/>
              <a:t>антикорупційне</a:t>
            </a:r>
            <a:r>
              <a:rPr lang="ru-RU" dirty="0"/>
              <a:t> </a:t>
            </a:r>
            <a:r>
              <a:rPr lang="ru-RU" dirty="0" err="1"/>
              <a:t>безпекове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) </a:t>
            </a:r>
            <a:r>
              <a:rPr lang="ru-RU" dirty="0" err="1"/>
              <a:t>поділені</a:t>
            </a:r>
            <a:r>
              <a:rPr lang="ru-RU" dirty="0"/>
              <a:t> на десять </a:t>
            </a:r>
            <a:r>
              <a:rPr lang="ru-RU" dirty="0" err="1"/>
              <a:t>груп</a:t>
            </a:r>
            <a:r>
              <a:rPr lang="ru-RU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перша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прерогатива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і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антикорупційна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(Президент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Верховна</a:t>
            </a:r>
            <a:r>
              <a:rPr lang="ru-RU" dirty="0"/>
              <a:t> Рада </a:t>
            </a:r>
            <a:r>
              <a:rPr lang="ru-RU" dirty="0" err="1"/>
              <a:t>України</a:t>
            </a:r>
            <a:r>
              <a:rPr lang="ru-RU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друга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ініціювання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(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є: Президент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депутати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/>
              <a:t>третю</a:t>
            </a:r>
            <a:r>
              <a:rPr lang="ru-RU" b="1" dirty="0"/>
              <a:t> </a:t>
            </a:r>
            <a:r>
              <a:rPr lang="ru-RU" b="1" dirty="0" err="1"/>
              <a:t>групу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ст. 1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»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—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прокуратури</a:t>
            </a:r>
            <a:r>
              <a:rPr lang="ru-RU" dirty="0"/>
              <a:t>.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,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антикорупційне</a:t>
            </a:r>
            <a:r>
              <a:rPr lang="ru-RU" dirty="0"/>
              <a:t> бюро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Національне</a:t>
            </a:r>
            <a:r>
              <a:rPr lang="ru-RU" dirty="0"/>
              <a:t> агентство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86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418" y="1094509"/>
            <a:ext cx="9925194" cy="4946073"/>
          </a:xfrm>
        </p:spPr>
        <p:txBody>
          <a:bodyPr>
            <a:normAutofit/>
          </a:bodyPr>
          <a:lstStyle/>
          <a:p>
            <a:r>
              <a:rPr lang="ru-RU" b="1" dirty="0" err="1"/>
              <a:t>четверта</a:t>
            </a:r>
            <a:r>
              <a:rPr lang="ru-RU" b="1" dirty="0"/>
              <a:t>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безпосередньої</a:t>
            </a:r>
            <a:r>
              <a:rPr lang="ru-RU" dirty="0"/>
              <a:t> </a:t>
            </a:r>
            <a:r>
              <a:rPr lang="ru-RU" dirty="0" err="1"/>
              <a:t>правоохоронної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чинного </a:t>
            </a:r>
            <a:r>
              <a:rPr lang="ru-RU" dirty="0" err="1"/>
              <a:t>законодавства</a:t>
            </a:r>
            <a:r>
              <a:rPr lang="ru-RU" dirty="0"/>
              <a:t> (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прокуратури</a:t>
            </a:r>
            <a:r>
              <a:rPr lang="ru-RU" dirty="0"/>
              <a:t>, у т. ч. </a:t>
            </a:r>
            <a:r>
              <a:rPr lang="ru-RU" dirty="0" err="1"/>
              <a:t>антикорупційна</a:t>
            </a:r>
            <a:r>
              <a:rPr lang="ru-RU" dirty="0"/>
              <a:t> прокуратура,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поліція</a:t>
            </a:r>
            <a:r>
              <a:rPr lang="ru-RU" dirty="0"/>
              <a:t>, Служба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антикорупційне</a:t>
            </a:r>
            <a:r>
              <a:rPr lang="ru-RU" dirty="0"/>
              <a:t> бюро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Державне</a:t>
            </a:r>
            <a:r>
              <a:rPr lang="ru-RU" dirty="0"/>
              <a:t> бюро </a:t>
            </a:r>
            <a:r>
              <a:rPr lang="ru-RU" dirty="0" err="1"/>
              <a:t>розслідувань</a:t>
            </a:r>
            <a:r>
              <a:rPr lang="ru-RU" dirty="0"/>
              <a:t> (за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),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правоохоронні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); </a:t>
            </a:r>
          </a:p>
          <a:p>
            <a:r>
              <a:rPr lang="ru-RU" b="1" dirty="0" err="1"/>
              <a:t>п’ята</a:t>
            </a:r>
            <a:r>
              <a:rPr lang="ru-RU" b="1" dirty="0"/>
              <a:t>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b="1" dirty="0" err="1"/>
              <a:t>суб’єктів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суди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юрисдикції</a:t>
            </a:r>
            <a:r>
              <a:rPr lang="ru-RU" dirty="0"/>
              <a:t>,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судового </a:t>
            </a:r>
            <a:r>
              <a:rPr lang="ru-RU" dirty="0" err="1"/>
              <a:t>розгляду</a:t>
            </a:r>
            <a:r>
              <a:rPr lang="ru-RU" dirty="0"/>
              <a:t> справ про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; </a:t>
            </a:r>
          </a:p>
          <a:p>
            <a:r>
              <a:rPr lang="ru-RU" b="1" dirty="0" err="1"/>
              <a:t>шосту</a:t>
            </a:r>
            <a:r>
              <a:rPr lang="ru-RU" b="1" dirty="0"/>
              <a:t> </a:t>
            </a:r>
            <a:r>
              <a:rPr lang="ru-RU" b="1" dirty="0" err="1"/>
              <a:t>групу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якийх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запобіганням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в органах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органах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(</a:t>
            </a:r>
            <a:r>
              <a:rPr lang="ru-RU" dirty="0" err="1"/>
              <a:t>Національне</a:t>
            </a:r>
            <a:r>
              <a:rPr lang="ru-RU" dirty="0"/>
              <a:t> агентство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Урядовий</a:t>
            </a:r>
            <a:r>
              <a:rPr lang="ru-RU" dirty="0"/>
              <a:t> </a:t>
            </a:r>
            <a:r>
              <a:rPr lang="ru-RU" dirty="0" err="1"/>
              <a:t>уповноважений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антикорупційні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(</a:t>
            </a:r>
            <a:r>
              <a:rPr lang="ru-RU" dirty="0" err="1"/>
              <a:t>уповноважені</a:t>
            </a:r>
            <a:r>
              <a:rPr lang="ru-RU" dirty="0"/>
              <a:t> з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 </a:t>
            </a:r>
            <a:r>
              <a:rPr lang="ru-RU" dirty="0" err="1"/>
              <a:t>міністерств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87373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7" y="1191491"/>
            <a:ext cx="10174576" cy="5514109"/>
          </a:xfrm>
        </p:spPr>
        <p:txBody>
          <a:bodyPr/>
          <a:lstStyle/>
          <a:p>
            <a:r>
              <a:rPr lang="ru-RU" b="1" dirty="0" err="1"/>
              <a:t>сьому</a:t>
            </a:r>
            <a:r>
              <a:rPr lang="ru-RU" b="1" dirty="0"/>
              <a:t> </a:t>
            </a:r>
            <a:r>
              <a:rPr lang="ru-RU" b="1" dirty="0" err="1"/>
              <a:t>групу</a:t>
            </a:r>
            <a:r>
              <a:rPr lang="ru-RU" b="1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координацію</a:t>
            </a:r>
            <a:r>
              <a:rPr lang="ru-RU" dirty="0"/>
              <a:t>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розглядаючи</a:t>
            </a:r>
            <a:r>
              <a:rPr lang="ru-RU" dirty="0"/>
              <a:t> </a:t>
            </a:r>
            <a:r>
              <a:rPr lang="ru-RU" dirty="0" err="1"/>
              <a:t>корупцію</a:t>
            </a:r>
            <a:r>
              <a:rPr lang="ru-RU" dirty="0"/>
              <a:t> як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координацію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у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 та </a:t>
            </a:r>
            <a:r>
              <a:rPr lang="ru-RU" dirty="0" err="1"/>
              <a:t>небезпек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Рада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і оборони </a:t>
            </a:r>
            <a:r>
              <a:rPr lang="ru-RU" dirty="0" err="1"/>
              <a:t>України</a:t>
            </a:r>
            <a:r>
              <a:rPr lang="ru-RU" dirty="0"/>
              <a:t>); </a:t>
            </a:r>
          </a:p>
          <a:p>
            <a:r>
              <a:rPr lang="ru-RU" b="1" dirty="0" err="1"/>
              <a:t>восьму</a:t>
            </a:r>
            <a:r>
              <a:rPr lang="ru-RU" b="1" dirty="0"/>
              <a:t> </a:t>
            </a:r>
            <a:r>
              <a:rPr lang="ru-RU" b="1" dirty="0" err="1"/>
              <a:t>групу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ст. 61–64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» </a:t>
            </a:r>
            <a:r>
              <a:rPr lang="ru-RU" dirty="0" err="1"/>
              <a:t>запобігають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уповноважений</a:t>
            </a:r>
            <a:r>
              <a:rPr lang="ru-RU" dirty="0"/>
              <a:t> з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професіонал</a:t>
            </a:r>
            <a:r>
              <a:rPr lang="ru-RU" dirty="0"/>
              <a:t> з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); </a:t>
            </a:r>
          </a:p>
          <a:p>
            <a:r>
              <a:rPr lang="ru-RU" b="1" dirty="0" err="1"/>
              <a:t>дев’ята</a:t>
            </a:r>
            <a:r>
              <a:rPr lang="ru-RU" b="1" dirty="0"/>
              <a:t>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спеціалізовані</a:t>
            </a:r>
            <a:r>
              <a:rPr lang="ru-RU" dirty="0"/>
              <a:t> суди,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антикорупційні</a:t>
            </a:r>
            <a:r>
              <a:rPr lang="ru-RU" dirty="0"/>
              <a:t> </a:t>
            </a:r>
            <a:r>
              <a:rPr lang="ru-RU" dirty="0" err="1"/>
              <a:t>прокурори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та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вживають</a:t>
            </a:r>
            <a:r>
              <a:rPr lang="ru-RU" dirty="0"/>
              <a:t> заходи і </a:t>
            </a:r>
            <a:r>
              <a:rPr lang="ru-RU" dirty="0" err="1"/>
              <a:t>ухвалюють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корупційними</a:t>
            </a:r>
            <a:r>
              <a:rPr lang="ru-RU" dirty="0"/>
              <a:t> </a:t>
            </a:r>
            <a:r>
              <a:rPr lang="ru-RU" dirty="0" err="1"/>
              <a:t>діяннями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ними прав,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Національне</a:t>
            </a:r>
            <a:r>
              <a:rPr lang="ru-RU" dirty="0"/>
              <a:t> агентство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, </a:t>
            </a:r>
            <a:r>
              <a:rPr lang="ru-RU" dirty="0" err="1"/>
              <a:t>розшуку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активами </a:t>
            </a:r>
            <a:r>
              <a:rPr lang="ru-RU" dirty="0" err="1"/>
              <a:t>одержаними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9384378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709</TotalTime>
  <Words>954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   Номінативні та класифікаційні характеристики корупції</vt:lpstr>
      <vt:lpstr>Визначення:</vt:lpstr>
      <vt:lpstr>Презентация PowerPoint</vt:lpstr>
      <vt:lpstr>Презентация PowerPoint</vt:lpstr>
      <vt:lpstr>До причин виникнення корупції в державі відносять:</vt:lpstr>
      <vt:lpstr>Наслідки корупції:</vt:lpstr>
      <vt:lpstr>Суб'єкти запобігання та протидії корупції.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vd</dc:creator>
  <cp:lastModifiedBy>Asus</cp:lastModifiedBy>
  <cp:revision>7</cp:revision>
  <dcterms:created xsi:type="dcterms:W3CDTF">2022-05-15T17:12:39Z</dcterms:created>
  <dcterms:modified xsi:type="dcterms:W3CDTF">2022-10-28T14:25:52Z</dcterms:modified>
</cp:coreProperties>
</file>