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25"/>
  </p:notesMasterIdLst>
  <p:sldIdLst>
    <p:sldId id="528" r:id="rId2"/>
    <p:sldId id="382" r:id="rId3"/>
    <p:sldId id="513" r:id="rId4"/>
    <p:sldId id="514" r:id="rId5"/>
    <p:sldId id="515" r:id="rId6"/>
    <p:sldId id="516" r:id="rId7"/>
    <p:sldId id="517" r:id="rId8"/>
    <p:sldId id="422" r:id="rId9"/>
    <p:sldId id="519" r:id="rId10"/>
    <p:sldId id="357" r:id="rId11"/>
    <p:sldId id="360" r:id="rId12"/>
    <p:sldId id="361" r:id="rId13"/>
    <p:sldId id="408" r:id="rId14"/>
    <p:sldId id="468" r:id="rId15"/>
    <p:sldId id="518" r:id="rId16"/>
    <p:sldId id="520" r:id="rId17"/>
    <p:sldId id="469" r:id="rId18"/>
    <p:sldId id="521" r:id="rId19"/>
    <p:sldId id="498" r:id="rId20"/>
    <p:sldId id="522" r:id="rId21"/>
    <p:sldId id="474" r:id="rId22"/>
    <p:sldId id="529" r:id="rId23"/>
    <p:sldId id="530" r:id="rId24"/>
  </p:sldIdLst>
  <p:sldSz cx="9144000" cy="6858000" type="screen4x3"/>
  <p:notesSz cx="7005638" cy="929005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6EDE0B3C-4860-4870-9F50-7581FA9ED447}">
          <p14:sldIdLst>
            <p14:sldId id="528"/>
            <p14:sldId id="382"/>
            <p14:sldId id="513"/>
            <p14:sldId id="514"/>
            <p14:sldId id="515"/>
            <p14:sldId id="516"/>
            <p14:sldId id="517"/>
            <p14:sldId id="422"/>
            <p14:sldId id="519"/>
            <p14:sldId id="357"/>
            <p14:sldId id="360"/>
            <p14:sldId id="361"/>
            <p14:sldId id="408"/>
            <p14:sldId id="468"/>
            <p14:sldId id="518"/>
            <p14:sldId id="520"/>
            <p14:sldId id="469"/>
            <p14:sldId id="521"/>
            <p14:sldId id="498"/>
            <p14:sldId id="522"/>
            <p14:sldId id="474"/>
            <p14:sldId id="529"/>
            <p14:sldId id="530"/>
          </p14:sldIdLst>
        </p14:section>
        <p14:section name="Розділ без заголовка" id="{9ADB7343-ED80-44E0-A25D-3626BB67FB7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6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0AC74"/>
    <a:srgbClr val="0033CC"/>
    <a:srgbClr val="FFFFFF"/>
    <a:srgbClr val="009900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76" autoAdjust="0"/>
    <p:restoredTop sz="61939" autoAdjust="0"/>
  </p:normalViewPr>
  <p:slideViewPr>
    <p:cSldViewPr>
      <p:cViewPr varScale="1">
        <p:scale>
          <a:sx n="46" d="100"/>
          <a:sy n="46" d="100"/>
        </p:scale>
        <p:origin x="181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-2856" y="-90"/>
      </p:cViewPr>
      <p:guideLst>
        <p:guide orient="horz" pos="2926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="" xmlns:a16="http://schemas.microsoft.com/office/drawing/2014/main" id="{0D633836-ACC4-48FC-9F5A-61D9ECD159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3491" name="Rectangle 3">
            <a:extLst>
              <a:ext uri="{FF2B5EF4-FFF2-40B4-BE49-F238E27FC236}">
                <a16:creationId xmlns="" xmlns:a16="http://schemas.microsoft.com/office/drawing/2014/main" id="{47AEDA0F-2D32-4212-8883-C83AE82C99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3437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="" xmlns:a16="http://schemas.microsoft.com/office/drawing/2014/main" id="{BB4C2C34-BE67-4AF3-83BB-364DD8F3E7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3250"/>
            <a:ext cx="560546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noProof="0"/>
              <a:t>Click to edit Master text styles</a:t>
            </a:r>
          </a:p>
          <a:p>
            <a:pPr lvl="1"/>
            <a:r>
              <a:rPr lang="uk-UA" altLang="uk-UA" noProof="0"/>
              <a:t>Second level</a:t>
            </a:r>
          </a:p>
          <a:p>
            <a:pPr lvl="2"/>
            <a:r>
              <a:rPr lang="uk-UA" altLang="uk-UA" noProof="0"/>
              <a:t>Third level</a:t>
            </a:r>
          </a:p>
          <a:p>
            <a:pPr lvl="3"/>
            <a:r>
              <a:rPr lang="uk-UA" altLang="uk-UA" noProof="0"/>
              <a:t>Fourth level</a:t>
            </a:r>
          </a:p>
          <a:p>
            <a:pPr lvl="4"/>
            <a:r>
              <a:rPr lang="uk-UA" altLang="uk-UA" noProof="0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="" xmlns:a16="http://schemas.microsoft.com/office/drawing/2014/main" id="{923780FD-7D15-42CE-9E72-8855E96DEAC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3495" name="Rectangle 7">
            <a:extLst>
              <a:ext uri="{FF2B5EF4-FFF2-40B4-BE49-F238E27FC236}">
                <a16:creationId xmlns="" xmlns:a16="http://schemas.microsoft.com/office/drawing/2014/main" id="{28DE2C6B-E94D-43EA-AF17-9FE845D2D8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29DD08-B85E-4734-AEF6-ACC47F1CB791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02501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8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42327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1800" b="1" dirty="0" smtClean="0"/>
              <a:t>* За </a:t>
            </a:r>
            <a:r>
              <a:rPr lang="uk-UA" sz="1800" b="1" dirty="0"/>
              <a:t>статтею Валерія Пекаря (див. список літератури)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10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00248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dirty="0"/>
              <a:t>За статтею Валерія Пекаря (див. список літератури)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29DD08-B85E-4734-AEF6-ACC47F1CB791}" type="slidenum">
              <a:rPr lang="uk-UA" altLang="uk-UA" smtClean="0"/>
              <a:pPr>
                <a:defRPr/>
              </a:pPr>
              <a:t>11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4398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0AED0ED-9AC5-48C8-8BFE-D31E8C8B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B3A38E4-958F-457A-80A6-2CC66659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E1DF520-5005-4CE4-95DC-2BEDE05E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4175-BEF8-4281-A86E-0F7D4655D912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327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C5B09F8-02ED-454E-94EF-DED3B2A6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3D52BB0-0675-4B15-AAAC-E07913D5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FC4A4C-B46F-4360-87B6-909B229C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6EAC-7056-419C-877F-EF38EAB81FD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71955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6379DCD-4341-4A95-A4DD-DF46667ACC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0C6B9B25-FD23-478D-ABFC-072CA01C56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18879AF0-EEF6-4D1F-9F01-7CEB7AC99F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E1FE-7DCF-40BC-8888-AA112F0B4972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7029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7DF674D7-82D4-41FC-BA83-CDB3B244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4F23174C-A526-4F82-9787-79A05C69F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32FD0343-BCAC-4917-A574-9D83928F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0D76C-85AE-4D2F-8604-54564301B501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045598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uk-UA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="" xmlns:a16="http://schemas.microsoft.com/office/drawing/2014/main" id="{8414D0A0-855C-4F47-8536-6F95CC3C25E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199D951F-A4DE-474E-8223-8EAF7E5272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FD193EDB-ABD7-497B-B0D9-7EDCC1F45ED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E325-CAA7-4E21-BB23-7A83B7A6DD44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86632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07A0EFB8-5A2F-4F54-968F-759EE20E249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87F1AA73-5CE2-4ADE-98ED-15B26FC586E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126E2602-23CA-4FD7-AD7F-CCDDB75AD3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D5DD-DE27-4EED-8FD0-D7B6F5CC441C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61514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1C7A3E0-0900-41C1-9C61-6702235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99FEA85-362D-4EB1-B6CE-B7B11526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0F65B2D-3174-4250-B0DF-37809473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6D702-0E70-48BA-ADBA-81BA2249ACE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9272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8D8769FB-D2E5-47AE-BD39-916F028AD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C0E1F0D-4C2F-4C07-A430-03C3E63A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CE87DB8-C8A7-4FAB-8914-F8AEC953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0F711-64D1-4F09-AFFA-C258685C5997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3866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9AEFC09-1B7D-4CA4-A796-9BCD1B29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8663692-1225-4F6A-8F2A-B3096B75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2E7CA53-7ED3-4C0E-9130-EE6C5061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DC8AD-48D5-41EF-A423-62B1957903F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3923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CBA62F0-06E3-4681-860A-84D3DC401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434BC38-F7A8-4450-9564-0A4CBEFA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9E00F32-9B39-474C-9A9B-0054D32A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A8232-52B0-44A1-80B9-E736B2ED3F78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49138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C6739CD9-7E00-499A-BCE3-88804E17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5CC85267-0D95-44B5-B1FC-109CCBE68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3414A0F0-47A3-4077-97E7-AB041961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C604-4AAE-4AA4-8C1C-EC627EC51289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113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="" xmlns:a16="http://schemas.microsoft.com/office/drawing/2014/main" id="{61F9D740-AD63-41FA-AB27-48EF427F9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Footer Placeholder 7">
            <a:extLst>
              <a:ext uri="{FF2B5EF4-FFF2-40B4-BE49-F238E27FC236}">
                <a16:creationId xmlns="" xmlns:a16="http://schemas.microsoft.com/office/drawing/2014/main" id="{1B64740B-6823-4F0B-AB0C-F2D26436F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FE6CA6D9-E988-4BF4-907A-5ECA8D66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A287-3780-437A-8A5C-C53AD71F75D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61307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42230009-C829-4C7C-B77B-76ED5975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9EEC1422-76F2-4305-AFD1-E0C068D8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406A9EF9-B587-4A0E-8789-25F01D30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8BBC-97E5-4F7C-97B0-306D7EEEFEDA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9822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AC123DBE-E4DD-4342-87ED-F6F90ED8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8C0C82B1-D844-42CE-BCDC-D6BCFD81C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2E0683FF-23A4-402B-89FE-D2C01892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33DC3-D742-4B17-9017-E1EDB581ED3E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834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5818BAAB-450F-4434-A4BD-39AFAC45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02184677-CD95-4576-B53E-1FA4A17D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99D9EAF6-BB0C-4951-8D99-78FFEC56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BFB09-0187-4C79-BD10-4564999ACD7C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79454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="" xmlns:a16="http://schemas.microsoft.com/office/drawing/2014/main" id="{4D382056-FAF1-43B6-9E7E-289148345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Footer Placeholder 5">
            <a:extLst>
              <a:ext uri="{FF2B5EF4-FFF2-40B4-BE49-F238E27FC236}">
                <a16:creationId xmlns="" xmlns:a16="http://schemas.microsoft.com/office/drawing/2014/main" id="{A4501C24-D362-4EE2-8065-8B8B8028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AFBFD923-09D0-44BB-B37C-4E61E4CA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7F58F-AEFB-42EF-8649-EF80FCF7F171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21352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650"/>
            <a:chExt cx="1952625" cy="5678101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Клацніть, щоб редагувати стиль зразка заголовка</a:t>
            </a:r>
            <a:endParaRPr lang="en-US" altLang="uk-UA"/>
          </a:p>
        </p:txBody>
      </p:sp>
      <p:sp>
        <p:nvSpPr>
          <p:cNvPr id="103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/>
              <a:t>Відредагуйте стиль зразка тексту</a:t>
            </a:r>
          </a:p>
          <a:p>
            <a:pPr lvl="1"/>
            <a:r>
              <a:rPr lang="uk-UA" altLang="uk-UA"/>
              <a:t>Другий рівень</a:t>
            </a:r>
          </a:p>
          <a:p>
            <a:pPr lvl="2"/>
            <a:r>
              <a:rPr lang="uk-UA" altLang="uk-UA"/>
              <a:t>Третій рівень</a:t>
            </a:r>
          </a:p>
          <a:p>
            <a:pPr lvl="3"/>
            <a:r>
              <a:rPr lang="uk-UA" altLang="uk-UA"/>
              <a:t>Четвертий рівень</a:t>
            </a:r>
          </a:p>
          <a:p>
            <a:pPr lvl="4"/>
            <a:r>
              <a:rPr lang="uk-UA" altLang="uk-UA"/>
              <a:t>П’ятий рівень</a:t>
            </a:r>
            <a:endParaRPr lang="en-US" alt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150A2501-4716-472A-8519-59477D7C676C}" type="slidenum">
              <a:rPr lang="uk-UA" altLang="uk-UA"/>
              <a:pPr>
                <a:defRPr/>
              </a:pPr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  <p:sldLayoutId id="2147484059" r:id="rId15"/>
    <p:sldLayoutId id="2147484060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5"/>
            <a:ext cx="7130752" cy="1656184"/>
          </a:xfrm>
        </p:spPr>
        <p:txBody>
          <a:bodyPr/>
          <a:lstStyle/>
          <a:p>
            <a:pPr algn="ctr"/>
            <a:r>
              <a:rPr lang="uk-UA" sz="3200" b="1" dirty="0" smtClean="0"/>
              <a:t>Лекція 3.(15.03) Типологія лідерства, </a:t>
            </a:r>
            <a:r>
              <a:rPr lang="uk-UA" sz="3200" b="1" dirty="0" smtClean="0">
                <a:cs typeface="Arial" panose="020B0604020202020204" pitchFamily="34" charset="0"/>
              </a:rPr>
              <a:t>системи </a:t>
            </a:r>
            <a:r>
              <a:rPr lang="uk-UA" sz="3200" b="1" dirty="0">
                <a:cs typeface="Arial" panose="020B0604020202020204" pitchFamily="34" charset="0"/>
              </a:rPr>
              <a:t>рекрутування лідерів</a:t>
            </a:r>
            <a:r>
              <a:rPr lang="uk-UA" sz="3200" b="1" dirty="0" smtClean="0"/>
              <a:t> і теорії еліт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2060849"/>
            <a:ext cx="7130752" cy="4536503"/>
          </a:xfrm>
        </p:spPr>
        <p:txBody>
          <a:bodyPr/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2400" dirty="0" smtClean="0"/>
          </a:p>
          <a:p>
            <a:r>
              <a:rPr lang="uk-UA" sz="2400" dirty="0" smtClean="0"/>
              <a:t>цитата </a:t>
            </a:r>
            <a:r>
              <a:rPr lang="ru-RU" sz="2400" dirty="0" err="1" smtClean="0"/>
              <a:t>історика</a:t>
            </a:r>
            <a:r>
              <a:rPr lang="ru-RU" sz="2400" dirty="0" smtClean="0"/>
              <a:t> </a:t>
            </a:r>
          </a:p>
          <a:p>
            <a:r>
              <a:rPr lang="ru-RU" sz="2400" dirty="0" err="1" smtClean="0"/>
              <a:t>Ювал</a:t>
            </a:r>
            <a:r>
              <a:rPr lang="ru-RU" sz="2400" dirty="0" smtClean="0"/>
              <a:t> </a:t>
            </a:r>
            <a:r>
              <a:rPr lang="ru-RU" sz="2400" dirty="0"/>
              <a:t>Ной </a:t>
            </a:r>
            <a:r>
              <a:rPr lang="ru-RU" sz="2400" dirty="0" err="1"/>
              <a:t>Харарі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b="1" i="1" dirty="0" smtClean="0"/>
              <a:t>Я </a:t>
            </a:r>
            <a:r>
              <a:rPr lang="ru-RU" sz="2400" b="1" i="1" dirty="0"/>
              <a:t>не знаю, </a:t>
            </a:r>
            <a:r>
              <a:rPr lang="ru-RU" sz="2400" b="1" i="1" dirty="0" err="1"/>
              <a:t>що</a:t>
            </a:r>
            <a:r>
              <a:rPr lang="ru-RU" sz="2400" b="1" i="1" dirty="0"/>
              <a:t> буде в </a:t>
            </a:r>
            <a:r>
              <a:rPr lang="ru-RU" sz="2400" b="1" i="1" dirty="0" err="1"/>
              <a:t>Україні</a:t>
            </a:r>
            <a:r>
              <a:rPr lang="ru-RU" sz="2400" b="1" i="1" dirty="0"/>
              <a:t>. Але як </a:t>
            </a:r>
            <a:r>
              <a:rPr lang="ru-RU" sz="2400" b="1" i="1" dirty="0" err="1"/>
              <a:t>історик</a:t>
            </a:r>
            <a:r>
              <a:rPr lang="ru-RU" sz="2400" b="1" i="1" dirty="0"/>
              <a:t>, </a:t>
            </a:r>
            <a:r>
              <a:rPr lang="ru-RU" sz="2400" b="1" i="1" dirty="0" err="1"/>
              <a:t>вірю</a:t>
            </a:r>
            <a:r>
              <a:rPr lang="ru-RU" sz="2400" b="1" i="1" dirty="0"/>
              <a:t> в </a:t>
            </a:r>
            <a:r>
              <a:rPr lang="ru-RU" sz="2400" b="1" i="1" dirty="0" err="1"/>
              <a:t>можливість</a:t>
            </a:r>
            <a:r>
              <a:rPr lang="ru-RU" sz="2400" b="1" i="1" dirty="0"/>
              <a:t> </a:t>
            </a:r>
            <a:r>
              <a:rPr lang="ru-RU" sz="2400" b="1" i="1" dirty="0" err="1"/>
              <a:t>змін</a:t>
            </a:r>
            <a:r>
              <a:rPr lang="ru-RU" sz="2400" b="1" i="1" dirty="0"/>
              <a:t>. Я не думаю,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наївність</a:t>
            </a:r>
            <a:r>
              <a:rPr lang="ru-RU" sz="2400" b="1" i="1" dirty="0"/>
              <a:t> –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реалізм</a:t>
            </a:r>
            <a:r>
              <a:rPr lang="ru-RU" sz="2400" b="1" i="1" dirty="0"/>
              <a:t>. </a:t>
            </a:r>
            <a:r>
              <a:rPr lang="ru-RU" sz="2400" b="1" i="1" dirty="0" err="1"/>
              <a:t>Єдина</a:t>
            </a:r>
            <a:r>
              <a:rPr lang="ru-RU" sz="2400" b="1" i="1" dirty="0"/>
              <a:t> константа </a:t>
            </a:r>
            <a:r>
              <a:rPr lang="ru-RU" sz="2400" b="1" i="1" dirty="0" err="1"/>
              <a:t>людської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історії</a:t>
            </a:r>
            <a:r>
              <a:rPr lang="ru-RU" sz="2400" b="1" i="1" dirty="0"/>
              <a:t> – 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зміни</a:t>
            </a:r>
            <a:r>
              <a:rPr lang="ru-RU" sz="2400" b="1" i="1" dirty="0"/>
              <a:t>. І </a:t>
            </a:r>
            <a:r>
              <a:rPr lang="ru-RU" sz="2400" b="1" i="1" dirty="0" err="1"/>
              <a:t>цього</a:t>
            </a:r>
            <a:r>
              <a:rPr lang="ru-RU" sz="2400" b="1" i="1" dirty="0"/>
              <a:t>, </a:t>
            </a:r>
            <a:r>
              <a:rPr lang="ru-RU" sz="2400" b="1" i="1" dirty="0" err="1"/>
              <a:t>можливо</a:t>
            </a:r>
            <a:r>
              <a:rPr lang="ru-RU" sz="2400" b="1" i="1" dirty="0"/>
              <a:t>, ми </a:t>
            </a:r>
            <a:r>
              <a:rPr lang="ru-RU" sz="2400" b="1" i="1" dirty="0" smtClean="0"/>
              <a:t>(«</a:t>
            </a:r>
            <a:r>
              <a:rPr lang="ru-RU" sz="2400" b="1" i="1" dirty="0" err="1" smtClean="0"/>
              <a:t>демократичний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світ</a:t>
            </a:r>
            <a:r>
              <a:rPr lang="ru-RU" sz="2400" b="1" i="1" dirty="0" smtClean="0"/>
              <a:t>) </a:t>
            </a:r>
            <a:r>
              <a:rPr lang="ru-RU" sz="2400" b="1" i="1" dirty="0" err="1" smtClean="0"/>
              <a:t>можемо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навчитися</a:t>
            </a:r>
            <a:r>
              <a:rPr lang="ru-RU" sz="2400" b="1" i="1" dirty="0"/>
              <a:t> в </a:t>
            </a:r>
            <a:r>
              <a:rPr lang="ru-RU" sz="2400" b="1" i="1" dirty="0" err="1"/>
              <a:t>українців</a:t>
            </a:r>
            <a:endParaRPr lang="ru-RU" sz="2400" b="1" i="1" dirty="0"/>
          </a:p>
        </p:txBody>
      </p:sp>
      <p:sp>
        <p:nvSpPr>
          <p:cNvPr id="4" name="AutoShape 2" descr="Історик Харарі дав велике інтерв'ю про Україну для TED. Ось основні тези —  The Village 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Історик Харарі дав велике інтерв'ю про Україну для TED. Ось основні тези —  The Village Украї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2080174"/>
            <a:ext cx="18021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7950"/>
            <a:ext cx="7416824" cy="1736874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Типологізація лідерства на основі виділення стадій розвитку лідерства в людській історії (історичний підхід)*</a:t>
            </a:r>
            <a:endParaRPr lang="uk-UA" sz="28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691680" y="1844824"/>
            <a:ext cx="7272363" cy="3960440"/>
          </a:xfrm>
        </p:spPr>
        <p:txBody>
          <a:bodyPr/>
          <a:lstStyle/>
          <a:p>
            <a:pPr indent="0" algn="just" eaLnBrk="1" hangingPunct="1">
              <a:spcBef>
                <a:spcPts val="600"/>
              </a:spcBef>
              <a:defRPr/>
            </a:pP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«сімейне» лідерство: 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не відділяє себе від команди, є рівноправним її членом, використовує не владу, а лише авторитет;</a:t>
            </a:r>
          </a:p>
          <a:p>
            <a:pPr indent="0" algn="just" eaLnBrk="1" hangingPunct="1">
              <a:spcBef>
                <a:spcPts val="600"/>
              </a:spcBef>
              <a:defRPr/>
            </a:pPr>
            <a:r>
              <a:rPr lang="uk-UA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«вождистське»:</a:t>
            </a:r>
            <a:r>
              <a:rPr lang="uk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лідер (керівник, начальник) чітко знає, кому що робити, особисто віддає накази і готовий примусити кожного до їх виконання;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22704B-B838-46DB-8386-EBB1148E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962" y="276836"/>
            <a:ext cx="7340517" cy="991923"/>
          </a:xfrm>
        </p:spPr>
        <p:txBody>
          <a:bodyPr/>
          <a:lstStyle/>
          <a:p>
            <a:r>
              <a:rPr lang="uk-UA" sz="2800" b="1" dirty="0">
                <a:solidFill>
                  <a:schemeClr val="tx1"/>
                </a:solidFill>
                <a:cs typeface="Arial" panose="020B0604020202020204" pitchFamily="34" charset="0"/>
              </a:rPr>
              <a:t>Типологізація </a:t>
            </a:r>
            <a:r>
              <a:rPr lang="uk-U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лідерства. </a:t>
            </a:r>
            <a:br>
              <a:rPr lang="uk-U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Історичний підхід, продовження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1E85C8B9-F7EB-47BC-A6C8-BBBF4D165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268760"/>
            <a:ext cx="8136904" cy="5400600"/>
          </a:xfrm>
        </p:spPr>
        <p:txBody>
          <a:bodyPr/>
          <a:lstStyle/>
          <a:p>
            <a:pPr marL="252000" indent="0" eaLnBrk="1" hangingPunct="1">
              <a:spcBef>
                <a:spcPts val="600"/>
              </a:spcBef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«бюрократичне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лідерство - переважають елементи формального лідерства/керівництва.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Лідер/керівник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очолює певну ланку ієрархічної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структури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його завдання – професійно та добросовісно виконувати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частку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роботи, передаючи вказівки згори вниз та забезпечуючи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керівництво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окремими людьми, а процесами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0" eaLnBrk="1" hangingPunct="1">
              <a:spcBef>
                <a:spcPts val="600"/>
              </a:spcBef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«меритократичне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лідерство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джерелом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лідерства </a:t>
            </a: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здібності, кваліфікація та 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заслуги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які цінує команда,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якою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пов’язаний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спільними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цінностями,  однаковим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баченням ситуації,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цілей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завдань. Головне для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такого лідера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стратегія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комунікація як серцевина нового управління, що має скоріше проектний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4265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CFC560-EE04-40FA-ABEC-B776F96D2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88640"/>
            <a:ext cx="7056784" cy="788666"/>
          </a:xfrm>
        </p:spPr>
        <p:txBody>
          <a:bodyPr/>
          <a:lstStyle/>
          <a:p>
            <a:r>
              <a:rPr lang="uk-UA" sz="2800" b="1" dirty="0">
                <a:solidFill>
                  <a:schemeClr val="tx1"/>
                </a:solidFill>
                <a:cs typeface="Arial" panose="020B0604020202020204" pitchFamily="34" charset="0"/>
              </a:rPr>
              <a:t>Типологізація лідерства. </a:t>
            </a:r>
            <a:br>
              <a:rPr lang="uk-UA" sz="28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uk-UA" sz="2800" b="1" dirty="0">
                <a:solidFill>
                  <a:schemeClr val="tx1"/>
                </a:solidFill>
              </a:rPr>
              <a:t>Історичний підхід, продовження</a:t>
            </a:r>
            <a:endParaRPr lang="uk-UA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AE1117AE-A254-4DF0-9D1A-721E618B1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96752"/>
            <a:ext cx="8227147" cy="5469186"/>
          </a:xfrm>
        </p:spPr>
        <p:txBody>
          <a:bodyPr/>
          <a:lstStyle/>
          <a:p>
            <a:pPr indent="0" algn="just" eaLnBrk="1" hangingPunct="1">
              <a:spcBef>
                <a:spcPts val="600"/>
              </a:spcBef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«мережеве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лідерство -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вибудовує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ефективні горизонтальні мережі взаємодії заради досягнення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спільних цілей; він діє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«</a:t>
            </a:r>
            <a:r>
              <a:rPr lang="uk-U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дбайливий садівник</a:t>
            </a:r>
            <a:r>
              <a:rPr lang="uk-UA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керуючи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людьми, не процесами і навіть не проектами, а відносинами у 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системі;</a:t>
            </a:r>
          </a:p>
          <a:p>
            <a:pPr indent="0" algn="just" eaLnBrk="1" hangingPunct="1">
              <a:spcBef>
                <a:spcPts val="600"/>
              </a:spcBef>
              <a:defRPr/>
            </a:pP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провидницьке</a:t>
            </a:r>
            <a:r>
              <a:rPr lang="uk-UA" sz="24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лідерство</a:t>
            </a: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 лідер діє за порадою Антуана де Сент-Екзюпері: «</a:t>
            </a:r>
            <a:r>
              <a:rPr lang="uk-UA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ти хочеш побудувати корабель, не треба скликати людей, планувати, ділити роботу, діставати інструменти. Треба заразити людей прагненням до неосяжного моря. Тоді вони самі побудують корабель</a:t>
            </a:r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 eaLnBrk="1" hangingPunct="1">
              <a:spcBef>
                <a:spcPts val="600"/>
              </a:spcBef>
              <a:defRPr/>
            </a:pPr>
            <a:r>
              <a:rPr lang="uk-UA" sz="24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часто воно зустрічається і за яких умов ефективне? А ви як гадаєте?</a:t>
            </a:r>
            <a:endParaRPr lang="uk-UA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418784" cy="1224136"/>
          </a:xfrm>
        </p:spPr>
        <p:txBody>
          <a:bodyPr/>
          <a:lstStyle/>
          <a:p>
            <a:pPr algn="ctr"/>
            <a:r>
              <a:rPr lang="uk-UA" altLang="uk-UA" sz="3200" b="1" dirty="0">
                <a:solidFill>
                  <a:schemeClr val="tx1"/>
                </a:solidFill>
                <a:cs typeface="Arial" panose="020B0604020202020204" pitchFamily="34" charset="0"/>
              </a:rPr>
              <a:t>Консервативне, реформаторське та революційне лідерство</a:t>
            </a:r>
            <a:endParaRPr lang="uk-UA" sz="3200" dirty="0">
              <a:solidFill>
                <a:schemeClr val="tx1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1340768"/>
            <a:ext cx="8426896" cy="5400600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Види політичної діяльності за мірою її інноваційності, спрямованістю у минуле чи майбутнє властиві усім політичним акторам, і лідерам – насамперед.</a:t>
            </a:r>
          </a:p>
          <a:p>
            <a:pPr algn="just" eaLnBrk="1" hangingPunct="1">
              <a:defRPr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Багатьма аналітиками висловлювалась думка, що під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час Майдану в Україні було революційне громадянське суспільство, але не було добрих революційних лідерів. </a:t>
            </a:r>
          </a:p>
          <a:p>
            <a:pPr algn="just" eaLnBrk="1" hangingPunct="1">
              <a:defRPr/>
            </a:pP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Наслідком стало те, що руйнівна 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фаза революції – повалення клептократичного режиму Януковича – завершилась успішно, проте з великими жертвами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Конструктивна фаза революції затягнулася, залишивши революцію незавершеною . І далі війна….</a:t>
            </a: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defRPr/>
            </a:pPr>
            <a:r>
              <a:rPr lang="uk-UA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Питання: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могло б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бути жертв революції менше, а успіхів більше, за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наявності добрих  революційних </a:t>
            </a:r>
            <a:r>
              <a:rPr lang="uk-UA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лідерів, як ви гадаєте? Що завадило представникам опозиційної частини української політичної еліти стати справжніми лідерами революції?</a:t>
            </a:r>
            <a:endParaRPr lang="uk-UA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 smtClean="0"/>
              <a:t>АНТРЕПРЕПЕРСЬКА СИСТЕМА</a:t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>Робітник </a:t>
            </a:r>
            <a:r>
              <a:rPr lang="uk-UA" sz="2400" b="1" dirty="0"/>
              <a:t>Лех Валенса, Президент Польщі</a:t>
            </a:r>
            <a:r>
              <a:rPr lang="ru-RU" sz="2400" b="1" dirty="0"/>
              <a:t/>
            </a:r>
            <a:br>
              <a:rPr lang="ru-RU" sz="2400" b="1" dirty="0"/>
            </a:br>
            <a:endParaRPr lang="uk-UA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69" y="2456058"/>
            <a:ext cx="3704762" cy="313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6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7136" y="476672"/>
            <a:ext cx="6589199" cy="864096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АНТРЕПРЕПЕРСЬКА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8440" y="1556792"/>
            <a:ext cx="7637594" cy="492975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err="1"/>
              <a:t>Антрепренерську</a:t>
            </a:r>
            <a:r>
              <a:rPr lang="ru-RU" sz="2000" b="1" dirty="0"/>
              <a:t> систему </a:t>
            </a:r>
            <a:r>
              <a:rPr lang="ru-RU" sz="2000" b="1" dirty="0" err="1"/>
              <a:t>відрізняють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 </a:t>
            </a:r>
            <a:r>
              <a:rPr lang="ru-RU" sz="2000" dirty="0" err="1"/>
              <a:t>відвертість</a:t>
            </a:r>
            <a:r>
              <a:rPr lang="ru-RU" sz="2000" dirty="0"/>
              <a:t>, </a:t>
            </a:r>
            <a:r>
              <a:rPr lang="ru-RU" sz="2000" dirty="0" err="1"/>
              <a:t>широкі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для </a:t>
            </a:r>
            <a:r>
              <a:rPr lang="ru-RU" sz="2000" dirty="0" err="1"/>
              <a:t>представників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суспільних</a:t>
            </a:r>
            <a:r>
              <a:rPr lang="ru-RU" sz="2000" dirty="0"/>
              <a:t> </a:t>
            </a:r>
            <a:r>
              <a:rPr lang="ru-RU" sz="2000" dirty="0" err="1"/>
              <a:t>груп</a:t>
            </a:r>
            <a:r>
              <a:rPr lang="ru-RU" sz="2000" dirty="0"/>
              <a:t> </a:t>
            </a:r>
            <a:r>
              <a:rPr lang="ru-RU" sz="2000" dirty="0" err="1" smtClean="0"/>
              <a:t>претендувати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місце</a:t>
            </a:r>
            <a:r>
              <a:rPr lang="ru-RU" sz="2000" dirty="0"/>
              <a:t> в </a:t>
            </a:r>
            <a:r>
              <a:rPr lang="ru-RU" sz="2000" dirty="0" err="1"/>
              <a:t>еліті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 </a:t>
            </a:r>
            <a:r>
              <a:rPr lang="ru-RU" sz="2000" dirty="0" err="1"/>
              <a:t>невелике</a:t>
            </a:r>
            <a:r>
              <a:rPr lang="ru-RU" sz="2000" dirty="0"/>
              <a:t> число </a:t>
            </a:r>
            <a:r>
              <a:rPr lang="ru-RU" sz="2000" dirty="0" err="1"/>
              <a:t>інституційних</a:t>
            </a:r>
            <a:r>
              <a:rPr lang="ru-RU" sz="2000" dirty="0"/>
              <a:t> </a:t>
            </a:r>
            <a:r>
              <a:rPr lang="ru-RU" sz="2000" dirty="0" err="1"/>
              <a:t>фільтрів</a:t>
            </a:r>
            <a:r>
              <a:rPr lang="ru-RU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 </a:t>
            </a:r>
            <a:r>
              <a:rPr lang="ru-RU" sz="2000" dirty="0" err="1"/>
              <a:t>формальних</a:t>
            </a:r>
            <a:r>
              <a:rPr lang="ru-RU" sz="2000" dirty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 для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smtClean="0"/>
              <a:t>посад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 широкий круг </a:t>
            </a:r>
            <a:r>
              <a:rPr lang="ru-RU" sz="2000" dirty="0" err="1"/>
              <a:t>беруть</a:t>
            </a:r>
            <a:r>
              <a:rPr lang="ru-RU" sz="2000" dirty="0"/>
              <a:t> участь у </a:t>
            </a:r>
            <a:r>
              <a:rPr lang="ru-RU" sz="2000" dirty="0" err="1"/>
              <a:t>відборі</a:t>
            </a:r>
            <a:r>
              <a:rPr lang="ru-RU" sz="2000" dirty="0"/>
              <a:t>, в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ввійти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виборці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 </a:t>
            </a:r>
            <a:r>
              <a:rPr lang="ru-RU" sz="2000" dirty="0" err="1"/>
              <a:t>висока</a:t>
            </a:r>
            <a:r>
              <a:rPr lang="ru-RU" sz="2000" dirty="0"/>
              <a:t> </a:t>
            </a:r>
            <a:r>
              <a:rPr lang="ru-RU" sz="2000" dirty="0" err="1"/>
              <a:t>конкурентоспроможність</a:t>
            </a:r>
            <a:r>
              <a:rPr lang="ru-RU" sz="2000" dirty="0"/>
              <a:t> </a:t>
            </a:r>
            <a:r>
              <a:rPr lang="ru-RU" sz="2000" dirty="0" err="1"/>
              <a:t>відбору</a:t>
            </a:r>
            <a:r>
              <a:rPr lang="ru-RU" sz="2000" dirty="0"/>
              <a:t>, </a:t>
            </a:r>
            <a:r>
              <a:rPr lang="ru-RU" sz="2000" dirty="0" err="1"/>
              <a:t>гострота</a:t>
            </a:r>
            <a:r>
              <a:rPr lang="ru-RU" sz="2000" dirty="0"/>
              <a:t> </a:t>
            </a:r>
            <a:r>
              <a:rPr lang="ru-RU" sz="2000" dirty="0" err="1"/>
              <a:t>суперництва</a:t>
            </a:r>
            <a:r>
              <a:rPr lang="ru-RU" sz="2000" dirty="0"/>
              <a:t> за </a:t>
            </a:r>
            <a:r>
              <a:rPr lang="ru-RU" sz="2000" dirty="0" err="1"/>
              <a:t>заняття</a:t>
            </a:r>
            <a:r>
              <a:rPr lang="ru-RU" sz="2000" dirty="0"/>
              <a:t> </a:t>
            </a:r>
            <a:r>
              <a:rPr lang="ru-RU" sz="2000" dirty="0" err="1"/>
              <a:t>керівних</a:t>
            </a:r>
            <a:r>
              <a:rPr lang="ru-RU" sz="2000" dirty="0"/>
              <a:t> </a:t>
            </a:r>
            <a:r>
              <a:rPr lang="ru-RU" sz="2000" dirty="0" err="1" smtClean="0"/>
              <a:t>позицій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 </a:t>
            </a:r>
            <a:r>
              <a:rPr lang="ru-RU" sz="2000" dirty="0" err="1"/>
              <a:t>першорядна</a:t>
            </a:r>
            <a:r>
              <a:rPr lang="ru-RU" sz="2000" dirty="0"/>
              <a:t> </a:t>
            </a:r>
            <a:r>
              <a:rPr lang="ru-RU" sz="2000" dirty="0" err="1"/>
              <a:t>значущість</a:t>
            </a:r>
            <a:r>
              <a:rPr lang="ru-RU" sz="2000" dirty="0"/>
              <a:t> </a:t>
            </a:r>
            <a:r>
              <a:rPr lang="ru-RU" sz="2000" dirty="0" err="1"/>
              <a:t>особистих</a:t>
            </a:r>
            <a:r>
              <a:rPr lang="ru-RU" sz="2000" dirty="0"/>
              <a:t> </a:t>
            </a:r>
            <a:r>
              <a:rPr lang="ru-RU" sz="2000" dirty="0" err="1"/>
              <a:t>якостей</a:t>
            </a:r>
            <a:r>
              <a:rPr lang="ru-RU" sz="2000" dirty="0"/>
              <a:t>, </a:t>
            </a:r>
            <a:r>
              <a:rPr lang="ru-RU" sz="2000" dirty="0" err="1"/>
              <a:t>індивідуальної</a:t>
            </a:r>
            <a:r>
              <a:rPr lang="ru-RU" sz="2000" dirty="0"/>
              <a:t> </a:t>
            </a:r>
            <a:r>
              <a:rPr lang="ru-RU" sz="2000" dirty="0" err="1"/>
              <a:t>активності</a:t>
            </a:r>
            <a:r>
              <a:rPr lang="ru-RU" sz="2000" dirty="0"/>
              <a:t>, </a:t>
            </a:r>
            <a:r>
              <a:rPr lang="ru-RU" sz="2000" dirty="0" err="1"/>
              <a:t>уміння</a:t>
            </a:r>
            <a:r>
              <a:rPr lang="ru-RU" sz="2000" dirty="0"/>
              <a:t> </a:t>
            </a:r>
          </a:p>
          <a:p>
            <a:pPr algn="just"/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підтримку</a:t>
            </a:r>
            <a:r>
              <a:rPr lang="ru-RU" sz="2000" dirty="0"/>
              <a:t> </a:t>
            </a:r>
            <a:r>
              <a:rPr lang="ru-RU" sz="2000" dirty="0" err="1"/>
              <a:t>виборців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60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44650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accent2"/>
                </a:solidFill>
              </a:rPr>
              <a:t>АНТРЕПРЕПЕРСЬКА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8162285" cy="4569710"/>
          </a:xfrm>
        </p:spPr>
        <p:txBody>
          <a:bodyPr/>
          <a:lstStyle/>
          <a:p>
            <a:pPr algn="just"/>
            <a:r>
              <a:rPr lang="ru-RU" sz="2800" dirty="0" err="1"/>
              <a:t>поширена</a:t>
            </a:r>
            <a:r>
              <a:rPr lang="ru-RU" sz="2800" dirty="0"/>
              <a:t> в </a:t>
            </a:r>
            <a:r>
              <a:rPr lang="ru-RU" sz="2800" dirty="0" err="1"/>
              <a:t>більшості</a:t>
            </a:r>
            <a:r>
              <a:rPr lang="ru-RU" sz="2800" dirty="0"/>
              <a:t> </a:t>
            </a:r>
            <a:r>
              <a:rPr lang="ru-RU" sz="2800" dirty="0" err="1"/>
              <a:t>країн</a:t>
            </a:r>
            <a:r>
              <a:rPr lang="ru-RU" sz="2800" dirty="0"/>
              <a:t> </a:t>
            </a:r>
            <a:r>
              <a:rPr lang="ru-RU" sz="2800" dirty="0" err="1"/>
              <a:t>Західної</a:t>
            </a:r>
            <a:r>
              <a:rPr lang="ru-RU" sz="2800" dirty="0"/>
              <a:t> </a:t>
            </a:r>
            <a:r>
              <a:rPr lang="ru-RU" sz="2800" dirty="0" err="1"/>
              <a:t>Європи</a:t>
            </a:r>
            <a:r>
              <a:rPr lang="ru-RU" sz="2800" dirty="0"/>
              <a:t> і США, </a:t>
            </a:r>
            <a:r>
              <a:rPr lang="ru-RU" sz="2800" dirty="0" err="1"/>
              <a:t>оскільки</a:t>
            </a:r>
            <a:r>
              <a:rPr lang="ru-RU" sz="2800" dirty="0"/>
              <a:t> є </a:t>
            </a:r>
          </a:p>
          <a:p>
            <a:pPr algn="just"/>
            <a:r>
              <a:rPr lang="ru-RU" sz="2800" dirty="0"/>
              <a:t>демократичною,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динамічної</a:t>
            </a:r>
            <a:r>
              <a:rPr lang="ru-RU" sz="2800" dirty="0" smtClean="0"/>
              <a:t> </a:t>
            </a:r>
            <a:r>
              <a:rPr lang="ru-RU" sz="2800" dirty="0"/>
              <a:t>і </a:t>
            </a:r>
            <a:r>
              <a:rPr lang="ru-RU" sz="2800" dirty="0" err="1"/>
              <a:t>здібної</a:t>
            </a:r>
            <a:r>
              <a:rPr lang="ru-RU" sz="2800" dirty="0"/>
              <a:t> до </a:t>
            </a:r>
            <a:r>
              <a:rPr lang="ru-RU" sz="2800" dirty="0" err="1"/>
              <a:t>інновацій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/>
              <a:t>недоліками</a:t>
            </a:r>
            <a:r>
              <a:rPr lang="ru-RU" sz="2800" dirty="0"/>
              <a:t> є часта </a:t>
            </a:r>
            <a:r>
              <a:rPr lang="ru-RU" sz="2800" dirty="0" err="1"/>
              <a:t>зміна</a:t>
            </a:r>
            <a:r>
              <a:rPr lang="ru-RU" sz="2800" dirty="0"/>
              <a:t> курсу у </a:t>
            </a:r>
            <a:r>
              <a:rPr lang="ru-RU" sz="2800" dirty="0" err="1" smtClean="0"/>
              <a:t>зв'язку</a:t>
            </a:r>
            <a:r>
              <a:rPr lang="ru-RU" sz="2800" dirty="0" smtClean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змінами</a:t>
            </a:r>
            <a:r>
              <a:rPr lang="ru-RU" sz="2800" dirty="0"/>
              <a:t> в </a:t>
            </a:r>
            <a:r>
              <a:rPr lang="ru-RU" sz="2800" dirty="0" err="1"/>
              <a:t>правлячій</a:t>
            </a:r>
            <a:r>
              <a:rPr lang="ru-RU" sz="2800" dirty="0"/>
              <a:t> </a:t>
            </a:r>
            <a:r>
              <a:rPr lang="ru-RU" sz="2800" dirty="0" err="1"/>
              <a:t>еліті</a:t>
            </a:r>
            <a:r>
              <a:rPr lang="ru-RU" sz="2800" dirty="0"/>
              <a:t>, </a:t>
            </a:r>
            <a:r>
              <a:rPr lang="ru-RU" sz="2800" dirty="0" err="1"/>
              <a:t>порівняно</a:t>
            </a:r>
            <a:r>
              <a:rPr lang="ru-RU" sz="2800" dirty="0"/>
              <a:t> </a:t>
            </a:r>
            <a:r>
              <a:rPr lang="ru-RU" sz="2800" dirty="0" err="1"/>
              <a:t>низька</a:t>
            </a:r>
            <a:r>
              <a:rPr lang="ru-RU" sz="2800" dirty="0"/>
              <a:t> </a:t>
            </a:r>
            <a:r>
              <a:rPr lang="ru-RU" sz="2800" dirty="0" err="1"/>
              <a:t>передбачуваність</a:t>
            </a:r>
            <a:r>
              <a:rPr lang="ru-RU" sz="2800" dirty="0"/>
              <a:t> </a:t>
            </a:r>
            <a:r>
              <a:rPr lang="ru-RU" sz="2800" dirty="0" err="1"/>
              <a:t>політичних</a:t>
            </a:r>
            <a:r>
              <a:rPr lang="ru-RU" sz="2800" dirty="0"/>
              <a:t> </a:t>
            </a:r>
            <a:r>
              <a:rPr lang="ru-RU" sz="2800" dirty="0" err="1" smtClean="0"/>
              <a:t>рішень</a:t>
            </a:r>
            <a:r>
              <a:rPr lang="ru-RU" sz="2800" dirty="0"/>
              <a:t>, </a:t>
            </a:r>
            <a:r>
              <a:rPr lang="ru-RU" sz="2800" dirty="0" err="1"/>
              <a:t>схильність</a:t>
            </a:r>
            <a:r>
              <a:rPr lang="ru-RU" sz="2800" dirty="0"/>
              <a:t> </a:t>
            </a:r>
            <a:r>
              <a:rPr lang="ru-RU" sz="2800" dirty="0" err="1"/>
              <a:t>лідерів</a:t>
            </a:r>
            <a:r>
              <a:rPr lang="ru-RU" sz="2800" dirty="0"/>
              <a:t> до </a:t>
            </a:r>
            <a:r>
              <a:rPr lang="ru-RU" sz="2800" b="1" dirty="0" err="1"/>
              <a:t>надмірного</a:t>
            </a:r>
            <a:r>
              <a:rPr lang="ru-RU" sz="2800" b="1" dirty="0"/>
              <a:t> </a:t>
            </a:r>
            <a:r>
              <a:rPr lang="ru-RU" sz="2800" b="1" dirty="0" err="1"/>
              <a:t>захоплення</a:t>
            </a:r>
            <a:r>
              <a:rPr lang="ru-RU" sz="2800" b="1" dirty="0"/>
              <a:t> </a:t>
            </a:r>
            <a:r>
              <a:rPr lang="ru-RU" sz="2800" b="1" dirty="0" err="1"/>
              <a:t>зовнішнім</a:t>
            </a:r>
            <a:r>
              <a:rPr lang="ru-RU" sz="2800" b="1" dirty="0"/>
              <a:t> </a:t>
            </a:r>
            <a:r>
              <a:rPr lang="ru-RU" sz="2800" b="1" dirty="0" err="1"/>
              <a:t>ефектом</a:t>
            </a:r>
            <a:r>
              <a:rPr lang="ru-RU" sz="2800" b="1" dirty="0"/>
              <a:t> та </a:t>
            </a:r>
            <a:r>
              <a:rPr lang="ru-RU" sz="2800" b="1" dirty="0" err="1"/>
              <a:t>популізмом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04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/>
              <a:t>Гільдійна</a:t>
            </a:r>
            <a:r>
              <a:rPr lang="uk-UA" b="1" dirty="0"/>
              <a:t> система</a:t>
            </a:r>
            <a:r>
              <a:rPr lang="uk-UA" dirty="0"/>
              <a:t/>
            </a:r>
            <a:br>
              <a:rPr lang="uk-UA" dirty="0"/>
            </a:br>
            <a:r>
              <a:rPr lang="uk-UA" sz="2400" dirty="0">
                <a:solidFill>
                  <a:schemeClr val="tx2"/>
                </a:solidFill>
              </a:rPr>
              <a:t>Династія Кімів (</a:t>
            </a:r>
            <a:r>
              <a:rPr lang="uk-UA" sz="2400" dirty="0" smtClean="0">
                <a:solidFill>
                  <a:schemeClr val="tx2"/>
                </a:solidFill>
              </a:rPr>
              <a:t>Північна КОРЕЯ)</a:t>
            </a:r>
            <a:br>
              <a:rPr lang="uk-UA" sz="2400" dirty="0" smtClean="0">
                <a:solidFill>
                  <a:schemeClr val="tx2"/>
                </a:solidFill>
              </a:rPr>
            </a:br>
            <a:r>
              <a:rPr lang="uk-UA" sz="2400" dirty="0" smtClean="0">
                <a:solidFill>
                  <a:schemeClr val="tx2"/>
                </a:solidFill>
              </a:rPr>
              <a:t>приклад для країн Західної Європи ?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1943100" y="2478211"/>
          <a:ext cx="6591300" cy="308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3" name="Точечный рисунок" r:id="rId3" imgW="7621064" imgH="3572374" progId="PBrush">
                  <p:embed/>
                </p:oleObj>
              </mc:Choice>
              <mc:Fallback>
                <p:oleObj name="Точечный рисунок" r:id="rId3" imgW="7621064" imgH="3572374" progId="PBrush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478211"/>
                        <a:ext cx="6591300" cy="3089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79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accent2"/>
                </a:solidFill>
              </a:rPr>
              <a:t>Систему </a:t>
            </a:r>
            <a:r>
              <a:rPr lang="ru-RU" dirty="0" err="1">
                <a:solidFill>
                  <a:schemeClr val="accent2"/>
                </a:solidFill>
              </a:rPr>
              <a:t>гільдій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dirty="0" err="1">
                <a:solidFill>
                  <a:schemeClr val="accent2"/>
                </a:solidFill>
              </a:rPr>
              <a:t>відрізняють</a:t>
            </a:r>
            <a:r>
              <a:rPr lang="ru-RU" dirty="0">
                <a:solidFill>
                  <a:schemeClr val="accent2"/>
                </a:solidFill>
              </a:rPr>
              <a:t>:</a:t>
            </a:r>
            <a:br>
              <a:rPr lang="ru-RU" dirty="0">
                <a:solidFill>
                  <a:schemeClr val="accent2"/>
                </a:solidFill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4555"/>
            <a:ext cx="7776864" cy="4497702"/>
          </a:xfrm>
        </p:spPr>
        <p:txBody>
          <a:bodyPr/>
          <a:lstStyle/>
          <a:p>
            <a:pPr algn="just"/>
            <a:r>
              <a:rPr lang="ru-RU" sz="2400" dirty="0" smtClean="0"/>
              <a:t> </a:t>
            </a:r>
            <a:r>
              <a:rPr lang="ru-RU" sz="2400" dirty="0" err="1"/>
              <a:t>закритість</a:t>
            </a:r>
            <a:r>
              <a:rPr lang="ru-RU" sz="2400" dirty="0"/>
              <a:t>, </a:t>
            </a:r>
            <a:r>
              <a:rPr lang="ru-RU" sz="2400" dirty="0" err="1"/>
              <a:t>відбір</a:t>
            </a:r>
            <a:r>
              <a:rPr lang="ru-RU" sz="2400" dirty="0"/>
              <a:t> </a:t>
            </a:r>
            <a:r>
              <a:rPr lang="ru-RU" sz="2400" dirty="0" err="1"/>
              <a:t>претендентів</a:t>
            </a:r>
            <a:r>
              <a:rPr lang="ru-RU" sz="2400" dirty="0"/>
              <a:t> на </a:t>
            </a:r>
            <a:r>
              <a:rPr lang="ru-RU" sz="2400" dirty="0" err="1"/>
              <a:t>високі</a:t>
            </a:r>
            <a:r>
              <a:rPr lang="ru-RU" sz="2400" dirty="0"/>
              <a:t> посади </a:t>
            </a:r>
            <a:r>
              <a:rPr lang="ru-RU" sz="2400" dirty="0" err="1"/>
              <a:t>головним</a:t>
            </a:r>
            <a:r>
              <a:rPr lang="ru-RU" sz="2400" dirty="0"/>
              <a:t> чином з </a:t>
            </a:r>
            <a:r>
              <a:rPr lang="ru-RU" sz="2400" dirty="0" err="1"/>
              <a:t>низьких</a:t>
            </a:r>
            <a:r>
              <a:rPr lang="ru-RU" sz="2400" dirty="0"/>
              <a:t> </a:t>
            </a:r>
            <a:r>
              <a:rPr lang="ru-RU" sz="2400" dirty="0" err="1"/>
              <a:t>шарів</a:t>
            </a:r>
            <a:r>
              <a:rPr lang="ru-RU" sz="2400" dirty="0"/>
              <a:t> </a:t>
            </a:r>
            <a:r>
              <a:rPr lang="ru-RU" sz="2400" dirty="0" err="1" smtClean="0"/>
              <a:t>самої</a:t>
            </a:r>
            <a:r>
              <a:rPr lang="ru-RU" sz="2400" dirty="0" smtClean="0"/>
              <a:t> </a:t>
            </a:r>
            <a:r>
              <a:rPr lang="ru-RU" sz="2400" dirty="0" err="1"/>
              <a:t>еліти</a:t>
            </a:r>
            <a:r>
              <a:rPr lang="ru-RU" sz="2400" dirty="0"/>
              <a:t>,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повільне</a:t>
            </a:r>
            <a:r>
              <a:rPr lang="ru-RU" sz="2400" dirty="0"/>
              <a:t> </a:t>
            </a:r>
            <a:r>
              <a:rPr lang="ru-RU" sz="2400" dirty="0" err="1"/>
              <a:t>поступове</a:t>
            </a:r>
            <a:r>
              <a:rPr lang="ru-RU" sz="2400" dirty="0"/>
              <a:t> </a:t>
            </a:r>
            <a:r>
              <a:rPr lang="ru-RU" sz="2400" dirty="0" err="1"/>
              <a:t>просування</a:t>
            </a:r>
            <a:r>
              <a:rPr lang="ru-RU" sz="2400" dirty="0"/>
              <a:t> по </a:t>
            </a:r>
            <a:r>
              <a:rPr lang="ru-RU" sz="2400" dirty="0" err="1"/>
              <a:t>сходинках</a:t>
            </a:r>
            <a:r>
              <a:rPr lang="ru-RU" sz="2400" dirty="0"/>
              <a:t> </a:t>
            </a:r>
            <a:r>
              <a:rPr lang="ru-RU" sz="2400" dirty="0" err="1"/>
              <a:t>службової</a:t>
            </a:r>
            <a:r>
              <a:rPr lang="ru-RU" sz="2400" dirty="0"/>
              <a:t> </a:t>
            </a:r>
            <a:r>
              <a:rPr lang="ru-RU" sz="2400" dirty="0" err="1"/>
              <a:t>ієрархії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 </a:t>
            </a:r>
            <a:r>
              <a:rPr lang="ru-RU" sz="2400" dirty="0" err="1"/>
              <a:t>високий</a:t>
            </a:r>
            <a:r>
              <a:rPr lang="ru-RU" sz="2400" dirty="0"/>
              <a:t> </a:t>
            </a:r>
            <a:r>
              <a:rPr lang="ru-RU" sz="2400" dirty="0" err="1"/>
              <a:t>ступінь</a:t>
            </a:r>
            <a:r>
              <a:rPr lang="ru-RU" sz="2400" dirty="0"/>
              <a:t> </a:t>
            </a:r>
            <a:r>
              <a:rPr lang="ru-RU" sz="2400" dirty="0" err="1"/>
              <a:t>інституціоналізації</a:t>
            </a:r>
            <a:r>
              <a:rPr lang="ru-RU" sz="2400" dirty="0"/>
              <a:t> </a:t>
            </a:r>
            <a:r>
              <a:rPr lang="ru-RU" sz="2400" dirty="0" err="1"/>
              <a:t>процесу</a:t>
            </a:r>
            <a:r>
              <a:rPr lang="ru-RU" sz="2400" dirty="0"/>
              <a:t> </a:t>
            </a:r>
            <a:r>
              <a:rPr lang="ru-RU" sz="2400" dirty="0" err="1"/>
              <a:t>відбору</a:t>
            </a:r>
            <a:r>
              <a:rPr lang="ru-RU" sz="2400" dirty="0"/>
              <a:t>, </a:t>
            </a:r>
            <a:r>
              <a:rPr lang="ru-RU" sz="2400" dirty="0" err="1"/>
              <a:t>наявність</a:t>
            </a:r>
            <a:r>
              <a:rPr lang="ru-RU" sz="2400" dirty="0"/>
              <a:t> </a:t>
            </a:r>
            <a:r>
              <a:rPr lang="ru-RU" sz="2400" dirty="0" err="1"/>
              <a:t>численних</a:t>
            </a:r>
            <a:r>
              <a:rPr lang="ru-RU" sz="2400" dirty="0"/>
              <a:t> </a:t>
            </a:r>
            <a:r>
              <a:rPr lang="ru-RU" sz="2400" dirty="0" err="1" smtClean="0"/>
              <a:t>інституційних</a:t>
            </a:r>
            <a:r>
              <a:rPr lang="ru-RU" sz="2400" dirty="0" smtClean="0"/>
              <a:t> </a:t>
            </a:r>
            <a:r>
              <a:rPr lang="ru-RU" sz="2400" dirty="0" err="1"/>
              <a:t>фільтрів</a:t>
            </a:r>
            <a:r>
              <a:rPr lang="ru-RU" sz="2400" dirty="0"/>
              <a:t> (</a:t>
            </a:r>
            <a:r>
              <a:rPr lang="ru-RU" sz="2400" dirty="0" err="1"/>
              <a:t>формальних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для </a:t>
            </a:r>
            <a:r>
              <a:rPr lang="ru-RU" sz="2400" dirty="0" err="1"/>
              <a:t>заняття</a:t>
            </a:r>
            <a:r>
              <a:rPr lang="ru-RU" sz="2400" dirty="0"/>
              <a:t> посад (</a:t>
            </a:r>
            <a:r>
              <a:rPr lang="ru-RU" sz="2400" dirty="0" err="1"/>
              <a:t>вік</a:t>
            </a:r>
            <a:r>
              <a:rPr lang="ru-RU" sz="2400" dirty="0"/>
              <a:t>, </a:t>
            </a:r>
            <a:r>
              <a:rPr lang="ru-RU" sz="2400" dirty="0" err="1"/>
              <a:t>підлога</a:t>
            </a:r>
            <a:r>
              <a:rPr lang="ru-RU" sz="2400" dirty="0"/>
              <a:t>, стаж </a:t>
            </a:r>
            <a:r>
              <a:rPr lang="ru-RU" sz="2400" dirty="0" err="1" smtClean="0"/>
              <a:t>роботи</a:t>
            </a:r>
            <a:r>
              <a:rPr lang="ru-RU" sz="2400" dirty="0"/>
              <a:t>, </a:t>
            </a:r>
            <a:r>
              <a:rPr lang="ru-RU" sz="2400" dirty="0" err="1"/>
              <a:t>освіта</a:t>
            </a:r>
            <a:r>
              <a:rPr lang="ru-RU" sz="2400" dirty="0"/>
              <a:t>, </a:t>
            </a:r>
            <a:r>
              <a:rPr lang="ru-RU" sz="2400" dirty="0" err="1"/>
              <a:t>партійність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);</a:t>
            </a:r>
          </a:p>
          <a:p>
            <a:pPr algn="just"/>
            <a:r>
              <a:rPr lang="ru-RU" sz="2400" dirty="0"/>
              <a:t> </a:t>
            </a:r>
            <a:r>
              <a:rPr lang="ru-RU" sz="2400" dirty="0" err="1"/>
              <a:t>вузький</a:t>
            </a:r>
            <a:r>
              <a:rPr lang="ru-RU" sz="2400" dirty="0"/>
              <a:t>, </a:t>
            </a:r>
            <a:r>
              <a:rPr lang="ru-RU" sz="2400" dirty="0" err="1"/>
              <a:t>відносно</a:t>
            </a:r>
            <a:r>
              <a:rPr lang="ru-RU" sz="2400" dirty="0"/>
              <a:t> </a:t>
            </a:r>
            <a:r>
              <a:rPr lang="ru-RU" sz="2400" dirty="0" err="1"/>
              <a:t>закритий</a:t>
            </a:r>
            <a:r>
              <a:rPr lang="ru-RU" sz="2400" dirty="0"/>
              <a:t> круг </a:t>
            </a:r>
            <a:r>
              <a:rPr lang="ru-RU" sz="2400" dirty="0" err="1"/>
              <a:t>селектората</a:t>
            </a:r>
            <a:r>
              <a:rPr lang="ru-RU" sz="2400" dirty="0"/>
              <a:t> (людей,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відбір</a:t>
            </a:r>
            <a:r>
              <a:rPr lang="ru-RU" sz="2400" dirty="0"/>
              <a:t> </a:t>
            </a:r>
            <a:r>
              <a:rPr lang="ru-RU" sz="2400" dirty="0" err="1" smtClean="0"/>
              <a:t>кадрів</a:t>
            </a:r>
            <a:r>
              <a:rPr lang="ru-RU" sz="24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734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2"/>
                </a:solidFill>
              </a:rPr>
              <a:t>Гільдійна</a:t>
            </a:r>
            <a:r>
              <a:rPr lang="ru-RU" b="1" dirty="0">
                <a:solidFill>
                  <a:schemeClr val="accent2"/>
                </a:solidFill>
              </a:rPr>
              <a:t>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/>
              <a:t>Система </a:t>
            </a:r>
            <a:r>
              <a:rPr lang="ru-RU" sz="2400" dirty="0" err="1"/>
              <a:t>гільдій</a:t>
            </a:r>
            <a:r>
              <a:rPr lang="ru-RU" sz="2400" dirty="0"/>
              <a:t> </a:t>
            </a:r>
            <a:r>
              <a:rPr lang="ru-RU" sz="2400" dirty="0" err="1"/>
              <a:t>переважала</a:t>
            </a:r>
            <a:r>
              <a:rPr lang="ru-RU" sz="2400" dirty="0"/>
              <a:t> в </a:t>
            </a:r>
            <a:r>
              <a:rPr lang="ru-RU" sz="2400" dirty="0" err="1"/>
              <a:t>тоталітарних</a:t>
            </a:r>
            <a:r>
              <a:rPr lang="ru-RU" sz="2400" dirty="0"/>
              <a:t> </a:t>
            </a:r>
            <a:r>
              <a:rPr lang="ru-RU" sz="2400" dirty="0" err="1" smtClean="0"/>
              <a:t>країнах</a:t>
            </a:r>
            <a:endParaRPr lang="ru-RU" sz="2400" dirty="0" smtClean="0"/>
          </a:p>
          <a:p>
            <a:pPr algn="just"/>
            <a:r>
              <a:rPr lang="ru-RU" sz="2400" dirty="0" err="1"/>
              <a:t>Номенклатурна</a:t>
            </a:r>
            <a:r>
              <a:rPr lang="ru-RU" sz="2400" dirty="0"/>
              <a:t> система </a:t>
            </a:r>
            <a:r>
              <a:rPr lang="ru-RU" sz="2400" dirty="0" err="1"/>
              <a:t>рекрутування</a:t>
            </a:r>
            <a:r>
              <a:rPr lang="ru-RU" sz="2400" dirty="0"/>
              <a:t> </a:t>
            </a:r>
            <a:r>
              <a:rPr lang="ru-RU" sz="2400" dirty="0" err="1"/>
              <a:t>політичної</a:t>
            </a:r>
            <a:r>
              <a:rPr lang="ru-RU" sz="2400" dirty="0"/>
              <a:t> </a:t>
            </a:r>
            <a:r>
              <a:rPr lang="ru-RU" sz="2400" dirty="0" err="1"/>
              <a:t>еліти</a:t>
            </a:r>
            <a:r>
              <a:rPr lang="ru-RU" sz="2400" dirty="0"/>
              <a:t> – один з </a:t>
            </a:r>
            <a:r>
              <a:rPr lang="ru-RU" sz="2400" dirty="0" err="1"/>
              <a:t>найтиповіших</a:t>
            </a:r>
            <a:r>
              <a:rPr lang="ru-RU" sz="2400" dirty="0"/>
              <a:t> </a:t>
            </a:r>
            <a:r>
              <a:rPr lang="ru-RU" sz="2400" dirty="0" err="1"/>
              <a:t>варіантів</a:t>
            </a:r>
            <a:r>
              <a:rPr lang="ru-RU" sz="2400" dirty="0"/>
              <a:t> </a:t>
            </a:r>
            <a:r>
              <a:rPr lang="ru-RU" sz="2400" dirty="0" err="1"/>
              <a:t>гільдій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характеризується</a:t>
            </a:r>
            <a:r>
              <a:rPr lang="ru-RU" sz="2400" dirty="0"/>
              <a:t> </a:t>
            </a:r>
            <a:r>
              <a:rPr lang="ru-RU" sz="2400" dirty="0" err="1"/>
              <a:t>відсутністю</a:t>
            </a:r>
            <a:r>
              <a:rPr lang="ru-RU" sz="2400" dirty="0"/>
              <a:t> </a:t>
            </a:r>
            <a:r>
              <a:rPr lang="ru-RU" sz="2400" dirty="0" err="1" smtClean="0"/>
              <a:t>конкурентної</a:t>
            </a:r>
            <a:r>
              <a:rPr lang="ru-RU" sz="2400" dirty="0" smtClean="0"/>
              <a:t> </a:t>
            </a:r>
            <a:r>
              <a:rPr lang="ru-RU" sz="2400" dirty="0" err="1"/>
              <a:t>боротьби</a:t>
            </a:r>
            <a:r>
              <a:rPr lang="ru-RU" sz="2400" dirty="0"/>
              <a:t>, </a:t>
            </a:r>
            <a:r>
              <a:rPr lang="ru-RU" sz="2400" dirty="0" err="1"/>
              <a:t>політикуванням</a:t>
            </a:r>
            <a:r>
              <a:rPr lang="ru-RU" sz="2400" dirty="0"/>
              <a:t> і </a:t>
            </a:r>
            <a:r>
              <a:rPr lang="ru-RU" sz="2400" dirty="0" err="1"/>
              <a:t>домінуванням</a:t>
            </a:r>
            <a:r>
              <a:rPr lang="ru-RU" sz="2400" dirty="0"/>
              <a:t> </a:t>
            </a:r>
            <a:r>
              <a:rPr lang="ru-RU" sz="2400" dirty="0" err="1"/>
              <a:t>споріднених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944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589199" cy="1004690"/>
          </a:xfrm>
        </p:spPr>
        <p:txBody>
          <a:bodyPr/>
          <a:lstStyle/>
          <a:p>
            <a:pPr algn="ctr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Типології лідерства: проблема критеріїв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77867" y="1412776"/>
            <a:ext cx="7560839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uk-UA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 Вебер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: критерій – </a:t>
            </a:r>
            <a:r>
              <a:rPr lang="uk-UA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спосіб легітимації 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статусу лідера (чому його визнають?)</a:t>
            </a:r>
          </a:p>
          <a:p>
            <a:pPr algn="just"/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Традиційне лідерство</a:t>
            </a:r>
          </a:p>
          <a:p>
            <a:pPr algn="just"/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Раціонально-легальне (демократичне) </a:t>
            </a:r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лідерство</a:t>
            </a:r>
          </a:p>
          <a:p>
            <a:pPr algn="just"/>
            <a:r>
              <a:rPr lang="uk-U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Харизматичне </a:t>
            </a:r>
            <a:r>
              <a:rPr lang="uk-UA" sz="4000" dirty="0">
                <a:latin typeface="Arial" panose="020B0604020202020204" pitchFamily="34" charset="0"/>
                <a:cs typeface="Arial" panose="020B0604020202020204" pitchFamily="34" charset="0"/>
              </a:rPr>
              <a:t>лідерство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50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500634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chemeClr val="accent2"/>
                </a:solidFill>
              </a:rPr>
              <a:t>Гільдійна</a:t>
            </a:r>
            <a:r>
              <a:rPr lang="ru-RU" sz="3200" b="1" dirty="0">
                <a:solidFill>
                  <a:schemeClr val="accent2"/>
                </a:solidFill>
              </a:rPr>
              <a:t> система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124744"/>
            <a:ext cx="7706816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>
                <a:solidFill>
                  <a:schemeClr val="accent2"/>
                </a:solidFill>
              </a:rPr>
              <a:t>Елементи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системи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гільдій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/>
              <a:t>є у </a:t>
            </a:r>
            <a:r>
              <a:rPr lang="ru-RU" sz="2000" dirty="0" err="1"/>
              <a:t>Великобританії</a:t>
            </a:r>
            <a:r>
              <a:rPr lang="ru-RU" sz="2000" dirty="0"/>
              <a:t>, </a:t>
            </a:r>
            <a:r>
              <a:rPr lang="ru-RU" sz="2000" dirty="0" err="1" smtClean="0"/>
              <a:t>Німеччині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країнах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 err="1"/>
              <a:t>Наприклад</a:t>
            </a:r>
            <a:r>
              <a:rPr lang="ru-RU" sz="2000" dirty="0"/>
              <a:t>, у ФРН для того,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зробити</a:t>
            </a:r>
            <a:r>
              <a:rPr lang="ru-RU" sz="2000" dirty="0"/>
              <a:t> </a:t>
            </a:r>
            <a:r>
              <a:rPr lang="ru-RU" sz="2000" dirty="0" err="1"/>
              <a:t>кар'єру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, як </a:t>
            </a:r>
            <a:r>
              <a:rPr lang="ru-RU" sz="2000" dirty="0" err="1"/>
              <a:t>мінімум</a:t>
            </a:r>
            <a:r>
              <a:rPr lang="ru-RU" sz="2000" dirty="0"/>
              <a:t>, </a:t>
            </a:r>
            <a:r>
              <a:rPr lang="ru-RU" sz="2000" dirty="0" err="1"/>
              <a:t>відповідати</a:t>
            </a:r>
            <a:r>
              <a:rPr lang="ru-RU" sz="2000" dirty="0"/>
              <a:t> </a:t>
            </a:r>
            <a:r>
              <a:rPr lang="ru-RU" sz="2000" dirty="0" err="1" smtClean="0"/>
              <a:t>наступним</a:t>
            </a:r>
            <a:r>
              <a:rPr lang="ru-RU" sz="2000" dirty="0" smtClean="0"/>
              <a:t> </a:t>
            </a:r>
            <a:r>
              <a:rPr lang="ru-RU" sz="2000" dirty="0" err="1"/>
              <a:t>вимогам</a:t>
            </a:r>
            <a:r>
              <a:rPr lang="ru-RU" sz="2000" dirty="0"/>
              <a:t>:</a:t>
            </a:r>
          </a:p>
          <a:p>
            <a:pPr algn="just"/>
            <a:r>
              <a:rPr lang="ru-RU" sz="2000" dirty="0"/>
              <a:t> </a:t>
            </a:r>
            <a:r>
              <a:rPr lang="ru-RU" sz="2000" dirty="0" err="1"/>
              <a:t>по-перше</a:t>
            </a:r>
            <a:r>
              <a:rPr lang="ru-RU" sz="2000" dirty="0"/>
              <a:t>, 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батьків</a:t>
            </a:r>
            <a:r>
              <a:rPr lang="ru-RU" sz="2000" dirty="0"/>
              <a:t> кандидата </a:t>
            </a:r>
            <a:r>
              <a:rPr lang="ru-RU" sz="2000" dirty="0" err="1"/>
              <a:t>повинне</a:t>
            </a:r>
            <a:r>
              <a:rPr lang="ru-RU" sz="2000" dirty="0"/>
              <a:t> бути </a:t>
            </a:r>
            <a:r>
              <a:rPr lang="ru-RU" sz="2000" dirty="0" err="1"/>
              <a:t>достатньо</a:t>
            </a:r>
            <a:r>
              <a:rPr lang="ru-RU" sz="2000" dirty="0"/>
              <a:t> </a:t>
            </a:r>
            <a:r>
              <a:rPr lang="ru-RU" sz="2000" dirty="0" err="1"/>
              <a:t>високим</a:t>
            </a:r>
            <a:r>
              <a:rPr lang="ru-RU" sz="2000" dirty="0"/>
              <a:t>. </a:t>
            </a:r>
            <a:r>
              <a:rPr lang="ru-RU" sz="2000" dirty="0" err="1" smtClean="0"/>
              <a:t>Компенсацією</a:t>
            </a:r>
            <a:r>
              <a:rPr lang="ru-RU" sz="2000" dirty="0" smtClean="0"/>
              <a:t> </a:t>
            </a:r>
            <a:r>
              <a:rPr lang="ru-RU" sz="2000" dirty="0"/>
              <a:t>за </a:t>
            </a:r>
            <a:r>
              <a:rPr lang="ru-RU" sz="2000" dirty="0" err="1"/>
              <a:t>недостатнє</a:t>
            </a:r>
            <a:r>
              <a:rPr lang="ru-RU" sz="2000" dirty="0"/>
              <a:t> </a:t>
            </a:r>
            <a:r>
              <a:rPr lang="ru-RU" sz="2000" dirty="0" err="1"/>
              <a:t>репрезентативне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мати</a:t>
            </a:r>
            <a:r>
              <a:rPr lang="ru-RU" sz="2000" dirty="0"/>
              <a:t> брак з </a:t>
            </a:r>
            <a:r>
              <a:rPr lang="ru-RU" sz="2000" dirty="0" err="1" smtClean="0"/>
              <a:t>представниками</a:t>
            </a:r>
            <a:r>
              <a:rPr lang="ru-RU" sz="2000" dirty="0" smtClean="0"/>
              <a:t>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високої</a:t>
            </a:r>
            <a:r>
              <a:rPr lang="ru-RU" sz="2000" dirty="0"/>
              <a:t>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 </a:t>
            </a:r>
            <a:r>
              <a:rPr lang="ru-RU" sz="2000" dirty="0" err="1"/>
              <a:t>по-друге</a:t>
            </a:r>
            <a:r>
              <a:rPr lang="ru-RU" sz="2000" dirty="0"/>
              <a:t>, </a:t>
            </a:r>
            <a:r>
              <a:rPr lang="ru-RU" sz="2000" dirty="0" err="1"/>
              <a:t>необхідний</a:t>
            </a:r>
            <a:r>
              <a:rPr lang="ru-RU" sz="2000" dirty="0"/>
              <a:t> </a:t>
            </a:r>
            <a:r>
              <a:rPr lang="ru-RU" sz="2000" dirty="0" err="1"/>
              <a:t>певний</a:t>
            </a:r>
            <a:r>
              <a:rPr lang="ru-RU" sz="2000" dirty="0"/>
              <a:t> тип </a:t>
            </a:r>
            <a:r>
              <a:rPr lang="ru-RU" sz="2000" dirty="0" err="1"/>
              <a:t>виховання</a:t>
            </a:r>
            <a:r>
              <a:rPr lang="ru-RU" sz="2000" dirty="0"/>
              <a:t>, як правило,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отримати</a:t>
            </a:r>
            <a:r>
              <a:rPr lang="ru-RU" sz="2000" dirty="0"/>
              <a:t> у </a:t>
            </a:r>
            <a:r>
              <a:rPr lang="ru-RU" sz="2000" dirty="0" smtClean="0"/>
              <a:t>великому </a:t>
            </a:r>
            <a:r>
              <a:rPr lang="ru-RU" sz="2000" dirty="0" err="1"/>
              <a:t>місті</a:t>
            </a:r>
            <a:r>
              <a:rPr lang="ru-RU" sz="2000" dirty="0"/>
              <a:t> в </a:t>
            </a:r>
            <a:r>
              <a:rPr lang="ru-RU" sz="2000" dirty="0" err="1"/>
              <a:t>поєднанні</a:t>
            </a:r>
            <a:r>
              <a:rPr lang="ru-RU" sz="2000" dirty="0"/>
              <a:t> з </a:t>
            </a:r>
            <a:r>
              <a:rPr lang="ru-RU" sz="2000" dirty="0" err="1"/>
              <a:t>університетською</a:t>
            </a:r>
            <a:r>
              <a:rPr lang="ru-RU" sz="2000" dirty="0"/>
              <a:t> </a:t>
            </a:r>
            <a:r>
              <a:rPr lang="ru-RU" sz="2000" dirty="0" err="1"/>
              <a:t>освітою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 </a:t>
            </a:r>
            <a:r>
              <a:rPr lang="ru-RU" sz="2000" dirty="0" err="1"/>
              <a:t>по-третє</a:t>
            </a:r>
            <a:r>
              <a:rPr lang="ru-RU" sz="2000" dirty="0"/>
              <a:t>, кандидат повинен </a:t>
            </a:r>
            <a:r>
              <a:rPr lang="ru-RU" sz="2000" dirty="0" err="1"/>
              <a:t>сповідати</a:t>
            </a:r>
            <a:r>
              <a:rPr lang="ru-RU" sz="2000" dirty="0"/>
              <a:t> одну з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релігій</a:t>
            </a:r>
            <a:r>
              <a:rPr lang="ru-RU" sz="2000" dirty="0"/>
              <a:t> і </a:t>
            </a:r>
            <a:r>
              <a:rPr lang="ru-RU" sz="2000" dirty="0" err="1" smtClean="0"/>
              <a:t>дотримуватися</a:t>
            </a:r>
            <a:r>
              <a:rPr lang="ru-RU" sz="2000" dirty="0" smtClean="0"/>
              <a:t> </a:t>
            </a:r>
            <a:r>
              <a:rPr lang="ru-RU" sz="2000" dirty="0" err="1"/>
              <a:t>певної</a:t>
            </a:r>
            <a:r>
              <a:rPr lang="ru-RU" sz="2000" dirty="0"/>
              <a:t> </a:t>
            </a:r>
            <a:r>
              <a:rPr lang="ru-RU" sz="2000" dirty="0" err="1"/>
              <a:t>системи</a:t>
            </a:r>
            <a:r>
              <a:rPr lang="ru-RU" sz="2000" dirty="0"/>
              <a:t> </a:t>
            </a:r>
            <a:r>
              <a:rPr lang="ru-RU" sz="2000" dirty="0" err="1"/>
              <a:t>погляді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437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dirty="0"/>
              <a:t>Системи </a:t>
            </a:r>
            <a:r>
              <a:rPr lang="uk-UA" sz="3200" b="1" dirty="0" err="1"/>
              <a:t>рекрукутування</a:t>
            </a:r>
            <a:r>
              <a:rPr lang="uk-UA" sz="3200" b="1" dirty="0"/>
              <a:t> політичних еліт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72747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88831" cy="792088"/>
          </a:xfrm>
        </p:spPr>
        <p:txBody>
          <a:bodyPr/>
          <a:lstStyle/>
          <a:p>
            <a:pPr algn="ctr"/>
            <a:r>
              <a:rPr lang="ru-RU" sz="3200" b="1" dirty="0" smtClean="0"/>
              <a:t>Дайте </a:t>
            </a:r>
            <a:r>
              <a:rPr lang="ru-RU" sz="3200" b="1" dirty="0" err="1" smtClean="0"/>
              <a:t>відповідь</a:t>
            </a:r>
            <a:r>
              <a:rPr lang="ru-RU" sz="3200" b="1" dirty="0" smtClean="0"/>
              <a:t> на 2 </a:t>
            </a:r>
            <a:r>
              <a:rPr lang="ru-RU" sz="3200" b="1" dirty="0" err="1" smtClean="0"/>
              <a:t>питання</a:t>
            </a:r>
            <a:r>
              <a:rPr lang="ru-RU" sz="3200" b="1" dirty="0" smtClean="0"/>
              <a:t> (5 б.)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532944" cy="6624736"/>
          </a:xfrm>
        </p:spPr>
        <p:txBody>
          <a:bodyPr/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sz="2400" dirty="0" err="1"/>
              <a:t>Назвіть</a:t>
            </a:r>
            <a:r>
              <a:rPr lang="ru-RU" sz="2400" dirty="0"/>
              <a:t> </a:t>
            </a:r>
            <a:r>
              <a:rPr lang="ru-RU" sz="2400" dirty="0" err="1"/>
              <a:t>лідерів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історії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перебували</a:t>
            </a:r>
            <a:r>
              <a:rPr lang="ru-RU" sz="2400" dirty="0"/>
              <a:t> – </a:t>
            </a:r>
            <a:r>
              <a:rPr lang="ru-RU" sz="2400" dirty="0" err="1"/>
              <a:t>вище</a:t>
            </a:r>
            <a:r>
              <a:rPr lang="ru-RU" sz="2400" dirty="0"/>
              <a:t> </a:t>
            </a:r>
            <a:r>
              <a:rPr lang="ru-RU" sz="2400" dirty="0" err="1"/>
              <a:t>інституційних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часу, </a:t>
            </a:r>
          </a:p>
          <a:p>
            <a:pPr algn="just"/>
            <a:r>
              <a:rPr lang="ru-RU" sz="2400" dirty="0"/>
              <a:t>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інституційних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часу, </a:t>
            </a:r>
            <a:r>
              <a:rPr lang="ru-RU" sz="2400" dirty="0" err="1"/>
              <a:t>нижче</a:t>
            </a:r>
            <a:r>
              <a:rPr lang="ru-RU" sz="2400" dirty="0"/>
              <a:t> </a:t>
            </a:r>
            <a:r>
              <a:rPr lang="ru-RU" sz="2400" dirty="0" err="1"/>
              <a:t>інституційних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часу.</a:t>
            </a:r>
          </a:p>
          <a:p>
            <a:pPr algn="just"/>
            <a:r>
              <a:rPr lang="ru-RU" sz="2400" dirty="0"/>
              <a:t>2. </a:t>
            </a:r>
            <a:r>
              <a:rPr lang="ru-RU" sz="2400" dirty="0" err="1"/>
              <a:t>Поясніть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/>
              <a:t>становлення</a:t>
            </a:r>
            <a:r>
              <a:rPr lang="ru-RU" sz="2400" dirty="0"/>
              <a:t> </a:t>
            </a:r>
            <a:r>
              <a:rPr lang="ru-RU" sz="2400" dirty="0" err="1"/>
              <a:t>політичного</a:t>
            </a:r>
            <a:r>
              <a:rPr lang="ru-RU" sz="2400" dirty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3. </a:t>
            </a:r>
            <a:r>
              <a:rPr lang="ru-RU" sz="2400" dirty="0" err="1"/>
              <a:t>Розкрийте</a:t>
            </a:r>
            <a:r>
              <a:rPr lang="ru-RU" sz="2400" dirty="0"/>
              <a:t> </a:t>
            </a:r>
            <a:r>
              <a:rPr lang="ru-RU" sz="2400" dirty="0" err="1"/>
              <a:t>взаємозв’язок</a:t>
            </a:r>
            <a:r>
              <a:rPr lang="ru-RU" sz="2400" dirty="0"/>
              <a:t> </a:t>
            </a:r>
            <a:r>
              <a:rPr lang="ru-RU" sz="2400" dirty="0" err="1"/>
              <a:t>лідерства</a:t>
            </a:r>
            <a:r>
              <a:rPr lang="ru-RU" sz="2400" dirty="0"/>
              <a:t> та </a:t>
            </a:r>
            <a:r>
              <a:rPr lang="ru-RU" sz="2400" dirty="0" err="1"/>
              <a:t>політичного</a:t>
            </a:r>
            <a:r>
              <a:rPr lang="ru-RU" sz="2400" dirty="0"/>
              <a:t> менеджменту. </a:t>
            </a:r>
          </a:p>
          <a:p>
            <a:pPr algn="just"/>
            <a:r>
              <a:rPr lang="ru-RU" sz="2400" dirty="0"/>
              <a:t>4. Дайте </a:t>
            </a:r>
            <a:r>
              <a:rPr lang="ru-RU" sz="2400" dirty="0" err="1"/>
              <a:t>загальну</a:t>
            </a:r>
            <a:r>
              <a:rPr lang="ru-RU" sz="2400" dirty="0"/>
              <a:t> характеристику </a:t>
            </a:r>
            <a:r>
              <a:rPr lang="ru-RU" sz="2400" dirty="0" err="1"/>
              <a:t>харизматичного</a:t>
            </a:r>
            <a:r>
              <a:rPr lang="ru-RU" sz="2400" dirty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5.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взаємозв’язок</a:t>
            </a:r>
            <a:r>
              <a:rPr lang="ru-RU" sz="2400" dirty="0"/>
              <a:t> </a:t>
            </a:r>
            <a:r>
              <a:rPr lang="ru-RU" sz="2400" dirty="0" err="1"/>
              <a:t>менталітету</a:t>
            </a:r>
            <a:r>
              <a:rPr lang="ru-RU" sz="2400" dirty="0"/>
              <a:t> та </a:t>
            </a:r>
            <a:r>
              <a:rPr lang="ru-RU" sz="2400" dirty="0" err="1"/>
              <a:t>інституту</a:t>
            </a:r>
            <a:r>
              <a:rPr lang="ru-RU" sz="2400" dirty="0"/>
              <a:t> </a:t>
            </a:r>
            <a:r>
              <a:rPr lang="ru-RU" sz="2400" dirty="0" err="1"/>
              <a:t>політичного</a:t>
            </a:r>
            <a:r>
              <a:rPr lang="ru-RU" sz="2400" dirty="0"/>
              <a:t> </a:t>
            </a:r>
            <a:r>
              <a:rPr lang="ru-RU" sz="2400" dirty="0" err="1"/>
              <a:t>лідерства</a:t>
            </a:r>
            <a:r>
              <a:rPr lang="ru-RU" sz="2400" dirty="0" smtClean="0"/>
              <a:t>.</a:t>
            </a:r>
            <a:r>
              <a:rPr lang="ru-RU" sz="2000" dirty="0" smtClean="0"/>
              <a:t>»?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678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2133600"/>
            <a:ext cx="7418784" cy="3777622"/>
          </a:xfrm>
        </p:spPr>
        <p:txBody>
          <a:bodyPr/>
          <a:lstStyle/>
          <a:p>
            <a:r>
              <a:rPr lang="ru-RU" dirty="0"/>
              <a:t>6</a:t>
            </a:r>
            <a:r>
              <a:rPr lang="ru-RU" sz="2400" dirty="0"/>
              <a:t>. Чим </a:t>
            </a:r>
            <a:r>
              <a:rPr lang="ru-RU" sz="2400" dirty="0" err="1"/>
              <a:t>відрізняється</a:t>
            </a:r>
            <a:r>
              <a:rPr lang="ru-RU" sz="2400" dirty="0"/>
              <a:t> </a:t>
            </a:r>
            <a:r>
              <a:rPr lang="ru-RU" sz="2400" dirty="0" err="1"/>
              <a:t>революційний</a:t>
            </a:r>
            <a:r>
              <a:rPr lang="ru-RU" sz="2400" dirty="0"/>
              <a:t> </a:t>
            </a:r>
            <a:r>
              <a:rPr lang="ru-RU" sz="2400" dirty="0" err="1"/>
              <a:t>лідер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реформатора? </a:t>
            </a:r>
          </a:p>
          <a:p>
            <a:r>
              <a:rPr lang="ru-RU" sz="2400" dirty="0"/>
              <a:t>7. </a:t>
            </a:r>
            <a:r>
              <a:rPr lang="ru-RU" sz="2400" dirty="0" err="1"/>
              <a:t>Назвіть</a:t>
            </a:r>
            <a:r>
              <a:rPr lang="ru-RU" sz="2400" dirty="0"/>
              <a:t> </a:t>
            </a:r>
            <a:r>
              <a:rPr lang="ru-RU" sz="2400" dirty="0" err="1"/>
              <a:t>критерії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для </a:t>
            </a:r>
            <a:r>
              <a:rPr lang="ru-RU" sz="2400" dirty="0" err="1"/>
              <a:t>класифікації</a:t>
            </a:r>
            <a:r>
              <a:rPr lang="ru-RU" sz="2400" dirty="0"/>
              <a:t> </a:t>
            </a:r>
            <a:r>
              <a:rPr lang="ru-RU" sz="2400" dirty="0" err="1"/>
              <a:t>політичних</a:t>
            </a:r>
            <a:r>
              <a:rPr lang="ru-RU" sz="2400" dirty="0"/>
              <a:t> </a:t>
            </a:r>
            <a:r>
              <a:rPr lang="ru-RU" sz="2400" dirty="0" err="1"/>
              <a:t>лідерів</a:t>
            </a:r>
            <a:r>
              <a:rPr lang="ru-RU" sz="2400" dirty="0"/>
              <a:t>. </a:t>
            </a:r>
          </a:p>
          <a:p>
            <a:r>
              <a:rPr lang="ru-RU" sz="2400" dirty="0"/>
              <a:t>8.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відрізняє</a:t>
            </a:r>
            <a:r>
              <a:rPr lang="ru-RU" sz="2400" dirty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-«</a:t>
            </a:r>
            <a:r>
              <a:rPr lang="ru-RU" sz="2400" dirty="0" err="1"/>
              <a:t>прапороносця</a:t>
            </a:r>
            <a:r>
              <a:rPr lang="ru-RU" sz="2400" dirty="0"/>
              <a:t>»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-«</a:t>
            </a:r>
            <a:r>
              <a:rPr lang="ru-RU" sz="2400" dirty="0" err="1"/>
              <a:t>пожежника</a:t>
            </a:r>
            <a:r>
              <a:rPr lang="ru-RU" sz="2400" dirty="0"/>
              <a:t>»? </a:t>
            </a:r>
          </a:p>
          <a:p>
            <a:r>
              <a:rPr lang="ru-RU" sz="2400" dirty="0"/>
              <a:t>9.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риси</a:t>
            </a:r>
            <a:r>
              <a:rPr lang="ru-RU" sz="2400" dirty="0"/>
              <a:t> </a:t>
            </a:r>
            <a:r>
              <a:rPr lang="ru-RU" sz="2400" dirty="0" err="1"/>
              <a:t>властиві</a:t>
            </a:r>
            <a:r>
              <a:rPr lang="ru-RU" sz="2400" dirty="0"/>
              <a:t> </a:t>
            </a:r>
            <a:r>
              <a:rPr lang="ru-RU" sz="2400" dirty="0" err="1"/>
              <a:t>лідеру</a:t>
            </a:r>
            <a:r>
              <a:rPr lang="ru-RU" sz="2400" dirty="0"/>
              <a:t>-«</a:t>
            </a:r>
            <a:r>
              <a:rPr lang="ru-RU" sz="2400" dirty="0" err="1"/>
              <a:t>службовцю</a:t>
            </a:r>
            <a:r>
              <a:rPr lang="ru-RU" sz="2400" dirty="0"/>
              <a:t>»? </a:t>
            </a:r>
          </a:p>
          <a:p>
            <a:r>
              <a:rPr lang="ru-RU" sz="2400" dirty="0"/>
              <a:t>10.Які </a:t>
            </a:r>
            <a:r>
              <a:rPr lang="ru-RU" sz="2400" dirty="0" err="1"/>
              <a:t>риси</a:t>
            </a:r>
            <a:r>
              <a:rPr lang="ru-RU" sz="2400" dirty="0"/>
              <a:t> </a:t>
            </a:r>
            <a:r>
              <a:rPr lang="ru-RU" sz="2400" dirty="0" err="1"/>
              <a:t>характеризують</a:t>
            </a:r>
            <a:r>
              <a:rPr lang="ru-RU" sz="2400" dirty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-«</a:t>
            </a:r>
            <a:r>
              <a:rPr lang="ru-RU" sz="2400" dirty="0" err="1"/>
              <a:t>торговця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42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936104"/>
          </a:xfrm>
        </p:spPr>
        <p:txBody>
          <a:bodyPr/>
          <a:lstStyle/>
          <a:p>
            <a:pPr algn="ctr"/>
            <a:r>
              <a:rPr lang="ru-RU" sz="4000" b="1" i="1" dirty="0" err="1">
                <a:solidFill>
                  <a:schemeClr val="accent2"/>
                </a:solidFill>
              </a:rPr>
              <a:t>Традиційне</a:t>
            </a:r>
            <a:r>
              <a:rPr lang="ru-RU" sz="4000" b="1" i="1" dirty="0">
                <a:solidFill>
                  <a:schemeClr val="accent2"/>
                </a:solidFill>
              </a:rPr>
              <a:t> </a:t>
            </a:r>
            <a:r>
              <a:rPr lang="ru-RU" sz="4000" b="1" i="1" dirty="0" err="1">
                <a:solidFill>
                  <a:schemeClr val="accent2"/>
                </a:solidFill>
              </a:rPr>
              <a:t>лідерство</a:t>
            </a:r>
            <a:r>
              <a:rPr lang="ru-RU" sz="4000" b="1" i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274768" cy="4968552"/>
          </a:xfrm>
        </p:spPr>
        <p:txBody>
          <a:bodyPr/>
          <a:lstStyle/>
          <a:p>
            <a:pPr algn="just"/>
            <a:r>
              <a:rPr lang="ru-RU" sz="2800" dirty="0" smtClean="0"/>
              <a:t>– </a:t>
            </a:r>
            <a:r>
              <a:rPr lang="ru-RU" sz="2800" dirty="0" err="1"/>
              <a:t>спирається</a:t>
            </a:r>
            <a:r>
              <a:rPr lang="ru-RU" sz="2800" dirty="0"/>
              <a:t> на </a:t>
            </a:r>
            <a:r>
              <a:rPr lang="ru-RU" sz="2800" dirty="0" err="1"/>
              <a:t>механізм</a:t>
            </a:r>
            <a:r>
              <a:rPr lang="ru-RU" sz="2800" dirty="0"/>
              <a:t> </a:t>
            </a:r>
            <a:r>
              <a:rPr lang="ru-RU" sz="2800" dirty="0" err="1"/>
              <a:t>традицій</a:t>
            </a:r>
            <a:r>
              <a:rPr lang="ru-RU" sz="2800" dirty="0"/>
              <a:t>, </a:t>
            </a:r>
            <a:r>
              <a:rPr lang="ru-RU" sz="2800" dirty="0" err="1"/>
              <a:t>ритуалів</a:t>
            </a:r>
            <a:r>
              <a:rPr lang="ru-RU" sz="2800" dirty="0"/>
              <a:t>, силу </a:t>
            </a:r>
            <a:r>
              <a:rPr lang="ru-RU" sz="2800" dirty="0" err="1"/>
              <a:t>звички</a:t>
            </a:r>
            <a:r>
              <a:rPr lang="ru-RU" sz="2800" dirty="0"/>
              <a:t>. </a:t>
            </a:r>
          </a:p>
          <a:p>
            <a:pPr algn="just"/>
            <a:r>
              <a:rPr lang="ru-RU" sz="2800" dirty="0" err="1"/>
              <a:t>Звичка</a:t>
            </a:r>
            <a:r>
              <a:rPr lang="ru-RU" sz="2800" dirty="0"/>
              <a:t> </a:t>
            </a:r>
            <a:r>
              <a:rPr lang="ru-RU" sz="2800" dirty="0" err="1"/>
              <a:t>підкорятися</a:t>
            </a:r>
            <a:r>
              <a:rPr lang="ru-RU" sz="2800" dirty="0"/>
              <a:t> заснована на </a:t>
            </a:r>
            <a:r>
              <a:rPr lang="ru-RU" sz="2800" dirty="0" err="1"/>
              <a:t>вірі</a:t>
            </a:r>
            <a:r>
              <a:rPr lang="ru-RU" sz="2800" dirty="0"/>
              <a:t> в </a:t>
            </a:r>
            <a:r>
              <a:rPr lang="ru-RU" sz="2800" dirty="0" err="1"/>
              <a:t>святість</a:t>
            </a:r>
            <a:r>
              <a:rPr lang="ru-RU" sz="2800" dirty="0"/>
              <a:t> </a:t>
            </a:r>
            <a:r>
              <a:rPr lang="ru-RU" sz="2800" dirty="0" err="1"/>
              <a:t>традиції</a:t>
            </a:r>
            <a:r>
              <a:rPr lang="ru-RU" sz="2800" dirty="0"/>
              <a:t> і </a:t>
            </a:r>
            <a:r>
              <a:rPr lang="ru-RU" sz="2800" dirty="0" err="1"/>
              <a:t>передачі</a:t>
            </a:r>
            <a:r>
              <a:rPr lang="ru-RU" sz="2800" dirty="0"/>
              <a:t> </a:t>
            </a:r>
            <a:r>
              <a:rPr lang="ru-RU" sz="2800" dirty="0" err="1"/>
              <a:t>влади</a:t>
            </a:r>
            <a:r>
              <a:rPr lang="ru-RU" sz="2800" dirty="0"/>
              <a:t> за </a:t>
            </a:r>
            <a:r>
              <a:rPr lang="ru-RU" sz="2800" dirty="0" err="1" smtClean="0"/>
              <a:t>спадком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 smtClean="0"/>
              <a:t>Право </a:t>
            </a:r>
            <a:r>
              <a:rPr lang="ru-RU" sz="2800" dirty="0"/>
              <a:t>ж на </a:t>
            </a:r>
            <a:r>
              <a:rPr lang="ru-RU" sz="2800" dirty="0" err="1"/>
              <a:t>панування</a:t>
            </a:r>
            <a:r>
              <a:rPr lang="ru-RU" sz="2800" dirty="0"/>
              <a:t> </a:t>
            </a:r>
            <a:r>
              <a:rPr lang="ru-RU" sz="2800" dirty="0" err="1"/>
              <a:t>лідер</a:t>
            </a:r>
            <a:r>
              <a:rPr lang="ru-RU" sz="2800" dirty="0"/>
              <a:t> </a:t>
            </a:r>
            <a:r>
              <a:rPr lang="ru-RU" sz="2800" dirty="0" err="1"/>
              <a:t>придбає</a:t>
            </a:r>
            <a:r>
              <a:rPr lang="ru-RU" sz="2800" dirty="0"/>
              <a:t> </a:t>
            </a:r>
            <a:r>
              <a:rPr lang="ru-RU" sz="2800" dirty="0" err="1"/>
              <a:t>завдяки</a:t>
            </a:r>
            <a:r>
              <a:rPr lang="ru-RU" sz="2800" dirty="0"/>
              <a:t> </a:t>
            </a:r>
            <a:r>
              <a:rPr lang="ru-RU" sz="2800" dirty="0" err="1"/>
              <a:t>своєму</a:t>
            </a:r>
            <a:r>
              <a:rPr lang="ru-RU" sz="2800" dirty="0"/>
              <a:t> </a:t>
            </a:r>
            <a:r>
              <a:rPr lang="ru-RU" sz="2800" dirty="0" err="1"/>
              <a:t>походженню</a:t>
            </a:r>
            <a:r>
              <a:rPr lang="ru-RU" sz="2800" dirty="0"/>
              <a:t>. </a:t>
            </a:r>
            <a:endParaRPr lang="ru-RU" sz="2800" dirty="0" smtClean="0"/>
          </a:p>
          <a:p>
            <a:pPr algn="just"/>
            <a:r>
              <a:rPr lang="ru-RU" sz="2800" dirty="0" err="1" smtClean="0"/>
              <a:t>Цей</a:t>
            </a:r>
            <a:r>
              <a:rPr lang="ru-RU" sz="2800" dirty="0" smtClean="0"/>
              <a:t> тип </a:t>
            </a:r>
            <a:r>
              <a:rPr lang="ru-RU" sz="2800" dirty="0" err="1"/>
              <a:t>лідерства</a:t>
            </a:r>
            <a:r>
              <a:rPr lang="ru-RU" sz="2800" dirty="0"/>
              <a:t> </a:t>
            </a:r>
            <a:r>
              <a:rPr lang="ru-RU" sz="2800" dirty="0" err="1"/>
              <a:t>втілює</a:t>
            </a:r>
            <a:r>
              <a:rPr lang="ru-RU" sz="2800" dirty="0"/>
              <a:t> </a:t>
            </a:r>
            <a:r>
              <a:rPr lang="ru-RU" sz="2800" dirty="0" err="1"/>
              <a:t>правління</a:t>
            </a:r>
            <a:r>
              <a:rPr lang="ru-RU" sz="2800" dirty="0"/>
              <a:t> </a:t>
            </a:r>
            <a:r>
              <a:rPr lang="ru-RU" sz="2800" b="1" dirty="0" err="1">
                <a:solidFill>
                  <a:schemeClr val="accent2"/>
                </a:solidFill>
              </a:rPr>
              <a:t>вождів</a:t>
            </a:r>
            <a:r>
              <a:rPr lang="ru-RU" sz="2800" b="1" dirty="0">
                <a:solidFill>
                  <a:schemeClr val="accent2"/>
                </a:solidFill>
              </a:rPr>
              <a:t>, </a:t>
            </a:r>
            <a:r>
              <a:rPr lang="ru-RU" sz="2800" b="1" dirty="0" err="1">
                <a:solidFill>
                  <a:schemeClr val="accent2"/>
                </a:solidFill>
              </a:rPr>
              <a:t>старійшин</a:t>
            </a:r>
            <a:r>
              <a:rPr lang="ru-RU" sz="2800" b="1" dirty="0">
                <a:solidFill>
                  <a:schemeClr val="accent2"/>
                </a:solidFill>
              </a:rPr>
              <a:t>, </a:t>
            </a:r>
            <a:r>
              <a:rPr lang="ru-RU" sz="2800" b="1" dirty="0" err="1">
                <a:solidFill>
                  <a:schemeClr val="accent2"/>
                </a:solidFill>
              </a:rPr>
              <a:t>монархів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>
                <a:solidFill>
                  <a:schemeClr val="accent2"/>
                </a:solidFill>
              </a:rPr>
              <a:t>Раціонально-легальне</a:t>
            </a:r>
            <a:r>
              <a:rPr lang="ru-RU" b="1" i="1" dirty="0">
                <a:solidFill>
                  <a:schemeClr val="accent2"/>
                </a:solidFill>
              </a:rPr>
              <a:t> (</a:t>
            </a:r>
            <a:r>
              <a:rPr lang="ru-RU" b="1" i="1" dirty="0" err="1">
                <a:solidFill>
                  <a:schemeClr val="accent2"/>
                </a:solidFill>
              </a:rPr>
              <a:t>демократичне</a:t>
            </a:r>
            <a:r>
              <a:rPr lang="ru-RU" b="1" i="1" dirty="0">
                <a:solidFill>
                  <a:schemeClr val="accent2"/>
                </a:solidFill>
              </a:rPr>
              <a:t>) </a:t>
            </a:r>
            <a:r>
              <a:rPr lang="ru-RU" b="1" i="1" dirty="0" err="1">
                <a:solidFill>
                  <a:schemeClr val="accent2"/>
                </a:solidFill>
              </a:rPr>
              <a:t>лідерство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5" y="2133600"/>
            <a:ext cx="7346776" cy="4103712"/>
          </a:xfrm>
        </p:spPr>
        <p:txBody>
          <a:bodyPr/>
          <a:lstStyle/>
          <a:p>
            <a:pPr algn="just"/>
            <a:r>
              <a:rPr lang="ru-RU" sz="2400" dirty="0"/>
              <a:t>засновано на </a:t>
            </a:r>
            <a:r>
              <a:rPr lang="ru-RU" sz="2400" dirty="0" err="1"/>
              <a:t>існуючій</a:t>
            </a:r>
            <a:r>
              <a:rPr lang="ru-RU" sz="2400" dirty="0"/>
              <a:t> в 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 </a:t>
            </a:r>
            <a:r>
              <a:rPr lang="ru-RU" sz="2400" dirty="0"/>
              <a:t>нормативно-</a:t>
            </a:r>
            <a:r>
              <a:rPr lang="ru-RU" sz="2400" dirty="0" err="1"/>
              <a:t>правовій</a:t>
            </a:r>
            <a:r>
              <a:rPr lang="ru-RU" sz="2400" dirty="0"/>
              <a:t> </a:t>
            </a:r>
            <a:r>
              <a:rPr lang="ru-RU" sz="2400" dirty="0" err="1"/>
              <a:t>базі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конституційних</a:t>
            </a:r>
            <a:r>
              <a:rPr lang="ru-RU" sz="2400" dirty="0"/>
              <a:t> </a:t>
            </a:r>
            <a:r>
              <a:rPr lang="ru-RU" sz="2400" dirty="0" smtClean="0"/>
              <a:t>норм </a:t>
            </a:r>
            <a:r>
              <a:rPr lang="ru-RU" sz="2400" dirty="0" err="1"/>
              <a:t>громадяни</a:t>
            </a:r>
            <a:r>
              <a:rPr lang="ru-RU" sz="2400" dirty="0"/>
              <a:t> </a:t>
            </a:r>
            <a:r>
              <a:rPr lang="ru-RU" sz="2400" dirty="0" err="1"/>
              <a:t>обирають</a:t>
            </a:r>
            <a:r>
              <a:rPr lang="ru-RU" sz="2400" dirty="0"/>
              <a:t> президента </a:t>
            </a:r>
            <a:r>
              <a:rPr lang="ru-RU" sz="2400" dirty="0" err="1"/>
              <a:t>своєї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, </a:t>
            </a:r>
            <a:r>
              <a:rPr lang="ru-RU" sz="2400" dirty="0" err="1"/>
              <a:t>довіряючи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на </a:t>
            </a:r>
            <a:r>
              <a:rPr lang="ru-RU" sz="2400" dirty="0" err="1"/>
              <a:t>певний</a:t>
            </a:r>
            <a:r>
              <a:rPr lang="ru-RU" sz="2400" dirty="0"/>
              <a:t>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 </a:t>
            </a:r>
            <a:r>
              <a:rPr lang="ru-RU" sz="2400" dirty="0" err="1"/>
              <a:t>вищий</a:t>
            </a:r>
            <a:r>
              <a:rPr lang="ru-RU" sz="2400" dirty="0"/>
              <a:t> пост в </a:t>
            </a:r>
            <a:r>
              <a:rPr lang="ru-RU" sz="2400" dirty="0" err="1"/>
              <a:t>державі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 smtClean="0"/>
              <a:t>Основою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легітимності</a:t>
            </a:r>
            <a:r>
              <a:rPr lang="ru-RU" sz="2400" dirty="0"/>
              <a:t> є </a:t>
            </a:r>
            <a:r>
              <a:rPr lang="ru-RU" sz="2400" dirty="0" err="1"/>
              <a:t>президентський</a:t>
            </a:r>
            <a:r>
              <a:rPr lang="ru-RU" sz="2400" dirty="0"/>
              <a:t> статус </a:t>
            </a:r>
          </a:p>
          <a:p>
            <a:pPr marL="0" indent="0" algn="just">
              <a:buNone/>
            </a:pPr>
            <a:r>
              <a:rPr lang="ru-RU" sz="2400" dirty="0"/>
              <a:t>(</a:t>
            </a:r>
            <a:r>
              <a:rPr lang="ru-RU" sz="2400" dirty="0" err="1"/>
              <a:t>державна</a:t>
            </a:r>
            <a:r>
              <a:rPr lang="ru-RU" sz="2400" dirty="0"/>
              <a:t> посада)</a:t>
            </a:r>
          </a:p>
        </p:txBody>
      </p:sp>
    </p:spTree>
    <p:extLst>
      <p:ext uri="{BB962C8B-B14F-4D97-AF65-F5344CB8AC3E}">
        <p14:creationId xmlns:p14="http://schemas.microsoft.com/office/powerpoint/2010/main" val="14431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err="1">
                <a:solidFill>
                  <a:schemeClr val="accent2"/>
                </a:solidFill>
              </a:rPr>
              <a:t>Харизматичне</a:t>
            </a:r>
            <a:r>
              <a:rPr lang="ru-RU" sz="4400" b="1" i="1" dirty="0">
                <a:solidFill>
                  <a:schemeClr val="accent2"/>
                </a:solidFill>
              </a:rPr>
              <a:t> </a:t>
            </a:r>
            <a:r>
              <a:rPr lang="ru-RU" sz="4400" b="1" i="1" dirty="0" err="1">
                <a:solidFill>
                  <a:schemeClr val="accent2"/>
                </a:solidFill>
              </a:rPr>
              <a:t>лідерство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 err="1" smtClean="0"/>
              <a:t>Харизматичне</a:t>
            </a:r>
            <a:r>
              <a:rPr lang="ru-RU" sz="3200" dirty="0" smtClean="0"/>
              <a:t> </a:t>
            </a:r>
            <a:r>
              <a:rPr lang="ru-RU" sz="3200" dirty="0" err="1"/>
              <a:t>лідерство</a:t>
            </a:r>
            <a:r>
              <a:rPr lang="ru-RU" sz="3200" dirty="0"/>
              <a:t> </a:t>
            </a:r>
            <a:r>
              <a:rPr lang="ru-RU" sz="3200" dirty="0" err="1"/>
              <a:t>засновується</a:t>
            </a:r>
            <a:r>
              <a:rPr lang="ru-RU" sz="3200" dirty="0"/>
              <a:t> на </a:t>
            </a:r>
            <a:r>
              <a:rPr lang="ru-RU" sz="3200" dirty="0" err="1"/>
              <a:t>вірі</a:t>
            </a:r>
            <a:r>
              <a:rPr lang="ru-RU" sz="3200" dirty="0"/>
              <a:t> </a:t>
            </a:r>
            <a:r>
              <a:rPr lang="ru-RU" sz="3200" dirty="0" err="1" smtClean="0"/>
              <a:t>підлеглих</a:t>
            </a:r>
            <a:r>
              <a:rPr lang="ru-RU" sz="3200" dirty="0" smtClean="0"/>
              <a:t> </a:t>
            </a:r>
            <a:r>
              <a:rPr lang="ru-RU" sz="3200" dirty="0"/>
              <a:t>у </a:t>
            </a:r>
            <a:r>
              <a:rPr lang="ru-RU" sz="3200" dirty="0" err="1"/>
              <a:t>винятковий</a:t>
            </a:r>
            <a:r>
              <a:rPr lang="ru-RU" sz="3200" dirty="0"/>
              <a:t> талант, дар, </a:t>
            </a:r>
            <a:r>
              <a:rPr lang="ru-RU" sz="3200" dirty="0" err="1"/>
              <a:t>здібності</a:t>
            </a:r>
            <a:r>
              <a:rPr lang="ru-RU" sz="3200" dirty="0"/>
              <a:t> </a:t>
            </a:r>
            <a:r>
              <a:rPr lang="ru-RU" sz="3200" dirty="0" err="1"/>
              <a:t>лідера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, на думку народу, </a:t>
            </a:r>
            <a:r>
              <a:rPr lang="ru-RU" sz="3200" dirty="0" err="1"/>
              <a:t>покликаний</a:t>
            </a:r>
            <a:r>
              <a:rPr lang="ru-RU" sz="3200" dirty="0"/>
              <a:t> </a:t>
            </a:r>
            <a:r>
              <a:rPr lang="ru-RU" sz="3200" dirty="0" err="1"/>
              <a:t>виконувати</a:t>
            </a:r>
            <a:r>
              <a:rPr lang="ru-RU" sz="3200" dirty="0"/>
              <a:t> </a:t>
            </a:r>
            <a:r>
              <a:rPr lang="ru-RU" sz="3200" dirty="0" err="1"/>
              <a:t>певну</a:t>
            </a:r>
            <a:r>
              <a:rPr lang="ru-RU" sz="3200" dirty="0"/>
              <a:t>, наперед </a:t>
            </a:r>
            <a:r>
              <a:rPr lang="ru-RU" sz="3200" dirty="0" err="1"/>
              <a:t>визначену</a:t>
            </a:r>
            <a:r>
              <a:rPr lang="ru-RU" sz="3200" dirty="0"/>
              <a:t> </a:t>
            </a:r>
            <a:r>
              <a:rPr lang="ru-RU" sz="3200" dirty="0" err="1"/>
              <a:t>місію</a:t>
            </a:r>
            <a:endParaRPr lang="ru-RU" sz="3200" dirty="0"/>
          </a:p>
          <a:p>
            <a:pPr marL="0" indent="0" algn="ctr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97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2"/>
                </a:solidFill>
              </a:rPr>
              <a:t>Харизматичне</a:t>
            </a:r>
            <a:r>
              <a:rPr lang="ru-RU" b="1" i="1" dirty="0">
                <a:solidFill>
                  <a:schemeClr val="accent2"/>
                </a:solidFill>
              </a:rPr>
              <a:t> </a:t>
            </a:r>
            <a:r>
              <a:rPr lang="ru-RU" b="1" i="1" dirty="0" err="1">
                <a:solidFill>
                  <a:schemeClr val="accent2"/>
                </a:solidFill>
              </a:rPr>
              <a:t>лідерство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7" y="2133600"/>
            <a:ext cx="7418784" cy="3777622"/>
          </a:xfrm>
        </p:spPr>
        <p:txBody>
          <a:bodyPr/>
          <a:lstStyle/>
          <a:p>
            <a:pPr algn="just"/>
            <a:r>
              <a:rPr lang="ru-RU" sz="2400" dirty="0" err="1"/>
              <a:t>припускає</a:t>
            </a:r>
            <a:r>
              <a:rPr lang="ru-RU" sz="2400" dirty="0"/>
              <a:t> </a:t>
            </a:r>
            <a:r>
              <a:rPr lang="ru-RU" sz="2400" dirty="0" err="1"/>
              <a:t>виняткові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самого </a:t>
            </a:r>
            <a:r>
              <a:rPr lang="ru-RU" sz="2400" dirty="0" err="1"/>
              <a:t>лідера</a:t>
            </a:r>
            <a:r>
              <a:rPr lang="ru-RU" sz="2400" dirty="0"/>
              <a:t>, </a:t>
            </a:r>
            <a:r>
              <a:rPr lang="ru-RU" sz="2400" dirty="0" err="1"/>
              <a:t>якими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володіє</a:t>
            </a:r>
            <a:r>
              <a:rPr lang="ru-RU" sz="2400" dirty="0"/>
              <a:t> </a:t>
            </a:r>
            <a:r>
              <a:rPr lang="ru-RU" sz="2400" dirty="0" err="1"/>
              <a:t>насправді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приписуються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оточенням</a:t>
            </a:r>
            <a:r>
              <a:rPr lang="ru-RU" sz="2400" dirty="0"/>
              <a:t> і </a:t>
            </a:r>
            <a:r>
              <a:rPr lang="ru-RU" sz="2400" dirty="0" err="1"/>
              <a:t>всіляко</a:t>
            </a:r>
            <a:r>
              <a:rPr lang="ru-RU" sz="2400" dirty="0"/>
              <a:t> </a:t>
            </a:r>
          </a:p>
          <a:p>
            <a:pPr algn="just"/>
            <a:r>
              <a:rPr lang="ru-RU" sz="2400" dirty="0" err="1"/>
              <a:t>роздуваються</a:t>
            </a:r>
            <a:r>
              <a:rPr lang="ru-RU" sz="2400" dirty="0"/>
              <a:t> </a:t>
            </a:r>
            <a:r>
              <a:rPr lang="ru-RU" sz="2400" dirty="0" err="1"/>
              <a:t>засобами</a:t>
            </a:r>
            <a:r>
              <a:rPr lang="ru-RU" sz="2400" dirty="0"/>
              <a:t> </a:t>
            </a:r>
            <a:r>
              <a:rPr lang="ru-RU" sz="2400" dirty="0" err="1"/>
              <a:t>масової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. </a:t>
            </a:r>
            <a:r>
              <a:rPr lang="ru-RU" sz="2400" dirty="0" err="1"/>
              <a:t>Харизматичними</a:t>
            </a:r>
            <a:r>
              <a:rPr lang="ru-RU" sz="2400" dirty="0"/>
              <a:t> </a:t>
            </a:r>
            <a:r>
              <a:rPr lang="ru-RU" sz="2400" dirty="0" err="1"/>
              <a:t>лідерами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В.І. </a:t>
            </a:r>
            <a:r>
              <a:rPr lang="ru-RU" sz="2400" dirty="0" err="1"/>
              <a:t>Ленін</a:t>
            </a:r>
            <a:r>
              <a:rPr lang="ru-RU" sz="2400" dirty="0"/>
              <a:t>, </a:t>
            </a:r>
            <a:r>
              <a:rPr lang="ru-RU" sz="2400" dirty="0" err="1"/>
              <a:t>І.Сталін</a:t>
            </a:r>
            <a:r>
              <a:rPr lang="ru-RU" sz="2400" dirty="0"/>
              <a:t>, </a:t>
            </a:r>
            <a:r>
              <a:rPr lang="ru-RU" sz="2400" dirty="0" err="1"/>
              <a:t>А.Гітлер</a:t>
            </a:r>
            <a:r>
              <a:rPr lang="ru-RU" sz="2400" dirty="0"/>
              <a:t>, Мао </a:t>
            </a:r>
            <a:r>
              <a:rPr lang="ru-RU" sz="2400" dirty="0" err="1"/>
              <a:t>Цзедун</a:t>
            </a:r>
            <a:r>
              <a:rPr lang="ru-RU" sz="2400" dirty="0"/>
              <a:t>, </a:t>
            </a:r>
            <a:r>
              <a:rPr lang="ru-RU" sz="2400" dirty="0" err="1"/>
              <a:t>Р.Хомейні</a:t>
            </a:r>
            <a:r>
              <a:rPr lang="ru-RU" sz="2400" dirty="0"/>
              <a:t> та </a:t>
            </a:r>
            <a:r>
              <a:rPr lang="ru-RU" sz="2400" dirty="0" err="1"/>
              <a:t>ін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Основою «</a:t>
            </a:r>
            <a:r>
              <a:rPr lang="ru-RU" sz="2400" dirty="0" err="1"/>
              <a:t>легітимності</a:t>
            </a:r>
            <a:r>
              <a:rPr lang="ru-RU" sz="2400" dirty="0"/>
              <a:t>» </a:t>
            </a:r>
            <a:r>
              <a:rPr lang="ru-RU" sz="2400" dirty="0" err="1"/>
              <a:t>харизматичного</a:t>
            </a:r>
            <a:r>
              <a:rPr lang="ru-RU" sz="2400" dirty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 є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перевага</a:t>
            </a:r>
            <a:r>
              <a:rPr lang="ru-RU" sz="2400" dirty="0"/>
              <a:t> над </a:t>
            </a:r>
            <a:r>
              <a:rPr lang="ru-RU" sz="2400" dirty="0" err="1"/>
              <a:t>іншими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7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chemeClr val="accent2"/>
                </a:solidFill>
              </a:rPr>
              <a:t>Політичні лідери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/>
              <a:t>Політичні</a:t>
            </a:r>
            <a:r>
              <a:rPr lang="ru-RU" sz="2400" dirty="0"/>
              <a:t> </a:t>
            </a:r>
            <a:r>
              <a:rPr lang="ru-RU" sz="2400" dirty="0" err="1"/>
              <a:t>лідери</a:t>
            </a:r>
            <a:r>
              <a:rPr lang="ru-RU" sz="2400" dirty="0"/>
              <a:t>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поєднувати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 </a:t>
            </a:r>
            <a:r>
              <a:rPr lang="ru-RU" sz="2400" dirty="0" err="1"/>
              <a:t>відразу</a:t>
            </a:r>
            <a:r>
              <a:rPr lang="ru-RU" sz="2400" dirty="0"/>
              <a:t> </a:t>
            </a:r>
            <a:r>
              <a:rPr lang="ru-RU" sz="2400" dirty="0" err="1"/>
              <a:t>декілька</a:t>
            </a:r>
            <a:r>
              <a:rPr lang="ru-RU" sz="2400" dirty="0"/>
              <a:t> </a:t>
            </a:r>
            <a:r>
              <a:rPr lang="ru-RU" sz="2400" dirty="0" err="1"/>
              <a:t>типів</a:t>
            </a:r>
            <a:r>
              <a:rPr lang="ru-RU" sz="2400" dirty="0"/>
              <a:t> </a:t>
            </a:r>
            <a:r>
              <a:rPr lang="ru-RU" sz="2400" dirty="0" err="1"/>
              <a:t>лідерства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раціонально-правовий</a:t>
            </a:r>
            <a:r>
              <a:rPr lang="ru-RU" sz="2400" dirty="0"/>
              <a:t> </a:t>
            </a:r>
            <a:r>
              <a:rPr lang="ru-RU" sz="2400" dirty="0" err="1"/>
              <a:t>лідер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володіти</a:t>
            </a:r>
            <a:r>
              <a:rPr lang="ru-RU" sz="2400" dirty="0"/>
              <a:t> і </a:t>
            </a:r>
            <a:r>
              <a:rPr lang="ru-RU" sz="2400" dirty="0" err="1"/>
              <a:t>харизматичними</a:t>
            </a:r>
            <a:r>
              <a:rPr lang="ru-RU" sz="2400" dirty="0"/>
              <a:t> </a:t>
            </a:r>
            <a:r>
              <a:rPr lang="ru-RU" sz="2400" dirty="0" err="1" smtClean="0"/>
              <a:t>якостями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Ш</a:t>
            </a:r>
            <a:r>
              <a:rPr lang="ru-RU" sz="2400" dirty="0"/>
              <a:t>. де </a:t>
            </a:r>
            <a:r>
              <a:rPr lang="ru-RU" sz="2400" dirty="0" smtClean="0"/>
              <a:t>Голль </a:t>
            </a:r>
            <a:r>
              <a:rPr lang="ru-RU" sz="2400" dirty="0"/>
              <a:t>- </a:t>
            </a:r>
            <a:r>
              <a:rPr lang="ru-RU" sz="2400" dirty="0" err="1"/>
              <a:t>Франція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Рузвельт </a:t>
            </a:r>
            <a:r>
              <a:rPr lang="ru-RU" sz="2400" dirty="0"/>
              <a:t>- США</a:t>
            </a:r>
            <a:r>
              <a:rPr lang="ru-RU" sz="2400" dirty="0" smtClean="0"/>
              <a:t>).</a:t>
            </a:r>
          </a:p>
          <a:p>
            <a:pPr marL="0" indent="0" algn="ctr">
              <a:buNone/>
            </a:pPr>
            <a:r>
              <a:rPr lang="uk-UA" sz="2400" dirty="0" smtClean="0"/>
              <a:t>Ще приклад?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609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8EE9D3-EB99-4110-995A-33688BB5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188640"/>
            <a:ext cx="5976664" cy="1296144"/>
          </a:xfrm>
        </p:spPr>
        <p:txBody>
          <a:bodyPr/>
          <a:lstStyle/>
          <a:p>
            <a:pPr algn="ctr"/>
            <a:r>
              <a:rPr lang="uk-UA" sz="2800" b="1" dirty="0"/>
              <a:t>Типологія </a:t>
            </a:r>
            <a:r>
              <a:rPr lang="uk-UA" sz="2800" b="1" dirty="0" smtClean="0"/>
              <a:t>лідерів сучасних американських </a:t>
            </a:r>
            <a:r>
              <a:rPr lang="uk-UA" sz="2800" b="1" dirty="0"/>
              <a:t>політологів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(</a:t>
            </a:r>
            <a:r>
              <a:rPr lang="uk-UA" sz="2800" b="1" dirty="0"/>
              <a:t>М. </a:t>
            </a:r>
            <a:r>
              <a:rPr lang="uk-UA" sz="2800" b="1" dirty="0" err="1"/>
              <a:t>Г</a:t>
            </a:r>
            <a:r>
              <a:rPr lang="uk-UA" sz="2800" b="1" dirty="0" err="1" smtClean="0"/>
              <a:t>ерманн</a:t>
            </a:r>
            <a:r>
              <a:rPr lang="uk-UA" sz="2800" b="1" dirty="0" smtClean="0"/>
              <a:t> </a:t>
            </a:r>
            <a:r>
              <a:rPr lang="uk-UA" sz="2800" b="1" dirty="0"/>
              <a:t>та ін</a:t>
            </a:r>
            <a:r>
              <a:rPr lang="uk-UA" sz="2800" b="1" dirty="0" smtClean="0"/>
              <a:t>.)</a:t>
            </a:r>
            <a:endParaRPr lang="uk-UA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C521B8AF-20E3-4E2A-B1F9-B1AD08B18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628800"/>
            <a:ext cx="7344816" cy="5040560"/>
          </a:xfrm>
        </p:spPr>
        <p:txBody>
          <a:bodyPr/>
          <a:lstStyle/>
          <a:p>
            <a:r>
              <a:rPr lang="uk-UA" sz="24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прапороносець</a:t>
            </a:r>
            <a:r>
              <a:rPr lang="uk-UA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(або велика людина)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власне бачення дійсності, привабливий ідеал, «мрія», здатна захопити маси</a:t>
            </a:r>
          </a:p>
          <a:p>
            <a:r>
              <a:rPr lang="uk-UA" sz="24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служитель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прагне виступати в ролі виразника інтересів своїх прихильників і діє від їхнього імені;</a:t>
            </a:r>
          </a:p>
          <a:p>
            <a:r>
              <a:rPr lang="uk-UA" sz="24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торговець</a:t>
            </a:r>
            <a:r>
              <a:rPr lang="uk-UA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: вміє привабливо подати свої ідеї і плани, спонукати людей їх «купити», а також залучити до їх здійснення;</a:t>
            </a:r>
          </a:p>
          <a:p>
            <a:r>
              <a:rPr lang="uk-UA" sz="2400" b="1" u="sng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пожежник</a:t>
            </a:r>
            <a:r>
              <a:rPr lang="uk-UA" sz="2400" b="1" i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орієнтується на найбільш актуальні й пекучі суспільні проблеми, нагальні вимоги моменту.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9341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86067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2"/>
                </a:solidFill>
              </a:rPr>
              <a:t>приклади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133600"/>
            <a:ext cx="7922840" cy="3777622"/>
          </a:xfrm>
        </p:spPr>
        <p:txBody>
          <a:bodyPr/>
          <a:lstStyle/>
          <a:p>
            <a:pPr algn="just"/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типології</a:t>
            </a:r>
            <a:r>
              <a:rPr lang="ru-RU" sz="2400" dirty="0"/>
              <a:t> </a:t>
            </a:r>
            <a:r>
              <a:rPr lang="ru-RU" sz="2400" dirty="0" err="1"/>
              <a:t>умовно</a:t>
            </a:r>
            <a:r>
              <a:rPr lang="ru-RU" sz="2400" dirty="0"/>
              <a:t> до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лідерів</a:t>
            </a:r>
            <a:r>
              <a:rPr lang="ru-RU" sz="2400" dirty="0"/>
              <a:t> - </a:t>
            </a:r>
            <a:r>
              <a:rPr lang="ru-RU" sz="2400" dirty="0">
                <a:solidFill>
                  <a:schemeClr val="accent2"/>
                </a:solidFill>
              </a:rPr>
              <a:t>«</a:t>
            </a:r>
            <a:r>
              <a:rPr lang="ru-RU" sz="2400" dirty="0" err="1">
                <a:solidFill>
                  <a:schemeClr val="accent2"/>
                </a:solidFill>
              </a:rPr>
              <a:t>прапороносців</a:t>
            </a:r>
            <a:r>
              <a:rPr lang="ru-RU" sz="2400" dirty="0">
                <a:solidFill>
                  <a:schemeClr val="accent2"/>
                </a:solidFill>
              </a:rPr>
              <a:t>» </a:t>
            </a:r>
            <a:r>
              <a:rPr lang="ru-RU" sz="2400" dirty="0" err="1" smtClean="0"/>
              <a:t>можуть</a:t>
            </a:r>
            <a:r>
              <a:rPr lang="ru-RU" sz="2400" dirty="0" smtClean="0"/>
              <a:t> </a:t>
            </a:r>
            <a:r>
              <a:rPr lang="ru-RU" sz="2400" dirty="0"/>
              <a:t>бути </a:t>
            </a:r>
            <a:r>
              <a:rPr lang="ru-RU" sz="2400" dirty="0" err="1"/>
              <a:t>віднесений</a:t>
            </a:r>
            <a:r>
              <a:rPr lang="ru-RU" sz="2400" dirty="0"/>
              <a:t> </a:t>
            </a:r>
            <a:r>
              <a:rPr lang="ru-RU" sz="2400" dirty="0" err="1" smtClean="0"/>
              <a:t>М.Ганді</a:t>
            </a:r>
            <a:r>
              <a:rPr lang="ru-RU" sz="2400" dirty="0" smtClean="0"/>
              <a:t>,, </a:t>
            </a:r>
            <a:r>
              <a:rPr lang="ru-RU" sz="2400" dirty="0" err="1"/>
              <a:t>Мартін</a:t>
            </a:r>
            <a:r>
              <a:rPr lang="ru-RU" sz="2400" dirty="0"/>
              <a:t> Лютер </a:t>
            </a:r>
            <a:r>
              <a:rPr lang="ru-RU" sz="2400" dirty="0" smtClean="0"/>
              <a:t>Кинг</a:t>
            </a:r>
            <a:r>
              <a:rPr lang="ru-RU" sz="2400" dirty="0"/>
              <a:t> </a:t>
            </a:r>
            <a:r>
              <a:rPr lang="ru-RU" sz="3600" b="1" dirty="0">
                <a:solidFill>
                  <a:schemeClr val="accent2"/>
                </a:solidFill>
              </a:rPr>
              <a:t>?</a:t>
            </a:r>
          </a:p>
          <a:p>
            <a:pPr algn="just"/>
            <a:r>
              <a:rPr lang="ru-RU" sz="2400" dirty="0" smtClean="0"/>
              <a:t>до </a:t>
            </a:r>
            <a:r>
              <a:rPr lang="ru-RU" sz="2400" dirty="0" err="1"/>
              <a:t>категорії</a:t>
            </a:r>
            <a:r>
              <a:rPr lang="ru-RU" sz="2400" dirty="0"/>
              <a:t> </a:t>
            </a:r>
            <a:r>
              <a:rPr lang="ru-RU" sz="2400" dirty="0" err="1"/>
              <a:t>лідерів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accent2"/>
                </a:solidFill>
              </a:rPr>
              <a:t>-«</a:t>
            </a:r>
            <a:r>
              <a:rPr lang="ru-RU" sz="2400" dirty="0" err="1">
                <a:solidFill>
                  <a:schemeClr val="accent2"/>
                </a:solidFill>
              </a:rPr>
              <a:t>служителів</a:t>
            </a:r>
            <a:r>
              <a:rPr lang="ru-RU" sz="2400" dirty="0">
                <a:solidFill>
                  <a:schemeClr val="accent2"/>
                </a:solidFill>
              </a:rPr>
              <a:t>» </a:t>
            </a:r>
            <a:r>
              <a:rPr lang="ru-RU" sz="2400" dirty="0"/>
              <a:t>- </a:t>
            </a:r>
            <a:r>
              <a:rPr lang="ru-RU" sz="2400" dirty="0" err="1" smtClean="0"/>
              <a:t>Р.Рейган</a:t>
            </a:r>
            <a:r>
              <a:rPr lang="ru-RU" sz="2400" dirty="0" smtClean="0"/>
              <a:t>, </a:t>
            </a:r>
            <a:r>
              <a:rPr lang="ru-RU" sz="2400" dirty="0" err="1"/>
              <a:t>Г.Коль</a:t>
            </a:r>
            <a:r>
              <a:rPr lang="ru-RU" sz="2400" dirty="0"/>
              <a:t>, </a:t>
            </a:r>
            <a:r>
              <a:rPr lang="ru-RU" sz="2400" dirty="0" err="1"/>
              <a:t>радянські</a:t>
            </a:r>
            <a:r>
              <a:rPr lang="ru-RU" sz="2400" dirty="0"/>
              <a:t> </a:t>
            </a:r>
            <a:r>
              <a:rPr lang="ru-RU" sz="2400" dirty="0" err="1"/>
              <a:t>лідери</a:t>
            </a:r>
            <a:r>
              <a:rPr lang="ru-RU" sz="2400" dirty="0"/>
              <a:t> </a:t>
            </a:r>
            <a:r>
              <a:rPr lang="ru-RU" sz="2400" dirty="0" err="1" smtClean="0"/>
              <a:t>Л.І.Брежнев</a:t>
            </a:r>
            <a:r>
              <a:rPr lang="ru-RU" sz="2400" dirty="0" smtClean="0"/>
              <a:t> </a:t>
            </a:r>
            <a:r>
              <a:rPr lang="ru-RU" sz="2400" dirty="0"/>
              <a:t>і К.У Черненко, </a:t>
            </a:r>
            <a:r>
              <a:rPr lang="ru-RU" sz="2400" dirty="0" err="1"/>
              <a:t>виражаючи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 </a:t>
            </a:r>
            <a:r>
              <a:rPr lang="ru-RU" sz="2400" dirty="0" err="1"/>
              <a:t>партійної</a:t>
            </a:r>
            <a:r>
              <a:rPr lang="ru-RU" sz="2400" dirty="0"/>
              <a:t> </a:t>
            </a:r>
            <a:r>
              <a:rPr lang="ru-RU" sz="2400" dirty="0" err="1"/>
              <a:t>бюрократії</a:t>
            </a:r>
            <a:r>
              <a:rPr lang="ru-RU" sz="2400" dirty="0"/>
              <a:t>. </a:t>
            </a:r>
            <a:r>
              <a:rPr lang="ru-RU" sz="2400" b="1" dirty="0">
                <a:solidFill>
                  <a:schemeClr val="accent2"/>
                </a:solidFill>
              </a:rPr>
              <a:t>?</a:t>
            </a:r>
            <a:endParaRPr lang="ru-RU" sz="2400" dirty="0" smtClean="0"/>
          </a:p>
          <a:p>
            <a:pPr algn="just"/>
            <a:r>
              <a:rPr lang="ru-RU" sz="2400" dirty="0" err="1" smtClean="0"/>
              <a:t>Риси</a:t>
            </a:r>
            <a:r>
              <a:rPr lang="ru-RU" sz="2400" dirty="0" smtClean="0"/>
              <a:t> </a:t>
            </a:r>
            <a:r>
              <a:rPr lang="ru-RU" sz="2400" dirty="0" err="1"/>
              <a:t>лідера</a:t>
            </a:r>
            <a:r>
              <a:rPr lang="ru-RU" sz="2400" dirty="0"/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-«</a:t>
            </a:r>
            <a:r>
              <a:rPr lang="ru-RU" sz="2400" dirty="0" err="1">
                <a:solidFill>
                  <a:schemeClr val="accent2"/>
                </a:solidFill>
              </a:rPr>
              <a:t>торговця</a:t>
            </a:r>
            <a:r>
              <a:rPr lang="ru-RU" sz="2400" dirty="0">
                <a:solidFill>
                  <a:schemeClr val="accent2"/>
                </a:solidFill>
              </a:rPr>
              <a:t>» </a:t>
            </a:r>
            <a:r>
              <a:rPr lang="ru-RU" sz="2400" dirty="0" err="1"/>
              <a:t>властиві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/>
                </a:solidFill>
              </a:rPr>
              <a:t>?</a:t>
            </a:r>
            <a:endParaRPr lang="ru-RU" sz="2400" dirty="0" smtClean="0"/>
          </a:p>
          <a:p>
            <a:pPr algn="just"/>
            <a:r>
              <a:rPr lang="ru-RU" sz="2400" dirty="0" smtClean="0"/>
              <a:t>Як </a:t>
            </a:r>
            <a:r>
              <a:rPr lang="ru-RU" sz="2400" dirty="0">
                <a:solidFill>
                  <a:schemeClr val="accent2"/>
                </a:solidFill>
              </a:rPr>
              <a:t>«</a:t>
            </a:r>
            <a:r>
              <a:rPr lang="ru-RU" sz="2400" dirty="0" err="1">
                <a:solidFill>
                  <a:schemeClr val="accent2"/>
                </a:solidFill>
              </a:rPr>
              <a:t>пожежники</a:t>
            </a:r>
            <a:r>
              <a:rPr lang="ru-RU" sz="2400" dirty="0">
                <a:solidFill>
                  <a:schemeClr val="accent2"/>
                </a:solidFill>
              </a:rPr>
              <a:t>»</a:t>
            </a:r>
            <a:r>
              <a:rPr lang="ru-RU" sz="2400" dirty="0"/>
              <a:t> через </a:t>
            </a:r>
            <a:r>
              <a:rPr lang="ru-RU" sz="2400" dirty="0" err="1"/>
              <a:t>обставини</a:t>
            </a:r>
            <a:r>
              <a:rPr lang="ru-RU" sz="2400" dirty="0"/>
              <a:t> в тому </a:t>
            </a:r>
            <a:r>
              <a:rPr lang="ru-RU" sz="2400" dirty="0" err="1" smtClean="0"/>
              <a:t>абоіншому</a:t>
            </a:r>
            <a:r>
              <a:rPr lang="ru-RU" sz="2400" dirty="0" smtClean="0"/>
              <a:t> </a:t>
            </a:r>
            <a:r>
              <a:rPr lang="ru-RU" sz="2400" dirty="0" err="1"/>
              <a:t>ступені</a:t>
            </a:r>
            <a:r>
              <a:rPr lang="ru-RU" sz="2400" dirty="0"/>
              <a:t> </a:t>
            </a:r>
            <a:r>
              <a:rPr lang="ru-RU" sz="2400" dirty="0" err="1"/>
              <a:t>виступає</a:t>
            </a:r>
            <a:r>
              <a:rPr lang="ru-RU" sz="2400" dirty="0"/>
              <a:t> </a:t>
            </a:r>
            <a:r>
              <a:rPr lang="ru-RU" sz="2400" dirty="0" err="1"/>
              <a:t>більшість</a:t>
            </a:r>
            <a:r>
              <a:rPr lang="ru-RU" sz="2400" dirty="0"/>
              <a:t> </a:t>
            </a:r>
            <a:r>
              <a:rPr lang="ru-RU" sz="2400" dirty="0" err="1"/>
              <a:t>лідерів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7233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Віхоть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рокати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5613</TotalTime>
  <Words>1336</Words>
  <Application>Microsoft Office PowerPoint</Application>
  <PresentationFormat>Экран (4:3)</PresentationFormat>
  <Paragraphs>104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Віхоть</vt:lpstr>
      <vt:lpstr>Точечный рисунок</vt:lpstr>
      <vt:lpstr>Лекція 3.(15.03) Типологія лідерства, системи рекрутування лідерів і теорії еліт</vt:lpstr>
      <vt:lpstr>Типології лідерства: проблема критеріїв</vt:lpstr>
      <vt:lpstr>Традиційне лідерство </vt:lpstr>
      <vt:lpstr>Раціонально-легальне (демократичне) лідерство</vt:lpstr>
      <vt:lpstr>Харизматичне лідерство </vt:lpstr>
      <vt:lpstr>Харизматичне лідерство</vt:lpstr>
      <vt:lpstr>Політичні лідери</vt:lpstr>
      <vt:lpstr>Типологія лідерів сучасних американських політологів  (М. Германн та ін.)</vt:lpstr>
      <vt:lpstr>приклади</vt:lpstr>
      <vt:lpstr>Типологізація лідерства на основі виділення стадій розвитку лідерства в людській історії (історичний підхід)*</vt:lpstr>
      <vt:lpstr>Типологізація лідерства.  Історичний підхід, продовження</vt:lpstr>
      <vt:lpstr>Типологізація лідерства.  Історичний підхід, продовження</vt:lpstr>
      <vt:lpstr>Консервативне, реформаторське та революційне лідерство</vt:lpstr>
      <vt:lpstr>АНТРЕПРЕПЕРСЬКА СИСТЕМА  Робітник Лех Валенса, Президент Польщі </vt:lpstr>
      <vt:lpstr>АНТРЕПРЕПЕРСЬКА СИСТЕМА</vt:lpstr>
      <vt:lpstr>АНТРЕПРЕПЕРСЬКА СИСТЕМА</vt:lpstr>
      <vt:lpstr>Гільдійна система Династія Кімів (Північна КОРЕЯ) приклад для країн Західної Європи ?</vt:lpstr>
      <vt:lpstr>Систему гільдій відрізняють: </vt:lpstr>
      <vt:lpstr>Гільдійна система</vt:lpstr>
      <vt:lpstr>Гільдійна система</vt:lpstr>
      <vt:lpstr>Системи рекрукутування політичних еліт</vt:lpstr>
      <vt:lpstr>Дайте відповідь на 2 питання (5 б.)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Міжрегіональні поділи в Україні і принципи публічного врядування</dc:title>
  <dc:creator>User</dc:creator>
  <cp:lastModifiedBy>Оксана</cp:lastModifiedBy>
  <cp:revision>337</cp:revision>
  <dcterms:created xsi:type="dcterms:W3CDTF">2014-11-23T07:03:29Z</dcterms:created>
  <dcterms:modified xsi:type="dcterms:W3CDTF">2023-03-16T17:38:09Z</dcterms:modified>
</cp:coreProperties>
</file>