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3.xml" ContentType="application/vnd.openxmlformats-officedocument.presentationml.notesSlid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71"/>
  </p:notesMasterIdLst>
  <p:sldIdLst>
    <p:sldId id="337" r:id="rId2"/>
    <p:sldId id="257" r:id="rId3"/>
    <p:sldId id="258" r:id="rId4"/>
    <p:sldId id="259" r:id="rId5"/>
    <p:sldId id="260" r:id="rId6"/>
    <p:sldId id="309" r:id="rId7"/>
    <p:sldId id="263" r:id="rId8"/>
    <p:sldId id="305" r:id="rId9"/>
    <p:sldId id="264" r:id="rId10"/>
    <p:sldId id="265" r:id="rId11"/>
    <p:sldId id="266" r:id="rId12"/>
    <p:sldId id="338" r:id="rId13"/>
    <p:sldId id="350" r:id="rId14"/>
    <p:sldId id="272" r:id="rId15"/>
    <p:sldId id="273" r:id="rId16"/>
    <p:sldId id="356" r:id="rId17"/>
    <p:sldId id="307" r:id="rId18"/>
    <p:sldId id="306" r:id="rId19"/>
    <p:sldId id="335" r:id="rId20"/>
    <p:sldId id="274" r:id="rId21"/>
    <p:sldId id="339" r:id="rId22"/>
    <p:sldId id="340" r:id="rId23"/>
    <p:sldId id="276" r:id="rId24"/>
    <p:sldId id="351" r:id="rId25"/>
    <p:sldId id="342" r:id="rId26"/>
    <p:sldId id="312" r:id="rId27"/>
    <p:sldId id="313" r:id="rId28"/>
    <p:sldId id="341" r:id="rId29"/>
    <p:sldId id="314" r:id="rId30"/>
    <p:sldId id="281" r:id="rId31"/>
    <p:sldId id="282" r:id="rId32"/>
    <p:sldId id="283" r:id="rId33"/>
    <p:sldId id="284" r:id="rId34"/>
    <p:sldId id="343" r:id="rId35"/>
    <p:sldId id="287" r:id="rId36"/>
    <p:sldId id="344" r:id="rId37"/>
    <p:sldId id="288" r:id="rId38"/>
    <p:sldId id="285" r:id="rId39"/>
    <p:sldId id="345" r:id="rId40"/>
    <p:sldId id="346" r:id="rId41"/>
    <p:sldId id="289" r:id="rId42"/>
    <p:sldId id="322" r:id="rId43"/>
    <p:sldId id="298" r:id="rId44"/>
    <p:sldId id="347" r:id="rId45"/>
    <p:sldId id="355" r:id="rId46"/>
    <p:sldId id="348" r:id="rId47"/>
    <p:sldId id="318" r:id="rId48"/>
    <p:sldId id="334" r:id="rId49"/>
    <p:sldId id="336" r:id="rId50"/>
    <p:sldId id="333" r:id="rId51"/>
    <p:sldId id="320" r:id="rId52"/>
    <p:sldId id="323" r:id="rId53"/>
    <p:sldId id="319" r:id="rId54"/>
    <p:sldId id="321" r:id="rId55"/>
    <p:sldId id="353" r:id="rId56"/>
    <p:sldId id="317" r:id="rId57"/>
    <p:sldId id="354" r:id="rId58"/>
    <p:sldId id="324" r:id="rId59"/>
    <p:sldId id="357" r:id="rId60"/>
    <p:sldId id="325" r:id="rId61"/>
    <p:sldId id="326" r:id="rId62"/>
    <p:sldId id="328" r:id="rId63"/>
    <p:sldId id="330" r:id="rId64"/>
    <p:sldId id="327" r:id="rId65"/>
    <p:sldId id="329" r:id="rId66"/>
    <p:sldId id="352" r:id="rId67"/>
    <p:sldId id="331" r:id="rId68"/>
    <p:sldId id="358" r:id="rId69"/>
    <p:sldId id="359" r:id="rId70"/>
  </p:sldIdLst>
  <p:sldSz cx="9144000" cy="6858000" type="screen4x3"/>
  <p:notesSz cx="6858000" cy="9144000"/>
  <p:defaultTextStyle>
    <a:defPPr>
      <a:defRPr lang="uk-UA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78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theme" Target="theme/theme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71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D3E551-0401-4852-A0BC-76F1AE16C11B}" type="datetimeFigureOut">
              <a:rPr lang="uk-UA" smtClean="0"/>
              <a:pPr/>
              <a:t>28.03.2023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B57EB2-312E-4F5A-954E-B0BF60EA3808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386910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B57EB2-312E-4F5A-954E-B0BF60EA3808}" type="slidenum">
              <a:rPr lang="uk-UA" smtClean="0"/>
              <a:pPr/>
              <a:t>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061399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B57EB2-312E-4F5A-954E-B0BF60EA3808}" type="slidenum">
              <a:rPr lang="uk-UA" smtClean="0"/>
              <a:pPr/>
              <a:t>3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061399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B57EB2-312E-4F5A-954E-B0BF60EA3808}" type="slidenum">
              <a:rPr lang="uk-UA" smtClean="0"/>
              <a:pPr/>
              <a:t>27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061399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" name="Rectangle 12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/>
          <a:lstStyle>
            <a:lvl1pPr marL="640080" indent="-457200" algn="l"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D833FD-6548-4CBF-80DA-1E4B55584386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30863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A5620A-FA1B-43F2-A448-C78414C9E9C4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060653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AA8368-9954-4753-B082-760804361C7C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085842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0A1D48-9B90-45B5-902B-6A17D77CA471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951041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" name="Rectangle 8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0C17E8-0D84-46BB-ACD0-C470467F1D79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158688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12159F-EE3A-4BA6-A19C-15813E68EDF8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406234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6F9759-44D2-4F91-A6FA-8549D0F7F096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842056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B8B890-4D00-4901-A552-62A9ACADBD9F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008270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BE480-02D8-41DB-86A2-4BB568CDA73E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031878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/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7F635C-9AA9-4E54-B89C-3C37DA970B10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812633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7" name="Rectangle 9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 rtlCol="0"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/>
          <a:lstStyle>
            <a:lvl1pPr algn="l">
              <a:defRPr sz="4600" b="1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71A115-FB32-42BD-BC0B-E3F062756324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518293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725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875" y="4371975"/>
            <a:ext cx="6511925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3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143000" y="731838"/>
            <a:ext cx="6400800" cy="3475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172200"/>
            <a:ext cx="3352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 smtClean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fld id="{EB8F83C9-AB46-4809-BF51-07EBD8C81A21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699" r:id="rId2"/>
    <p:sldLayoutId id="2147483708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9" r:id="rId9"/>
    <p:sldLayoutId id="2147483705" r:id="rId10"/>
    <p:sldLayoutId id="2147483706" r:id="rId11"/>
  </p:sldLayoutIdLst>
  <p:txStyles>
    <p:titleStyle>
      <a:lvl1pPr marL="319088" indent="-319088" algn="r" rtl="0" fontAlgn="base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marL="319088" indent="-319088" algn="r" rtl="0" fontAlgn="base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2pPr>
      <a:lvl3pPr marL="319088" indent="-319088" algn="r" rtl="0" fontAlgn="base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3pPr>
      <a:lvl4pPr marL="319088" indent="-319088" algn="r" rtl="0" fontAlgn="base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4pPr>
      <a:lvl5pPr marL="319088" indent="-319088" algn="r" rtl="0" fontAlgn="base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563" algn="l" rtl="0" fontAlgn="base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2200" kern="1200">
          <a:solidFill>
            <a:srgbClr val="404040"/>
          </a:solidFill>
          <a:latin typeface="+mn-lt"/>
          <a:ea typeface="+mn-ea"/>
          <a:cs typeface="+mn-cs"/>
        </a:defRPr>
      </a:lvl1pPr>
      <a:lvl2pPr marL="547688" indent="-182563" algn="l" rtl="0" fontAlgn="base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2000" kern="1200">
          <a:solidFill>
            <a:srgbClr val="404040"/>
          </a:solidFill>
          <a:latin typeface="+mn-lt"/>
          <a:ea typeface="+mn-ea"/>
          <a:cs typeface="+mn-cs"/>
        </a:defRPr>
      </a:lvl2pPr>
      <a:lvl3pPr marL="822325" indent="-182563" algn="l" rtl="0" fontAlgn="base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kern="1200">
          <a:solidFill>
            <a:srgbClr val="404040"/>
          </a:solidFill>
          <a:latin typeface="+mn-lt"/>
          <a:ea typeface="+mn-ea"/>
          <a:cs typeface="+mn-cs"/>
        </a:defRPr>
      </a:lvl3pPr>
      <a:lvl4pPr marL="1096963" indent="-182563" algn="l" rtl="0" fontAlgn="base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1600" kern="1200">
          <a:solidFill>
            <a:srgbClr val="404040"/>
          </a:solidFill>
          <a:latin typeface="+mn-lt"/>
          <a:ea typeface="+mn-ea"/>
          <a:cs typeface="+mn-cs"/>
        </a:defRPr>
      </a:lvl4pPr>
      <a:lvl5pPr marL="1389063" indent="-182563" algn="l" rtl="0" fontAlgn="base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1400" kern="1200">
          <a:solidFill>
            <a:srgbClr val="404040"/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251520" y="404664"/>
            <a:ext cx="8723312" cy="6264696"/>
          </a:xfrm>
        </p:spPr>
        <p:txBody>
          <a:bodyPr/>
          <a:lstStyle/>
          <a:p>
            <a:pPr algn="ctr">
              <a:buFontTx/>
              <a:buNone/>
            </a:pPr>
            <a:endParaRPr lang="uk-UA" sz="4400" b="1" dirty="0">
              <a:solidFill>
                <a:schemeClr val="tx1"/>
              </a:solidFill>
            </a:endParaRPr>
          </a:p>
          <a:p>
            <a:pPr algn="ctr">
              <a:buFontTx/>
              <a:buNone/>
            </a:pPr>
            <a:r>
              <a:rPr lang="uk-UA" sz="5400" b="1" dirty="0">
                <a:solidFill>
                  <a:schemeClr val="tx1"/>
                </a:solidFill>
              </a:rPr>
              <a:t>ПРАВОВЕ РЕГУЛЮВАННЯ ТРУДОВИХ ВІДНОСИН</a:t>
            </a:r>
            <a:endParaRPr lang="uk-UA" sz="4800" dirty="0">
              <a:solidFill>
                <a:schemeClr val="tx1"/>
              </a:solidFill>
            </a:endParaRPr>
          </a:p>
          <a:p>
            <a:pPr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§"/>
            </a:pPr>
            <a:endParaRPr lang="uk-UA" sz="3600" dirty="0">
              <a:solidFill>
                <a:schemeClr val="tx1"/>
              </a:solidFill>
            </a:endParaRPr>
          </a:p>
          <a:p>
            <a:pPr marL="46037" indent="0">
              <a:buClr>
                <a:schemeClr val="accent1">
                  <a:lumMod val="75000"/>
                </a:schemeClr>
              </a:buClr>
              <a:buNone/>
            </a:pPr>
            <a:endParaRPr lang="uk-UA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57878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179512" y="260648"/>
            <a:ext cx="8784976" cy="6408712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uk-UA" sz="3500" b="1" dirty="0">
                <a:solidFill>
                  <a:schemeClr val="tx1"/>
                </a:solidFill>
              </a:rPr>
              <a:t>Контракт — </a:t>
            </a:r>
            <a:r>
              <a:rPr lang="uk-UA" sz="3500" dirty="0">
                <a:solidFill>
                  <a:schemeClr val="tx1"/>
                </a:solidFill>
              </a:rPr>
              <a:t>особлива форма трудового договору, в якому строк дії, права, обов’язки і відповідальність сторін (у т.ч. матеріальна), умови матеріального забезпечення і організації праці працівника, умови розірвання договору, в т. ч. дострокового, можуть встановлюватися угодою сторін.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uk-UA" sz="4000" dirty="0">
                <a:solidFill>
                  <a:schemeClr val="tx1"/>
                </a:solidFill>
              </a:rPr>
              <a:t>Сферу застосування контракту визначають </a:t>
            </a:r>
            <a:r>
              <a:rPr lang="uk-UA" sz="4000" b="1" dirty="0">
                <a:solidFill>
                  <a:schemeClr val="tx1"/>
                </a:solidFill>
              </a:rPr>
              <a:t>закони України.</a:t>
            </a:r>
          </a:p>
          <a:p>
            <a:pPr algn="r">
              <a:lnSpc>
                <a:spcPct val="90000"/>
              </a:lnSpc>
              <a:buFontTx/>
              <a:buNone/>
            </a:pPr>
            <a:r>
              <a:rPr lang="uk-UA" sz="4000" dirty="0">
                <a:solidFill>
                  <a:schemeClr val="tx1"/>
                </a:solidFill>
              </a:rPr>
              <a:t>ст. 21 </a:t>
            </a:r>
            <a:r>
              <a:rPr lang="uk-UA" sz="4000" dirty="0" err="1">
                <a:solidFill>
                  <a:schemeClr val="tx1"/>
                </a:solidFill>
              </a:rPr>
              <a:t>КЗпП</a:t>
            </a:r>
            <a:endParaRPr lang="uk-UA" sz="4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107504" y="116632"/>
            <a:ext cx="8928992" cy="6624736"/>
          </a:xfrm>
        </p:spPr>
        <p:txBody>
          <a:bodyPr/>
          <a:lstStyle/>
          <a:p>
            <a:pPr marL="0" indent="0">
              <a:lnSpc>
                <a:spcPct val="90000"/>
              </a:lnSpc>
              <a:buFontTx/>
              <a:buNone/>
            </a:pPr>
            <a:r>
              <a:rPr lang="uk-UA" sz="3300" b="1" dirty="0">
                <a:solidFill>
                  <a:schemeClr val="tx1"/>
                </a:solidFill>
              </a:rPr>
              <a:t>Тимчасові</a:t>
            </a:r>
            <a:r>
              <a:rPr lang="uk-UA" sz="3300" dirty="0">
                <a:solidFill>
                  <a:schemeClr val="tx1"/>
                </a:solidFill>
              </a:rPr>
              <a:t> робітники і службовці — прийняті на роботу </a:t>
            </a:r>
            <a:r>
              <a:rPr lang="uk-UA" sz="3300" b="1" dirty="0">
                <a:solidFill>
                  <a:schemeClr val="tx1"/>
                </a:solidFill>
              </a:rPr>
              <a:t>до двох місяців</a:t>
            </a:r>
            <a:r>
              <a:rPr lang="uk-UA" sz="3300" dirty="0">
                <a:solidFill>
                  <a:schemeClr val="tx1"/>
                </a:solidFill>
              </a:rPr>
              <a:t>, а для заміщення тимчасово відсутніх працівників, за якими зберігають місце роботи (посаду), </a:t>
            </a:r>
            <a:r>
              <a:rPr lang="uk-UA" sz="3300" b="1" dirty="0">
                <a:solidFill>
                  <a:schemeClr val="tx1"/>
                </a:solidFill>
              </a:rPr>
              <a:t>до чотирьох місяців</a:t>
            </a:r>
            <a:r>
              <a:rPr lang="uk-UA" sz="3300" dirty="0">
                <a:solidFill>
                  <a:schemeClr val="tx1"/>
                </a:solidFill>
              </a:rPr>
              <a:t> </a:t>
            </a:r>
          </a:p>
          <a:p>
            <a:pPr marL="0" indent="0">
              <a:lnSpc>
                <a:spcPct val="90000"/>
              </a:lnSpc>
              <a:buNone/>
            </a:pPr>
            <a:endParaRPr lang="uk-UA" sz="3300" b="1" dirty="0">
              <a:solidFill>
                <a:schemeClr val="tx1"/>
              </a:solidFill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uk-UA" sz="3300" b="1" dirty="0">
                <a:solidFill>
                  <a:schemeClr val="tx1"/>
                </a:solidFill>
              </a:rPr>
              <a:t>Сезонні роботи </a:t>
            </a:r>
            <a:r>
              <a:rPr lang="uk-UA" sz="3300" dirty="0">
                <a:solidFill>
                  <a:schemeClr val="tx1"/>
                </a:solidFill>
              </a:rPr>
              <a:t>внаслідок природних і кліматичних умов виконують не цілий рік, а протягом певного періоду (сезону), що </a:t>
            </a:r>
            <a:r>
              <a:rPr lang="uk-UA" sz="3300" b="1" dirty="0">
                <a:solidFill>
                  <a:schemeClr val="tx1"/>
                </a:solidFill>
              </a:rPr>
              <a:t>не перевищує шести місяців</a:t>
            </a:r>
            <a:r>
              <a:rPr lang="uk-UA" sz="3300" dirty="0">
                <a:solidFill>
                  <a:schemeClr val="tx1"/>
                </a:solidFill>
              </a:rPr>
              <a:t>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uk-UA" sz="3500" i="1" dirty="0">
                <a:solidFill>
                  <a:schemeClr val="tx1"/>
                </a:solidFill>
              </a:rPr>
              <a:t>Перелік сезонних робіт і галузей затверджено ПКМУ від 28.03.1997 № 278</a:t>
            </a:r>
            <a:r>
              <a:rPr lang="uk-UA" sz="3500" dirty="0">
                <a:solidFill>
                  <a:schemeClr val="tx1"/>
                </a:solidFill>
              </a:rPr>
              <a:t>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107504" y="260648"/>
            <a:ext cx="8928992" cy="6408712"/>
          </a:xfrm>
        </p:spPr>
        <p:txBody>
          <a:bodyPr/>
          <a:lstStyle/>
          <a:p>
            <a:pPr marL="0" indent="0">
              <a:lnSpc>
                <a:spcPct val="90000"/>
              </a:lnSpc>
              <a:buFontTx/>
              <a:buNone/>
            </a:pPr>
            <a:r>
              <a:rPr lang="uk-UA" sz="3200" dirty="0">
                <a:solidFill>
                  <a:schemeClr val="tx1"/>
                </a:solidFill>
              </a:rPr>
              <a:t>Тимчасові</a:t>
            </a:r>
            <a:r>
              <a:rPr lang="uk-UA" sz="3200" b="1" dirty="0">
                <a:solidFill>
                  <a:schemeClr val="tx1"/>
                </a:solidFill>
              </a:rPr>
              <a:t> </a:t>
            </a:r>
            <a:r>
              <a:rPr lang="uk-UA" sz="3200" dirty="0">
                <a:solidFill>
                  <a:schemeClr val="tx1"/>
                </a:solidFill>
              </a:rPr>
              <a:t>і сезонні працівники мають</a:t>
            </a:r>
            <a:r>
              <a:rPr lang="ru-RU" sz="3200" dirty="0">
                <a:solidFill>
                  <a:schemeClr val="tx1"/>
                </a:solidFill>
              </a:rPr>
              <a:t> право </a:t>
            </a:r>
            <a:r>
              <a:rPr lang="uk-UA" sz="3200" dirty="0">
                <a:solidFill>
                  <a:schemeClr val="tx1"/>
                </a:solidFill>
              </a:rPr>
              <a:t>звільнитися</a:t>
            </a:r>
            <a:r>
              <a:rPr lang="ru-RU" sz="3200" dirty="0">
                <a:solidFill>
                  <a:schemeClr val="tx1"/>
                </a:solidFill>
              </a:rPr>
              <a:t>, </a:t>
            </a:r>
            <a:r>
              <a:rPr lang="uk-UA" sz="3200" dirty="0">
                <a:solidFill>
                  <a:schemeClr val="tx1"/>
                </a:solidFill>
              </a:rPr>
              <a:t>попередивши</a:t>
            </a:r>
            <a:r>
              <a:rPr lang="ru-RU" sz="3200" dirty="0">
                <a:solidFill>
                  <a:schemeClr val="tx1"/>
                </a:solidFill>
              </a:rPr>
              <a:t> </a:t>
            </a:r>
            <a:r>
              <a:rPr lang="uk-UA" sz="3200" dirty="0">
                <a:solidFill>
                  <a:schemeClr val="tx1"/>
                </a:solidFill>
              </a:rPr>
              <a:t>письмово роботодавця </a:t>
            </a:r>
            <a:r>
              <a:rPr lang="uk-UA" sz="3200" b="1" dirty="0">
                <a:solidFill>
                  <a:schemeClr val="tx1"/>
                </a:solidFill>
              </a:rPr>
              <a:t>за три дні</a:t>
            </a:r>
            <a:r>
              <a:rPr lang="uk-UA" sz="3200" dirty="0">
                <a:solidFill>
                  <a:schemeClr val="tx1"/>
                </a:solidFill>
              </a:rPr>
              <a:t>.</a:t>
            </a:r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uk-UA" sz="3000" dirty="0">
                <a:solidFill>
                  <a:schemeClr val="tx1"/>
                </a:solidFill>
              </a:rPr>
              <a:t>ТД із тимчасовими працівниками </a:t>
            </a:r>
            <a:r>
              <a:rPr lang="uk-UA" sz="3000" b="1" dirty="0">
                <a:solidFill>
                  <a:schemeClr val="tx1"/>
                </a:solidFill>
              </a:rPr>
              <a:t>вважають продовженим на невизначений строк</a:t>
            </a:r>
            <a:r>
              <a:rPr lang="uk-UA" sz="3000" dirty="0">
                <a:solidFill>
                  <a:schemeClr val="tx1"/>
                </a:solidFill>
              </a:rPr>
              <a:t>: </a:t>
            </a:r>
          </a:p>
          <a:p>
            <a:pPr marL="502920" indent="-457200" fontAlgn="auto">
              <a:lnSpc>
                <a:spcPct val="80000"/>
              </a:lnSpc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  <a:defRPr/>
            </a:pPr>
            <a:r>
              <a:rPr lang="uk-UA" sz="3000" dirty="0">
                <a:solidFill>
                  <a:schemeClr val="tx1"/>
                </a:solidFill>
              </a:rPr>
              <a:t>коли тимчасовий працівник пропрацював більше </a:t>
            </a:r>
            <a:r>
              <a:rPr lang="en-US" sz="3000" dirty="0">
                <a:solidFill>
                  <a:schemeClr val="tx1"/>
                </a:solidFill>
              </a:rPr>
              <a:t>2-</a:t>
            </a:r>
            <a:r>
              <a:rPr lang="uk-UA" sz="3000" dirty="0">
                <a:solidFill>
                  <a:schemeClr val="tx1"/>
                </a:solidFill>
              </a:rPr>
              <a:t>х (4-х) місяців, і жодна зі сторін не зажадала припинення трудових відносин; </a:t>
            </a:r>
          </a:p>
          <a:p>
            <a:pPr marL="502920" indent="-457200" fontAlgn="auto">
              <a:lnSpc>
                <a:spcPct val="80000"/>
              </a:lnSpc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  <a:defRPr/>
            </a:pPr>
            <a:r>
              <a:rPr lang="uk-UA" sz="3000" dirty="0">
                <a:solidFill>
                  <a:schemeClr val="tx1"/>
                </a:solidFill>
              </a:rPr>
              <a:t>коли звільненого тимчасового працівника знову прийнято на роботу на підприємство після перерви менше одного тижня, якщо при цьому строк його роботи до і після перерви загалом перевищує 2(4) місяці</a:t>
            </a:r>
            <a:r>
              <a:rPr lang="uk-UA" sz="3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br>
              <a:rPr lang="uk-UA" sz="27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lang="uk-UA" sz="27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53397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107504" y="116632"/>
            <a:ext cx="8856984" cy="6624736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ru-RU" sz="3200" b="1" dirty="0" err="1">
                <a:solidFill>
                  <a:schemeClr val="tx1"/>
                </a:solidFill>
              </a:rPr>
              <a:t>Продовження</a:t>
            </a:r>
            <a:r>
              <a:rPr lang="ru-RU" sz="3200" b="1" dirty="0">
                <a:solidFill>
                  <a:schemeClr val="tx1"/>
                </a:solidFill>
              </a:rPr>
              <a:t> </a:t>
            </a:r>
            <a:r>
              <a:rPr lang="ru-RU" sz="3200" b="1" dirty="0" err="1">
                <a:solidFill>
                  <a:schemeClr val="tx1"/>
                </a:solidFill>
              </a:rPr>
              <a:t>дії</a:t>
            </a:r>
            <a:r>
              <a:rPr lang="ru-RU" sz="3200" b="1" dirty="0">
                <a:solidFill>
                  <a:schemeClr val="tx1"/>
                </a:solidFill>
              </a:rPr>
              <a:t> строкового ТД на </a:t>
            </a:r>
            <a:r>
              <a:rPr lang="ru-RU" sz="3200" b="1" dirty="0" err="1">
                <a:solidFill>
                  <a:schemeClr val="tx1"/>
                </a:solidFill>
              </a:rPr>
              <a:t>невизначений</a:t>
            </a:r>
            <a:r>
              <a:rPr lang="ru-RU" sz="3200" b="1" dirty="0">
                <a:solidFill>
                  <a:schemeClr val="tx1"/>
                </a:solidFill>
              </a:rPr>
              <a:t> строк (ст. 39-1 КЗпП)</a:t>
            </a:r>
            <a:endParaRPr lang="uk-UA" sz="3200" b="1" dirty="0">
              <a:solidFill>
                <a:schemeClr val="tx1"/>
              </a:solidFill>
            </a:endParaRPr>
          </a:p>
          <a:p>
            <a:pPr>
              <a:lnSpc>
                <a:spcPct val="80000"/>
              </a:lnSpc>
              <a:buClr>
                <a:schemeClr val="accent1"/>
              </a:buClr>
              <a:buFont typeface="Wingdings" panose="05000000000000000000" pitchFamily="2" charset="2"/>
              <a:buChar char="§"/>
              <a:defRPr/>
            </a:pPr>
            <a:r>
              <a:rPr lang="ru-RU" sz="3000" dirty="0" err="1">
                <a:solidFill>
                  <a:schemeClr val="tx1"/>
                </a:solidFill>
              </a:rPr>
              <a:t>Якщо</a:t>
            </a:r>
            <a:r>
              <a:rPr lang="ru-RU" sz="3000" dirty="0">
                <a:solidFill>
                  <a:schemeClr val="tx1"/>
                </a:solidFill>
              </a:rPr>
              <a:t> </a:t>
            </a:r>
            <a:r>
              <a:rPr lang="ru-RU" sz="3000" dirty="0" err="1">
                <a:solidFill>
                  <a:schemeClr val="tx1"/>
                </a:solidFill>
              </a:rPr>
              <a:t>після</a:t>
            </a:r>
            <a:r>
              <a:rPr lang="ru-RU" sz="3000" dirty="0">
                <a:solidFill>
                  <a:schemeClr val="tx1"/>
                </a:solidFill>
              </a:rPr>
              <a:t> </a:t>
            </a:r>
            <a:r>
              <a:rPr lang="ru-RU" sz="3000" dirty="0" err="1">
                <a:solidFill>
                  <a:schemeClr val="tx1"/>
                </a:solidFill>
              </a:rPr>
              <a:t>закінчення</a:t>
            </a:r>
            <a:r>
              <a:rPr lang="ru-RU" sz="3000" dirty="0">
                <a:solidFill>
                  <a:schemeClr val="tx1"/>
                </a:solidFill>
              </a:rPr>
              <a:t> строку трудового договору </a:t>
            </a:r>
            <a:r>
              <a:rPr lang="ru-RU" sz="3000" dirty="0" err="1">
                <a:solidFill>
                  <a:schemeClr val="tx1"/>
                </a:solidFill>
              </a:rPr>
              <a:t>трудові</a:t>
            </a:r>
            <a:r>
              <a:rPr lang="ru-RU" sz="3000" dirty="0">
                <a:solidFill>
                  <a:schemeClr val="tx1"/>
                </a:solidFill>
              </a:rPr>
              <a:t> </a:t>
            </a:r>
            <a:r>
              <a:rPr lang="ru-RU" sz="3000" dirty="0" err="1">
                <a:solidFill>
                  <a:schemeClr val="tx1"/>
                </a:solidFill>
              </a:rPr>
              <a:t>відносини</a:t>
            </a:r>
            <a:r>
              <a:rPr lang="ru-RU" sz="3000" dirty="0">
                <a:solidFill>
                  <a:schemeClr val="tx1"/>
                </a:solidFill>
              </a:rPr>
              <a:t> </a:t>
            </a:r>
            <a:r>
              <a:rPr lang="ru-RU" sz="3000" dirty="0" err="1">
                <a:solidFill>
                  <a:schemeClr val="tx1"/>
                </a:solidFill>
              </a:rPr>
              <a:t>фактично</a:t>
            </a:r>
            <a:r>
              <a:rPr lang="ru-RU" sz="3000" dirty="0">
                <a:solidFill>
                  <a:schemeClr val="tx1"/>
                </a:solidFill>
              </a:rPr>
              <a:t> </a:t>
            </a:r>
            <a:r>
              <a:rPr lang="ru-RU" sz="3000" dirty="0" err="1">
                <a:solidFill>
                  <a:schemeClr val="tx1"/>
                </a:solidFill>
              </a:rPr>
              <a:t>тривають</a:t>
            </a:r>
            <a:r>
              <a:rPr lang="ru-RU" sz="3000" dirty="0">
                <a:solidFill>
                  <a:schemeClr val="tx1"/>
                </a:solidFill>
              </a:rPr>
              <a:t> і </a:t>
            </a:r>
            <a:r>
              <a:rPr lang="ru-RU" sz="3000" dirty="0" err="1">
                <a:solidFill>
                  <a:schemeClr val="tx1"/>
                </a:solidFill>
              </a:rPr>
              <a:t>жодна</a:t>
            </a:r>
            <a:r>
              <a:rPr lang="ru-RU" sz="3000" dirty="0">
                <a:solidFill>
                  <a:schemeClr val="tx1"/>
                </a:solidFill>
              </a:rPr>
              <a:t> </a:t>
            </a:r>
            <a:r>
              <a:rPr lang="ru-RU" sz="3000" dirty="0" err="1">
                <a:solidFill>
                  <a:schemeClr val="tx1"/>
                </a:solidFill>
              </a:rPr>
              <a:t>із</a:t>
            </a:r>
            <a:r>
              <a:rPr lang="ru-RU" sz="3000" dirty="0">
                <a:solidFill>
                  <a:schemeClr val="tx1"/>
                </a:solidFill>
              </a:rPr>
              <a:t> </a:t>
            </a:r>
            <a:r>
              <a:rPr lang="ru-RU" sz="3000" dirty="0" err="1">
                <a:solidFill>
                  <a:schemeClr val="tx1"/>
                </a:solidFill>
              </a:rPr>
              <a:t>сторін</a:t>
            </a:r>
            <a:r>
              <a:rPr lang="ru-RU" sz="3000" dirty="0">
                <a:solidFill>
                  <a:schemeClr val="tx1"/>
                </a:solidFill>
              </a:rPr>
              <a:t> не </a:t>
            </a:r>
            <a:r>
              <a:rPr lang="ru-RU" sz="3000" dirty="0" err="1">
                <a:solidFill>
                  <a:schemeClr val="tx1"/>
                </a:solidFill>
              </a:rPr>
              <a:t>вимагає</a:t>
            </a:r>
            <a:r>
              <a:rPr lang="ru-RU" sz="3000" dirty="0">
                <a:solidFill>
                  <a:schemeClr val="tx1"/>
                </a:solidFill>
              </a:rPr>
              <a:t> </a:t>
            </a:r>
            <a:r>
              <a:rPr lang="ru-RU" sz="3000" dirty="0" err="1">
                <a:solidFill>
                  <a:schemeClr val="tx1"/>
                </a:solidFill>
              </a:rPr>
              <a:t>їх</a:t>
            </a:r>
            <a:r>
              <a:rPr lang="ru-RU" sz="3000" dirty="0">
                <a:solidFill>
                  <a:schemeClr val="tx1"/>
                </a:solidFill>
              </a:rPr>
              <a:t> </a:t>
            </a:r>
            <a:r>
              <a:rPr lang="ru-RU" sz="3000" dirty="0" err="1">
                <a:solidFill>
                  <a:schemeClr val="tx1"/>
                </a:solidFill>
              </a:rPr>
              <a:t>припинення</a:t>
            </a:r>
            <a:r>
              <a:rPr lang="ru-RU" sz="3000" dirty="0">
                <a:solidFill>
                  <a:schemeClr val="tx1"/>
                </a:solidFill>
              </a:rPr>
              <a:t>, </a:t>
            </a:r>
            <a:r>
              <a:rPr lang="ru-RU" sz="3000" dirty="0" err="1">
                <a:solidFill>
                  <a:schemeClr val="tx1"/>
                </a:solidFill>
              </a:rPr>
              <a:t>дію</a:t>
            </a:r>
            <a:r>
              <a:rPr lang="ru-RU" sz="3000" dirty="0">
                <a:solidFill>
                  <a:schemeClr val="tx1"/>
                </a:solidFill>
              </a:rPr>
              <a:t> договору </a:t>
            </a:r>
            <a:r>
              <a:rPr lang="ru-RU" sz="3000" dirty="0" err="1">
                <a:solidFill>
                  <a:schemeClr val="tx1"/>
                </a:solidFill>
              </a:rPr>
              <a:t>вважають</a:t>
            </a:r>
            <a:r>
              <a:rPr lang="ru-RU" sz="3000" dirty="0">
                <a:solidFill>
                  <a:schemeClr val="tx1"/>
                </a:solidFill>
              </a:rPr>
              <a:t> </a:t>
            </a:r>
            <a:r>
              <a:rPr lang="ru-RU" sz="3000" dirty="0" err="1">
                <a:solidFill>
                  <a:schemeClr val="tx1"/>
                </a:solidFill>
              </a:rPr>
              <a:t>продовженою</a:t>
            </a:r>
            <a:r>
              <a:rPr lang="ru-RU" sz="3000" dirty="0">
                <a:solidFill>
                  <a:schemeClr val="tx1"/>
                </a:solidFill>
              </a:rPr>
              <a:t> на </a:t>
            </a:r>
            <a:r>
              <a:rPr lang="ru-RU" sz="3000" dirty="0" err="1">
                <a:solidFill>
                  <a:schemeClr val="tx1"/>
                </a:solidFill>
              </a:rPr>
              <a:t>невизначений</a:t>
            </a:r>
            <a:r>
              <a:rPr lang="ru-RU" sz="3000" dirty="0">
                <a:solidFill>
                  <a:schemeClr val="tx1"/>
                </a:solidFill>
              </a:rPr>
              <a:t> строк.</a:t>
            </a:r>
          </a:p>
          <a:p>
            <a:pPr>
              <a:lnSpc>
                <a:spcPct val="80000"/>
              </a:lnSpc>
              <a:buClr>
                <a:schemeClr val="accent1"/>
              </a:buClr>
              <a:buFont typeface="Wingdings" panose="05000000000000000000" pitchFamily="2" charset="2"/>
              <a:buChar char="§"/>
              <a:defRPr/>
            </a:pPr>
            <a:r>
              <a:rPr lang="ru-RU" sz="3000" dirty="0" err="1">
                <a:solidFill>
                  <a:schemeClr val="tx1"/>
                </a:solidFill>
              </a:rPr>
              <a:t>Трудові</a:t>
            </a:r>
            <a:r>
              <a:rPr lang="ru-RU" sz="3000" dirty="0">
                <a:solidFill>
                  <a:schemeClr val="tx1"/>
                </a:solidFill>
              </a:rPr>
              <a:t> договори, </a:t>
            </a:r>
            <a:r>
              <a:rPr lang="ru-RU" sz="3000" dirty="0" err="1">
                <a:solidFill>
                  <a:schemeClr val="tx1"/>
                </a:solidFill>
              </a:rPr>
              <a:t>переукладені</a:t>
            </a:r>
            <a:r>
              <a:rPr lang="ru-RU" sz="3000" dirty="0">
                <a:solidFill>
                  <a:schemeClr val="tx1"/>
                </a:solidFill>
              </a:rPr>
              <a:t> один </a:t>
            </a:r>
            <a:r>
              <a:rPr lang="ru-RU" sz="3000" dirty="0" err="1">
                <a:solidFill>
                  <a:schemeClr val="tx1"/>
                </a:solidFill>
              </a:rPr>
              <a:t>чи</a:t>
            </a:r>
            <a:r>
              <a:rPr lang="ru-RU" sz="3000" dirty="0">
                <a:solidFill>
                  <a:schemeClr val="tx1"/>
                </a:solidFill>
              </a:rPr>
              <a:t> </a:t>
            </a:r>
            <a:r>
              <a:rPr lang="ru-RU" sz="3000" dirty="0" err="1">
                <a:solidFill>
                  <a:schemeClr val="tx1"/>
                </a:solidFill>
              </a:rPr>
              <a:t>декілька</a:t>
            </a:r>
            <a:r>
              <a:rPr lang="ru-RU" sz="3000" dirty="0">
                <a:solidFill>
                  <a:schemeClr val="tx1"/>
                </a:solidFill>
              </a:rPr>
              <a:t> </a:t>
            </a:r>
            <a:r>
              <a:rPr lang="ru-RU" sz="3000" dirty="0" err="1">
                <a:solidFill>
                  <a:schemeClr val="tx1"/>
                </a:solidFill>
              </a:rPr>
              <a:t>разів</a:t>
            </a:r>
            <a:r>
              <a:rPr lang="ru-RU" sz="3000" dirty="0">
                <a:solidFill>
                  <a:schemeClr val="tx1"/>
                </a:solidFill>
              </a:rPr>
              <a:t>, за </a:t>
            </a:r>
            <a:r>
              <a:rPr lang="ru-RU" sz="3000" dirty="0" err="1">
                <a:solidFill>
                  <a:schemeClr val="tx1"/>
                </a:solidFill>
              </a:rPr>
              <a:t>винятком</a:t>
            </a:r>
            <a:r>
              <a:rPr lang="ru-RU" sz="3000" dirty="0">
                <a:solidFill>
                  <a:schemeClr val="tx1"/>
                </a:solidFill>
              </a:rPr>
              <a:t> </a:t>
            </a:r>
            <a:r>
              <a:rPr lang="ru-RU" sz="3000" dirty="0" err="1">
                <a:solidFill>
                  <a:schemeClr val="tx1"/>
                </a:solidFill>
              </a:rPr>
              <a:t>випадків</a:t>
            </a:r>
            <a:r>
              <a:rPr lang="ru-RU" sz="3000" dirty="0">
                <a:solidFill>
                  <a:schemeClr val="tx1"/>
                </a:solidFill>
              </a:rPr>
              <a:t>, </a:t>
            </a:r>
            <a:r>
              <a:rPr lang="ru-RU" sz="3000" dirty="0" err="1">
                <a:solidFill>
                  <a:schemeClr val="tx1"/>
                </a:solidFill>
              </a:rPr>
              <a:t>передбачених</a:t>
            </a:r>
            <a:r>
              <a:rPr lang="ru-RU" sz="3000" dirty="0">
                <a:solidFill>
                  <a:schemeClr val="tx1"/>
                </a:solidFill>
              </a:rPr>
              <a:t> </a:t>
            </a:r>
            <a:r>
              <a:rPr lang="ru-RU" sz="3000" dirty="0" err="1">
                <a:solidFill>
                  <a:schemeClr val="tx1"/>
                </a:solidFill>
              </a:rPr>
              <a:t>частиною</a:t>
            </a:r>
            <a:r>
              <a:rPr lang="ru-RU" sz="3000" dirty="0">
                <a:solidFill>
                  <a:schemeClr val="tx1"/>
                </a:solidFill>
              </a:rPr>
              <a:t> 2 </a:t>
            </a:r>
            <a:r>
              <a:rPr lang="ru-RU" sz="3000" dirty="0" err="1">
                <a:solidFill>
                  <a:schemeClr val="tx1"/>
                </a:solidFill>
              </a:rPr>
              <a:t>статті</a:t>
            </a:r>
            <a:r>
              <a:rPr lang="ru-RU" sz="3000" dirty="0">
                <a:solidFill>
                  <a:schemeClr val="tx1"/>
                </a:solidFill>
              </a:rPr>
              <a:t> 23 КЗпП, </a:t>
            </a:r>
            <a:r>
              <a:rPr lang="ru-RU" sz="3000" dirty="0" err="1">
                <a:solidFill>
                  <a:schemeClr val="tx1"/>
                </a:solidFill>
              </a:rPr>
              <a:t>вважають</a:t>
            </a:r>
            <a:r>
              <a:rPr lang="ru-RU" sz="3000" dirty="0">
                <a:solidFill>
                  <a:schemeClr val="tx1"/>
                </a:solidFill>
              </a:rPr>
              <a:t> такими, </a:t>
            </a:r>
            <a:r>
              <a:rPr lang="ru-RU" sz="3000" dirty="0" err="1">
                <a:solidFill>
                  <a:schemeClr val="tx1"/>
                </a:solidFill>
              </a:rPr>
              <a:t>що</a:t>
            </a:r>
            <a:r>
              <a:rPr lang="ru-RU" sz="3000" dirty="0">
                <a:solidFill>
                  <a:schemeClr val="tx1"/>
                </a:solidFill>
              </a:rPr>
              <a:t> </a:t>
            </a:r>
            <a:r>
              <a:rPr lang="ru-RU" sz="3000" dirty="0" err="1">
                <a:solidFill>
                  <a:schemeClr val="tx1"/>
                </a:solidFill>
              </a:rPr>
              <a:t>укладені</a:t>
            </a:r>
            <a:r>
              <a:rPr lang="ru-RU" sz="3000" dirty="0">
                <a:solidFill>
                  <a:schemeClr val="tx1"/>
                </a:solidFill>
              </a:rPr>
              <a:t> на </a:t>
            </a:r>
            <a:r>
              <a:rPr lang="ru-RU" sz="3000" dirty="0" err="1">
                <a:solidFill>
                  <a:schemeClr val="tx1"/>
                </a:solidFill>
              </a:rPr>
              <a:t>невизначений</a:t>
            </a:r>
            <a:r>
              <a:rPr lang="ru-RU" sz="3000" dirty="0">
                <a:solidFill>
                  <a:schemeClr val="tx1"/>
                </a:solidFill>
              </a:rPr>
              <a:t> строк.</a:t>
            </a:r>
            <a:endParaRPr lang="uk-UA" sz="3000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uk-UA" sz="3200" b="1" dirty="0">
                <a:solidFill>
                  <a:schemeClr val="tx1"/>
                </a:solidFill>
              </a:rPr>
              <a:t>Звільнення у зв’язку із закінченням строку ТД </a:t>
            </a:r>
            <a:r>
              <a:rPr lang="uk-UA" sz="3200" dirty="0">
                <a:solidFill>
                  <a:schemeClr val="tx1"/>
                </a:solidFill>
              </a:rPr>
              <a:t>(п. 2 ст. 36 </a:t>
            </a:r>
            <a:r>
              <a:rPr lang="uk-UA" sz="3200" dirty="0" err="1">
                <a:solidFill>
                  <a:schemeClr val="tx1"/>
                </a:solidFill>
              </a:rPr>
              <a:t>КЗпП</a:t>
            </a:r>
            <a:r>
              <a:rPr lang="uk-UA" sz="3200" dirty="0">
                <a:solidFill>
                  <a:schemeClr val="tx1"/>
                </a:solidFill>
              </a:rPr>
              <a:t>)</a:t>
            </a:r>
            <a:endParaRPr lang="ru-RU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51333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179512" y="188640"/>
            <a:ext cx="8784976" cy="6480720"/>
          </a:xfrm>
        </p:spPr>
        <p:txBody>
          <a:bodyPr rtlCol="0">
            <a:noAutofit/>
          </a:bodyPr>
          <a:lstStyle/>
          <a:p>
            <a:pPr indent="-182880" algn="ctr" fontAlgn="auto">
              <a:lnSpc>
                <a:spcPct val="80000"/>
              </a:lnSpc>
              <a:buClr>
                <a:schemeClr val="accent6">
                  <a:lumMod val="75000"/>
                </a:schemeClr>
              </a:buClr>
              <a:buFontTx/>
              <a:buNone/>
              <a:defRPr/>
            </a:pPr>
            <a:r>
              <a:rPr lang="uk-UA" sz="3800" dirty="0">
                <a:solidFill>
                  <a:schemeClr val="tx1"/>
                </a:solidFill>
              </a:rPr>
              <a:t>З</a:t>
            </a:r>
            <a:r>
              <a:rPr lang="uk-UA" sz="3800" b="1" dirty="0">
                <a:solidFill>
                  <a:schemeClr val="tx1"/>
                </a:solidFill>
              </a:rPr>
              <a:t>а формою працевлаштування </a:t>
            </a:r>
            <a:r>
              <a:rPr lang="uk-UA" sz="3800" dirty="0">
                <a:solidFill>
                  <a:schemeClr val="tx1"/>
                </a:solidFill>
              </a:rPr>
              <a:t>ТД поділяють:</a:t>
            </a:r>
          </a:p>
          <a:p>
            <a:pPr marL="502920" indent="-457200" fontAlgn="auto">
              <a:lnSpc>
                <a:spcPct val="80000"/>
              </a:lnSpc>
              <a:buClr>
                <a:schemeClr val="accent1"/>
              </a:buClr>
              <a:buFont typeface="Wingdings" panose="05000000000000000000" pitchFamily="2" charset="2"/>
              <a:buChar char="§"/>
              <a:defRPr/>
            </a:pPr>
            <a:r>
              <a:rPr lang="uk-UA" sz="3300" b="1" dirty="0">
                <a:solidFill>
                  <a:schemeClr val="tx1"/>
                </a:solidFill>
              </a:rPr>
              <a:t>за основним місцем роботи </a:t>
            </a:r>
            <a:r>
              <a:rPr lang="uk-UA" sz="3300" dirty="0">
                <a:solidFill>
                  <a:schemeClr val="tx1"/>
                </a:solidFill>
              </a:rPr>
              <a:t>(з трудовою книжкою)</a:t>
            </a:r>
          </a:p>
          <a:p>
            <a:pPr marL="502920" indent="-457200" fontAlgn="auto">
              <a:lnSpc>
                <a:spcPct val="80000"/>
              </a:lnSpc>
              <a:buClr>
                <a:schemeClr val="accent1"/>
              </a:buClr>
              <a:buFont typeface="Wingdings" panose="05000000000000000000" pitchFamily="2" charset="2"/>
              <a:buChar char="§"/>
              <a:defRPr/>
            </a:pPr>
            <a:r>
              <a:rPr lang="uk-UA" sz="3300" b="1" dirty="0">
                <a:solidFill>
                  <a:schemeClr val="tx1"/>
                </a:solidFill>
              </a:rPr>
              <a:t>за сумісництвом.</a:t>
            </a:r>
          </a:p>
          <a:p>
            <a:pPr marL="45720" indent="0" fontAlgn="auto">
              <a:lnSpc>
                <a:spcPct val="80000"/>
              </a:lnSpc>
              <a:buClr>
                <a:schemeClr val="accent1"/>
              </a:buClr>
              <a:buNone/>
              <a:defRPr/>
            </a:pPr>
            <a:r>
              <a:rPr lang="uk-UA" sz="3400" dirty="0">
                <a:solidFill>
                  <a:schemeClr val="tx1"/>
                </a:solidFill>
              </a:rPr>
              <a:t>Працівник має право реалізувати здібності до продуктивної і творчої праці шляхом укладення трудового договору </a:t>
            </a:r>
            <a:r>
              <a:rPr lang="uk-UA" sz="3400" b="1" dirty="0">
                <a:solidFill>
                  <a:schemeClr val="tx1"/>
                </a:solidFill>
              </a:rPr>
              <a:t>на одному або одночасно на декількох підприємствах,</a:t>
            </a:r>
            <a:r>
              <a:rPr lang="uk-UA" sz="3400" dirty="0">
                <a:solidFill>
                  <a:schemeClr val="tx1"/>
                </a:solidFill>
              </a:rPr>
              <a:t> в установах, організаціях, якщо інше не передбачене законодавством, колдоговором або угодою сторін </a:t>
            </a:r>
          </a:p>
          <a:p>
            <a:pPr marL="45720" indent="0" algn="r" fontAlgn="auto">
              <a:lnSpc>
                <a:spcPct val="80000"/>
              </a:lnSpc>
              <a:buClr>
                <a:schemeClr val="accent1"/>
              </a:buClr>
              <a:buNone/>
              <a:defRPr/>
            </a:pPr>
            <a:r>
              <a:rPr lang="uk-UA" sz="3600" dirty="0">
                <a:solidFill>
                  <a:schemeClr val="tx1"/>
                </a:solidFill>
              </a:rPr>
              <a:t>ст. 21 </a:t>
            </a:r>
            <a:r>
              <a:rPr lang="uk-UA" sz="3600" dirty="0" err="1">
                <a:solidFill>
                  <a:schemeClr val="tx1"/>
                </a:solidFill>
              </a:rPr>
              <a:t>КЗпП</a:t>
            </a:r>
            <a:endParaRPr lang="uk-UA" sz="3600" dirty="0">
              <a:solidFill>
                <a:schemeClr val="tx1"/>
              </a:solidFill>
            </a:endParaRPr>
          </a:p>
          <a:p>
            <a:pPr marL="502920" indent="-457200" fontAlgn="auto">
              <a:lnSpc>
                <a:spcPct val="80000"/>
              </a:lnSpc>
              <a:buClr>
                <a:schemeClr val="accent1"/>
              </a:buClr>
              <a:buFont typeface="Wingdings" panose="05000000000000000000" pitchFamily="2" charset="2"/>
              <a:buChar char="§"/>
              <a:defRPr/>
            </a:pPr>
            <a:endParaRPr lang="uk-UA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107504" y="116632"/>
            <a:ext cx="8856984" cy="6552728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</a:pPr>
            <a:r>
              <a:rPr lang="uk-UA" sz="4000" b="1" dirty="0">
                <a:solidFill>
                  <a:schemeClr val="tx1"/>
                </a:solidFill>
              </a:rPr>
              <a:t>Сумісництво</a:t>
            </a:r>
            <a:r>
              <a:rPr lang="uk-UA" sz="3200" dirty="0">
                <a:solidFill>
                  <a:schemeClr val="tx1"/>
                </a:solidFill>
              </a:rPr>
              <a:t> — виконання працівником, крім своєї основної, іншої регулярної оплачуваної роботи на умовах ТД </a:t>
            </a:r>
            <a:r>
              <a:rPr lang="uk-UA" sz="3200" dirty="0">
                <a:solidFill>
                  <a:srgbClr val="0070C0"/>
                </a:solidFill>
              </a:rPr>
              <a:t>у вільний від основної роботи час </a:t>
            </a:r>
            <a:r>
              <a:rPr lang="uk-UA" sz="3200" dirty="0">
                <a:solidFill>
                  <a:schemeClr val="tx1"/>
                </a:solidFill>
              </a:rPr>
              <a:t>на тому ж або іншому підприємстві, установі,організації або у громадянина (підприємця, приватної особи) за наймом.</a:t>
            </a:r>
          </a:p>
          <a:p>
            <a:pPr marL="0" indent="0" algn="r">
              <a:lnSpc>
                <a:spcPct val="80000"/>
              </a:lnSpc>
              <a:buNone/>
            </a:pPr>
            <a:r>
              <a:rPr lang="uk-UA" sz="2900" dirty="0">
                <a:solidFill>
                  <a:schemeClr val="tx1"/>
                </a:solidFill>
              </a:rPr>
              <a:t>ПКМУ «Про роботу за сумісництвом працівників </a:t>
            </a:r>
            <a:r>
              <a:rPr lang="uk-UA" sz="2900" dirty="0">
                <a:solidFill>
                  <a:srgbClr val="0070C0"/>
                </a:solidFill>
              </a:rPr>
              <a:t>державних </a:t>
            </a:r>
            <a:r>
              <a:rPr lang="uk-UA" sz="2900" dirty="0">
                <a:solidFill>
                  <a:schemeClr val="tx1"/>
                </a:solidFill>
              </a:rPr>
              <a:t>підприємств, установ і організацій» від 03.04.1993 № 245, </a:t>
            </a:r>
          </a:p>
          <a:p>
            <a:pPr marL="0" indent="0" algn="r">
              <a:lnSpc>
                <a:spcPct val="80000"/>
              </a:lnSpc>
              <a:buNone/>
            </a:pPr>
            <a:r>
              <a:rPr lang="uk-UA" sz="2900" dirty="0">
                <a:solidFill>
                  <a:schemeClr val="tx1"/>
                </a:solidFill>
              </a:rPr>
              <a:t>Наказ Мінпраці, Мін’юсту, Мінфіну «Про затвердження Положення про умови роботи за сумісництвом працівників </a:t>
            </a:r>
            <a:r>
              <a:rPr lang="uk-UA" sz="2900" b="1" dirty="0">
                <a:solidFill>
                  <a:schemeClr val="tx1"/>
                </a:solidFill>
              </a:rPr>
              <a:t>державних підприємств</a:t>
            </a:r>
            <a:r>
              <a:rPr lang="uk-UA" sz="2900" dirty="0">
                <a:solidFill>
                  <a:schemeClr val="tx1"/>
                </a:solidFill>
              </a:rPr>
              <a:t>, установ і організацій» </a:t>
            </a:r>
            <a:br>
              <a:rPr lang="uk-UA" sz="2900" dirty="0">
                <a:solidFill>
                  <a:schemeClr val="tx1"/>
                </a:solidFill>
              </a:rPr>
            </a:br>
            <a:r>
              <a:rPr lang="uk-UA" sz="2900" dirty="0">
                <a:solidFill>
                  <a:schemeClr val="tx1"/>
                </a:solidFill>
              </a:rPr>
              <a:t>№ 43 від 28.06.1993</a:t>
            </a:r>
          </a:p>
          <a:p>
            <a:pPr marL="0" indent="0">
              <a:lnSpc>
                <a:spcPct val="80000"/>
              </a:lnSpc>
              <a:buFontTx/>
              <a:buNone/>
            </a:pPr>
            <a:endParaRPr lang="uk-UA" sz="2800" dirty="0">
              <a:solidFill>
                <a:schemeClr val="tx1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endParaRPr lang="uk-UA" sz="2800" dirty="0">
              <a:solidFill>
                <a:schemeClr val="tx1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endParaRPr lang="uk-UA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0" y="116632"/>
            <a:ext cx="8964488" cy="6552728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</a:pPr>
            <a:endParaRPr lang="uk-UA" sz="3600" b="1" dirty="0">
              <a:solidFill>
                <a:schemeClr val="tx1"/>
              </a:solidFill>
            </a:endParaRPr>
          </a:p>
          <a:p>
            <a:pPr marL="0" indent="0">
              <a:lnSpc>
                <a:spcPct val="80000"/>
              </a:lnSpc>
              <a:buFontTx/>
              <a:buNone/>
            </a:pPr>
            <a:r>
              <a:rPr lang="uk-UA" sz="4000" b="1" dirty="0">
                <a:solidFill>
                  <a:schemeClr val="tx1"/>
                </a:solidFill>
              </a:rPr>
              <a:t>Суміщення</a:t>
            </a:r>
            <a:r>
              <a:rPr lang="uk-UA" sz="3600" b="1" dirty="0">
                <a:solidFill>
                  <a:schemeClr val="tx1"/>
                </a:solidFill>
              </a:rPr>
              <a:t> — </a:t>
            </a:r>
            <a:r>
              <a:rPr lang="uk-UA" sz="3600" dirty="0">
                <a:solidFill>
                  <a:schemeClr val="tx1"/>
                </a:solidFill>
              </a:rPr>
              <a:t>виконання працівником </a:t>
            </a:r>
            <a:r>
              <a:rPr lang="uk-UA" sz="3600" dirty="0">
                <a:solidFill>
                  <a:srgbClr val="0070C0"/>
                </a:solidFill>
              </a:rPr>
              <a:t>поряд зі своєю основною роботою</a:t>
            </a:r>
            <a:r>
              <a:rPr lang="uk-UA" sz="3600" dirty="0">
                <a:solidFill>
                  <a:schemeClr val="tx1"/>
                </a:solidFill>
              </a:rPr>
              <a:t>, обумовленою ТД, додаткової роботи за іншою професією (посадою) </a:t>
            </a:r>
          </a:p>
          <a:p>
            <a:pPr marL="0" indent="0" algn="r">
              <a:lnSpc>
                <a:spcPct val="80000"/>
              </a:lnSpc>
              <a:buFontTx/>
              <a:buNone/>
            </a:pPr>
            <a:r>
              <a:rPr lang="uk-UA" sz="3200" dirty="0">
                <a:solidFill>
                  <a:schemeClr val="tx1"/>
                </a:solidFill>
              </a:rPr>
              <a:t>Інструкція із застосування постанови РМ СРСР «Про порядок та умови суміщення професій (посад)» від 04.12.1981 № 1145, затверджена </a:t>
            </a:r>
            <a:r>
              <a:rPr lang="uk-UA" sz="3200" dirty="0" err="1">
                <a:solidFill>
                  <a:schemeClr val="tx1"/>
                </a:solidFill>
              </a:rPr>
              <a:t>ДержкомСРСР</a:t>
            </a:r>
            <a:r>
              <a:rPr lang="uk-UA" sz="3200" dirty="0">
                <a:solidFill>
                  <a:schemeClr val="tx1"/>
                </a:solidFill>
              </a:rPr>
              <a:t> з праці і соціальних питань, Мінфіну СРСР, Секретаріатом ВЦСПС 14.05.1982 № 53-ВЛ</a:t>
            </a:r>
          </a:p>
          <a:p>
            <a:pPr>
              <a:lnSpc>
                <a:spcPct val="80000"/>
              </a:lnSpc>
              <a:buFontTx/>
              <a:buNone/>
            </a:pPr>
            <a:endParaRPr lang="uk-UA" sz="3600" b="1" dirty="0">
              <a:solidFill>
                <a:schemeClr val="tx1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endParaRPr lang="uk-UA" sz="3200" dirty="0">
              <a:solidFill>
                <a:schemeClr val="tx1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endParaRPr lang="uk-UA" sz="3200" dirty="0">
              <a:solidFill>
                <a:schemeClr val="tx1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endParaRPr lang="uk-UA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64531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179512" y="188640"/>
            <a:ext cx="8784976" cy="648072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uk-UA" sz="2400" dirty="0"/>
              <a:t>	 </a:t>
            </a:r>
          </a:p>
          <a:p>
            <a:pPr>
              <a:lnSpc>
                <a:spcPct val="80000"/>
              </a:lnSpc>
              <a:buFontTx/>
              <a:buNone/>
            </a:pPr>
            <a:endParaRPr lang="uk-UA" sz="2400" dirty="0"/>
          </a:p>
        </p:txBody>
      </p:sp>
      <p:graphicFrame>
        <p:nvGraphicFramePr>
          <p:cNvPr id="4" name="Таблиц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83007278"/>
              </p:ext>
            </p:extLst>
          </p:nvPr>
        </p:nvGraphicFramePr>
        <p:xfrm>
          <a:off x="158044" y="135468"/>
          <a:ext cx="8748889" cy="670376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8724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764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3630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kern="1600" spc="0" baseline="0" dirty="0">
                          <a:solidFill>
                            <a:srgbClr val="000000"/>
                          </a:solidFill>
                          <a:effectLst/>
                          <a:latin typeface="Myriad Pro"/>
                          <a:ea typeface="Calibri"/>
                          <a:cs typeface="Myriad Pro"/>
                        </a:rPr>
                        <a:t>СУМІСНИЦТВО</a:t>
                      </a:r>
                    </a:p>
                  </a:txBody>
                  <a:tcPr marL="36195" marR="36195" marT="36195" marB="3619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800" b="1" kern="1600" spc="0" baseline="0" dirty="0">
                          <a:solidFill>
                            <a:srgbClr val="000000"/>
                          </a:solidFill>
                          <a:effectLst/>
                          <a:latin typeface="Myriad Pro"/>
                          <a:ea typeface="Calibri"/>
                          <a:cs typeface="Myriad Pro"/>
                        </a:rPr>
                        <a:t>СУМІЩЕННЯ</a:t>
                      </a:r>
                    </a:p>
                  </a:txBody>
                  <a:tcPr marL="36195" marR="36195" marT="36195" marB="3619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4268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b="1" kern="1600" spc="0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Оформлення</a:t>
                      </a:r>
                      <a:endParaRPr lang="uk-UA" sz="2400" kern="1600" spc="0" baseline="0" dirty="0">
                        <a:solidFill>
                          <a:srgbClr val="000000"/>
                        </a:solidFill>
                        <a:effectLst/>
                        <a:latin typeface="Myriad Pro"/>
                        <a:ea typeface="Calibri"/>
                        <a:cs typeface="Myriad Pro"/>
                      </a:endParaRPr>
                    </a:p>
                  </a:txBody>
                  <a:tcPr marL="36195" marR="36195" marT="36195" marB="3619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4142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400" kern="1600" spc="0" baseline="0" dirty="0">
                          <a:solidFill>
                            <a:srgbClr val="000000"/>
                          </a:solidFill>
                          <a:effectLst/>
                          <a:latin typeface="Myriad Pro"/>
                          <a:ea typeface="Calibri"/>
                          <a:cs typeface="Myriad Pro"/>
                        </a:rPr>
                        <a:t>Видають наказ про прийняття на роботу</a:t>
                      </a:r>
                    </a:p>
                  </a:txBody>
                  <a:tcPr marL="36195" marR="36195" marT="36195" marB="3619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400" kern="1600" spc="0" baseline="0" dirty="0">
                          <a:solidFill>
                            <a:srgbClr val="000000"/>
                          </a:solidFill>
                          <a:effectLst/>
                          <a:latin typeface="Myriad Pro"/>
                          <a:ea typeface="Calibri"/>
                          <a:cs typeface="Myriad Pro"/>
                        </a:rPr>
                        <a:t>Видають наказ про покладання обов’язків за вакантною посадою</a:t>
                      </a:r>
                    </a:p>
                  </a:txBody>
                  <a:tcPr marL="36195" marR="36195" marT="36195" marB="3619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0402"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2800" b="1" kern="1600" spc="0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Особова</a:t>
                      </a:r>
                      <a:r>
                        <a:rPr lang="ru-RU" sz="2800" b="1" kern="1600" spc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800" b="1" kern="1600" spc="0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картка</a:t>
                      </a:r>
                      <a:r>
                        <a:rPr lang="ru-RU" sz="2800" b="1" kern="1600" spc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П-2</a:t>
                      </a:r>
                      <a:endParaRPr kumimoji="0" lang="uk-UA" sz="2800" b="0" i="0" u="none" strike="noStrike" kern="16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+mn-ea"/>
                        <a:cs typeface="+mn-cs"/>
                      </a:endParaRPr>
                    </a:p>
                  </a:txBody>
                  <a:tcPr marT="45723" marB="4572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9857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2400" kern="1600" spc="0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Ведуть</a:t>
                      </a:r>
                      <a:r>
                        <a:rPr lang="ru-RU" sz="2400" kern="1600" spc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400" kern="1600" spc="0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окремо</a:t>
                      </a:r>
                      <a:r>
                        <a:rPr lang="ru-RU" sz="2400" kern="1600" spc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400" kern="1600" spc="0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від</a:t>
                      </a:r>
                      <a:r>
                        <a:rPr lang="ru-RU" sz="2400" kern="1600" spc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400" kern="1600" spc="0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картки</a:t>
                      </a:r>
                      <a:r>
                        <a:rPr lang="ru-RU" sz="2400" kern="1600" spc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П-2 за основною </a:t>
                      </a:r>
                      <a:r>
                        <a:rPr lang="ru-RU" sz="2400" kern="1600" spc="0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посадою</a:t>
                      </a:r>
                      <a:endParaRPr kumimoji="0" lang="ru-RU" sz="2400" b="0" i="0" u="none" strike="noStrike" kern="16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+mn-ea"/>
                        <a:cs typeface="+mn-cs"/>
                      </a:endParaRPr>
                    </a:p>
                  </a:txBody>
                  <a:tcPr marT="45723" marB="4572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400" kern="1600" spc="0" baseline="0" dirty="0">
                          <a:solidFill>
                            <a:srgbClr val="000000"/>
                          </a:solidFill>
                          <a:effectLst/>
                          <a:latin typeface="Myriad Pro"/>
                          <a:ea typeface="Calibri"/>
                          <a:cs typeface="Myriad Pro"/>
                        </a:rPr>
                        <a:t>Не оформляють. Доцільно внести запис в картку П-2 за основною посадою</a:t>
                      </a:r>
                    </a:p>
                  </a:txBody>
                  <a:tcPr marL="36195" marR="36195" marT="36195" marB="3619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8656"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2800" b="1" kern="1600" spc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Час </a:t>
                      </a:r>
                      <a:r>
                        <a:rPr lang="ru-RU" sz="2800" b="1" kern="1600" spc="0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роботи</a:t>
                      </a:r>
                      <a:endParaRPr kumimoji="0" lang="ru-RU" sz="2800" b="0" i="0" u="none" strike="noStrike" kern="16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+mn-ea"/>
                        <a:cs typeface="+mn-cs"/>
                      </a:endParaRPr>
                    </a:p>
                  </a:txBody>
                  <a:tcPr marT="45723" marB="4572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8343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400" kern="1600" spc="0" baseline="0" dirty="0">
                          <a:solidFill>
                            <a:srgbClr val="000000"/>
                          </a:solidFill>
                          <a:effectLst/>
                          <a:latin typeface="Myriad Pro"/>
                          <a:ea typeface="Calibri"/>
                          <a:cs typeface="Myriad Pro"/>
                        </a:rPr>
                        <a:t>Виконують у </a:t>
                      </a:r>
                      <a:r>
                        <a:rPr lang="uk-UA" sz="2400" b="1" kern="1600" spc="0" baseline="0" dirty="0">
                          <a:solidFill>
                            <a:srgbClr val="000000"/>
                          </a:solidFill>
                          <a:effectLst/>
                          <a:latin typeface="Myriad Pro"/>
                          <a:ea typeface="Calibri"/>
                          <a:cs typeface="Myriad Pro"/>
                        </a:rPr>
                        <a:t>вільний</a:t>
                      </a:r>
                      <a:r>
                        <a:rPr lang="uk-UA" sz="2400" kern="1600" spc="0" baseline="0" dirty="0">
                          <a:solidFill>
                            <a:srgbClr val="000000"/>
                          </a:solidFill>
                          <a:effectLst/>
                          <a:latin typeface="Myriad Pro"/>
                          <a:ea typeface="Calibri"/>
                          <a:cs typeface="Myriad Pro"/>
                        </a:rPr>
                        <a:t> від основної роботи </a:t>
                      </a:r>
                    </a:p>
                  </a:txBody>
                  <a:tcPr marL="36195" marR="36195" marT="36195" marB="3619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400" kern="1600" spc="0" baseline="0" dirty="0">
                          <a:solidFill>
                            <a:srgbClr val="000000"/>
                          </a:solidFill>
                          <a:effectLst/>
                          <a:latin typeface="Myriad Pro"/>
                          <a:ea typeface="Calibri"/>
                          <a:cs typeface="Myriad Pro"/>
                        </a:rPr>
                        <a:t>Виконують у</a:t>
                      </a:r>
                      <a:r>
                        <a:rPr lang="uk-UA" sz="2400" b="1" kern="1600" spc="0" baseline="0" dirty="0">
                          <a:solidFill>
                            <a:srgbClr val="000000"/>
                          </a:solidFill>
                          <a:effectLst/>
                          <a:latin typeface="Myriad Pro"/>
                          <a:ea typeface="Calibri"/>
                          <a:cs typeface="Myriad Pro"/>
                        </a:rPr>
                        <a:t> робочий час </a:t>
                      </a:r>
                      <a:r>
                        <a:rPr lang="uk-UA" sz="2400" kern="1600" spc="0" baseline="0" dirty="0">
                          <a:solidFill>
                            <a:srgbClr val="000000"/>
                          </a:solidFill>
                          <a:effectLst/>
                          <a:latin typeface="Myriad Pro"/>
                          <a:ea typeface="Calibri"/>
                          <a:cs typeface="Myriad Pro"/>
                        </a:rPr>
                        <a:t>за основною посадою</a:t>
                      </a:r>
                    </a:p>
                  </a:txBody>
                  <a:tcPr marL="36195" marR="36195" marT="36195" marB="3619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32183"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2800" b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Облік</a:t>
                      </a:r>
                      <a:r>
                        <a:rPr lang="ru-RU" sz="2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800" b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робочого</a:t>
                      </a:r>
                      <a:r>
                        <a:rPr lang="ru-RU" sz="2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часу</a:t>
                      </a:r>
                      <a:endParaRPr kumimoji="0" lang="ru-RU" sz="2800" b="0" i="0" u="none" strike="noStrike" kern="16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+mn-ea"/>
                        <a:cs typeface="+mn-cs"/>
                      </a:endParaRPr>
                    </a:p>
                  </a:txBody>
                  <a:tcPr marT="45723" marB="4572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13358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Табель </a:t>
                      </a:r>
                      <a:r>
                        <a:rPr lang="ru-RU" sz="24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ведуть</a:t>
                      </a:r>
                      <a:r>
                        <a:rPr lang="ru-RU" sz="2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і за основною </a:t>
                      </a:r>
                      <a:r>
                        <a:rPr lang="ru-RU" sz="24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посадою</a:t>
                      </a:r>
                      <a:r>
                        <a:rPr lang="ru-RU" sz="2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і за</a:t>
                      </a:r>
                      <a:r>
                        <a:rPr lang="ru-RU" sz="24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400" kern="1200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сумісництвом</a:t>
                      </a:r>
                      <a:endParaRPr lang="uk-UA" sz="2400" kern="1600" spc="0" baseline="0" dirty="0">
                        <a:solidFill>
                          <a:srgbClr val="000000"/>
                        </a:solidFill>
                        <a:effectLst/>
                        <a:latin typeface="Myriad Pro"/>
                        <a:ea typeface="Calibri"/>
                        <a:cs typeface="Myriad Pro"/>
                      </a:endParaRPr>
                    </a:p>
                  </a:txBody>
                  <a:tcPr marL="36195" marR="36195" marT="36195" marB="3619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uk-UA" sz="2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 </a:t>
                      </a:r>
                      <a:r>
                        <a:rPr lang="uk-UA" sz="24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суміщуваною</a:t>
                      </a:r>
                      <a:r>
                        <a:rPr lang="uk-UA" sz="2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посадою не ведуть. </a:t>
                      </a:r>
                      <a:r>
                        <a:rPr lang="ru-RU" sz="2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 </a:t>
                      </a:r>
                      <a:r>
                        <a:rPr lang="ru-RU" sz="24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табелі</a:t>
                      </a:r>
                      <a:r>
                        <a:rPr lang="ru-RU" sz="2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не </a:t>
                      </a:r>
                      <a:r>
                        <a:rPr lang="ru-RU" sz="24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відображають</a:t>
                      </a:r>
                      <a:endParaRPr lang="uk-UA" sz="2400" kern="1600" spc="0" baseline="0" dirty="0">
                        <a:solidFill>
                          <a:srgbClr val="000000"/>
                        </a:solidFill>
                        <a:effectLst/>
                        <a:latin typeface="Myriad Pro"/>
                        <a:ea typeface="Calibri"/>
                        <a:cs typeface="Myriad Pro"/>
                      </a:endParaRPr>
                    </a:p>
                  </a:txBody>
                  <a:tcPr marL="36195" marR="36195" marT="36195" marB="3619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31942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457200" y="476250"/>
            <a:ext cx="8229600" cy="5649913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uk-UA" sz="2400" dirty="0"/>
              <a:t>	 </a:t>
            </a:r>
          </a:p>
          <a:p>
            <a:pPr>
              <a:lnSpc>
                <a:spcPct val="80000"/>
              </a:lnSpc>
              <a:buFontTx/>
              <a:buNone/>
            </a:pPr>
            <a:endParaRPr lang="uk-UA" sz="2400" dirty="0"/>
          </a:p>
        </p:txBody>
      </p:sp>
      <p:graphicFrame>
        <p:nvGraphicFramePr>
          <p:cNvPr id="4" name="Таблиц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98878790"/>
              </p:ext>
            </p:extLst>
          </p:nvPr>
        </p:nvGraphicFramePr>
        <p:xfrm>
          <a:off x="107505" y="116634"/>
          <a:ext cx="8856984" cy="687153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7587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77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105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0985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kern="1600" spc="0" baseline="0" dirty="0">
                          <a:solidFill>
                            <a:srgbClr val="000000"/>
                          </a:solidFill>
                          <a:effectLst/>
                          <a:latin typeface="Myriad Pro"/>
                          <a:ea typeface="Calibri"/>
                          <a:cs typeface="Myriad Pro"/>
                        </a:rPr>
                        <a:t>СУМІСНИЦТВО</a:t>
                      </a:r>
                    </a:p>
                  </a:txBody>
                  <a:tcPr marL="36195" marR="36195" marT="36195" marB="3619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800" b="1" kern="1600" spc="0" baseline="0" dirty="0">
                          <a:solidFill>
                            <a:srgbClr val="000000"/>
                          </a:solidFill>
                          <a:effectLst/>
                          <a:latin typeface="Myriad Pro"/>
                          <a:ea typeface="Calibri"/>
                          <a:cs typeface="Myriad Pro"/>
                        </a:rPr>
                        <a:t>СУМІЩЕННЯ</a:t>
                      </a:r>
                    </a:p>
                  </a:txBody>
                  <a:tcPr marL="36195" marR="36195" marT="36195" marB="3619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8714"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Оплата</a:t>
                      </a:r>
                      <a:endParaRPr lang="uk-UA" sz="2600" kern="1600" spc="0" baseline="0" dirty="0">
                        <a:solidFill>
                          <a:srgbClr val="000000"/>
                        </a:solidFill>
                        <a:effectLst/>
                        <a:latin typeface="Myriad Pro"/>
                        <a:ea typeface="Calibri"/>
                        <a:cs typeface="Myriad Pro"/>
                      </a:endParaRPr>
                    </a:p>
                  </a:txBody>
                  <a:tcPr marL="36195" marR="36195" marT="36195" marB="3619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6894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Виплачують</a:t>
                      </a:r>
                      <a:r>
                        <a:rPr lang="ru-RU" sz="2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зарплату</a:t>
                      </a:r>
                      <a:endParaRPr lang="uk-UA" sz="2400" kern="1600" spc="0" baseline="0" dirty="0">
                        <a:solidFill>
                          <a:srgbClr val="000000"/>
                        </a:solidFill>
                        <a:effectLst/>
                        <a:latin typeface="Myriad Pro"/>
                        <a:ea typeface="Calibri"/>
                        <a:cs typeface="Myriad Pro"/>
                      </a:endParaRPr>
                    </a:p>
                  </a:txBody>
                  <a:tcPr marL="36195" marR="36195" marT="36195" marB="3619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Встановлюють доплату за рахунок фонду економії зарплати за вакантною посадою</a:t>
                      </a:r>
                    </a:p>
                  </a:txBody>
                  <a:tcPr marL="36195" marR="36195" marT="36195" marB="3619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7045"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2400" b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Відпустка</a:t>
                      </a:r>
                      <a:endParaRPr kumimoji="0" lang="uk-UA" sz="2100" b="0" i="0" u="none" strike="noStrike" kern="16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+mn-ea"/>
                        <a:cs typeface="+mn-cs"/>
                      </a:endParaRPr>
                    </a:p>
                  </a:txBody>
                  <a:tcPr marT="45723" marB="4572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0143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Надають</a:t>
                      </a:r>
                      <a:endParaRPr lang="uk-UA" sz="2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195" marR="36195" marT="36195" marB="3619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Окремо не надають. Доплату за суміщення професій включають до розрахунку середньої зарплати за основною посадою</a:t>
                      </a:r>
                    </a:p>
                  </a:txBody>
                  <a:tcPr marL="36195" marR="36195" marT="36195" marB="3619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8181"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2600" b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Тимчасова</a:t>
                      </a:r>
                      <a:r>
                        <a:rPr lang="ru-RU" sz="2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600" b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непрацездатність</a:t>
                      </a:r>
                      <a:endParaRPr kumimoji="0" lang="ru-RU" sz="2600" b="0" i="0" u="none" strike="noStrike" kern="16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+mn-ea"/>
                        <a:cs typeface="+mn-cs"/>
                      </a:endParaRPr>
                    </a:p>
                  </a:txBody>
                  <a:tcPr marT="45723" marB="4572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443927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400" kern="1600" spc="0" baseline="0" dirty="0">
                          <a:solidFill>
                            <a:srgbClr val="000000"/>
                          </a:solidFill>
                          <a:effectLst/>
                          <a:latin typeface="Myriad Pro"/>
                          <a:ea typeface="Calibri"/>
                          <a:cs typeface="Myriad Pro"/>
                        </a:rPr>
                        <a:t>Оплачують</a:t>
                      </a:r>
                      <a:endParaRPr lang="uk-UA" sz="2200" kern="1600" spc="0" baseline="0" dirty="0">
                        <a:solidFill>
                          <a:srgbClr val="000000"/>
                        </a:solidFill>
                        <a:effectLst/>
                        <a:latin typeface="Myriad Pro"/>
                        <a:ea typeface="Calibri"/>
                        <a:cs typeface="Myriad Pro"/>
                      </a:endParaRPr>
                    </a:p>
                  </a:txBody>
                  <a:tcPr marL="36195" marR="36195" marT="36195" marB="3619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2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Окремо</a:t>
                      </a:r>
                      <a:r>
                        <a:rPr lang="ru-RU" sz="2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не </a:t>
                      </a:r>
                      <a:r>
                        <a:rPr lang="ru-RU" sz="22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оплачують</a:t>
                      </a:r>
                      <a:r>
                        <a:rPr lang="ru-RU" sz="2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Доплату за </a:t>
                      </a:r>
                      <a:r>
                        <a:rPr lang="ru-RU" sz="22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суміщення</a:t>
                      </a:r>
                      <a:r>
                        <a:rPr lang="ru-RU" sz="2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2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включають</a:t>
                      </a:r>
                      <a:r>
                        <a:rPr lang="ru-RU" sz="2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в </a:t>
                      </a:r>
                      <a:r>
                        <a:rPr lang="ru-RU" sz="22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розрахунок</a:t>
                      </a:r>
                      <a:r>
                        <a:rPr lang="ru-RU" sz="2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2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середньої</a:t>
                      </a:r>
                      <a:r>
                        <a:rPr lang="ru-RU" sz="2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2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зп</a:t>
                      </a:r>
                      <a:r>
                        <a:rPr lang="ru-RU" sz="2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при </a:t>
                      </a:r>
                      <a:r>
                        <a:rPr lang="ru-RU" sz="22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розрахунку</a:t>
                      </a:r>
                      <a:r>
                        <a:rPr lang="ru-RU" sz="2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2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допомоги</a:t>
                      </a:r>
                      <a:r>
                        <a:rPr lang="ru-RU" sz="2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з </a:t>
                      </a:r>
                      <a:r>
                        <a:rPr lang="ru-RU" sz="22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тимч.непрацезд</a:t>
                      </a:r>
                      <a:r>
                        <a:rPr lang="ru-RU" sz="2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за основною </a:t>
                      </a:r>
                      <a:r>
                        <a:rPr lang="ru-RU" sz="22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посадою</a:t>
                      </a:r>
                      <a:endParaRPr lang="uk-UA" sz="2200" kern="1600" spc="0" baseline="0" dirty="0">
                        <a:solidFill>
                          <a:srgbClr val="000000"/>
                        </a:solidFill>
                        <a:effectLst/>
                        <a:latin typeface="Myriad Pro"/>
                        <a:ea typeface="Calibri"/>
                        <a:cs typeface="Myriad Pro"/>
                      </a:endParaRPr>
                    </a:p>
                  </a:txBody>
                  <a:tcPr marL="36195" marR="36195" marT="36195" marB="3619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7045"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2400" b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Припинення</a:t>
                      </a:r>
                      <a:r>
                        <a:rPr lang="ru-RU" sz="2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400" b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роботи</a:t>
                      </a:r>
                      <a:endParaRPr kumimoji="0" lang="ru-RU" sz="2400" b="0" i="0" u="none" strike="noStrike" kern="16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+mn-ea"/>
                        <a:cs typeface="+mn-cs"/>
                      </a:endParaRPr>
                    </a:p>
                  </a:txBody>
                  <a:tcPr marT="45723" marB="4572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101432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2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Видають</a:t>
                      </a:r>
                      <a:r>
                        <a:rPr lang="ru-RU" sz="2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наказ про </a:t>
                      </a:r>
                      <a:r>
                        <a:rPr lang="ru-RU" sz="2200" kern="1200" dirty="0" err="1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звільнення</a:t>
                      </a:r>
                      <a:r>
                        <a:rPr lang="ru-RU" sz="22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 </a:t>
                      </a:r>
                      <a:r>
                        <a:rPr lang="ru-RU" sz="22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підстав,передб.КЗпП</a:t>
                      </a:r>
                      <a:endParaRPr lang="uk-UA" sz="2200" kern="1600" spc="0" baseline="0" dirty="0">
                        <a:solidFill>
                          <a:srgbClr val="000000"/>
                        </a:solidFill>
                        <a:effectLst/>
                        <a:latin typeface="Myriad Pro"/>
                        <a:ea typeface="Calibri"/>
                        <a:cs typeface="Myriad Pro"/>
                      </a:endParaRPr>
                    </a:p>
                  </a:txBody>
                  <a:tcPr marL="36195" marR="36195" marT="36195" marB="3619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uk-UA" sz="2200" kern="1600" spc="0" baseline="0" dirty="0">
                        <a:solidFill>
                          <a:srgbClr val="000000"/>
                        </a:solidFill>
                        <a:effectLst/>
                        <a:latin typeface="Myriad Pro"/>
                        <a:ea typeface="Calibri"/>
                        <a:cs typeface="Myriad Pro"/>
                      </a:endParaRPr>
                    </a:p>
                  </a:txBody>
                  <a:tcPr marL="36195" marR="36195" marT="36195" marB="3619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2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Видають</a:t>
                      </a:r>
                      <a:r>
                        <a:rPr lang="ru-RU" sz="2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наказ про </a:t>
                      </a:r>
                      <a:r>
                        <a:rPr lang="ru-RU" sz="22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увільнення</a:t>
                      </a:r>
                      <a:r>
                        <a:rPr lang="ru-RU" sz="2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2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від</a:t>
                      </a:r>
                      <a:r>
                        <a:rPr lang="ru-RU" sz="2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2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роботи</a:t>
                      </a:r>
                      <a:r>
                        <a:rPr lang="ru-RU" sz="2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за </a:t>
                      </a:r>
                      <a:r>
                        <a:rPr lang="ru-RU" sz="22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суміщенням</a:t>
                      </a:r>
                      <a:endParaRPr lang="uk-UA" sz="2200" kern="1600" spc="0" baseline="0" dirty="0">
                        <a:solidFill>
                          <a:srgbClr val="000000"/>
                        </a:solidFill>
                        <a:effectLst/>
                        <a:latin typeface="Myriad Pro"/>
                        <a:ea typeface="Calibri"/>
                        <a:cs typeface="Myriad Pro"/>
                      </a:endParaRPr>
                    </a:p>
                  </a:txBody>
                  <a:tcPr marL="36195" marR="36195" marT="36195" marB="3619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3580401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79512" y="188640"/>
            <a:ext cx="8856984" cy="6480720"/>
          </a:xfrm>
        </p:spPr>
        <p:txBody>
          <a:bodyPr/>
          <a:lstStyle/>
          <a:p>
            <a:pPr marL="0" indent="0" algn="ctr">
              <a:buNone/>
            </a:pPr>
            <a:r>
              <a:rPr lang="uk-UA" sz="4000" b="1" dirty="0">
                <a:solidFill>
                  <a:schemeClr val="tx1"/>
                </a:solidFill>
              </a:rPr>
              <a:t>Цивільний кодекс України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uk-UA" sz="3200" b="1" dirty="0">
                <a:solidFill>
                  <a:schemeClr val="tx1"/>
                </a:solidFill>
              </a:rPr>
              <a:t>Стаття 837. Договір підряду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uk-UA" sz="3200" b="1" dirty="0">
                <a:solidFill>
                  <a:schemeClr val="tx1"/>
                </a:solidFill>
              </a:rPr>
              <a:t> </a:t>
            </a:r>
            <a:r>
              <a:rPr lang="uk-UA" sz="3200" dirty="0">
                <a:solidFill>
                  <a:schemeClr val="tx1"/>
                </a:solidFill>
              </a:rPr>
              <a:t>1. За договором підряду одна сторона (підрядник) </a:t>
            </a:r>
            <a:r>
              <a:rPr lang="uk-UA" sz="3200" dirty="0" err="1">
                <a:solidFill>
                  <a:schemeClr val="tx1"/>
                </a:solidFill>
              </a:rPr>
              <a:t>зобов</a:t>
            </a:r>
            <a:r>
              <a:rPr lang="en-US" sz="3200" dirty="0">
                <a:solidFill>
                  <a:schemeClr val="tx1"/>
                </a:solidFill>
              </a:rPr>
              <a:t>’</a:t>
            </a:r>
            <a:r>
              <a:rPr lang="uk-UA" sz="3200" dirty="0" err="1">
                <a:solidFill>
                  <a:schemeClr val="tx1"/>
                </a:solidFill>
              </a:rPr>
              <a:t>язується</a:t>
            </a:r>
            <a:r>
              <a:rPr lang="uk-UA" sz="3200" dirty="0">
                <a:solidFill>
                  <a:schemeClr val="tx1"/>
                </a:solidFill>
              </a:rPr>
              <a:t> на свій ризик виконати певну роботу за завданням другої сторони (замовника), а замовник </a:t>
            </a:r>
            <a:r>
              <a:rPr lang="uk-UA" sz="3200" dirty="0" err="1">
                <a:solidFill>
                  <a:schemeClr val="tx1"/>
                </a:solidFill>
              </a:rPr>
              <a:t>зобов</a:t>
            </a:r>
            <a:r>
              <a:rPr lang="en-US" sz="3200" dirty="0">
                <a:solidFill>
                  <a:schemeClr val="tx1"/>
                </a:solidFill>
              </a:rPr>
              <a:t>’</a:t>
            </a:r>
            <a:r>
              <a:rPr lang="uk-UA" sz="3200" dirty="0" err="1">
                <a:solidFill>
                  <a:schemeClr val="tx1"/>
                </a:solidFill>
              </a:rPr>
              <a:t>язується</a:t>
            </a:r>
            <a:r>
              <a:rPr lang="uk-UA" sz="3200" dirty="0">
                <a:solidFill>
                  <a:schemeClr val="tx1"/>
                </a:solidFill>
              </a:rPr>
              <a:t> прийняти та оплатити виконану роботу. 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uk-UA" sz="3200" dirty="0">
                <a:solidFill>
                  <a:schemeClr val="tx1"/>
                </a:solidFill>
              </a:rPr>
              <a:t>2. Договір підряду може укладатися на виготовлення, обробку, переробку, ремонт речі або на виконання іншої роботи з переданням її результату замовникові</a:t>
            </a:r>
            <a:r>
              <a:rPr lang="uk-UA" sz="2700" dirty="0">
                <a:solidFill>
                  <a:schemeClr val="tx1"/>
                </a:solidFill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2872484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45156" y="188640"/>
            <a:ext cx="8991340" cy="6539538"/>
          </a:xfrm>
        </p:spPr>
        <p:txBody>
          <a:bodyPr/>
          <a:lstStyle/>
          <a:p>
            <a:pPr marL="46037" indent="0">
              <a:lnSpc>
                <a:spcPct val="80000"/>
              </a:lnSpc>
              <a:buNone/>
            </a:pPr>
            <a:r>
              <a:rPr lang="uk-UA" sz="2900" b="1" dirty="0">
                <a:solidFill>
                  <a:schemeClr val="tx1"/>
                </a:solidFill>
              </a:rPr>
              <a:t>Працівник</a:t>
            </a:r>
            <a:r>
              <a:rPr lang="uk-UA" sz="2900" dirty="0">
                <a:solidFill>
                  <a:schemeClr val="tx1"/>
                </a:solidFill>
              </a:rPr>
              <a:t> — фізична особа, яка безпосередньо власною працею виконує трудову функцію згідно з укладеним із роботодавцем трудовим договором (контрактом) відповідно до закону </a:t>
            </a:r>
          </a:p>
          <a:p>
            <a:pPr marL="46037" indent="0" algn="r">
              <a:lnSpc>
                <a:spcPct val="80000"/>
              </a:lnSpc>
              <a:buNone/>
            </a:pPr>
            <a:r>
              <a:rPr lang="uk-UA" sz="2900" dirty="0">
                <a:solidFill>
                  <a:schemeClr val="tx1"/>
                </a:solidFill>
              </a:rPr>
              <a:t>п. 14.1.195 Податкового кодексу</a:t>
            </a:r>
          </a:p>
          <a:p>
            <a:pPr marL="46037" indent="0">
              <a:lnSpc>
                <a:spcPct val="80000"/>
              </a:lnSpc>
              <a:buNone/>
            </a:pPr>
            <a:endParaRPr lang="uk-UA" sz="2900" b="1" dirty="0">
              <a:solidFill>
                <a:schemeClr val="tx1"/>
              </a:solidFill>
            </a:endParaRPr>
          </a:p>
          <a:p>
            <a:pPr marL="46037" indent="0">
              <a:lnSpc>
                <a:spcPct val="80000"/>
              </a:lnSpc>
              <a:buNone/>
            </a:pPr>
            <a:r>
              <a:rPr lang="uk-UA" sz="2900" b="1" dirty="0">
                <a:solidFill>
                  <a:schemeClr val="tx1"/>
                </a:solidFill>
              </a:rPr>
              <a:t>Трудовий договір </a:t>
            </a:r>
            <a:r>
              <a:rPr lang="uk-UA" sz="2900" dirty="0">
                <a:solidFill>
                  <a:schemeClr val="tx1"/>
                </a:solidFill>
              </a:rPr>
              <a:t>— угода між працівником і роботодавцем, за якою працівник зобов’язується виконувати роботу, визначену угодою, з підляганням внутрішньому трудовому розпорядкові, а роботодавець зобов’язується виплачувати працівникові зарплату і забезпечувати умови праці, необхідні для виконання роботи, передбачені законодавством про працю, колективним договором і угодою сторін </a:t>
            </a:r>
          </a:p>
          <a:p>
            <a:pPr marL="46037" indent="0" algn="r">
              <a:lnSpc>
                <a:spcPct val="80000"/>
              </a:lnSpc>
              <a:buNone/>
            </a:pPr>
            <a:r>
              <a:rPr lang="uk-UA" sz="2900" dirty="0">
                <a:solidFill>
                  <a:schemeClr val="tx1"/>
                </a:solidFill>
              </a:rPr>
              <a:t>ч. 1 ст. 21 </a:t>
            </a:r>
            <a:r>
              <a:rPr lang="uk-UA" sz="2900" dirty="0" err="1">
                <a:solidFill>
                  <a:schemeClr val="tx1"/>
                </a:solidFill>
              </a:rPr>
              <a:t>КЗпП</a:t>
            </a:r>
            <a:endParaRPr lang="uk-UA" sz="29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107504" y="116632"/>
            <a:ext cx="8784976" cy="6552728"/>
          </a:xfrm>
        </p:spPr>
        <p:txBody>
          <a:bodyPr rtlCol="0">
            <a:noAutofit/>
          </a:bodyPr>
          <a:lstStyle/>
          <a:p>
            <a:pPr indent="-182880" algn="ctr" fontAlgn="auto">
              <a:lnSpc>
                <a:spcPct val="80000"/>
              </a:lnSpc>
              <a:buClr>
                <a:schemeClr val="accent6">
                  <a:lumMod val="75000"/>
                </a:schemeClr>
              </a:buClr>
              <a:buFontTx/>
              <a:buNone/>
              <a:defRPr/>
            </a:pPr>
            <a:r>
              <a:rPr lang="uk-UA" sz="3200" b="1" dirty="0">
                <a:solidFill>
                  <a:schemeClr val="tx1"/>
                </a:solidFill>
              </a:rPr>
              <a:t>ВИПРОБУВАННЯ</a:t>
            </a:r>
            <a:r>
              <a:rPr lang="uk-UA" sz="2400" b="1" dirty="0">
                <a:solidFill>
                  <a:schemeClr val="tx1"/>
                </a:solidFill>
              </a:rPr>
              <a:t> </a:t>
            </a:r>
          </a:p>
          <a:p>
            <a:pPr indent="-182880" fontAlgn="auto">
              <a:lnSpc>
                <a:spcPct val="80000"/>
              </a:lnSpc>
              <a:buClr>
                <a:schemeClr val="accent6">
                  <a:lumMod val="75000"/>
                </a:schemeClr>
              </a:buClr>
              <a:buFontTx/>
              <a:buNone/>
              <a:defRPr/>
            </a:pPr>
            <a:r>
              <a:rPr lang="uk-UA" sz="2800" dirty="0">
                <a:solidFill>
                  <a:schemeClr val="tx1"/>
                </a:solidFill>
              </a:rPr>
              <a:t>встановлюють </a:t>
            </a:r>
            <a:r>
              <a:rPr lang="uk-UA" sz="2800" dirty="0">
                <a:solidFill>
                  <a:srgbClr val="0070C0"/>
                </a:solidFill>
              </a:rPr>
              <a:t>при прийнятті на роботу </a:t>
            </a:r>
            <a:r>
              <a:rPr lang="uk-UA" sz="2800" dirty="0">
                <a:solidFill>
                  <a:schemeClr val="tx1"/>
                </a:solidFill>
              </a:rPr>
              <a:t>з метою перевірки відповідності працівника роботі, яку йому доручають. Умову про випробування зазначають у наказі про прийняття на роботу </a:t>
            </a:r>
          </a:p>
          <a:p>
            <a:pPr indent="-182880" algn="r" fontAlgn="auto">
              <a:lnSpc>
                <a:spcPct val="80000"/>
              </a:lnSpc>
              <a:buClr>
                <a:schemeClr val="accent6">
                  <a:lumMod val="75000"/>
                </a:schemeClr>
              </a:buClr>
              <a:buFontTx/>
              <a:buNone/>
              <a:defRPr/>
            </a:pPr>
            <a:r>
              <a:rPr lang="uk-UA" sz="2800" dirty="0">
                <a:solidFill>
                  <a:schemeClr val="tx1"/>
                </a:solidFill>
              </a:rPr>
              <a:t>ст. 26 </a:t>
            </a:r>
            <a:r>
              <a:rPr lang="uk-UA" sz="2800" dirty="0" err="1">
                <a:solidFill>
                  <a:schemeClr val="tx1"/>
                </a:solidFill>
              </a:rPr>
              <a:t>КЗпП</a:t>
            </a:r>
            <a:endParaRPr lang="uk-UA" sz="2800" dirty="0">
              <a:solidFill>
                <a:schemeClr val="tx1"/>
              </a:solidFill>
            </a:endParaRPr>
          </a:p>
          <a:p>
            <a:pPr indent="-182880" algn="ctr" fontAlgn="auto">
              <a:lnSpc>
                <a:spcPct val="80000"/>
              </a:lnSpc>
              <a:buClr>
                <a:schemeClr val="accent6">
                  <a:lumMod val="75000"/>
                </a:schemeClr>
              </a:buClr>
              <a:buFontTx/>
              <a:buNone/>
              <a:defRPr/>
            </a:pPr>
            <a:r>
              <a:rPr lang="uk-UA" sz="2900" dirty="0">
                <a:solidFill>
                  <a:schemeClr val="tx1"/>
                </a:solidFill>
              </a:rPr>
              <a:t> </a:t>
            </a:r>
            <a:r>
              <a:rPr lang="uk-UA" sz="2900" b="1" dirty="0">
                <a:solidFill>
                  <a:schemeClr val="tx1"/>
                </a:solidFill>
              </a:rPr>
              <a:t>Випробування не встановлюють</a:t>
            </a:r>
            <a:r>
              <a:rPr lang="uk-UA" sz="2900" dirty="0">
                <a:solidFill>
                  <a:schemeClr val="tx1"/>
                </a:solidFill>
              </a:rPr>
              <a:t> для:</a:t>
            </a:r>
          </a:p>
          <a:p>
            <a:pPr marL="388620" indent="-342900" fontAlgn="auto">
              <a:lnSpc>
                <a:spcPct val="80000"/>
              </a:lnSpc>
              <a:buClr>
                <a:srgbClr val="002060"/>
              </a:buClr>
              <a:buFont typeface="Wingdings" panose="05000000000000000000" pitchFamily="2" charset="2"/>
              <a:buChar char="§"/>
              <a:defRPr/>
            </a:pPr>
            <a:r>
              <a:rPr lang="uk-UA" sz="2900" dirty="0">
                <a:solidFill>
                  <a:schemeClr val="tx1"/>
                </a:solidFill>
              </a:rPr>
              <a:t>осіб віком до 18-ти років; </a:t>
            </a:r>
          </a:p>
          <a:p>
            <a:pPr marL="388620" indent="-342900" fontAlgn="auto">
              <a:lnSpc>
                <a:spcPct val="80000"/>
              </a:lnSpc>
              <a:buClr>
                <a:srgbClr val="002060"/>
              </a:buClr>
              <a:buFont typeface="Wingdings" panose="05000000000000000000" pitchFamily="2" charset="2"/>
              <a:buChar char="§"/>
              <a:defRPr/>
            </a:pPr>
            <a:r>
              <a:rPr lang="uk-UA" sz="2900" dirty="0">
                <a:solidFill>
                  <a:schemeClr val="tx1"/>
                </a:solidFill>
              </a:rPr>
              <a:t>молодих робітників після закінчення професійних навчально-виховних закладів; </a:t>
            </a:r>
          </a:p>
          <a:p>
            <a:pPr marL="388620" indent="-342900" fontAlgn="auto">
              <a:lnSpc>
                <a:spcPct val="80000"/>
              </a:lnSpc>
              <a:buClr>
                <a:srgbClr val="002060"/>
              </a:buClr>
              <a:buFont typeface="Wingdings" panose="05000000000000000000" pitchFamily="2" charset="2"/>
              <a:buChar char="§"/>
              <a:defRPr/>
            </a:pPr>
            <a:r>
              <a:rPr lang="uk-UA" sz="2900" dirty="0">
                <a:solidFill>
                  <a:schemeClr val="tx1"/>
                </a:solidFill>
              </a:rPr>
              <a:t>молодих спеціалістів після закінчення ВНЗ; </a:t>
            </a:r>
          </a:p>
          <a:p>
            <a:pPr marL="388620" indent="-342900" fontAlgn="auto">
              <a:lnSpc>
                <a:spcPct val="80000"/>
              </a:lnSpc>
              <a:buClr>
                <a:srgbClr val="002060"/>
              </a:buClr>
              <a:buFont typeface="Wingdings" panose="05000000000000000000" pitchFamily="2" charset="2"/>
              <a:buChar char="§"/>
              <a:defRPr/>
            </a:pPr>
            <a:r>
              <a:rPr lang="uk-UA" sz="2900" dirty="0">
                <a:solidFill>
                  <a:schemeClr val="tx1"/>
                </a:solidFill>
              </a:rPr>
              <a:t>осіб, звільнених у запас із військової чи альтернативної служби; </a:t>
            </a:r>
          </a:p>
          <a:p>
            <a:pPr marL="388620" indent="-342900" fontAlgn="auto">
              <a:lnSpc>
                <a:spcPct val="80000"/>
              </a:lnSpc>
              <a:buClr>
                <a:srgbClr val="002060"/>
              </a:buClr>
              <a:buFont typeface="Wingdings" panose="05000000000000000000" pitchFamily="2" charset="2"/>
              <a:buChar char="§"/>
              <a:defRPr/>
            </a:pPr>
            <a:r>
              <a:rPr lang="uk-UA" sz="2900" dirty="0">
                <a:solidFill>
                  <a:schemeClr val="tx1"/>
                </a:solidFill>
              </a:rPr>
              <a:t>інвалідів, направлених на роботу відповідно до рекомендації МСЕК; </a:t>
            </a:r>
          </a:p>
          <a:p>
            <a:pPr indent="-182880" fontAlgn="auto">
              <a:lnSpc>
                <a:spcPct val="80000"/>
              </a:lnSpc>
              <a:buClr>
                <a:schemeClr val="accent6">
                  <a:lumMod val="75000"/>
                </a:schemeClr>
              </a:buClr>
              <a:buFontTx/>
              <a:buNone/>
              <a:defRPr/>
            </a:pPr>
            <a:endParaRPr lang="uk-UA" sz="2300" i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107504" y="260648"/>
            <a:ext cx="8928992" cy="6480720"/>
          </a:xfrm>
        </p:spPr>
        <p:txBody>
          <a:bodyPr rtlCol="0">
            <a:noAutofit/>
          </a:bodyPr>
          <a:lstStyle/>
          <a:p>
            <a:pPr marL="388620" indent="-342900" fontAlgn="auto">
              <a:lnSpc>
                <a:spcPct val="80000"/>
              </a:lnSpc>
              <a:buClr>
                <a:srgbClr val="002060"/>
              </a:buClr>
              <a:buFont typeface="Wingdings" panose="05000000000000000000" pitchFamily="2" charset="2"/>
              <a:buChar char="§"/>
              <a:defRPr/>
            </a:pPr>
            <a:r>
              <a:rPr lang="ru-RU" sz="2900" dirty="0" err="1">
                <a:solidFill>
                  <a:schemeClr val="tx1"/>
                </a:solidFill>
              </a:rPr>
              <a:t>осіб</a:t>
            </a:r>
            <a:r>
              <a:rPr lang="ru-RU" sz="2900" dirty="0">
                <a:solidFill>
                  <a:schemeClr val="tx1"/>
                </a:solidFill>
              </a:rPr>
              <a:t>, </a:t>
            </a:r>
            <a:r>
              <a:rPr lang="ru-RU" sz="2900" dirty="0" err="1">
                <a:solidFill>
                  <a:schemeClr val="tx1"/>
                </a:solidFill>
              </a:rPr>
              <a:t>обраних</a:t>
            </a:r>
            <a:r>
              <a:rPr lang="ru-RU" sz="2900" dirty="0">
                <a:solidFill>
                  <a:schemeClr val="tx1"/>
                </a:solidFill>
              </a:rPr>
              <a:t> на посаду; </a:t>
            </a:r>
          </a:p>
          <a:p>
            <a:pPr marL="388620" indent="-342900" fontAlgn="auto">
              <a:lnSpc>
                <a:spcPct val="80000"/>
              </a:lnSpc>
              <a:buClr>
                <a:srgbClr val="002060"/>
              </a:buClr>
              <a:buFont typeface="Wingdings" panose="05000000000000000000" pitchFamily="2" charset="2"/>
              <a:buChar char="§"/>
              <a:defRPr/>
            </a:pPr>
            <a:r>
              <a:rPr lang="uk-UA" sz="2900" dirty="0">
                <a:solidFill>
                  <a:schemeClr val="tx1"/>
                </a:solidFill>
              </a:rPr>
              <a:t>переможців конкурсу на вакантну посаду; </a:t>
            </a:r>
          </a:p>
          <a:p>
            <a:pPr marL="388620" indent="-342900" fontAlgn="auto">
              <a:lnSpc>
                <a:spcPct val="80000"/>
              </a:lnSpc>
              <a:buClr>
                <a:srgbClr val="002060"/>
              </a:buClr>
              <a:buFont typeface="Wingdings" panose="05000000000000000000" pitchFamily="2" charset="2"/>
              <a:buChar char="§"/>
              <a:defRPr/>
            </a:pPr>
            <a:r>
              <a:rPr lang="uk-UA" sz="2900" dirty="0">
                <a:solidFill>
                  <a:schemeClr val="tx1"/>
                </a:solidFill>
              </a:rPr>
              <a:t>осіб, які пройшли стажування при прийнятті на роботу з відривом від основної роботи;</a:t>
            </a:r>
          </a:p>
          <a:p>
            <a:pPr marL="388620" indent="-342900" fontAlgn="auto">
              <a:lnSpc>
                <a:spcPct val="80000"/>
              </a:lnSpc>
              <a:buClr>
                <a:srgbClr val="002060"/>
              </a:buClr>
              <a:buFont typeface="Wingdings" panose="05000000000000000000" pitchFamily="2" charset="2"/>
              <a:buChar char="§"/>
              <a:defRPr/>
            </a:pPr>
            <a:r>
              <a:rPr lang="uk-UA" sz="2900" dirty="0">
                <a:solidFill>
                  <a:schemeClr val="tx1"/>
                </a:solidFill>
              </a:rPr>
              <a:t>вагітних; </a:t>
            </a:r>
          </a:p>
          <a:p>
            <a:pPr marL="388620" indent="-342900" fontAlgn="auto">
              <a:lnSpc>
                <a:spcPct val="80000"/>
              </a:lnSpc>
              <a:buClr>
                <a:srgbClr val="002060"/>
              </a:buClr>
              <a:buFont typeface="Wingdings" panose="05000000000000000000" pitchFamily="2" charset="2"/>
              <a:buChar char="§"/>
              <a:defRPr/>
            </a:pPr>
            <a:r>
              <a:rPr lang="ru-RU" sz="2900" dirty="0">
                <a:solidFill>
                  <a:schemeClr val="tx1"/>
                </a:solidFill>
              </a:rPr>
              <a:t>одиноких </a:t>
            </a:r>
            <a:r>
              <a:rPr lang="ru-RU" sz="2900" dirty="0" err="1">
                <a:solidFill>
                  <a:schemeClr val="tx1"/>
                </a:solidFill>
              </a:rPr>
              <a:t>матерів</a:t>
            </a:r>
            <a:r>
              <a:rPr lang="ru-RU" sz="2900" dirty="0">
                <a:solidFill>
                  <a:schemeClr val="tx1"/>
                </a:solidFill>
              </a:rPr>
              <a:t> з </a:t>
            </a:r>
            <a:r>
              <a:rPr lang="ru-RU" sz="2900" dirty="0" err="1">
                <a:solidFill>
                  <a:schemeClr val="tx1"/>
                </a:solidFill>
              </a:rPr>
              <a:t>дитиною</a:t>
            </a:r>
            <a:r>
              <a:rPr lang="ru-RU" sz="2900" dirty="0">
                <a:solidFill>
                  <a:schemeClr val="tx1"/>
                </a:solidFill>
              </a:rPr>
              <a:t> до 14-ти </a:t>
            </a:r>
            <a:r>
              <a:rPr lang="ru-RU" sz="2900" dirty="0" err="1">
                <a:solidFill>
                  <a:schemeClr val="tx1"/>
                </a:solidFill>
              </a:rPr>
              <a:t>років</a:t>
            </a:r>
            <a:r>
              <a:rPr lang="ru-RU" sz="2900" dirty="0">
                <a:solidFill>
                  <a:schemeClr val="tx1"/>
                </a:solidFill>
              </a:rPr>
              <a:t> </a:t>
            </a:r>
            <a:r>
              <a:rPr lang="ru-RU" sz="2900" dirty="0" err="1">
                <a:solidFill>
                  <a:schemeClr val="tx1"/>
                </a:solidFill>
              </a:rPr>
              <a:t>або</a:t>
            </a:r>
            <a:r>
              <a:rPr lang="ru-RU" sz="2900" dirty="0">
                <a:solidFill>
                  <a:schemeClr val="tx1"/>
                </a:solidFill>
              </a:rPr>
              <a:t> </a:t>
            </a:r>
            <a:r>
              <a:rPr lang="ru-RU" sz="2900" dirty="0" err="1">
                <a:solidFill>
                  <a:schemeClr val="tx1"/>
                </a:solidFill>
              </a:rPr>
              <a:t>дитиною-інвалідом</a:t>
            </a:r>
            <a:r>
              <a:rPr lang="ru-RU" sz="2900" dirty="0">
                <a:solidFill>
                  <a:schemeClr val="tx1"/>
                </a:solidFill>
              </a:rPr>
              <a:t>;</a:t>
            </a:r>
          </a:p>
          <a:p>
            <a:pPr marL="388620" indent="-342900" fontAlgn="auto">
              <a:lnSpc>
                <a:spcPct val="80000"/>
              </a:lnSpc>
              <a:buClr>
                <a:srgbClr val="002060"/>
              </a:buClr>
              <a:buFont typeface="Wingdings" panose="05000000000000000000" pitchFamily="2" charset="2"/>
              <a:buChar char="§"/>
              <a:defRPr/>
            </a:pPr>
            <a:r>
              <a:rPr lang="uk-UA" sz="2900" dirty="0">
                <a:solidFill>
                  <a:schemeClr val="tx1"/>
                </a:solidFill>
              </a:rPr>
              <a:t>осіб, з якими укладають строковий ТД до 12 місяців; </a:t>
            </a:r>
          </a:p>
          <a:p>
            <a:pPr marL="388620" indent="-342900" fontAlgn="auto">
              <a:lnSpc>
                <a:spcPct val="80000"/>
              </a:lnSpc>
              <a:buClr>
                <a:srgbClr val="002060"/>
              </a:buClr>
              <a:buFont typeface="Wingdings" panose="05000000000000000000" pitchFamily="2" charset="2"/>
              <a:buChar char="§"/>
              <a:defRPr/>
            </a:pPr>
            <a:r>
              <a:rPr lang="ru-RU" sz="2900" dirty="0" err="1">
                <a:solidFill>
                  <a:schemeClr val="tx1"/>
                </a:solidFill>
              </a:rPr>
              <a:t>осіб</a:t>
            </a:r>
            <a:r>
              <a:rPr lang="ru-RU" sz="2900" dirty="0">
                <a:solidFill>
                  <a:schemeClr val="tx1"/>
                </a:solidFill>
              </a:rPr>
              <a:t> на </a:t>
            </a:r>
            <a:r>
              <a:rPr lang="ru-RU" sz="2900" dirty="0" err="1">
                <a:solidFill>
                  <a:schemeClr val="tx1"/>
                </a:solidFill>
              </a:rPr>
              <a:t>тимчасові</a:t>
            </a:r>
            <a:r>
              <a:rPr lang="ru-RU" sz="2900" dirty="0">
                <a:solidFill>
                  <a:schemeClr val="tx1"/>
                </a:solidFill>
              </a:rPr>
              <a:t> та </a:t>
            </a:r>
            <a:r>
              <a:rPr lang="ru-RU" sz="2900" dirty="0" err="1">
                <a:solidFill>
                  <a:schemeClr val="tx1"/>
                </a:solidFill>
              </a:rPr>
              <a:t>сезонні</a:t>
            </a:r>
            <a:r>
              <a:rPr lang="ru-RU" sz="2900" dirty="0">
                <a:solidFill>
                  <a:schemeClr val="tx1"/>
                </a:solidFill>
              </a:rPr>
              <a:t> </a:t>
            </a:r>
            <a:r>
              <a:rPr lang="ru-RU" sz="2900" dirty="0" err="1">
                <a:solidFill>
                  <a:schemeClr val="tx1"/>
                </a:solidFill>
              </a:rPr>
              <a:t>роботи</a:t>
            </a:r>
            <a:r>
              <a:rPr lang="ru-RU" sz="2900" dirty="0">
                <a:solidFill>
                  <a:schemeClr val="tx1"/>
                </a:solidFill>
              </a:rPr>
              <a:t>; </a:t>
            </a:r>
          </a:p>
          <a:p>
            <a:pPr marL="388620" indent="-342900" fontAlgn="auto">
              <a:lnSpc>
                <a:spcPct val="80000"/>
              </a:lnSpc>
              <a:buClr>
                <a:srgbClr val="002060"/>
              </a:buClr>
              <a:buFont typeface="Wingdings" panose="05000000000000000000" pitchFamily="2" charset="2"/>
              <a:buChar char="§"/>
              <a:defRPr/>
            </a:pPr>
            <a:r>
              <a:rPr lang="uk-UA" sz="2900" dirty="0">
                <a:solidFill>
                  <a:schemeClr val="tx1"/>
                </a:solidFill>
              </a:rPr>
              <a:t>внутрішньо переміщених осіб;</a:t>
            </a:r>
          </a:p>
          <a:p>
            <a:pPr marL="388620" indent="-342900" fontAlgn="auto">
              <a:lnSpc>
                <a:spcPct val="80000"/>
              </a:lnSpc>
              <a:buClr>
                <a:srgbClr val="002060"/>
              </a:buClr>
              <a:buFont typeface="Wingdings" panose="05000000000000000000" pitchFamily="2" charset="2"/>
              <a:buChar char="§"/>
              <a:defRPr/>
            </a:pPr>
            <a:r>
              <a:rPr lang="uk-UA" sz="2900" dirty="0">
                <a:solidFill>
                  <a:schemeClr val="tx1"/>
                </a:solidFill>
              </a:rPr>
              <a:t>при прийнятті на роботу в іншу місцевість;</a:t>
            </a:r>
          </a:p>
          <a:p>
            <a:pPr marL="388620" indent="-342900" fontAlgn="auto">
              <a:lnSpc>
                <a:spcPct val="80000"/>
              </a:lnSpc>
              <a:buClr>
                <a:srgbClr val="002060"/>
              </a:buClr>
              <a:buFont typeface="Wingdings" panose="05000000000000000000" pitchFamily="2" charset="2"/>
              <a:buChar char="§"/>
              <a:defRPr/>
            </a:pPr>
            <a:r>
              <a:rPr lang="uk-UA" sz="2900" dirty="0">
                <a:solidFill>
                  <a:schemeClr val="tx1"/>
                </a:solidFill>
              </a:rPr>
              <a:t>при прийнятті за переведенням з іншого підприємства. </a:t>
            </a:r>
          </a:p>
          <a:p>
            <a:pPr indent="-182880" fontAlgn="auto">
              <a:lnSpc>
                <a:spcPct val="80000"/>
              </a:lnSpc>
              <a:buClr>
                <a:schemeClr val="accent6">
                  <a:lumMod val="75000"/>
                </a:schemeClr>
              </a:buClr>
              <a:buFontTx/>
              <a:buNone/>
              <a:defRPr/>
            </a:pPr>
            <a:endParaRPr lang="uk-UA" sz="230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964330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107504" y="116632"/>
            <a:ext cx="8928992" cy="6552728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</a:pPr>
            <a:r>
              <a:rPr lang="uk-UA" sz="2500" dirty="0">
                <a:solidFill>
                  <a:schemeClr val="tx1"/>
                </a:solidFill>
              </a:rPr>
              <a:t>Працездатній молоді </a:t>
            </a:r>
            <a:r>
              <a:rPr lang="uk-UA" sz="2500" b="1" dirty="0">
                <a:solidFill>
                  <a:schemeClr val="tx1"/>
                </a:solidFill>
              </a:rPr>
              <a:t>від 15 до 28 років </a:t>
            </a:r>
            <a:r>
              <a:rPr lang="uk-UA" sz="2500" dirty="0">
                <a:solidFill>
                  <a:schemeClr val="tx1"/>
                </a:solidFill>
              </a:rPr>
              <a:t>після закінчення або припинення навчання у загальноосвітніх, професійних навчально-виховних і ВНЗ, завершення профпідготовки і перепідготовки, а також після звільнення зі строкової військової служби, військової служби за призовом осіб офіцерського складу або альтернативної служби надають </a:t>
            </a:r>
            <a:r>
              <a:rPr lang="uk-UA" sz="2500" b="1" dirty="0">
                <a:solidFill>
                  <a:schemeClr val="tx1"/>
                </a:solidFill>
              </a:rPr>
              <a:t>перше робоче місце на строк не менше двох років.</a:t>
            </a:r>
          </a:p>
          <a:p>
            <a:pPr marL="0" indent="0">
              <a:lnSpc>
                <a:spcPct val="80000"/>
              </a:lnSpc>
              <a:buFontTx/>
              <a:buNone/>
            </a:pPr>
            <a:r>
              <a:rPr lang="uk-UA" sz="2500" b="1" dirty="0">
                <a:solidFill>
                  <a:schemeClr val="tx1"/>
                </a:solidFill>
              </a:rPr>
              <a:t>Перше робоче місце </a:t>
            </a:r>
            <a:r>
              <a:rPr lang="uk-UA" sz="2500" dirty="0">
                <a:solidFill>
                  <a:schemeClr val="tx1"/>
                </a:solidFill>
              </a:rPr>
              <a:t>— </a:t>
            </a:r>
            <a:r>
              <a:rPr lang="uk-UA" sz="2500" dirty="0" err="1">
                <a:solidFill>
                  <a:schemeClr val="tx1"/>
                </a:solidFill>
              </a:rPr>
              <a:t>місце</a:t>
            </a:r>
            <a:r>
              <a:rPr lang="uk-UA" sz="2500" dirty="0">
                <a:solidFill>
                  <a:schemeClr val="tx1"/>
                </a:solidFill>
              </a:rPr>
              <a:t> роботи молодих громадян після закінчення </a:t>
            </a:r>
            <a:r>
              <a:rPr lang="uk-UA" sz="2500" b="1" dirty="0">
                <a:solidFill>
                  <a:schemeClr val="tx1"/>
                </a:solidFill>
              </a:rPr>
              <a:t>будь-якого навчального закладу </a:t>
            </a:r>
            <a:r>
              <a:rPr lang="uk-UA" sz="2500" dirty="0">
                <a:solidFill>
                  <a:schemeClr val="tx1"/>
                </a:solidFill>
              </a:rPr>
              <a:t>або припинення навчання, завершення професійної підготовки і перепідготовки, а також після звільнення зі строкової військової служби або альтернативної (невійськової) служби (ст. 1 ЗУ «</a:t>
            </a:r>
            <a:r>
              <a:rPr lang="ru-RU" sz="2500" dirty="0">
                <a:solidFill>
                  <a:schemeClr val="tx1"/>
                </a:solidFill>
              </a:rPr>
              <a:t>Про </a:t>
            </a:r>
            <a:r>
              <a:rPr lang="ru-RU" sz="2500" dirty="0" err="1">
                <a:solidFill>
                  <a:schemeClr val="tx1"/>
                </a:solidFill>
              </a:rPr>
              <a:t>сприяння</a:t>
            </a:r>
            <a:r>
              <a:rPr lang="ru-RU" sz="2500" dirty="0">
                <a:solidFill>
                  <a:schemeClr val="tx1"/>
                </a:solidFill>
              </a:rPr>
              <a:t> </a:t>
            </a:r>
            <a:r>
              <a:rPr lang="ru-RU" sz="2500" dirty="0" err="1">
                <a:solidFill>
                  <a:schemeClr val="tx1"/>
                </a:solidFill>
              </a:rPr>
              <a:t>соціальному</a:t>
            </a:r>
            <a:r>
              <a:rPr lang="ru-RU" sz="2500" dirty="0">
                <a:solidFill>
                  <a:schemeClr val="tx1"/>
                </a:solidFill>
              </a:rPr>
              <a:t> </a:t>
            </a:r>
            <a:r>
              <a:rPr lang="ru-RU" sz="2500" dirty="0" err="1">
                <a:solidFill>
                  <a:schemeClr val="tx1"/>
                </a:solidFill>
              </a:rPr>
              <a:t>становленню</a:t>
            </a:r>
            <a:r>
              <a:rPr lang="ru-RU" sz="2500" dirty="0">
                <a:solidFill>
                  <a:schemeClr val="tx1"/>
                </a:solidFill>
              </a:rPr>
              <a:t> та </a:t>
            </a:r>
            <a:r>
              <a:rPr lang="ru-RU" sz="2500" dirty="0" err="1">
                <a:solidFill>
                  <a:schemeClr val="tx1"/>
                </a:solidFill>
              </a:rPr>
              <a:t>розвитку</a:t>
            </a:r>
            <a:r>
              <a:rPr lang="ru-RU" sz="2500" dirty="0">
                <a:solidFill>
                  <a:schemeClr val="tx1"/>
                </a:solidFill>
              </a:rPr>
              <a:t> </a:t>
            </a:r>
            <a:r>
              <a:rPr lang="ru-RU" sz="2500" dirty="0" err="1">
                <a:solidFill>
                  <a:schemeClr val="tx1"/>
                </a:solidFill>
              </a:rPr>
              <a:t>молоді</a:t>
            </a:r>
            <a:r>
              <a:rPr lang="ru-RU" sz="2500" dirty="0">
                <a:solidFill>
                  <a:schemeClr val="tx1"/>
                </a:solidFill>
              </a:rPr>
              <a:t> в </a:t>
            </a:r>
            <a:r>
              <a:rPr lang="ru-RU" sz="2500" dirty="0" err="1">
                <a:solidFill>
                  <a:schemeClr val="tx1"/>
                </a:solidFill>
              </a:rPr>
              <a:t>Україні</a:t>
            </a:r>
            <a:r>
              <a:rPr lang="ru-RU" sz="2500" dirty="0">
                <a:solidFill>
                  <a:schemeClr val="tx1"/>
                </a:solidFill>
              </a:rPr>
              <a:t>»)</a:t>
            </a:r>
            <a:endParaRPr lang="en-US" sz="2500" dirty="0">
              <a:solidFill>
                <a:schemeClr val="tx1"/>
              </a:solidFill>
            </a:endParaRPr>
          </a:p>
          <a:p>
            <a:pPr marL="0" indent="0">
              <a:lnSpc>
                <a:spcPct val="80000"/>
              </a:lnSpc>
              <a:buFontTx/>
              <a:buNone/>
            </a:pPr>
            <a:r>
              <a:rPr lang="uk-UA" sz="2500" b="1" dirty="0">
                <a:solidFill>
                  <a:schemeClr val="tx1"/>
                </a:solidFill>
              </a:rPr>
              <a:t>Молодим спеціалістам </a:t>
            </a:r>
            <a:r>
              <a:rPr lang="uk-UA" sz="2500" dirty="0">
                <a:solidFill>
                  <a:schemeClr val="tx1"/>
                </a:solidFill>
              </a:rPr>
              <a:t>— випускникам державних навчальних закладів, потребу в яких раніше заявило підприємство, установа, організація, надають роботу за фахом </a:t>
            </a:r>
            <a:r>
              <a:rPr lang="uk-UA" sz="2500" b="1" dirty="0">
                <a:solidFill>
                  <a:schemeClr val="tx1"/>
                </a:solidFill>
              </a:rPr>
              <a:t>не менше трьох років </a:t>
            </a:r>
            <a:r>
              <a:rPr lang="uk-UA" sz="2500" dirty="0">
                <a:solidFill>
                  <a:schemeClr val="tx1"/>
                </a:solidFill>
              </a:rPr>
              <a:t>у порядку, визначеному КМУ.</a:t>
            </a:r>
          </a:p>
          <a:p>
            <a:pPr algn="r">
              <a:lnSpc>
                <a:spcPct val="80000"/>
              </a:lnSpc>
              <a:buFontTx/>
              <a:buNone/>
            </a:pPr>
            <a:r>
              <a:rPr lang="uk-UA" sz="2500" dirty="0">
                <a:solidFill>
                  <a:schemeClr val="tx1"/>
                </a:solidFill>
              </a:rPr>
              <a:t>Ст. 197 </a:t>
            </a:r>
            <a:r>
              <a:rPr lang="uk-UA" sz="2500" dirty="0" err="1">
                <a:solidFill>
                  <a:schemeClr val="tx1"/>
                </a:solidFill>
              </a:rPr>
              <a:t>КЗпП</a:t>
            </a:r>
            <a:endParaRPr lang="uk-UA" sz="25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973099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107504" y="116632"/>
            <a:ext cx="8928992" cy="6624736"/>
          </a:xfrm>
        </p:spPr>
        <p:txBody>
          <a:bodyPr/>
          <a:lstStyle/>
          <a:p>
            <a:pPr marL="0" indent="0" algn="ctr">
              <a:lnSpc>
                <a:spcPct val="80000"/>
              </a:lnSpc>
              <a:buFontTx/>
              <a:buNone/>
            </a:pPr>
            <a:r>
              <a:rPr lang="uk-UA" sz="3200" b="1" dirty="0">
                <a:solidFill>
                  <a:schemeClr val="tx1"/>
                </a:solidFill>
              </a:rPr>
              <a:t>Строк випробування</a:t>
            </a:r>
            <a:r>
              <a:rPr lang="uk-UA" sz="3200" dirty="0">
                <a:solidFill>
                  <a:schemeClr val="tx1"/>
                </a:solidFill>
              </a:rPr>
              <a:t> (ст. 27 </a:t>
            </a:r>
            <a:r>
              <a:rPr lang="uk-UA" sz="3200" dirty="0" err="1">
                <a:solidFill>
                  <a:schemeClr val="tx1"/>
                </a:solidFill>
              </a:rPr>
              <a:t>КЗпП</a:t>
            </a:r>
            <a:r>
              <a:rPr lang="uk-UA" sz="3200" dirty="0">
                <a:solidFill>
                  <a:schemeClr val="tx1"/>
                </a:solidFill>
              </a:rPr>
              <a:t>):</a:t>
            </a:r>
          </a:p>
          <a:p>
            <a:pPr>
              <a:lnSpc>
                <a:spcPct val="80000"/>
              </a:lnSpc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uk-UA" sz="2700" dirty="0">
                <a:solidFill>
                  <a:schemeClr val="tx1"/>
                </a:solidFill>
              </a:rPr>
              <a:t>не більше </a:t>
            </a:r>
            <a:r>
              <a:rPr lang="uk-UA" sz="2700" b="1" dirty="0">
                <a:solidFill>
                  <a:schemeClr val="tx1"/>
                </a:solidFill>
              </a:rPr>
              <a:t>трьох місяців</a:t>
            </a:r>
            <a:r>
              <a:rPr lang="uk-UA" sz="2700" dirty="0">
                <a:solidFill>
                  <a:schemeClr val="tx1"/>
                </a:solidFill>
              </a:rPr>
              <a:t>, </a:t>
            </a:r>
          </a:p>
          <a:p>
            <a:pPr>
              <a:lnSpc>
                <a:spcPct val="80000"/>
              </a:lnSpc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uk-UA" sz="2700" dirty="0">
                <a:solidFill>
                  <a:schemeClr val="tx1"/>
                </a:solidFill>
              </a:rPr>
              <a:t>в окремих випадках, за погодженням з профспілкою —  </a:t>
            </a:r>
            <a:r>
              <a:rPr lang="uk-UA" sz="2700" b="1" dirty="0">
                <a:solidFill>
                  <a:schemeClr val="tx1"/>
                </a:solidFill>
              </a:rPr>
              <a:t>не більше</a:t>
            </a:r>
            <a:r>
              <a:rPr lang="uk-UA" sz="2700" dirty="0">
                <a:solidFill>
                  <a:schemeClr val="tx1"/>
                </a:solidFill>
              </a:rPr>
              <a:t> </a:t>
            </a:r>
            <a:r>
              <a:rPr lang="uk-UA" sz="2700" b="1" dirty="0">
                <a:solidFill>
                  <a:schemeClr val="tx1"/>
                </a:solidFill>
              </a:rPr>
              <a:t>шести місяців</a:t>
            </a:r>
            <a:r>
              <a:rPr lang="uk-UA" sz="2700" dirty="0">
                <a:solidFill>
                  <a:schemeClr val="tx1"/>
                </a:solidFill>
              </a:rPr>
              <a:t>,</a:t>
            </a:r>
            <a:endParaRPr lang="uk-UA" sz="2700" b="1" dirty="0">
              <a:solidFill>
                <a:schemeClr val="tx1"/>
              </a:solidFill>
            </a:endParaRPr>
          </a:p>
          <a:p>
            <a:pPr>
              <a:lnSpc>
                <a:spcPct val="80000"/>
              </a:lnSpc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uk-UA" sz="2700" b="1" dirty="0">
                <a:solidFill>
                  <a:schemeClr val="tx1"/>
                </a:solidFill>
              </a:rPr>
              <a:t>робітників</a:t>
            </a:r>
            <a:r>
              <a:rPr lang="uk-UA" sz="2700" dirty="0">
                <a:solidFill>
                  <a:schemeClr val="tx1"/>
                </a:solidFill>
              </a:rPr>
              <a:t> — не більше </a:t>
            </a:r>
            <a:r>
              <a:rPr lang="uk-UA" sz="2700" b="1" dirty="0">
                <a:solidFill>
                  <a:schemeClr val="tx1"/>
                </a:solidFill>
              </a:rPr>
              <a:t>одного</a:t>
            </a:r>
            <a:r>
              <a:rPr lang="uk-UA" sz="2700" dirty="0">
                <a:solidFill>
                  <a:schemeClr val="tx1"/>
                </a:solidFill>
              </a:rPr>
              <a:t> місяця.</a:t>
            </a:r>
          </a:p>
          <a:p>
            <a:pPr marL="46037" indent="0">
              <a:lnSpc>
                <a:spcPct val="80000"/>
              </a:lnSpc>
              <a:buClr>
                <a:schemeClr val="accent1"/>
              </a:buClr>
              <a:buNone/>
            </a:pPr>
            <a:r>
              <a:rPr lang="ru-RU" sz="2500" dirty="0">
                <a:solidFill>
                  <a:schemeClr val="tx1"/>
                </a:solidFill>
              </a:rPr>
              <a:t>В </a:t>
            </a:r>
            <a:r>
              <a:rPr lang="ru-RU" sz="2500" dirty="0" err="1">
                <a:solidFill>
                  <a:schemeClr val="tx1"/>
                </a:solidFill>
              </a:rPr>
              <a:t>період</a:t>
            </a:r>
            <a:r>
              <a:rPr lang="ru-RU" sz="2500" dirty="0">
                <a:solidFill>
                  <a:schemeClr val="tx1"/>
                </a:solidFill>
              </a:rPr>
              <a:t> </a:t>
            </a:r>
            <a:r>
              <a:rPr lang="ru-RU" sz="2500" dirty="0" err="1">
                <a:solidFill>
                  <a:schemeClr val="tx1"/>
                </a:solidFill>
              </a:rPr>
              <a:t>випробування</a:t>
            </a:r>
            <a:r>
              <a:rPr lang="ru-RU" sz="2500" dirty="0">
                <a:solidFill>
                  <a:schemeClr val="tx1"/>
                </a:solidFill>
              </a:rPr>
              <a:t> на </a:t>
            </a:r>
            <a:r>
              <a:rPr lang="ru-RU" sz="2500" dirty="0" err="1">
                <a:solidFill>
                  <a:schemeClr val="tx1"/>
                </a:solidFill>
              </a:rPr>
              <a:t>працівників</a:t>
            </a:r>
            <a:r>
              <a:rPr lang="ru-RU" sz="2500" dirty="0">
                <a:solidFill>
                  <a:schemeClr val="tx1"/>
                </a:solidFill>
              </a:rPr>
              <a:t> </a:t>
            </a:r>
            <a:r>
              <a:rPr lang="ru-RU" sz="2500" dirty="0" err="1">
                <a:solidFill>
                  <a:schemeClr val="tx1"/>
                </a:solidFill>
              </a:rPr>
              <a:t>поширюється</a:t>
            </a:r>
            <a:r>
              <a:rPr lang="ru-RU" sz="2500" dirty="0">
                <a:solidFill>
                  <a:schemeClr val="tx1"/>
                </a:solidFill>
              </a:rPr>
              <a:t> </a:t>
            </a:r>
            <a:r>
              <a:rPr lang="ru-RU" sz="2500" dirty="0" err="1">
                <a:solidFill>
                  <a:schemeClr val="tx1"/>
                </a:solidFill>
              </a:rPr>
              <a:t>законодавство</a:t>
            </a:r>
            <a:r>
              <a:rPr lang="ru-RU" sz="2500" dirty="0">
                <a:solidFill>
                  <a:schemeClr val="tx1"/>
                </a:solidFill>
              </a:rPr>
              <a:t> про </a:t>
            </a:r>
            <a:r>
              <a:rPr lang="ru-RU" sz="2500" dirty="0" err="1">
                <a:solidFill>
                  <a:schemeClr val="tx1"/>
                </a:solidFill>
              </a:rPr>
              <a:t>працю</a:t>
            </a:r>
            <a:r>
              <a:rPr lang="ru-RU" sz="2500" dirty="0">
                <a:solidFill>
                  <a:schemeClr val="tx1"/>
                </a:solidFill>
              </a:rPr>
              <a:t>. До строку </a:t>
            </a:r>
            <a:r>
              <a:rPr lang="ru-RU" sz="2500" dirty="0" err="1">
                <a:solidFill>
                  <a:schemeClr val="tx1"/>
                </a:solidFill>
              </a:rPr>
              <a:t>випробування</a:t>
            </a:r>
            <a:r>
              <a:rPr lang="ru-RU" sz="2500" dirty="0">
                <a:solidFill>
                  <a:schemeClr val="tx1"/>
                </a:solidFill>
              </a:rPr>
              <a:t> не </a:t>
            </a:r>
            <a:r>
              <a:rPr lang="ru-RU" sz="2500" dirty="0" err="1">
                <a:solidFill>
                  <a:schemeClr val="tx1"/>
                </a:solidFill>
              </a:rPr>
              <a:t>зараховують</a:t>
            </a:r>
            <a:r>
              <a:rPr lang="ru-RU" sz="2500" dirty="0">
                <a:solidFill>
                  <a:schemeClr val="tx1"/>
                </a:solidFill>
              </a:rPr>
              <a:t> </a:t>
            </a:r>
            <a:r>
              <a:rPr lang="ru-RU" sz="2500" dirty="0" err="1">
                <a:solidFill>
                  <a:schemeClr val="tx1"/>
                </a:solidFill>
              </a:rPr>
              <a:t>дні</a:t>
            </a:r>
            <a:r>
              <a:rPr lang="ru-RU" sz="2500" dirty="0">
                <a:solidFill>
                  <a:schemeClr val="tx1"/>
                </a:solidFill>
              </a:rPr>
              <a:t>, коли </a:t>
            </a:r>
            <a:r>
              <a:rPr lang="ru-RU" sz="2500" dirty="0" err="1">
                <a:solidFill>
                  <a:schemeClr val="tx1"/>
                </a:solidFill>
              </a:rPr>
              <a:t>працівник</a:t>
            </a:r>
            <a:r>
              <a:rPr lang="ru-RU" sz="2500" dirty="0">
                <a:solidFill>
                  <a:schemeClr val="tx1"/>
                </a:solidFill>
              </a:rPr>
              <a:t> </a:t>
            </a:r>
            <a:r>
              <a:rPr lang="ru-RU" sz="2500" dirty="0" err="1">
                <a:solidFill>
                  <a:schemeClr val="tx1"/>
                </a:solidFill>
              </a:rPr>
              <a:t>фактично</a:t>
            </a:r>
            <a:r>
              <a:rPr lang="ru-RU" sz="2500" dirty="0">
                <a:solidFill>
                  <a:schemeClr val="tx1"/>
                </a:solidFill>
              </a:rPr>
              <a:t> не </a:t>
            </a:r>
            <a:r>
              <a:rPr lang="ru-RU" sz="2500" dirty="0" err="1">
                <a:solidFill>
                  <a:schemeClr val="tx1"/>
                </a:solidFill>
              </a:rPr>
              <a:t>працював</a:t>
            </a:r>
            <a:r>
              <a:rPr lang="ru-RU" sz="2500" dirty="0">
                <a:solidFill>
                  <a:schemeClr val="tx1"/>
                </a:solidFill>
              </a:rPr>
              <a:t>, </a:t>
            </a:r>
            <a:r>
              <a:rPr lang="ru-RU" sz="2500" dirty="0" err="1">
                <a:solidFill>
                  <a:schemeClr val="tx1"/>
                </a:solidFill>
              </a:rPr>
              <a:t>незалежно</a:t>
            </a:r>
            <a:r>
              <a:rPr lang="ru-RU" sz="2500" dirty="0">
                <a:solidFill>
                  <a:schemeClr val="tx1"/>
                </a:solidFill>
              </a:rPr>
              <a:t> </a:t>
            </a:r>
            <a:r>
              <a:rPr lang="ru-RU" sz="2500" dirty="0" err="1">
                <a:solidFill>
                  <a:schemeClr val="tx1"/>
                </a:solidFill>
              </a:rPr>
              <a:t>від</a:t>
            </a:r>
            <a:r>
              <a:rPr lang="ru-RU" sz="2500" dirty="0">
                <a:solidFill>
                  <a:schemeClr val="tx1"/>
                </a:solidFill>
              </a:rPr>
              <a:t> причини.</a:t>
            </a:r>
          </a:p>
          <a:p>
            <a:pPr marL="46037" indent="0" algn="ctr">
              <a:lnSpc>
                <a:spcPct val="80000"/>
              </a:lnSpc>
              <a:buClr>
                <a:schemeClr val="accent1"/>
              </a:buClr>
              <a:buNone/>
            </a:pPr>
            <a:r>
              <a:rPr lang="uk-UA" sz="3200" b="1" dirty="0">
                <a:solidFill>
                  <a:schemeClr val="tx1"/>
                </a:solidFill>
              </a:rPr>
              <a:t>Результати випробування </a:t>
            </a:r>
            <a:r>
              <a:rPr lang="uk-UA" sz="3200" dirty="0">
                <a:solidFill>
                  <a:schemeClr val="tx1"/>
                </a:solidFill>
              </a:rPr>
              <a:t>(ст. 28 </a:t>
            </a:r>
            <a:r>
              <a:rPr lang="uk-UA" sz="3200" dirty="0" err="1">
                <a:solidFill>
                  <a:schemeClr val="tx1"/>
                </a:solidFill>
              </a:rPr>
              <a:t>КЗпП</a:t>
            </a:r>
            <a:r>
              <a:rPr lang="uk-UA" sz="3200" dirty="0">
                <a:solidFill>
                  <a:schemeClr val="tx1"/>
                </a:solidFill>
              </a:rPr>
              <a:t>):</a:t>
            </a:r>
          </a:p>
          <a:p>
            <a:pPr>
              <a:lnSpc>
                <a:spcPct val="80000"/>
              </a:lnSpc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uk-UA" sz="2600" dirty="0">
                <a:solidFill>
                  <a:schemeClr val="tx1"/>
                </a:solidFill>
              </a:rPr>
              <a:t>строк випробування закінчився, а працівник працює </a:t>
            </a:r>
            <a:br>
              <a:rPr lang="uk-UA" sz="2600" dirty="0">
                <a:solidFill>
                  <a:schemeClr val="tx1"/>
                </a:solidFill>
              </a:rPr>
            </a:br>
            <a:r>
              <a:rPr lang="uk-UA" sz="2600" dirty="0">
                <a:solidFill>
                  <a:schemeClr val="tx1"/>
                </a:solidFill>
              </a:rPr>
              <a:t>далі — витримав випробування,</a:t>
            </a:r>
          </a:p>
          <a:p>
            <a:pPr>
              <a:lnSpc>
                <a:spcPct val="80000"/>
              </a:lnSpc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ru-RU" sz="2600" dirty="0">
                <a:solidFill>
                  <a:schemeClr val="tx1"/>
                </a:solidFill>
              </a:rPr>
              <a:t>у </a:t>
            </a:r>
            <a:r>
              <a:rPr lang="ru-RU" sz="2600" dirty="0" err="1">
                <a:solidFill>
                  <a:schemeClr val="tx1"/>
                </a:solidFill>
              </a:rPr>
              <a:t>разі</a:t>
            </a:r>
            <a:r>
              <a:rPr lang="ru-RU" sz="2600" dirty="0">
                <a:solidFill>
                  <a:schemeClr val="tx1"/>
                </a:solidFill>
              </a:rPr>
              <a:t> </a:t>
            </a:r>
            <a:r>
              <a:rPr lang="ru-RU" sz="2600" dirty="0" err="1">
                <a:solidFill>
                  <a:schemeClr val="tx1"/>
                </a:solidFill>
              </a:rPr>
              <a:t>встановлення</a:t>
            </a:r>
            <a:r>
              <a:rPr lang="ru-RU" sz="2600" dirty="0">
                <a:solidFill>
                  <a:schemeClr val="tx1"/>
                </a:solidFill>
              </a:rPr>
              <a:t> </a:t>
            </a:r>
            <a:r>
              <a:rPr lang="ru-RU" sz="2600" dirty="0" err="1">
                <a:solidFill>
                  <a:schemeClr val="tx1"/>
                </a:solidFill>
              </a:rPr>
              <a:t>невідповідності</a:t>
            </a:r>
            <a:r>
              <a:rPr lang="ru-RU" sz="2600" dirty="0">
                <a:solidFill>
                  <a:schemeClr val="tx1"/>
                </a:solidFill>
              </a:rPr>
              <a:t> </a:t>
            </a:r>
            <a:r>
              <a:rPr lang="ru-RU" sz="2600" dirty="0" err="1">
                <a:solidFill>
                  <a:schemeClr val="tx1"/>
                </a:solidFill>
              </a:rPr>
              <a:t>працівника</a:t>
            </a:r>
            <a:r>
              <a:rPr lang="ru-RU" sz="2600" dirty="0">
                <a:solidFill>
                  <a:schemeClr val="tx1"/>
                </a:solidFill>
              </a:rPr>
              <a:t> </a:t>
            </a:r>
            <a:r>
              <a:rPr lang="ru-RU" sz="2600" dirty="0" err="1">
                <a:solidFill>
                  <a:schemeClr val="tx1"/>
                </a:solidFill>
              </a:rPr>
              <a:t>займаній</a:t>
            </a:r>
            <a:r>
              <a:rPr lang="ru-RU" sz="2600" dirty="0">
                <a:solidFill>
                  <a:schemeClr val="tx1"/>
                </a:solidFill>
              </a:rPr>
              <a:t> </a:t>
            </a:r>
            <a:r>
              <a:rPr lang="ru-RU" sz="2600" dirty="0" err="1">
                <a:solidFill>
                  <a:schemeClr val="tx1"/>
                </a:solidFill>
              </a:rPr>
              <a:t>посаді</a:t>
            </a:r>
            <a:r>
              <a:rPr lang="ru-RU" sz="2600" dirty="0">
                <a:solidFill>
                  <a:schemeClr val="tx1"/>
                </a:solidFill>
              </a:rPr>
              <a:t> (</a:t>
            </a:r>
            <a:r>
              <a:rPr lang="ru-RU" sz="2600" dirty="0" err="1">
                <a:solidFill>
                  <a:schemeClr val="tx1"/>
                </a:solidFill>
              </a:rPr>
              <a:t>виконуваній</a:t>
            </a:r>
            <a:r>
              <a:rPr lang="ru-RU" sz="2600" dirty="0">
                <a:solidFill>
                  <a:schemeClr val="tx1"/>
                </a:solidFill>
              </a:rPr>
              <a:t> </a:t>
            </a:r>
            <a:r>
              <a:rPr lang="ru-RU" sz="2600" dirty="0" err="1">
                <a:solidFill>
                  <a:schemeClr val="tx1"/>
                </a:solidFill>
              </a:rPr>
              <a:t>роботі</a:t>
            </a:r>
            <a:r>
              <a:rPr lang="ru-RU" sz="2600" dirty="0">
                <a:solidFill>
                  <a:schemeClr val="tx1"/>
                </a:solidFill>
              </a:rPr>
              <a:t>), на яку </a:t>
            </a:r>
            <a:r>
              <a:rPr lang="ru-RU" sz="2600" dirty="0" err="1">
                <a:solidFill>
                  <a:schemeClr val="tx1"/>
                </a:solidFill>
              </a:rPr>
              <a:t>його</a:t>
            </a:r>
            <a:r>
              <a:rPr lang="ru-RU" sz="2600" dirty="0">
                <a:solidFill>
                  <a:schemeClr val="tx1"/>
                </a:solidFill>
              </a:rPr>
              <a:t> </a:t>
            </a:r>
            <a:r>
              <a:rPr lang="ru-RU" sz="2600" dirty="0" err="1">
                <a:solidFill>
                  <a:schemeClr val="tx1"/>
                </a:solidFill>
              </a:rPr>
              <a:t>прийнято</a:t>
            </a:r>
            <a:r>
              <a:rPr lang="ru-RU" sz="2600" dirty="0">
                <a:solidFill>
                  <a:schemeClr val="tx1"/>
                </a:solidFill>
              </a:rPr>
              <a:t>, </a:t>
            </a:r>
            <a:r>
              <a:rPr lang="ru-RU" sz="2600" dirty="0" err="1">
                <a:solidFill>
                  <a:schemeClr val="tx1"/>
                </a:solidFill>
              </a:rPr>
              <a:t>його</a:t>
            </a:r>
            <a:r>
              <a:rPr lang="ru-RU" sz="2600" dirty="0">
                <a:solidFill>
                  <a:schemeClr val="tx1"/>
                </a:solidFill>
              </a:rPr>
              <a:t> </a:t>
            </a:r>
            <a:r>
              <a:rPr lang="ru-RU" sz="2600" dirty="0" err="1">
                <a:solidFill>
                  <a:schemeClr val="tx1"/>
                </a:solidFill>
              </a:rPr>
              <a:t>можна</a:t>
            </a:r>
            <a:r>
              <a:rPr lang="ru-RU" sz="2600" dirty="0">
                <a:solidFill>
                  <a:schemeClr val="tx1"/>
                </a:solidFill>
              </a:rPr>
              <a:t> </a:t>
            </a:r>
            <a:r>
              <a:rPr lang="ru-RU" sz="2600" b="1" dirty="0" err="1">
                <a:solidFill>
                  <a:schemeClr val="tx1"/>
                </a:solidFill>
              </a:rPr>
              <a:t>протягом</a:t>
            </a:r>
            <a:r>
              <a:rPr lang="ru-RU" sz="2600" b="1" dirty="0">
                <a:solidFill>
                  <a:schemeClr val="tx1"/>
                </a:solidFill>
              </a:rPr>
              <a:t> строку </a:t>
            </a:r>
            <a:r>
              <a:rPr lang="ru-RU" sz="2600" b="1" dirty="0" err="1">
                <a:solidFill>
                  <a:schemeClr val="tx1"/>
                </a:solidFill>
              </a:rPr>
              <a:t>випробування</a:t>
            </a:r>
            <a:r>
              <a:rPr lang="ru-RU" sz="2600" b="1" dirty="0">
                <a:solidFill>
                  <a:schemeClr val="tx1"/>
                </a:solidFill>
              </a:rPr>
              <a:t> </a:t>
            </a:r>
            <a:r>
              <a:rPr lang="ru-RU" sz="2600" dirty="0" err="1">
                <a:solidFill>
                  <a:schemeClr val="tx1"/>
                </a:solidFill>
              </a:rPr>
              <a:t>звільнити</a:t>
            </a:r>
            <a:r>
              <a:rPr lang="ru-RU" sz="2600" dirty="0">
                <a:solidFill>
                  <a:schemeClr val="tx1"/>
                </a:solidFill>
              </a:rPr>
              <a:t>, </a:t>
            </a:r>
            <a:r>
              <a:rPr lang="ru-RU" sz="2600" dirty="0" err="1">
                <a:solidFill>
                  <a:schemeClr val="tx1"/>
                </a:solidFill>
              </a:rPr>
              <a:t>письмово</a:t>
            </a:r>
            <a:r>
              <a:rPr lang="ru-RU" sz="2600" dirty="0">
                <a:solidFill>
                  <a:schemeClr val="tx1"/>
                </a:solidFill>
              </a:rPr>
              <a:t> </a:t>
            </a:r>
            <a:r>
              <a:rPr lang="ru-RU" sz="2600" b="1" dirty="0" err="1">
                <a:solidFill>
                  <a:schemeClr val="tx1"/>
                </a:solidFill>
              </a:rPr>
              <a:t>попередивши</a:t>
            </a:r>
            <a:r>
              <a:rPr lang="ru-RU" sz="2600" b="1" dirty="0">
                <a:solidFill>
                  <a:schemeClr val="tx1"/>
                </a:solidFill>
              </a:rPr>
              <a:t> про </a:t>
            </a:r>
            <a:r>
              <a:rPr lang="ru-RU" sz="2600" b="1" dirty="0" err="1">
                <a:solidFill>
                  <a:schemeClr val="tx1"/>
                </a:solidFill>
              </a:rPr>
              <a:t>це</a:t>
            </a:r>
            <a:r>
              <a:rPr lang="ru-RU" sz="2600" b="1" dirty="0">
                <a:solidFill>
                  <a:schemeClr val="tx1"/>
                </a:solidFill>
              </a:rPr>
              <a:t> за три </a:t>
            </a:r>
            <a:r>
              <a:rPr lang="ru-RU" sz="2600" b="1" dirty="0" err="1">
                <a:solidFill>
                  <a:schemeClr val="tx1"/>
                </a:solidFill>
              </a:rPr>
              <a:t>дні</a:t>
            </a:r>
            <a:r>
              <a:rPr lang="ru-RU" sz="2600" b="1" dirty="0">
                <a:solidFill>
                  <a:schemeClr val="tx1"/>
                </a:solidFill>
              </a:rPr>
              <a:t>.</a:t>
            </a:r>
            <a:endParaRPr lang="uk-UA" sz="2600" b="1" dirty="0">
              <a:solidFill>
                <a:schemeClr val="tx1"/>
              </a:solidFill>
            </a:endParaRPr>
          </a:p>
          <a:p>
            <a:pPr>
              <a:lnSpc>
                <a:spcPct val="80000"/>
              </a:lnSpc>
            </a:pPr>
            <a:endParaRPr lang="uk-UA" sz="2000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107504" y="116632"/>
            <a:ext cx="8928992" cy="6624736"/>
          </a:xfrm>
        </p:spPr>
        <p:txBody>
          <a:bodyPr rtlCol="0">
            <a:normAutofit lnSpcReduction="10000"/>
          </a:bodyPr>
          <a:lstStyle/>
          <a:p>
            <a:pPr marL="46037" indent="0" algn="ctr">
              <a:buNone/>
            </a:pPr>
            <a:r>
              <a:rPr lang="ru-RU" sz="2700" b="1" dirty="0">
                <a:solidFill>
                  <a:schemeClr val="tx1"/>
                </a:solidFill>
              </a:rPr>
              <a:t>ЗВІЛЬНЕННЯ ЗА РЕЗУЛЬТАТАМИ ВИПРОБУВАННЯ (п.11 ст. 40 КЗпП)</a:t>
            </a:r>
          </a:p>
          <a:p>
            <a:pPr marL="46037" indent="0">
              <a:buClr>
                <a:schemeClr val="accent1"/>
              </a:buClr>
              <a:buNone/>
            </a:pPr>
            <a:r>
              <a:rPr lang="ru-RU" sz="2600" dirty="0">
                <a:solidFill>
                  <a:schemeClr val="tx1"/>
                </a:solidFill>
              </a:rPr>
              <a:t>1. </a:t>
            </a:r>
            <a:r>
              <a:rPr lang="ru-RU" sz="2700" dirty="0" err="1">
                <a:solidFill>
                  <a:schemeClr val="tx1"/>
                </a:solidFill>
              </a:rPr>
              <a:t>Керівник</a:t>
            </a:r>
            <a:r>
              <a:rPr lang="ru-RU" sz="2700" dirty="0">
                <a:solidFill>
                  <a:schemeClr val="tx1"/>
                </a:solidFill>
              </a:rPr>
              <a:t> (куратор) </a:t>
            </a:r>
            <a:r>
              <a:rPr lang="ru-RU" sz="2700" dirty="0" err="1">
                <a:solidFill>
                  <a:schemeClr val="tx1"/>
                </a:solidFill>
              </a:rPr>
              <a:t>працівника</a:t>
            </a:r>
            <a:r>
              <a:rPr lang="ru-RU" sz="2700" dirty="0">
                <a:solidFill>
                  <a:schemeClr val="tx1"/>
                </a:solidFill>
              </a:rPr>
              <a:t> </a:t>
            </a:r>
            <a:r>
              <a:rPr lang="ru-RU" sz="2700" dirty="0" err="1">
                <a:solidFill>
                  <a:schemeClr val="tx1"/>
                </a:solidFill>
              </a:rPr>
              <a:t>подає</a:t>
            </a:r>
            <a:r>
              <a:rPr lang="ru-RU" sz="2700" dirty="0">
                <a:solidFill>
                  <a:schemeClr val="tx1"/>
                </a:solidFill>
              </a:rPr>
              <a:t> </a:t>
            </a:r>
            <a:r>
              <a:rPr lang="ru-RU" sz="2700" dirty="0" err="1">
                <a:solidFill>
                  <a:schemeClr val="tx1"/>
                </a:solidFill>
              </a:rPr>
              <a:t>доповідну</a:t>
            </a:r>
            <a:r>
              <a:rPr lang="ru-RU" sz="2700" dirty="0">
                <a:solidFill>
                  <a:schemeClr val="tx1"/>
                </a:solidFill>
              </a:rPr>
              <a:t> записку </a:t>
            </a:r>
            <a:r>
              <a:rPr lang="ru-RU" sz="2700" dirty="0" err="1">
                <a:solidFill>
                  <a:schemeClr val="tx1"/>
                </a:solidFill>
              </a:rPr>
              <a:t>роботодавцю</a:t>
            </a:r>
            <a:r>
              <a:rPr lang="ru-RU" sz="2700" dirty="0">
                <a:solidFill>
                  <a:schemeClr val="tx1"/>
                </a:solidFill>
              </a:rPr>
              <a:t> з фактами, </a:t>
            </a:r>
            <a:r>
              <a:rPr lang="ru-RU" sz="2700" dirty="0" err="1">
                <a:solidFill>
                  <a:schemeClr val="tx1"/>
                </a:solidFill>
              </a:rPr>
              <a:t>висновками</a:t>
            </a:r>
            <a:endParaRPr lang="ru-RU" sz="2700" dirty="0">
              <a:solidFill>
                <a:schemeClr val="tx1"/>
              </a:solidFill>
            </a:endParaRPr>
          </a:p>
          <a:p>
            <a:pPr marL="46037" indent="0">
              <a:buClr>
                <a:schemeClr val="accent1"/>
              </a:buClr>
              <a:buNone/>
            </a:pPr>
            <a:r>
              <a:rPr lang="ru-RU" sz="2700" dirty="0">
                <a:solidFill>
                  <a:schemeClr val="tx1"/>
                </a:solidFill>
              </a:rPr>
              <a:t>2.  </a:t>
            </a:r>
            <a:r>
              <a:rPr lang="ru-RU" sz="2700" dirty="0" err="1">
                <a:solidFill>
                  <a:schemeClr val="tx1"/>
                </a:solidFill>
              </a:rPr>
              <a:t>Пропонуємо</a:t>
            </a:r>
            <a:r>
              <a:rPr lang="ru-RU" sz="2700" dirty="0">
                <a:solidFill>
                  <a:schemeClr val="tx1"/>
                </a:solidFill>
              </a:rPr>
              <a:t> </a:t>
            </a:r>
            <a:r>
              <a:rPr lang="ru-RU" sz="2700" dirty="0" err="1">
                <a:solidFill>
                  <a:schemeClr val="tx1"/>
                </a:solidFill>
              </a:rPr>
              <a:t>працівнику</a:t>
            </a:r>
            <a:r>
              <a:rPr lang="ru-RU" sz="2700" dirty="0">
                <a:solidFill>
                  <a:schemeClr val="tx1"/>
                </a:solidFill>
              </a:rPr>
              <a:t> </a:t>
            </a:r>
            <a:r>
              <a:rPr lang="ru-RU" sz="2700" dirty="0" err="1">
                <a:solidFill>
                  <a:schemeClr val="tx1"/>
                </a:solidFill>
              </a:rPr>
              <a:t>надати</a:t>
            </a:r>
            <a:r>
              <a:rPr lang="ru-RU" sz="2700" dirty="0">
                <a:solidFill>
                  <a:schemeClr val="tx1"/>
                </a:solidFill>
              </a:rPr>
              <a:t> </a:t>
            </a:r>
            <a:r>
              <a:rPr lang="ru-RU" sz="2700" dirty="0" err="1">
                <a:solidFill>
                  <a:schemeClr val="tx1"/>
                </a:solidFill>
              </a:rPr>
              <a:t>письмові</a:t>
            </a:r>
            <a:r>
              <a:rPr lang="ru-RU" sz="2700" dirty="0">
                <a:solidFill>
                  <a:schemeClr val="tx1"/>
                </a:solidFill>
              </a:rPr>
              <a:t> </a:t>
            </a:r>
            <a:r>
              <a:rPr lang="ru-RU" sz="2700" dirty="0" err="1">
                <a:solidFill>
                  <a:schemeClr val="tx1"/>
                </a:solidFill>
              </a:rPr>
              <a:t>пояснення</a:t>
            </a:r>
            <a:endParaRPr lang="ru-RU" sz="2700" dirty="0">
              <a:solidFill>
                <a:schemeClr val="tx1"/>
              </a:solidFill>
            </a:endParaRPr>
          </a:p>
          <a:p>
            <a:pPr marL="46037" indent="0">
              <a:buClr>
                <a:schemeClr val="accent1"/>
              </a:buClr>
              <a:buNone/>
            </a:pPr>
            <a:r>
              <a:rPr lang="ru-RU" sz="2700" dirty="0">
                <a:solidFill>
                  <a:schemeClr val="tx1"/>
                </a:solidFill>
              </a:rPr>
              <a:t>3.  </a:t>
            </a:r>
            <a:r>
              <a:rPr lang="ru-RU" sz="2700" dirty="0" err="1">
                <a:solidFill>
                  <a:schemeClr val="tx1"/>
                </a:solidFill>
              </a:rPr>
              <a:t>Роботодавець</a:t>
            </a:r>
            <a:r>
              <a:rPr lang="ru-RU" sz="2700" dirty="0">
                <a:solidFill>
                  <a:schemeClr val="tx1"/>
                </a:solidFill>
              </a:rPr>
              <a:t> </a:t>
            </a:r>
            <a:r>
              <a:rPr lang="ru-RU" sz="2700" dirty="0" err="1">
                <a:solidFill>
                  <a:schemeClr val="tx1"/>
                </a:solidFill>
              </a:rPr>
              <a:t>приймає</a:t>
            </a:r>
            <a:r>
              <a:rPr lang="ru-RU" sz="2700" dirty="0">
                <a:solidFill>
                  <a:schemeClr val="tx1"/>
                </a:solidFill>
              </a:rPr>
              <a:t> </a:t>
            </a:r>
            <a:r>
              <a:rPr lang="ru-RU" sz="2700" dirty="0" err="1">
                <a:solidFill>
                  <a:schemeClr val="tx1"/>
                </a:solidFill>
              </a:rPr>
              <a:t>рішення</a:t>
            </a:r>
            <a:r>
              <a:rPr lang="ru-RU" sz="2700" dirty="0">
                <a:solidFill>
                  <a:schemeClr val="tx1"/>
                </a:solidFill>
              </a:rPr>
              <a:t> про </a:t>
            </a:r>
            <a:r>
              <a:rPr lang="ru-RU" sz="2700" dirty="0" err="1">
                <a:solidFill>
                  <a:schemeClr val="tx1"/>
                </a:solidFill>
              </a:rPr>
              <a:t>звільнення</a:t>
            </a:r>
            <a:r>
              <a:rPr lang="ru-RU" sz="2700" dirty="0">
                <a:solidFill>
                  <a:schemeClr val="tx1"/>
                </a:solidFill>
              </a:rPr>
              <a:t> </a:t>
            </a:r>
          </a:p>
          <a:p>
            <a:pPr marL="46037" indent="0">
              <a:buClr>
                <a:schemeClr val="accent1"/>
              </a:buClr>
              <a:buNone/>
            </a:pPr>
            <a:r>
              <a:rPr lang="ru-RU" sz="2700" dirty="0">
                <a:solidFill>
                  <a:schemeClr val="tx1"/>
                </a:solidFill>
              </a:rPr>
              <a:t>4. </a:t>
            </a:r>
            <a:r>
              <a:rPr lang="ru-RU" sz="2700" dirty="0" err="1">
                <a:solidFill>
                  <a:schemeClr val="tx1"/>
                </a:solidFill>
              </a:rPr>
              <a:t>Попереджаємо</a:t>
            </a:r>
            <a:r>
              <a:rPr lang="ru-RU" sz="2700" dirty="0">
                <a:solidFill>
                  <a:schemeClr val="tx1"/>
                </a:solidFill>
              </a:rPr>
              <a:t> </a:t>
            </a:r>
            <a:r>
              <a:rPr lang="ru-RU" sz="2700" dirty="0" err="1">
                <a:solidFill>
                  <a:schemeClr val="tx1"/>
                </a:solidFill>
              </a:rPr>
              <a:t>працівника</a:t>
            </a:r>
            <a:r>
              <a:rPr lang="ru-RU" sz="2700" dirty="0">
                <a:solidFill>
                  <a:schemeClr val="tx1"/>
                </a:solidFill>
              </a:rPr>
              <a:t> </a:t>
            </a:r>
            <a:r>
              <a:rPr lang="ru-RU" sz="2700" dirty="0" err="1">
                <a:solidFill>
                  <a:schemeClr val="tx1"/>
                </a:solidFill>
              </a:rPr>
              <a:t>письмово</a:t>
            </a:r>
            <a:r>
              <a:rPr lang="ru-RU" sz="2700" dirty="0">
                <a:solidFill>
                  <a:schemeClr val="tx1"/>
                </a:solidFill>
              </a:rPr>
              <a:t> про </a:t>
            </a:r>
            <a:r>
              <a:rPr lang="ru-RU" sz="2700" dirty="0" err="1">
                <a:solidFill>
                  <a:schemeClr val="tx1"/>
                </a:solidFill>
              </a:rPr>
              <a:t>звільнення</a:t>
            </a:r>
            <a:r>
              <a:rPr lang="ru-RU" sz="2700" dirty="0">
                <a:solidFill>
                  <a:schemeClr val="tx1"/>
                </a:solidFill>
              </a:rPr>
              <a:t> за 3 </a:t>
            </a:r>
            <a:r>
              <a:rPr lang="ru-RU" sz="2700" dirty="0" err="1">
                <a:solidFill>
                  <a:schemeClr val="tx1"/>
                </a:solidFill>
              </a:rPr>
              <a:t>дні</a:t>
            </a:r>
            <a:endParaRPr lang="ru-RU" sz="2700" dirty="0">
              <a:solidFill>
                <a:schemeClr val="tx1"/>
              </a:solidFill>
            </a:endParaRPr>
          </a:p>
          <a:p>
            <a:pPr marL="46037" indent="0">
              <a:buClr>
                <a:schemeClr val="accent1"/>
              </a:buClr>
              <a:buNone/>
            </a:pPr>
            <a:r>
              <a:rPr lang="ru-RU" sz="2700" dirty="0">
                <a:solidFill>
                  <a:schemeClr val="tx1"/>
                </a:solidFill>
              </a:rPr>
              <a:t>5. </a:t>
            </a:r>
            <a:r>
              <a:rPr lang="ru-RU" sz="2700" dirty="0" err="1">
                <a:solidFill>
                  <a:schemeClr val="tx1"/>
                </a:solidFill>
              </a:rPr>
              <a:t>Видаємо</a:t>
            </a:r>
            <a:r>
              <a:rPr lang="ru-RU" sz="2700" dirty="0">
                <a:solidFill>
                  <a:schemeClr val="tx1"/>
                </a:solidFill>
              </a:rPr>
              <a:t> наказ про </a:t>
            </a:r>
            <a:r>
              <a:rPr lang="ru-RU" sz="2700" dirty="0" err="1">
                <a:solidFill>
                  <a:schemeClr val="tx1"/>
                </a:solidFill>
              </a:rPr>
              <a:t>звільнення</a:t>
            </a:r>
            <a:endParaRPr lang="ru-RU" sz="2700" dirty="0">
              <a:solidFill>
                <a:schemeClr val="tx1"/>
              </a:solidFill>
            </a:endParaRPr>
          </a:p>
          <a:p>
            <a:pPr marL="46037" indent="0">
              <a:buClr>
                <a:schemeClr val="accent1"/>
              </a:buClr>
              <a:buNone/>
            </a:pPr>
            <a:r>
              <a:rPr lang="ru-RU" sz="2700" dirty="0">
                <a:solidFill>
                  <a:schemeClr val="tx1"/>
                </a:solidFill>
              </a:rPr>
              <a:t>6. </a:t>
            </a:r>
            <a:r>
              <a:rPr lang="ru-RU" sz="2700" dirty="0" err="1">
                <a:solidFill>
                  <a:schemeClr val="tx1"/>
                </a:solidFill>
              </a:rPr>
              <a:t>Ознайомлюємо</a:t>
            </a:r>
            <a:r>
              <a:rPr lang="ru-RU" sz="2700" dirty="0">
                <a:solidFill>
                  <a:schemeClr val="tx1"/>
                </a:solidFill>
              </a:rPr>
              <a:t> </a:t>
            </a:r>
            <a:r>
              <a:rPr lang="ru-RU" sz="2700" dirty="0" err="1">
                <a:solidFill>
                  <a:schemeClr val="tx1"/>
                </a:solidFill>
              </a:rPr>
              <a:t>працівника</a:t>
            </a:r>
            <a:r>
              <a:rPr lang="ru-RU" sz="2700" dirty="0">
                <a:solidFill>
                  <a:schemeClr val="tx1"/>
                </a:solidFill>
              </a:rPr>
              <a:t> з наказом</a:t>
            </a:r>
          </a:p>
          <a:p>
            <a:pPr marL="46037" indent="0">
              <a:buClr>
                <a:schemeClr val="accent1"/>
              </a:buClr>
              <a:buNone/>
            </a:pPr>
            <a:r>
              <a:rPr lang="ru-RU" sz="2700" dirty="0">
                <a:solidFill>
                  <a:schemeClr val="tx1"/>
                </a:solidFill>
              </a:rPr>
              <a:t>7. </a:t>
            </a:r>
            <a:r>
              <a:rPr lang="ru-RU" sz="2700" dirty="0" err="1">
                <a:solidFill>
                  <a:schemeClr val="tx1"/>
                </a:solidFill>
              </a:rPr>
              <a:t>Подаємо</a:t>
            </a:r>
            <a:r>
              <a:rPr lang="ru-RU" sz="2700" dirty="0">
                <a:solidFill>
                  <a:schemeClr val="tx1"/>
                </a:solidFill>
              </a:rPr>
              <a:t> до </a:t>
            </a:r>
            <a:r>
              <a:rPr lang="ru-RU" sz="2700" dirty="0" err="1">
                <a:solidFill>
                  <a:schemeClr val="tx1"/>
                </a:solidFill>
              </a:rPr>
              <a:t>бухгалтерії</a:t>
            </a:r>
            <a:r>
              <a:rPr lang="ru-RU" sz="2700" dirty="0">
                <a:solidFill>
                  <a:schemeClr val="tx1"/>
                </a:solidFill>
              </a:rPr>
              <a:t> табель і </a:t>
            </a:r>
            <a:r>
              <a:rPr lang="ru-RU" sz="2700" dirty="0" err="1">
                <a:solidFill>
                  <a:schemeClr val="tx1"/>
                </a:solidFill>
              </a:rPr>
              <a:t>копію</a:t>
            </a:r>
            <a:r>
              <a:rPr lang="ru-RU" sz="2700" dirty="0">
                <a:solidFill>
                  <a:schemeClr val="tx1"/>
                </a:solidFill>
              </a:rPr>
              <a:t> наказу </a:t>
            </a:r>
          </a:p>
          <a:p>
            <a:pPr marL="46037" indent="0">
              <a:buClr>
                <a:schemeClr val="accent1"/>
              </a:buClr>
              <a:buNone/>
            </a:pPr>
            <a:r>
              <a:rPr lang="ru-RU" sz="2700" dirty="0">
                <a:solidFill>
                  <a:schemeClr val="tx1"/>
                </a:solidFill>
              </a:rPr>
              <a:t>8. У день </a:t>
            </a:r>
            <a:r>
              <a:rPr lang="ru-RU" sz="2700" dirty="0" err="1">
                <a:solidFill>
                  <a:schemeClr val="tx1"/>
                </a:solidFill>
              </a:rPr>
              <a:t>звільнення</a:t>
            </a:r>
            <a:r>
              <a:rPr lang="ru-RU" sz="2700" dirty="0">
                <a:solidFill>
                  <a:schemeClr val="tx1"/>
                </a:solidFill>
              </a:rPr>
              <a:t> </a:t>
            </a:r>
            <a:r>
              <a:rPr lang="ru-RU" sz="2700" dirty="0" err="1">
                <a:solidFill>
                  <a:schemeClr val="tx1"/>
                </a:solidFill>
              </a:rPr>
              <a:t>видаємо</a:t>
            </a:r>
            <a:r>
              <a:rPr lang="ru-RU" sz="2700" dirty="0">
                <a:solidFill>
                  <a:schemeClr val="tx1"/>
                </a:solidFill>
              </a:rPr>
              <a:t> </a:t>
            </a:r>
            <a:r>
              <a:rPr lang="ru-RU" sz="2700" dirty="0" err="1">
                <a:solidFill>
                  <a:schemeClr val="tx1"/>
                </a:solidFill>
              </a:rPr>
              <a:t>працівнику</a:t>
            </a:r>
            <a:r>
              <a:rPr lang="ru-RU" sz="2700" dirty="0">
                <a:solidFill>
                  <a:schemeClr val="tx1"/>
                </a:solidFill>
              </a:rPr>
              <a:t> </a:t>
            </a:r>
            <a:r>
              <a:rPr lang="ru-RU" sz="2700" dirty="0" err="1">
                <a:solidFill>
                  <a:schemeClr val="tx1"/>
                </a:solidFill>
              </a:rPr>
              <a:t>трудову</a:t>
            </a:r>
            <a:r>
              <a:rPr lang="ru-RU" sz="2700" dirty="0">
                <a:solidFill>
                  <a:schemeClr val="tx1"/>
                </a:solidFill>
              </a:rPr>
              <a:t> книжку, </a:t>
            </a:r>
            <a:r>
              <a:rPr lang="ru-RU" sz="2700" dirty="0" err="1">
                <a:solidFill>
                  <a:schemeClr val="tx1"/>
                </a:solidFill>
              </a:rPr>
              <a:t>копію</a:t>
            </a:r>
            <a:r>
              <a:rPr lang="ru-RU" sz="2700" dirty="0">
                <a:solidFill>
                  <a:schemeClr val="tx1"/>
                </a:solidFill>
              </a:rPr>
              <a:t> наказу про </a:t>
            </a:r>
            <a:r>
              <a:rPr lang="ru-RU" sz="2700" dirty="0" err="1">
                <a:solidFill>
                  <a:schemeClr val="tx1"/>
                </a:solidFill>
              </a:rPr>
              <a:t>звільнення</a:t>
            </a:r>
            <a:r>
              <a:rPr lang="ru-RU" sz="2700" dirty="0">
                <a:solidFill>
                  <a:schemeClr val="tx1"/>
                </a:solidFill>
              </a:rPr>
              <a:t>, </a:t>
            </a:r>
            <a:r>
              <a:rPr lang="ru-RU" sz="2700" dirty="0" err="1">
                <a:solidFill>
                  <a:schemeClr val="tx1"/>
                </a:solidFill>
              </a:rPr>
              <a:t>розрахунок</a:t>
            </a:r>
            <a:endParaRPr lang="ru-RU" sz="2700" dirty="0">
              <a:solidFill>
                <a:schemeClr val="tx1"/>
              </a:solidFill>
            </a:endParaRPr>
          </a:p>
          <a:p>
            <a:pPr marL="46037" indent="0">
              <a:buClr>
                <a:schemeClr val="accent1"/>
              </a:buClr>
              <a:buNone/>
            </a:pPr>
            <a:endParaRPr lang="ru-RU" sz="2400" dirty="0">
              <a:solidFill>
                <a:schemeClr val="tx1"/>
              </a:solidFill>
            </a:endParaRPr>
          </a:p>
          <a:p>
            <a:pPr>
              <a:buClr>
                <a:schemeClr val="accent1"/>
              </a:buClr>
              <a:buFont typeface="Wingdings" panose="05000000000000000000" pitchFamily="2" charset="2"/>
              <a:buChar char="§"/>
            </a:pP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934773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33866" y="116632"/>
            <a:ext cx="9031112" cy="666799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uk-UA" sz="3200" b="1" dirty="0">
                <a:solidFill>
                  <a:schemeClr val="tx1"/>
                </a:solidFill>
              </a:rPr>
              <a:t>При укладанні ТД працівник подає:</a:t>
            </a:r>
            <a:endParaRPr lang="uk-UA" sz="3200" dirty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uk-UA" sz="2500" dirty="0">
                <a:solidFill>
                  <a:schemeClr val="tx1"/>
                </a:solidFill>
              </a:rPr>
              <a:t>паспорт </a:t>
            </a:r>
            <a:r>
              <a:rPr lang="ru-RU" sz="2500" dirty="0" err="1">
                <a:solidFill>
                  <a:schemeClr val="tx1"/>
                </a:solidFill>
              </a:rPr>
              <a:t>або</a:t>
            </a:r>
            <a:r>
              <a:rPr lang="ru-RU" sz="2500" dirty="0">
                <a:solidFill>
                  <a:schemeClr val="tx1"/>
                </a:solidFill>
              </a:rPr>
              <a:t> </a:t>
            </a:r>
            <a:r>
              <a:rPr lang="ru-RU" sz="2500" dirty="0" err="1">
                <a:solidFill>
                  <a:schemeClr val="tx1"/>
                </a:solidFill>
              </a:rPr>
              <a:t>інший</a:t>
            </a:r>
            <a:r>
              <a:rPr lang="ru-RU" sz="2500" dirty="0">
                <a:solidFill>
                  <a:schemeClr val="tx1"/>
                </a:solidFill>
              </a:rPr>
              <a:t> документ, </a:t>
            </a:r>
            <a:r>
              <a:rPr lang="ru-RU" sz="2500" dirty="0" err="1">
                <a:solidFill>
                  <a:schemeClr val="tx1"/>
                </a:solidFill>
              </a:rPr>
              <a:t>що</a:t>
            </a:r>
            <a:r>
              <a:rPr lang="ru-RU" sz="2500" dirty="0">
                <a:solidFill>
                  <a:schemeClr val="tx1"/>
                </a:solidFill>
              </a:rPr>
              <a:t> </a:t>
            </a:r>
            <a:r>
              <a:rPr lang="ru-RU" sz="2500" dirty="0" err="1">
                <a:solidFill>
                  <a:schemeClr val="tx1"/>
                </a:solidFill>
              </a:rPr>
              <a:t>посвідчує</a:t>
            </a:r>
            <a:r>
              <a:rPr lang="ru-RU" sz="2500" dirty="0">
                <a:solidFill>
                  <a:schemeClr val="tx1"/>
                </a:solidFill>
              </a:rPr>
              <a:t> особу</a:t>
            </a:r>
            <a:r>
              <a:rPr lang="uk-UA" sz="2500" dirty="0">
                <a:solidFill>
                  <a:schemeClr val="tx1"/>
                </a:solidFill>
              </a:rPr>
              <a:t>;</a:t>
            </a:r>
          </a:p>
          <a:p>
            <a:pPr>
              <a:lnSpc>
                <a:spcPct val="90000"/>
              </a:lnSpc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uk-UA" sz="2500" dirty="0">
                <a:solidFill>
                  <a:schemeClr val="tx1"/>
                </a:solidFill>
              </a:rPr>
              <a:t>трудову книжку (</a:t>
            </a:r>
            <a:r>
              <a:rPr lang="uk-UA" sz="2500" i="1" dirty="0">
                <a:solidFill>
                  <a:schemeClr val="tx1"/>
                </a:solidFill>
              </a:rPr>
              <a:t>якщо це не перша робота чи сумісництво);</a:t>
            </a:r>
          </a:p>
          <a:p>
            <a:pPr>
              <a:lnSpc>
                <a:spcPct val="90000"/>
              </a:lnSpc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uk-UA" sz="2500" dirty="0">
                <a:solidFill>
                  <a:schemeClr val="tx1"/>
                </a:solidFill>
              </a:rPr>
              <a:t>документ про освіту (кваліфікацію) — у випадках, передбачених законодавством;</a:t>
            </a:r>
          </a:p>
          <a:p>
            <a:pPr>
              <a:lnSpc>
                <a:spcPct val="90000"/>
              </a:lnSpc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uk-UA" sz="2500" dirty="0">
                <a:solidFill>
                  <a:schemeClr val="tx1"/>
                </a:solidFill>
              </a:rPr>
              <a:t>документ про стан здоров’я (довідка до акту огляду МСЕК, </a:t>
            </a:r>
            <a:r>
              <a:rPr lang="uk-UA" sz="2500" dirty="0" err="1">
                <a:solidFill>
                  <a:schemeClr val="tx1"/>
                </a:solidFill>
              </a:rPr>
              <a:t>інд.програма</a:t>
            </a:r>
            <a:r>
              <a:rPr lang="uk-UA" sz="2500" dirty="0">
                <a:solidFill>
                  <a:schemeClr val="tx1"/>
                </a:solidFill>
              </a:rPr>
              <a:t> реабілітації інваліда, довідка про медогляд водія тощо)</a:t>
            </a:r>
          </a:p>
          <a:p>
            <a:pPr marL="388620" indent="-342900" fontAlgn="auto">
              <a:lnSpc>
                <a:spcPct val="80000"/>
              </a:lnSpc>
              <a:buClr>
                <a:schemeClr val="accent1"/>
              </a:buClr>
              <a:buFont typeface="Wingdings" panose="05000000000000000000" pitchFamily="2" charset="2"/>
              <a:buChar char="§"/>
              <a:defRPr/>
            </a:pPr>
            <a:r>
              <a:rPr lang="uk-UA" sz="2500" dirty="0">
                <a:solidFill>
                  <a:schemeClr val="tx1"/>
                </a:solidFill>
              </a:rPr>
              <a:t>інші документи, передбачені законодавством: </a:t>
            </a:r>
          </a:p>
          <a:p>
            <a:pPr marL="707708" lvl="1" indent="-342900" fontAlgn="auto">
              <a:lnSpc>
                <a:spcPct val="80000"/>
              </a:lnSpc>
              <a:buClr>
                <a:schemeClr val="accent1"/>
              </a:buClr>
              <a:buFont typeface="Wingdings" panose="05000000000000000000" pitchFamily="2" charset="2"/>
              <a:buChar char="§"/>
              <a:defRPr/>
            </a:pPr>
            <a:r>
              <a:rPr lang="uk-UA" sz="2300" b="1" dirty="0">
                <a:solidFill>
                  <a:schemeClr val="tx1"/>
                </a:solidFill>
              </a:rPr>
              <a:t>військовий квиток або приписне свідоцтво</a:t>
            </a:r>
            <a:r>
              <a:rPr lang="uk-UA" sz="2300" dirty="0">
                <a:solidFill>
                  <a:schemeClr val="tx1"/>
                </a:solidFill>
              </a:rPr>
              <a:t> </a:t>
            </a:r>
            <a:r>
              <a:rPr lang="uk-UA" sz="2300" i="1" dirty="0">
                <a:solidFill>
                  <a:schemeClr val="tx1"/>
                </a:solidFill>
              </a:rPr>
              <a:t>(ст. 34 ЗУ «Про військовий обов’язок та військову службу»)</a:t>
            </a:r>
            <a:r>
              <a:rPr lang="uk-UA" sz="2300" dirty="0">
                <a:solidFill>
                  <a:schemeClr val="tx1"/>
                </a:solidFill>
              </a:rPr>
              <a:t>;</a:t>
            </a:r>
          </a:p>
          <a:p>
            <a:pPr marL="707708" lvl="1" indent="-342900" fontAlgn="auto">
              <a:lnSpc>
                <a:spcPct val="80000"/>
              </a:lnSpc>
              <a:buClr>
                <a:schemeClr val="accent1"/>
              </a:buClr>
              <a:buFont typeface="Wingdings" panose="05000000000000000000" pitchFamily="2" charset="2"/>
              <a:buChar char="§"/>
              <a:defRPr/>
            </a:pPr>
            <a:r>
              <a:rPr lang="uk-UA" sz="2300" b="1" dirty="0" err="1">
                <a:solidFill>
                  <a:schemeClr val="tx1"/>
                </a:solidFill>
              </a:rPr>
              <a:t>реєстрац.номер</a:t>
            </a:r>
            <a:r>
              <a:rPr lang="uk-UA" sz="2300" b="1" dirty="0">
                <a:solidFill>
                  <a:schemeClr val="tx1"/>
                </a:solidFill>
              </a:rPr>
              <a:t> облікової картки платника податків</a:t>
            </a:r>
            <a:r>
              <a:rPr lang="uk-UA" sz="2300" dirty="0">
                <a:solidFill>
                  <a:schemeClr val="tx1"/>
                </a:solidFill>
              </a:rPr>
              <a:t>;</a:t>
            </a:r>
            <a:r>
              <a:rPr lang="uk-UA" sz="2300" i="1" dirty="0">
                <a:solidFill>
                  <a:schemeClr val="tx1"/>
                </a:solidFill>
              </a:rPr>
              <a:t> </a:t>
            </a:r>
            <a:endParaRPr lang="uk-UA" sz="2300" dirty="0">
              <a:solidFill>
                <a:schemeClr val="tx1"/>
              </a:solidFill>
            </a:endParaRPr>
          </a:p>
          <a:p>
            <a:pPr marL="707708" lvl="1" indent="-342900" fontAlgn="auto">
              <a:lnSpc>
                <a:spcPct val="80000"/>
              </a:lnSpc>
              <a:buClr>
                <a:schemeClr val="accent1"/>
              </a:buClr>
              <a:buFont typeface="Wingdings" panose="05000000000000000000" pitchFamily="2" charset="2"/>
              <a:buChar char="§"/>
              <a:defRPr/>
            </a:pPr>
            <a:r>
              <a:rPr lang="uk-UA" sz="2300" b="1" dirty="0">
                <a:solidFill>
                  <a:schemeClr val="tx1"/>
                </a:solidFill>
              </a:rPr>
              <a:t>свідоцтво </a:t>
            </a:r>
            <a:r>
              <a:rPr lang="uk-UA" sz="2300" i="1" dirty="0">
                <a:solidFill>
                  <a:schemeClr val="tx1"/>
                </a:solidFill>
              </a:rPr>
              <a:t>(п. 17 Порядку видачі свідоцтва про загальнообов’язкове державне соціальне страхування, затвердженого ПКМУ від 22.08.2000 № 1306)</a:t>
            </a:r>
            <a:endParaRPr lang="uk-UA" sz="2300" b="1" dirty="0">
              <a:solidFill>
                <a:schemeClr val="tx1"/>
              </a:solidFill>
            </a:endParaRPr>
          </a:p>
          <a:p>
            <a:pPr marL="46037" indent="0" algn="r">
              <a:lnSpc>
                <a:spcPct val="90000"/>
              </a:lnSpc>
              <a:buClr>
                <a:schemeClr val="accent1"/>
              </a:buClr>
              <a:buNone/>
            </a:pPr>
            <a:r>
              <a:rPr lang="uk-UA" sz="2400" dirty="0">
                <a:solidFill>
                  <a:schemeClr val="tx1"/>
                </a:solidFill>
              </a:rPr>
              <a:t>ч. 2 ст. 24 </a:t>
            </a:r>
            <a:r>
              <a:rPr lang="uk-UA" sz="2400" dirty="0" err="1">
                <a:solidFill>
                  <a:schemeClr val="tx1"/>
                </a:solidFill>
              </a:rPr>
              <a:t>КЗп</a:t>
            </a:r>
            <a:r>
              <a:rPr lang="uk-UA" sz="2700" dirty="0" err="1">
                <a:solidFill>
                  <a:schemeClr val="tx1"/>
                </a:solidFill>
              </a:rPr>
              <a:t>П</a:t>
            </a:r>
            <a:endParaRPr lang="uk-UA" sz="270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674346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107504" y="188640"/>
            <a:ext cx="8928992" cy="6480720"/>
          </a:xfrm>
        </p:spPr>
        <p:txBody>
          <a:bodyPr/>
          <a:lstStyle/>
          <a:p>
            <a:pPr marL="46037" indent="0" algn="ctr">
              <a:buNone/>
            </a:pPr>
            <a:r>
              <a:rPr lang="ru-RU" sz="3500" b="1" dirty="0">
                <a:solidFill>
                  <a:schemeClr val="tx1"/>
                </a:solidFill>
              </a:rPr>
              <a:t>Наказ + </a:t>
            </a:r>
            <a:r>
              <a:rPr lang="ru-RU" sz="3500" b="1" dirty="0" err="1">
                <a:solidFill>
                  <a:schemeClr val="tx1"/>
                </a:solidFill>
              </a:rPr>
              <a:t>повідомлення</a:t>
            </a:r>
            <a:r>
              <a:rPr lang="ru-RU" sz="3500" b="1" dirty="0">
                <a:solidFill>
                  <a:schemeClr val="tx1"/>
                </a:solidFill>
              </a:rPr>
              <a:t> ДФС = </a:t>
            </a:r>
            <a:br>
              <a:rPr lang="ru-RU" sz="3500" b="1" dirty="0">
                <a:solidFill>
                  <a:schemeClr val="tx1"/>
                </a:solidFill>
              </a:rPr>
            </a:br>
            <a:r>
              <a:rPr lang="ru-RU" sz="3500" b="1" dirty="0" err="1">
                <a:solidFill>
                  <a:schemeClr val="tx1"/>
                </a:solidFill>
              </a:rPr>
              <a:t>укладення</a:t>
            </a:r>
            <a:r>
              <a:rPr lang="ru-RU" sz="3500" b="1" dirty="0">
                <a:solidFill>
                  <a:schemeClr val="tx1"/>
                </a:solidFill>
              </a:rPr>
              <a:t> трудового договору</a:t>
            </a:r>
          </a:p>
          <a:p>
            <a:pPr marL="46037" indent="0">
              <a:buNone/>
            </a:pPr>
            <a:r>
              <a:rPr lang="uk-UA" sz="2900" dirty="0">
                <a:solidFill>
                  <a:schemeClr val="tx1"/>
                </a:solidFill>
              </a:rPr>
              <a:t>Працівник не може бути допущений до роботи без укладення ТД, оформленого наказом (розпорядженням) роботодавця, та </a:t>
            </a:r>
            <a:r>
              <a:rPr lang="ru-RU" sz="2900" b="1" dirty="0" err="1">
                <a:solidFill>
                  <a:schemeClr val="tx1"/>
                </a:solidFill>
              </a:rPr>
              <a:t>повідомлення</a:t>
            </a:r>
            <a:r>
              <a:rPr lang="ru-RU" sz="2900" b="1" dirty="0">
                <a:solidFill>
                  <a:schemeClr val="tx1"/>
                </a:solidFill>
              </a:rPr>
              <a:t> </a:t>
            </a:r>
            <a:r>
              <a:rPr lang="ru-RU" sz="2900" dirty="0">
                <a:solidFill>
                  <a:schemeClr val="tx1"/>
                </a:solidFill>
              </a:rPr>
              <a:t>центрального органу </a:t>
            </a:r>
            <a:r>
              <a:rPr lang="ru-RU" sz="2900" dirty="0" err="1">
                <a:solidFill>
                  <a:schemeClr val="tx1"/>
                </a:solidFill>
              </a:rPr>
              <a:t>виконавчої</a:t>
            </a:r>
            <a:r>
              <a:rPr lang="ru-RU" sz="2900" dirty="0">
                <a:solidFill>
                  <a:schemeClr val="tx1"/>
                </a:solidFill>
              </a:rPr>
              <a:t> </a:t>
            </a:r>
            <a:r>
              <a:rPr lang="ru-RU" sz="2900" dirty="0" err="1">
                <a:solidFill>
                  <a:schemeClr val="tx1"/>
                </a:solidFill>
              </a:rPr>
              <a:t>влади</a:t>
            </a:r>
            <a:r>
              <a:rPr lang="ru-RU" sz="2900" dirty="0">
                <a:solidFill>
                  <a:schemeClr val="tx1"/>
                </a:solidFill>
              </a:rPr>
              <a:t> з </a:t>
            </a:r>
            <a:r>
              <a:rPr lang="ru-RU" sz="2900" dirty="0" err="1">
                <a:solidFill>
                  <a:schemeClr val="tx1"/>
                </a:solidFill>
              </a:rPr>
              <a:t>питань</a:t>
            </a:r>
            <a:r>
              <a:rPr lang="ru-RU" sz="2900" dirty="0">
                <a:solidFill>
                  <a:schemeClr val="tx1"/>
                </a:solidFill>
              </a:rPr>
              <a:t> </a:t>
            </a:r>
            <a:r>
              <a:rPr lang="ru-RU" sz="2900" dirty="0" err="1">
                <a:solidFill>
                  <a:schemeClr val="tx1"/>
                </a:solidFill>
              </a:rPr>
              <a:t>забезпечення</a:t>
            </a:r>
            <a:r>
              <a:rPr lang="ru-RU" sz="2900" dirty="0">
                <a:solidFill>
                  <a:schemeClr val="tx1"/>
                </a:solidFill>
              </a:rPr>
              <a:t> </a:t>
            </a:r>
            <a:r>
              <a:rPr lang="ru-RU" sz="2900" dirty="0" err="1">
                <a:solidFill>
                  <a:schemeClr val="tx1"/>
                </a:solidFill>
              </a:rPr>
              <a:t>формування</a:t>
            </a:r>
            <a:r>
              <a:rPr lang="ru-RU" sz="2900" dirty="0">
                <a:solidFill>
                  <a:schemeClr val="tx1"/>
                </a:solidFill>
              </a:rPr>
              <a:t> і </a:t>
            </a:r>
            <a:r>
              <a:rPr lang="ru-RU" sz="2900" dirty="0" err="1">
                <a:solidFill>
                  <a:schemeClr val="tx1"/>
                </a:solidFill>
              </a:rPr>
              <a:t>реалізації</a:t>
            </a:r>
            <a:r>
              <a:rPr lang="ru-RU" sz="2900" dirty="0">
                <a:solidFill>
                  <a:schemeClr val="tx1"/>
                </a:solidFill>
              </a:rPr>
              <a:t> </a:t>
            </a:r>
            <a:r>
              <a:rPr lang="uk-UA" sz="2900" dirty="0">
                <a:solidFill>
                  <a:schemeClr val="tx1"/>
                </a:solidFill>
              </a:rPr>
              <a:t>державної</a:t>
            </a:r>
            <a:r>
              <a:rPr lang="ru-RU" sz="2900" dirty="0">
                <a:solidFill>
                  <a:schemeClr val="tx1"/>
                </a:solidFill>
              </a:rPr>
              <a:t> </a:t>
            </a:r>
            <a:r>
              <a:rPr lang="ru-RU" sz="2900" dirty="0" err="1">
                <a:solidFill>
                  <a:schemeClr val="tx1"/>
                </a:solidFill>
              </a:rPr>
              <a:t>політики</a:t>
            </a:r>
            <a:r>
              <a:rPr lang="ru-RU" sz="2900" dirty="0">
                <a:solidFill>
                  <a:schemeClr val="tx1"/>
                </a:solidFill>
              </a:rPr>
              <a:t> з </a:t>
            </a:r>
            <a:r>
              <a:rPr lang="ru-RU" sz="2900" dirty="0" err="1">
                <a:solidFill>
                  <a:schemeClr val="tx1"/>
                </a:solidFill>
              </a:rPr>
              <a:t>адміністрування</a:t>
            </a:r>
            <a:r>
              <a:rPr lang="ru-RU" sz="2900" dirty="0">
                <a:solidFill>
                  <a:schemeClr val="tx1"/>
                </a:solidFill>
              </a:rPr>
              <a:t> </a:t>
            </a:r>
            <a:r>
              <a:rPr lang="ru-RU" sz="2900" dirty="0" err="1">
                <a:solidFill>
                  <a:schemeClr val="tx1"/>
                </a:solidFill>
              </a:rPr>
              <a:t>єдиного</a:t>
            </a:r>
            <a:r>
              <a:rPr lang="ru-RU" sz="2900" dirty="0">
                <a:solidFill>
                  <a:schemeClr val="tx1"/>
                </a:solidFill>
              </a:rPr>
              <a:t> </a:t>
            </a:r>
            <a:r>
              <a:rPr lang="ru-RU" sz="2900" dirty="0" err="1">
                <a:solidFill>
                  <a:schemeClr val="tx1"/>
                </a:solidFill>
              </a:rPr>
              <a:t>внеску</a:t>
            </a:r>
            <a:r>
              <a:rPr lang="ru-RU" sz="2900" dirty="0">
                <a:solidFill>
                  <a:schemeClr val="tx1"/>
                </a:solidFill>
              </a:rPr>
              <a:t> на </a:t>
            </a:r>
            <a:r>
              <a:rPr lang="ru-RU" sz="2900" dirty="0" err="1">
                <a:solidFill>
                  <a:schemeClr val="tx1"/>
                </a:solidFill>
              </a:rPr>
              <a:t>загальнообов’язкове</a:t>
            </a:r>
            <a:r>
              <a:rPr lang="ru-RU" sz="2900" dirty="0">
                <a:solidFill>
                  <a:schemeClr val="tx1"/>
                </a:solidFill>
              </a:rPr>
              <a:t> </a:t>
            </a:r>
            <a:r>
              <a:rPr lang="ru-RU" sz="2900" dirty="0" err="1">
                <a:solidFill>
                  <a:schemeClr val="tx1"/>
                </a:solidFill>
              </a:rPr>
              <a:t>державне</a:t>
            </a:r>
            <a:r>
              <a:rPr lang="ru-RU" sz="2900" dirty="0">
                <a:solidFill>
                  <a:schemeClr val="tx1"/>
                </a:solidFill>
              </a:rPr>
              <a:t> </a:t>
            </a:r>
            <a:r>
              <a:rPr lang="ru-RU" sz="2900" dirty="0" err="1">
                <a:solidFill>
                  <a:schemeClr val="tx1"/>
                </a:solidFill>
              </a:rPr>
              <a:t>соціальне</a:t>
            </a:r>
            <a:r>
              <a:rPr lang="ru-RU" sz="2900" dirty="0">
                <a:solidFill>
                  <a:schemeClr val="tx1"/>
                </a:solidFill>
              </a:rPr>
              <a:t> </a:t>
            </a:r>
            <a:r>
              <a:rPr lang="ru-RU" sz="2900" dirty="0" err="1">
                <a:solidFill>
                  <a:schemeClr val="tx1"/>
                </a:solidFill>
              </a:rPr>
              <a:t>страхування</a:t>
            </a:r>
            <a:r>
              <a:rPr lang="ru-RU" sz="2900" dirty="0">
                <a:solidFill>
                  <a:schemeClr val="tx1"/>
                </a:solidFill>
              </a:rPr>
              <a:t> про </a:t>
            </a:r>
            <a:r>
              <a:rPr lang="ru-RU" sz="2900" dirty="0" err="1">
                <a:solidFill>
                  <a:schemeClr val="tx1"/>
                </a:solidFill>
              </a:rPr>
              <a:t>прийняття</a:t>
            </a:r>
            <a:r>
              <a:rPr lang="ru-RU" sz="2900" dirty="0">
                <a:solidFill>
                  <a:schemeClr val="tx1"/>
                </a:solidFill>
              </a:rPr>
              <a:t> </a:t>
            </a:r>
            <a:r>
              <a:rPr lang="ru-RU" sz="2900" dirty="0" err="1">
                <a:solidFill>
                  <a:schemeClr val="tx1"/>
                </a:solidFill>
              </a:rPr>
              <a:t>працівника</a:t>
            </a:r>
            <a:r>
              <a:rPr lang="ru-RU" sz="2900" dirty="0">
                <a:solidFill>
                  <a:schemeClr val="tx1"/>
                </a:solidFill>
              </a:rPr>
              <a:t> на роботу в порядку, </a:t>
            </a:r>
            <a:r>
              <a:rPr lang="ru-RU" sz="2900" dirty="0" err="1">
                <a:solidFill>
                  <a:schemeClr val="tx1"/>
                </a:solidFill>
              </a:rPr>
              <a:t>встановленому</a:t>
            </a:r>
            <a:r>
              <a:rPr lang="ru-RU" sz="2900" dirty="0">
                <a:solidFill>
                  <a:schemeClr val="tx1"/>
                </a:solidFill>
              </a:rPr>
              <a:t> КМУ.</a:t>
            </a:r>
            <a:endParaRPr lang="uk-UA" sz="2900" b="1" dirty="0">
              <a:solidFill>
                <a:schemeClr val="tx1"/>
              </a:solidFill>
            </a:endParaRPr>
          </a:p>
          <a:p>
            <a:pPr algn="r">
              <a:buFontTx/>
              <a:buNone/>
            </a:pPr>
            <a:r>
              <a:rPr lang="uk-UA" sz="2900" dirty="0">
                <a:solidFill>
                  <a:schemeClr val="tx1"/>
                </a:solidFill>
              </a:rPr>
              <a:t>ч. 3 ст. 24 </a:t>
            </a:r>
            <a:r>
              <a:rPr lang="uk-UA" sz="2900" dirty="0" err="1">
                <a:solidFill>
                  <a:schemeClr val="tx1"/>
                </a:solidFill>
              </a:rPr>
              <a:t>КЗпП</a:t>
            </a:r>
            <a:endParaRPr lang="uk-UA" sz="29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773887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107504" y="188640"/>
            <a:ext cx="8856984" cy="6552728"/>
          </a:xfrm>
        </p:spPr>
        <p:txBody>
          <a:bodyPr/>
          <a:lstStyle/>
          <a:p>
            <a:pPr algn="ctr">
              <a:buFontTx/>
              <a:buNone/>
            </a:pPr>
            <a:r>
              <a:rPr lang="ru-RU" sz="2300" b="1" dirty="0">
                <a:solidFill>
                  <a:schemeClr val="tx1"/>
                </a:solidFill>
              </a:rPr>
              <a:t>ПОВІДОМЛЕННЯ ПРО ПРИЙНЯТТЯ ПРАЦІВНИКА НА РОБОТУ </a:t>
            </a:r>
            <a:endParaRPr lang="en-US" sz="2300" b="1" dirty="0">
              <a:solidFill>
                <a:schemeClr val="tx1"/>
              </a:solidFill>
            </a:endParaRPr>
          </a:p>
          <a:p>
            <a:pPr indent="-47625">
              <a:buFontTx/>
              <a:buNone/>
            </a:pPr>
            <a:r>
              <a:rPr lang="uk-UA" sz="2400" b="1" dirty="0">
                <a:solidFill>
                  <a:schemeClr val="tx1"/>
                </a:solidFill>
              </a:rPr>
              <a:t>подає роботодавець </a:t>
            </a:r>
            <a:r>
              <a:rPr lang="uk-UA" sz="2400" dirty="0">
                <a:solidFill>
                  <a:schemeClr val="tx1"/>
                </a:solidFill>
              </a:rPr>
              <a:t>(у т.ч. фізична особа) до територіального органу ДФС за місцем обліку як платника ЄСВ </a:t>
            </a:r>
            <a:r>
              <a:rPr lang="uk-UA" sz="2400" b="1" dirty="0">
                <a:solidFill>
                  <a:schemeClr val="tx1"/>
                </a:solidFill>
              </a:rPr>
              <a:t>до початку роботи працівника одним із способів:</a:t>
            </a:r>
          </a:p>
          <a:p>
            <a:pPr>
              <a:buClr>
                <a:schemeClr val="accent1">
                  <a:lumMod val="50000"/>
                </a:schemeClr>
              </a:buClr>
              <a:buFont typeface="Wingdings" panose="05000000000000000000" pitchFamily="2" charset="2"/>
              <a:buChar char="§"/>
            </a:pPr>
            <a:r>
              <a:rPr lang="uk-UA" sz="2400" b="1" dirty="0">
                <a:solidFill>
                  <a:schemeClr val="tx1"/>
                </a:solidFill>
              </a:rPr>
              <a:t>засобами електронного зв’язку </a:t>
            </a:r>
            <a:r>
              <a:rPr lang="uk-UA" sz="2400" dirty="0">
                <a:solidFill>
                  <a:schemeClr val="tx1"/>
                </a:solidFill>
              </a:rPr>
              <a:t>з використанням ЕЦП відповідальних осіб відповідно до вимог законодавства у сфері електронного документообігу та електрон. підпису;</a:t>
            </a:r>
          </a:p>
          <a:p>
            <a:pPr>
              <a:buClr>
                <a:schemeClr val="accent1">
                  <a:lumMod val="50000"/>
                </a:schemeClr>
              </a:buClr>
              <a:buFont typeface="Wingdings" panose="05000000000000000000" pitchFamily="2" charset="2"/>
              <a:buChar char="§"/>
            </a:pPr>
            <a:r>
              <a:rPr lang="uk-UA" sz="2400" b="1" dirty="0">
                <a:solidFill>
                  <a:schemeClr val="tx1"/>
                </a:solidFill>
              </a:rPr>
              <a:t>на паперових носіях</a:t>
            </a:r>
            <a:r>
              <a:rPr lang="uk-UA" sz="2400" dirty="0">
                <a:solidFill>
                  <a:schemeClr val="tx1"/>
                </a:solidFill>
              </a:rPr>
              <a:t>;</a:t>
            </a:r>
          </a:p>
          <a:p>
            <a:pPr>
              <a:buClr>
                <a:schemeClr val="accent1">
                  <a:lumMod val="50000"/>
                </a:schemeClr>
              </a:buClr>
              <a:buFont typeface="Wingdings" panose="05000000000000000000" pitchFamily="2" charset="2"/>
              <a:buChar char="§"/>
            </a:pPr>
            <a:r>
              <a:rPr lang="uk-UA" sz="2400" b="1" dirty="0">
                <a:solidFill>
                  <a:schemeClr val="tx1"/>
                </a:solidFill>
              </a:rPr>
              <a:t>на паперових носіях разом з копією </a:t>
            </a:r>
            <a:r>
              <a:rPr lang="uk-UA" sz="2400" dirty="0">
                <a:solidFill>
                  <a:schemeClr val="tx1"/>
                </a:solidFill>
              </a:rPr>
              <a:t>в електронній формі, якщо ТД укладено більше ніж із п’ятьма особами.</a:t>
            </a:r>
          </a:p>
          <a:p>
            <a:pPr marL="46037" indent="0" algn="r">
              <a:buNone/>
            </a:pPr>
            <a:r>
              <a:rPr lang="uk-UA" sz="2400" i="1" dirty="0">
                <a:solidFill>
                  <a:schemeClr val="tx1"/>
                </a:solidFill>
              </a:rPr>
              <a:t>Порядок повідомлення ДФС та її територіальним органам про прийняття працівника на роботу затверджений постановою КМУ від 17.06.2015 № 413</a:t>
            </a:r>
          </a:p>
          <a:p>
            <a:pPr marL="46037" indent="0">
              <a:buNone/>
            </a:pPr>
            <a:r>
              <a:rPr lang="uk-UA" sz="2400" dirty="0">
                <a:solidFill>
                  <a:schemeClr val="tx1"/>
                </a:solidFill>
              </a:rPr>
              <a:t>Штраф за допуск працівника до роботи без оформлення ТД — 30 мінімальних </a:t>
            </a:r>
            <a:r>
              <a:rPr lang="uk-UA" sz="2400" dirty="0" err="1">
                <a:solidFill>
                  <a:schemeClr val="tx1"/>
                </a:solidFill>
              </a:rPr>
              <a:t>зп</a:t>
            </a:r>
            <a:r>
              <a:rPr lang="uk-UA" sz="2400" dirty="0">
                <a:solidFill>
                  <a:schemeClr val="tx1"/>
                </a:solidFill>
              </a:rPr>
              <a:t> (ст. 265 </a:t>
            </a:r>
            <a:r>
              <a:rPr lang="uk-UA" sz="2400" dirty="0" err="1">
                <a:solidFill>
                  <a:schemeClr val="tx1"/>
                </a:solidFill>
              </a:rPr>
              <a:t>КЗпП</a:t>
            </a:r>
            <a:r>
              <a:rPr lang="uk-UA" sz="2400" dirty="0">
                <a:solidFill>
                  <a:schemeClr val="tx1"/>
                </a:solidFill>
              </a:rPr>
              <a:t>) 3200*30=96 тис. грн.</a:t>
            </a:r>
          </a:p>
        </p:txBody>
      </p:sp>
    </p:spTree>
    <p:extLst>
      <p:ext uri="{BB962C8B-B14F-4D97-AF65-F5344CB8AC3E}">
        <p14:creationId xmlns:p14="http://schemas.microsoft.com/office/powerpoint/2010/main" val="279459021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107504" y="116632"/>
            <a:ext cx="8928992" cy="6624736"/>
          </a:xfrm>
        </p:spPr>
        <p:txBody>
          <a:bodyPr/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uk-UA" sz="3000" b="1" dirty="0">
                <a:solidFill>
                  <a:schemeClr val="tx1"/>
                </a:solidFill>
              </a:rPr>
              <a:t>Повідомлення ДФС подають:</a:t>
            </a:r>
          </a:p>
          <a:p>
            <a:pPr>
              <a:lnSpc>
                <a:spcPct val="80000"/>
              </a:lnSpc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uk-UA" sz="2700" dirty="0">
                <a:solidFill>
                  <a:schemeClr val="tx1"/>
                </a:solidFill>
              </a:rPr>
              <a:t>на сумісників («зовнішніх» і «внутрішніх»);</a:t>
            </a:r>
          </a:p>
          <a:p>
            <a:pPr>
              <a:lnSpc>
                <a:spcPct val="80000"/>
              </a:lnSpc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uk-UA" sz="2700" dirty="0">
                <a:solidFill>
                  <a:schemeClr val="tx1"/>
                </a:solidFill>
              </a:rPr>
              <a:t>на сезонних, тимчасових працівників;</a:t>
            </a:r>
          </a:p>
          <a:p>
            <a:pPr>
              <a:lnSpc>
                <a:spcPct val="80000"/>
              </a:lnSpc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uk-UA" sz="2700" dirty="0">
                <a:solidFill>
                  <a:schemeClr val="tx1"/>
                </a:solidFill>
              </a:rPr>
              <a:t>при прийнятті за переведенням;</a:t>
            </a:r>
          </a:p>
          <a:p>
            <a:pPr>
              <a:lnSpc>
                <a:spcPct val="80000"/>
              </a:lnSpc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uk-UA" sz="2700" dirty="0">
                <a:solidFill>
                  <a:schemeClr val="tx1"/>
                </a:solidFill>
              </a:rPr>
              <a:t>при прийнятті за СТД для виконання </a:t>
            </a:r>
            <a:r>
              <a:rPr lang="uk-UA" sz="2700" dirty="0" err="1">
                <a:solidFill>
                  <a:schemeClr val="tx1"/>
                </a:solidFill>
              </a:rPr>
              <a:t>громад.робіт</a:t>
            </a:r>
            <a:endParaRPr lang="uk-UA" sz="2700" dirty="0">
              <a:solidFill>
                <a:schemeClr val="tx1"/>
              </a:solidFill>
            </a:endParaRPr>
          </a:p>
          <a:p>
            <a:pPr algn="ctr">
              <a:lnSpc>
                <a:spcPct val="80000"/>
              </a:lnSpc>
              <a:buNone/>
            </a:pPr>
            <a:r>
              <a:rPr lang="uk-UA" sz="3000" b="1" dirty="0">
                <a:solidFill>
                  <a:schemeClr val="tx1"/>
                </a:solidFill>
              </a:rPr>
              <a:t>Повідомлення ДФС не подають:</a:t>
            </a:r>
          </a:p>
          <a:p>
            <a:pPr>
              <a:lnSpc>
                <a:spcPct val="80000"/>
              </a:lnSpc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uk-UA" sz="2700" dirty="0">
                <a:solidFill>
                  <a:schemeClr val="tx1"/>
                </a:solidFill>
              </a:rPr>
              <a:t>на виконавців роботи за договором підряду;</a:t>
            </a:r>
          </a:p>
          <a:p>
            <a:pPr>
              <a:lnSpc>
                <a:spcPct val="80000"/>
              </a:lnSpc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uk-UA" sz="2700" dirty="0">
                <a:solidFill>
                  <a:schemeClr val="tx1"/>
                </a:solidFill>
              </a:rPr>
              <a:t>про роботу за суміщенням;</a:t>
            </a:r>
          </a:p>
          <a:p>
            <a:pPr>
              <a:lnSpc>
                <a:spcPct val="80000"/>
              </a:lnSpc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uk-UA" sz="2700" dirty="0">
                <a:solidFill>
                  <a:schemeClr val="tx1"/>
                </a:solidFill>
              </a:rPr>
              <a:t>на практикантів ПТУ, ВНЗ.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uk-UA" sz="2700" b="1" dirty="0">
                <a:solidFill>
                  <a:schemeClr val="tx1"/>
                </a:solidFill>
              </a:rPr>
              <a:t>У разі помилки у повідомленні ДФС:</a:t>
            </a:r>
          </a:p>
          <a:p>
            <a:pPr>
              <a:lnSpc>
                <a:spcPct val="80000"/>
              </a:lnSpc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ru-RU" sz="2700" dirty="0" err="1">
                <a:solidFill>
                  <a:schemeClr val="tx1"/>
                </a:solidFill>
              </a:rPr>
              <a:t>складають</a:t>
            </a:r>
            <a:r>
              <a:rPr lang="ru-RU" sz="2700" dirty="0">
                <a:solidFill>
                  <a:schemeClr val="tx1"/>
                </a:solidFill>
              </a:rPr>
              <a:t> </a:t>
            </a:r>
            <a:r>
              <a:rPr lang="ru-RU" sz="2700" dirty="0" err="1">
                <a:solidFill>
                  <a:schemeClr val="tx1"/>
                </a:solidFill>
              </a:rPr>
              <a:t>повторне</a:t>
            </a:r>
            <a:r>
              <a:rPr lang="ru-RU" sz="2700" dirty="0">
                <a:solidFill>
                  <a:schemeClr val="tx1"/>
                </a:solidFill>
              </a:rPr>
              <a:t> </a:t>
            </a:r>
            <a:r>
              <a:rPr lang="ru-RU" sz="2700" dirty="0" err="1">
                <a:solidFill>
                  <a:schemeClr val="tx1"/>
                </a:solidFill>
              </a:rPr>
              <a:t>повідомлення</a:t>
            </a:r>
            <a:r>
              <a:rPr lang="ru-RU" sz="2700" dirty="0">
                <a:solidFill>
                  <a:schemeClr val="tx1"/>
                </a:solidFill>
              </a:rPr>
              <a:t> з </a:t>
            </a:r>
            <a:r>
              <a:rPr lang="ru-RU" sz="2700" dirty="0" err="1">
                <a:solidFill>
                  <a:schemeClr val="tx1"/>
                </a:solidFill>
              </a:rPr>
              <a:t>правильними</a:t>
            </a:r>
            <a:r>
              <a:rPr lang="ru-RU" sz="2700" dirty="0">
                <a:solidFill>
                  <a:schemeClr val="tx1"/>
                </a:solidFill>
              </a:rPr>
              <a:t> </a:t>
            </a:r>
            <a:r>
              <a:rPr lang="ru-RU" sz="2700" dirty="0" err="1">
                <a:solidFill>
                  <a:schemeClr val="tx1"/>
                </a:solidFill>
              </a:rPr>
              <a:t>відомостями</a:t>
            </a:r>
            <a:r>
              <a:rPr lang="ru-RU" sz="2700" dirty="0">
                <a:solidFill>
                  <a:schemeClr val="tx1"/>
                </a:solidFill>
              </a:rPr>
              <a:t> та </a:t>
            </a:r>
            <a:r>
              <a:rPr lang="ru-RU" sz="2700" dirty="0" err="1">
                <a:solidFill>
                  <a:schemeClr val="tx1"/>
                </a:solidFill>
              </a:rPr>
              <a:t>позначкою</a:t>
            </a:r>
            <a:r>
              <a:rPr lang="ru-RU" sz="2700" dirty="0">
                <a:solidFill>
                  <a:schemeClr val="tx1"/>
                </a:solidFill>
              </a:rPr>
              <a:t> «</a:t>
            </a:r>
            <a:r>
              <a:rPr lang="ru-RU" sz="2700" dirty="0" err="1">
                <a:solidFill>
                  <a:schemeClr val="tx1"/>
                </a:solidFill>
              </a:rPr>
              <a:t>початкове</a:t>
            </a:r>
            <a:r>
              <a:rPr lang="ru-RU" sz="2700" dirty="0">
                <a:solidFill>
                  <a:schemeClr val="tx1"/>
                </a:solidFill>
              </a:rPr>
              <a:t>»;</a:t>
            </a:r>
          </a:p>
          <a:p>
            <a:pPr>
              <a:lnSpc>
                <a:spcPct val="80000"/>
              </a:lnSpc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ru-RU" sz="2700" dirty="0" err="1">
                <a:solidFill>
                  <a:schemeClr val="tx1"/>
                </a:solidFill>
              </a:rPr>
              <a:t>оформлюють</a:t>
            </a:r>
            <a:r>
              <a:rPr lang="ru-RU" sz="2700" dirty="0">
                <a:solidFill>
                  <a:schemeClr val="tx1"/>
                </a:solidFill>
              </a:rPr>
              <a:t> </a:t>
            </a:r>
            <a:r>
              <a:rPr lang="ru-RU" sz="2700" dirty="0" err="1">
                <a:solidFill>
                  <a:schemeClr val="tx1"/>
                </a:solidFill>
              </a:rPr>
              <a:t>супровідний</a:t>
            </a:r>
            <a:r>
              <a:rPr lang="ru-RU" sz="2700" dirty="0">
                <a:solidFill>
                  <a:schemeClr val="tx1"/>
                </a:solidFill>
              </a:rPr>
              <a:t> лист до повторного </a:t>
            </a:r>
            <a:r>
              <a:rPr lang="ru-RU" sz="2700" dirty="0" err="1">
                <a:solidFill>
                  <a:schemeClr val="tx1"/>
                </a:solidFill>
              </a:rPr>
              <a:t>повідомлення</a:t>
            </a:r>
            <a:r>
              <a:rPr lang="ru-RU" sz="2700" dirty="0">
                <a:solidFill>
                  <a:schemeClr val="tx1"/>
                </a:solidFill>
              </a:rPr>
              <a:t> з </a:t>
            </a:r>
            <a:r>
              <a:rPr lang="ru-RU" sz="2700" dirty="0" err="1">
                <a:solidFill>
                  <a:schemeClr val="tx1"/>
                </a:solidFill>
              </a:rPr>
              <a:t>поясненнями</a:t>
            </a:r>
            <a:r>
              <a:rPr lang="ru-RU" sz="2700" dirty="0">
                <a:solidFill>
                  <a:schemeClr val="tx1"/>
                </a:solidFill>
              </a:rPr>
              <a:t> </a:t>
            </a:r>
            <a:r>
              <a:rPr lang="ru-RU" sz="2700" dirty="0" err="1">
                <a:solidFill>
                  <a:schemeClr val="tx1"/>
                </a:solidFill>
              </a:rPr>
              <a:t>щодо</a:t>
            </a:r>
            <a:r>
              <a:rPr lang="ru-RU" sz="2700" dirty="0">
                <a:solidFill>
                  <a:schemeClr val="tx1"/>
                </a:solidFill>
              </a:rPr>
              <a:t> </a:t>
            </a:r>
            <a:r>
              <a:rPr lang="ru-RU" sz="2700" dirty="0" err="1">
                <a:solidFill>
                  <a:schemeClr val="tx1"/>
                </a:solidFill>
              </a:rPr>
              <a:t>помилки</a:t>
            </a:r>
            <a:r>
              <a:rPr lang="ru-RU" sz="2700" dirty="0">
                <a:solidFill>
                  <a:schemeClr val="tx1"/>
                </a:solidFill>
              </a:rPr>
              <a:t>.</a:t>
            </a:r>
          </a:p>
          <a:p>
            <a:pPr marL="46037" indent="0">
              <a:lnSpc>
                <a:spcPct val="80000"/>
              </a:lnSpc>
              <a:buClr>
                <a:schemeClr val="accent1"/>
              </a:buClr>
              <a:buNone/>
            </a:pPr>
            <a:r>
              <a:rPr lang="ru-RU" sz="2700" dirty="0" err="1">
                <a:solidFill>
                  <a:schemeClr val="tx1"/>
                </a:solidFill>
              </a:rPr>
              <a:t>Якщо</a:t>
            </a:r>
            <a:r>
              <a:rPr lang="ru-RU" sz="2700" dirty="0">
                <a:solidFill>
                  <a:schemeClr val="tx1"/>
                </a:solidFill>
              </a:rPr>
              <a:t> </a:t>
            </a:r>
            <a:r>
              <a:rPr lang="ru-RU" sz="2700" dirty="0" err="1">
                <a:solidFill>
                  <a:schemeClr val="tx1"/>
                </a:solidFill>
              </a:rPr>
              <a:t>працівник</a:t>
            </a:r>
            <a:r>
              <a:rPr lang="ru-RU" sz="2700" dirty="0">
                <a:solidFill>
                  <a:schemeClr val="tx1"/>
                </a:solidFill>
              </a:rPr>
              <a:t> передумав </a:t>
            </a:r>
            <a:r>
              <a:rPr lang="ru-RU" sz="2700" dirty="0" err="1">
                <a:solidFill>
                  <a:schemeClr val="tx1"/>
                </a:solidFill>
              </a:rPr>
              <a:t>працювати</a:t>
            </a:r>
            <a:r>
              <a:rPr lang="ru-RU" sz="2700" dirty="0">
                <a:solidFill>
                  <a:schemeClr val="tx1"/>
                </a:solidFill>
              </a:rPr>
              <a:t>…</a:t>
            </a:r>
            <a:endParaRPr lang="uk-UA" sz="2700" dirty="0">
              <a:solidFill>
                <a:schemeClr val="tx1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endParaRPr lang="uk-UA" sz="2500" dirty="0">
              <a:solidFill>
                <a:schemeClr val="tx1"/>
              </a:solidFill>
            </a:endParaRPr>
          </a:p>
          <a:p>
            <a:pPr algn="ctr">
              <a:lnSpc>
                <a:spcPct val="80000"/>
              </a:lnSpc>
              <a:buFontTx/>
              <a:buNone/>
            </a:pPr>
            <a:endParaRPr lang="uk-UA" sz="25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598440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107504" y="188640"/>
            <a:ext cx="8928992" cy="6480720"/>
          </a:xfrm>
        </p:spPr>
        <p:txBody>
          <a:bodyPr/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uk-UA" sz="3100" b="1" dirty="0">
                <a:solidFill>
                  <a:schemeClr val="tx1"/>
                </a:solidFill>
              </a:rPr>
              <a:t>До початку роботи працівника</a:t>
            </a:r>
            <a:br>
              <a:rPr lang="uk-UA" sz="3100" b="1" dirty="0">
                <a:solidFill>
                  <a:schemeClr val="tx1"/>
                </a:solidFill>
              </a:rPr>
            </a:br>
            <a:r>
              <a:rPr lang="uk-UA" sz="3100" b="1" dirty="0">
                <a:solidFill>
                  <a:schemeClr val="tx1"/>
                </a:solidFill>
              </a:rPr>
              <a:t>роботодавець зобов’язаний:</a:t>
            </a:r>
          </a:p>
          <a:p>
            <a:pPr>
              <a:lnSpc>
                <a:spcPct val="80000"/>
              </a:lnSpc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uk-UA" sz="2800" dirty="0">
                <a:solidFill>
                  <a:schemeClr val="tx1"/>
                </a:solidFill>
              </a:rPr>
              <a:t>роз’яснити права і обов’язки, проінформувати під підпис про умови праці, небезпечні і шкідливі виробничі фактори на робочому місці та можливі наслідки їх впливу на здоров’я, про пільги і компенсації за роботу;</a:t>
            </a:r>
          </a:p>
          <a:p>
            <a:pPr>
              <a:lnSpc>
                <a:spcPct val="80000"/>
              </a:lnSpc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uk-UA" sz="2800" dirty="0">
                <a:solidFill>
                  <a:schemeClr val="tx1"/>
                </a:solidFill>
              </a:rPr>
              <a:t>ознайомити з ПВТР та колдоговором;</a:t>
            </a:r>
          </a:p>
          <a:p>
            <a:pPr>
              <a:lnSpc>
                <a:spcPct val="80000"/>
              </a:lnSpc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uk-UA" sz="2800" dirty="0">
                <a:solidFill>
                  <a:schemeClr val="tx1"/>
                </a:solidFill>
              </a:rPr>
              <a:t>визначити робоче місце, забезпечити засобами для роботи;</a:t>
            </a:r>
          </a:p>
          <a:p>
            <a:pPr>
              <a:lnSpc>
                <a:spcPct val="80000"/>
              </a:lnSpc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uk-UA" sz="2800" dirty="0">
                <a:solidFill>
                  <a:schemeClr val="tx1"/>
                </a:solidFill>
              </a:rPr>
              <a:t>проінструктувати з техніки безпеки, виробничої санітарії, гігієни праці і протипожежної охорони.</a:t>
            </a:r>
          </a:p>
          <a:p>
            <a:pPr marL="90488" indent="-44450">
              <a:lnSpc>
                <a:spcPct val="80000"/>
              </a:lnSpc>
              <a:buClr>
                <a:schemeClr val="accent1"/>
              </a:buClr>
              <a:buFontTx/>
              <a:buNone/>
            </a:pPr>
            <a:r>
              <a:rPr lang="uk-UA" sz="2800" b="1" dirty="0">
                <a:solidFill>
                  <a:schemeClr val="tx1"/>
                </a:solidFill>
              </a:rPr>
              <a:t>Роботодавець</a:t>
            </a:r>
            <a:r>
              <a:rPr lang="uk-UA" sz="2800" dirty="0">
                <a:solidFill>
                  <a:schemeClr val="tx1"/>
                </a:solidFill>
              </a:rPr>
              <a:t> зобов’язаний забезпечити проходження, а </a:t>
            </a:r>
            <a:r>
              <a:rPr lang="uk-UA" sz="2800" b="1" dirty="0">
                <a:solidFill>
                  <a:schemeClr val="tx1"/>
                </a:solidFill>
              </a:rPr>
              <a:t>кандидат </a:t>
            </a:r>
            <a:r>
              <a:rPr lang="uk-UA" sz="2800" dirty="0">
                <a:solidFill>
                  <a:schemeClr val="tx1"/>
                </a:solidFill>
              </a:rPr>
              <a:t>на роботу — пройти </a:t>
            </a:r>
            <a:r>
              <a:rPr lang="uk-UA" sz="2800" b="1" dirty="0">
                <a:solidFill>
                  <a:schemeClr val="tx1"/>
                </a:solidFill>
              </a:rPr>
              <a:t>попередній медогляд</a:t>
            </a:r>
            <a:r>
              <a:rPr lang="uk-UA" sz="2800" dirty="0">
                <a:solidFill>
                  <a:schemeClr val="tx1"/>
                </a:solidFill>
              </a:rPr>
              <a:t> (у випадках, передбачених законодавством) (ст. 169, 191 </a:t>
            </a:r>
            <a:r>
              <a:rPr lang="uk-UA" sz="2800" dirty="0" err="1">
                <a:solidFill>
                  <a:schemeClr val="tx1"/>
                </a:solidFill>
              </a:rPr>
              <a:t>КЗпП</a:t>
            </a:r>
            <a:r>
              <a:rPr lang="uk-UA" sz="2800" dirty="0">
                <a:solidFill>
                  <a:schemeClr val="tx1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287973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56444" y="188641"/>
            <a:ext cx="8980052" cy="6505670"/>
          </a:xfrm>
        </p:spPr>
        <p:txBody>
          <a:bodyPr/>
          <a:lstStyle/>
          <a:p>
            <a:pPr algn="ctr">
              <a:buFontTx/>
              <a:buNone/>
            </a:pPr>
            <a:r>
              <a:rPr lang="uk-UA" sz="4800" b="1" dirty="0">
                <a:solidFill>
                  <a:schemeClr val="tx1"/>
                </a:solidFill>
              </a:rPr>
              <a:t>Форми трудового договору:</a:t>
            </a:r>
          </a:p>
          <a:p>
            <a:pPr>
              <a:buFontTx/>
              <a:buNone/>
            </a:pPr>
            <a:endParaRPr lang="uk-UA" sz="3600" b="1" dirty="0">
              <a:solidFill>
                <a:schemeClr val="tx1"/>
              </a:solidFill>
            </a:endParaRPr>
          </a:p>
          <a:p>
            <a:pPr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uk-UA" sz="4400" b="1" dirty="0">
                <a:solidFill>
                  <a:schemeClr val="tx1"/>
                </a:solidFill>
              </a:rPr>
              <a:t>усна</a:t>
            </a:r>
            <a:r>
              <a:rPr lang="uk-UA" sz="4400" dirty="0">
                <a:solidFill>
                  <a:schemeClr val="tx1"/>
                </a:solidFill>
              </a:rPr>
              <a:t> (заява з резолюцією керівника + наказ)</a:t>
            </a:r>
          </a:p>
          <a:p>
            <a:pPr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uk-UA" sz="4400" b="1" dirty="0">
                <a:solidFill>
                  <a:schemeClr val="tx1"/>
                </a:solidFill>
              </a:rPr>
              <a:t>письмова</a:t>
            </a:r>
            <a:r>
              <a:rPr lang="uk-UA" sz="4400" dirty="0">
                <a:solidFill>
                  <a:schemeClr val="tx1"/>
                </a:solidFill>
              </a:rPr>
              <a:t> (письмовий трудовий договір/</a:t>
            </a:r>
            <a:r>
              <a:rPr lang="ru-RU" sz="4400" dirty="0">
                <a:solidFill>
                  <a:schemeClr val="tx1"/>
                </a:solidFill>
              </a:rPr>
              <a:t>контракт </a:t>
            </a:r>
            <a:r>
              <a:rPr lang="uk-UA" sz="4400" dirty="0">
                <a:solidFill>
                  <a:schemeClr val="tx1"/>
                </a:solidFill>
              </a:rPr>
              <a:t>+ наказ) </a:t>
            </a:r>
          </a:p>
          <a:p>
            <a:pPr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§"/>
            </a:pPr>
            <a:endParaRPr lang="uk-UA" sz="3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107504" y="260648"/>
            <a:ext cx="8856984" cy="6408712"/>
          </a:xfrm>
        </p:spPr>
        <p:txBody>
          <a:bodyPr/>
          <a:lstStyle/>
          <a:p>
            <a:pPr algn="ctr">
              <a:buFontTx/>
              <a:buNone/>
            </a:pPr>
            <a:r>
              <a:rPr lang="uk-UA" sz="4000" b="1" dirty="0">
                <a:solidFill>
                  <a:schemeClr val="tx1"/>
                </a:solidFill>
              </a:rPr>
              <a:t>Внесення змін до трудового договору (ст.32 </a:t>
            </a:r>
            <a:r>
              <a:rPr lang="uk-UA" sz="4000" b="1" dirty="0" err="1">
                <a:solidFill>
                  <a:schemeClr val="tx1"/>
                </a:solidFill>
              </a:rPr>
              <a:t>КЗпП</a:t>
            </a:r>
            <a:r>
              <a:rPr lang="uk-UA" sz="4000" b="1" dirty="0">
                <a:solidFill>
                  <a:schemeClr val="tx1"/>
                </a:solidFill>
              </a:rPr>
              <a:t>)</a:t>
            </a:r>
          </a:p>
          <a:p>
            <a:pPr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uk-UA" sz="3600" b="1" dirty="0">
                <a:solidFill>
                  <a:schemeClr val="tx1"/>
                </a:solidFill>
              </a:rPr>
              <a:t> </a:t>
            </a:r>
            <a:r>
              <a:rPr lang="uk-UA" sz="3700" b="1" dirty="0">
                <a:solidFill>
                  <a:schemeClr val="tx1"/>
                </a:solidFill>
              </a:rPr>
              <a:t>переведення</a:t>
            </a:r>
            <a:r>
              <a:rPr lang="uk-UA" sz="3700" dirty="0">
                <a:solidFill>
                  <a:schemeClr val="tx1"/>
                </a:solidFill>
              </a:rPr>
              <a:t> на </a:t>
            </a:r>
            <a:r>
              <a:rPr lang="uk-UA" sz="3700" dirty="0">
                <a:solidFill>
                  <a:srgbClr val="0070C0"/>
                </a:solidFill>
              </a:rPr>
              <a:t>іншу роботу</a:t>
            </a:r>
            <a:r>
              <a:rPr lang="uk-UA" sz="3700" dirty="0">
                <a:solidFill>
                  <a:schemeClr val="tx1"/>
                </a:solidFill>
              </a:rPr>
              <a:t>, на інше підприємство, в іншу місцевість разом з підприємством;</a:t>
            </a:r>
          </a:p>
          <a:p>
            <a:pPr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uk-UA" sz="3700" b="1" dirty="0">
                <a:solidFill>
                  <a:schemeClr val="tx1"/>
                </a:solidFill>
              </a:rPr>
              <a:t> переміщення</a:t>
            </a:r>
            <a:r>
              <a:rPr lang="uk-UA" sz="3700" dirty="0">
                <a:solidFill>
                  <a:schemeClr val="tx1"/>
                </a:solidFill>
              </a:rPr>
              <a:t> на </a:t>
            </a:r>
            <a:r>
              <a:rPr lang="uk-UA" sz="3700" dirty="0">
                <a:solidFill>
                  <a:srgbClr val="0070C0"/>
                </a:solidFill>
              </a:rPr>
              <a:t>інше робоче місце</a:t>
            </a:r>
            <a:r>
              <a:rPr lang="uk-UA" sz="3700" dirty="0">
                <a:solidFill>
                  <a:schemeClr val="tx1"/>
                </a:solidFill>
              </a:rPr>
              <a:t>, в інший підрозділ; </a:t>
            </a:r>
          </a:p>
          <a:p>
            <a:pPr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uk-UA" sz="3700" b="1" dirty="0">
                <a:solidFill>
                  <a:schemeClr val="tx1"/>
                </a:solidFill>
              </a:rPr>
              <a:t> зміна істотних умов праці</a:t>
            </a:r>
            <a:r>
              <a:rPr lang="uk-UA" sz="3700" dirty="0">
                <a:solidFill>
                  <a:schemeClr val="tx1"/>
                </a:solidFill>
              </a:rPr>
              <a:t> при роботі за тією ж посадою, професією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107504" y="116632"/>
            <a:ext cx="8928992" cy="6624736"/>
          </a:xfrm>
        </p:spPr>
        <p:txBody>
          <a:bodyPr rtlCol="0">
            <a:noAutofit/>
          </a:bodyPr>
          <a:lstStyle/>
          <a:p>
            <a:pPr indent="-182880" algn="ctr" fontAlgn="auto">
              <a:lnSpc>
                <a:spcPct val="80000"/>
              </a:lnSpc>
              <a:buClr>
                <a:schemeClr val="accent6">
                  <a:lumMod val="75000"/>
                </a:schemeClr>
              </a:buClr>
              <a:buFontTx/>
              <a:buNone/>
              <a:defRPr/>
            </a:pPr>
            <a:r>
              <a:rPr lang="uk-UA" sz="2800" b="1" dirty="0">
                <a:solidFill>
                  <a:schemeClr val="tx1"/>
                </a:solidFill>
              </a:rPr>
              <a:t>ПЕРЕВЕДЕННЯ</a:t>
            </a:r>
            <a:endParaRPr lang="uk-UA" sz="2600" dirty="0">
              <a:solidFill>
                <a:schemeClr val="tx1"/>
              </a:solidFill>
            </a:endParaRPr>
          </a:p>
          <a:p>
            <a:pPr marL="388620" indent="-342900" fontAlgn="auto">
              <a:lnSpc>
                <a:spcPct val="80000"/>
              </a:lnSpc>
              <a:buClr>
                <a:schemeClr val="accent1"/>
              </a:buClr>
              <a:buFont typeface="Wingdings" panose="05000000000000000000" pitchFamily="2" charset="2"/>
              <a:buChar char="§"/>
              <a:defRPr/>
            </a:pPr>
            <a:r>
              <a:rPr lang="uk-UA" sz="2700" b="1" dirty="0">
                <a:solidFill>
                  <a:schemeClr val="tx1"/>
                </a:solidFill>
              </a:rPr>
              <a:t>постійне</a:t>
            </a:r>
            <a:r>
              <a:rPr lang="uk-UA" sz="2700" dirty="0">
                <a:solidFill>
                  <a:schemeClr val="tx1"/>
                </a:solidFill>
              </a:rPr>
              <a:t> — за згодою працівника,</a:t>
            </a:r>
          </a:p>
          <a:p>
            <a:pPr marL="388620" indent="-342900" fontAlgn="auto">
              <a:lnSpc>
                <a:spcPct val="80000"/>
              </a:lnSpc>
              <a:buClr>
                <a:schemeClr val="accent1"/>
              </a:buClr>
              <a:buFont typeface="Wingdings" panose="05000000000000000000" pitchFamily="2" charset="2"/>
              <a:buChar char="§"/>
              <a:defRPr/>
            </a:pPr>
            <a:r>
              <a:rPr lang="uk-UA" sz="2700" b="1" dirty="0">
                <a:solidFill>
                  <a:schemeClr val="tx1"/>
                </a:solidFill>
              </a:rPr>
              <a:t>тимчасове</a:t>
            </a:r>
            <a:r>
              <a:rPr lang="uk-UA" sz="2700" dirty="0">
                <a:solidFill>
                  <a:schemeClr val="tx1"/>
                </a:solidFill>
              </a:rPr>
              <a:t> (ст. 33 </a:t>
            </a:r>
            <a:r>
              <a:rPr lang="uk-UA" sz="2700" dirty="0" err="1">
                <a:solidFill>
                  <a:schemeClr val="tx1"/>
                </a:solidFill>
              </a:rPr>
              <a:t>КЗпП</a:t>
            </a:r>
            <a:r>
              <a:rPr lang="uk-UA" sz="2700" dirty="0">
                <a:solidFill>
                  <a:schemeClr val="tx1"/>
                </a:solidFill>
              </a:rPr>
              <a:t>):</a:t>
            </a:r>
          </a:p>
          <a:p>
            <a:pPr marL="707708" lvl="1" indent="-342900" fontAlgn="auto">
              <a:lnSpc>
                <a:spcPct val="80000"/>
              </a:lnSpc>
              <a:buClr>
                <a:schemeClr val="accent1"/>
              </a:buClr>
              <a:buFont typeface="Wingdings" panose="05000000000000000000" pitchFamily="2" charset="2"/>
              <a:buChar char="§"/>
              <a:defRPr/>
            </a:pPr>
            <a:r>
              <a:rPr lang="uk-UA" sz="2500" dirty="0">
                <a:solidFill>
                  <a:schemeClr val="tx1"/>
                </a:solidFill>
              </a:rPr>
              <a:t>за </a:t>
            </a:r>
            <a:r>
              <a:rPr lang="uk-UA" sz="2500" b="1" dirty="0">
                <a:solidFill>
                  <a:schemeClr val="tx1"/>
                </a:solidFill>
              </a:rPr>
              <a:t>згодою</a:t>
            </a:r>
            <a:r>
              <a:rPr lang="uk-UA" sz="2500" dirty="0">
                <a:solidFill>
                  <a:schemeClr val="tx1"/>
                </a:solidFill>
              </a:rPr>
              <a:t>, в т. ч. і на час </a:t>
            </a:r>
            <a:r>
              <a:rPr lang="uk-UA" sz="2500" b="1" dirty="0">
                <a:solidFill>
                  <a:schemeClr val="tx1"/>
                </a:solidFill>
              </a:rPr>
              <a:t>простою, </a:t>
            </a:r>
          </a:p>
          <a:p>
            <a:pPr marL="707708" lvl="1" indent="-342900" fontAlgn="auto">
              <a:lnSpc>
                <a:spcPct val="80000"/>
              </a:lnSpc>
              <a:buClr>
                <a:schemeClr val="accent1"/>
              </a:buClr>
              <a:buFont typeface="Wingdings" panose="05000000000000000000" pitchFamily="2" charset="2"/>
              <a:buChar char="§"/>
              <a:defRPr/>
            </a:pPr>
            <a:r>
              <a:rPr lang="uk-UA" sz="2500" b="1" dirty="0">
                <a:solidFill>
                  <a:schemeClr val="tx1"/>
                </a:solidFill>
              </a:rPr>
              <a:t>без згоди</a:t>
            </a:r>
            <a:r>
              <a:rPr lang="uk-UA" sz="2500" dirty="0">
                <a:solidFill>
                  <a:schemeClr val="tx1"/>
                </a:solidFill>
              </a:rPr>
              <a:t> </a:t>
            </a:r>
            <a:r>
              <a:rPr lang="uk-UA" sz="2500" b="1" dirty="0">
                <a:solidFill>
                  <a:schemeClr val="tx1"/>
                </a:solidFill>
              </a:rPr>
              <a:t>до 1 місяця </a:t>
            </a:r>
            <a:r>
              <a:rPr lang="uk-UA" sz="2500" dirty="0">
                <a:solidFill>
                  <a:schemeClr val="tx1"/>
                </a:solidFill>
              </a:rPr>
              <a:t>для відвернення або ліквідації наслідків стихійного лиха, епідемій, виробничих аварій, інших обставин, які можуть поставити під загрозу життя чи нормальні життєві умови людей.  Оплата — не нижче, ніж середня </a:t>
            </a:r>
            <a:r>
              <a:rPr lang="uk-UA" sz="2500" dirty="0" err="1">
                <a:solidFill>
                  <a:schemeClr val="tx1"/>
                </a:solidFill>
              </a:rPr>
              <a:t>зп</a:t>
            </a:r>
            <a:r>
              <a:rPr lang="uk-UA" sz="2500" dirty="0">
                <a:solidFill>
                  <a:schemeClr val="tx1"/>
                </a:solidFill>
              </a:rPr>
              <a:t> за попередньою роботою.</a:t>
            </a:r>
          </a:p>
          <a:p>
            <a:pPr marL="0" indent="0" fontAlgn="auto">
              <a:lnSpc>
                <a:spcPct val="80000"/>
              </a:lnSpc>
              <a:buClr>
                <a:schemeClr val="accent6">
                  <a:lumMod val="75000"/>
                </a:schemeClr>
              </a:buClr>
              <a:buFontTx/>
              <a:buNone/>
              <a:defRPr/>
            </a:pPr>
            <a:r>
              <a:rPr lang="uk-UA" sz="2500" b="1" dirty="0">
                <a:solidFill>
                  <a:schemeClr val="tx1"/>
                </a:solidFill>
              </a:rPr>
              <a:t>Заборонено</a:t>
            </a:r>
            <a:r>
              <a:rPr lang="uk-UA" sz="2500" dirty="0">
                <a:solidFill>
                  <a:schemeClr val="tx1"/>
                </a:solidFill>
              </a:rPr>
              <a:t> тимчасове переведення на іншу роботу без згоди вагітних, жінки з дитиною-інвалідом, дитиною віком до 6 років, а також працівників до 18-ти років.</a:t>
            </a:r>
          </a:p>
          <a:p>
            <a:pPr marL="0" indent="0" fontAlgn="auto">
              <a:lnSpc>
                <a:spcPct val="80000"/>
              </a:lnSpc>
              <a:buClr>
                <a:schemeClr val="accent6">
                  <a:lumMod val="75000"/>
                </a:schemeClr>
              </a:buClr>
              <a:buFontTx/>
              <a:buNone/>
              <a:defRPr/>
            </a:pPr>
            <a:r>
              <a:rPr lang="uk-UA" sz="2500" dirty="0">
                <a:solidFill>
                  <a:schemeClr val="tx1"/>
                </a:solidFill>
              </a:rPr>
              <a:t>Переведення можливе </a:t>
            </a:r>
            <a:r>
              <a:rPr lang="uk-UA" sz="2500" b="1" dirty="0">
                <a:solidFill>
                  <a:schemeClr val="tx1"/>
                </a:solidFill>
              </a:rPr>
              <a:t>з ініціативи</a:t>
            </a:r>
            <a:r>
              <a:rPr lang="uk-UA" sz="2500" dirty="0">
                <a:solidFill>
                  <a:schemeClr val="tx1"/>
                </a:solidFill>
              </a:rPr>
              <a:t> </a:t>
            </a:r>
            <a:r>
              <a:rPr lang="uk-UA" sz="2500" b="1" dirty="0">
                <a:solidFill>
                  <a:schemeClr val="tx1"/>
                </a:solidFill>
              </a:rPr>
              <a:t>обох сторін ТД</a:t>
            </a:r>
            <a:r>
              <a:rPr lang="uk-UA" sz="2500" dirty="0">
                <a:solidFill>
                  <a:schemeClr val="tx1"/>
                </a:solidFill>
              </a:rPr>
              <a:t>.</a:t>
            </a:r>
          </a:p>
          <a:p>
            <a:pPr marL="0" indent="0" fontAlgn="auto">
              <a:lnSpc>
                <a:spcPct val="80000"/>
              </a:lnSpc>
              <a:buClr>
                <a:schemeClr val="accent6">
                  <a:lumMod val="75000"/>
                </a:schemeClr>
              </a:buClr>
              <a:buFontTx/>
              <a:buNone/>
              <a:defRPr/>
            </a:pPr>
            <a:r>
              <a:rPr lang="uk-UA" sz="2500" dirty="0">
                <a:solidFill>
                  <a:schemeClr val="tx1"/>
                </a:solidFill>
              </a:rPr>
              <a:t>У разі переведення на постійну </a:t>
            </a:r>
            <a:r>
              <a:rPr lang="uk-UA" sz="2500" dirty="0" err="1">
                <a:solidFill>
                  <a:schemeClr val="tx1"/>
                </a:solidFill>
              </a:rPr>
              <a:t>нижчеоплачувану</a:t>
            </a:r>
            <a:r>
              <a:rPr lang="uk-UA" sz="2500" dirty="0">
                <a:solidFill>
                  <a:schemeClr val="tx1"/>
                </a:solidFill>
              </a:rPr>
              <a:t> роботу зберігають </a:t>
            </a:r>
            <a:r>
              <a:rPr lang="ru-RU" sz="2500" dirty="0" err="1">
                <a:solidFill>
                  <a:schemeClr val="tx1"/>
                </a:solidFill>
              </a:rPr>
              <a:t>попередній</a:t>
            </a:r>
            <a:r>
              <a:rPr lang="ru-RU" sz="2500" dirty="0">
                <a:solidFill>
                  <a:schemeClr val="tx1"/>
                </a:solidFill>
              </a:rPr>
              <a:t> </a:t>
            </a:r>
            <a:r>
              <a:rPr lang="ru-RU" sz="2500" dirty="0" err="1">
                <a:solidFill>
                  <a:schemeClr val="tx1"/>
                </a:solidFill>
              </a:rPr>
              <a:t>середній</a:t>
            </a:r>
            <a:r>
              <a:rPr lang="ru-RU" sz="2500" dirty="0">
                <a:solidFill>
                  <a:schemeClr val="tx1"/>
                </a:solidFill>
              </a:rPr>
              <a:t> </a:t>
            </a:r>
            <a:r>
              <a:rPr lang="ru-RU" sz="2500" dirty="0" err="1">
                <a:solidFill>
                  <a:schemeClr val="tx1"/>
                </a:solidFill>
              </a:rPr>
              <a:t>заробіток</a:t>
            </a:r>
            <a:r>
              <a:rPr lang="ru-RU" sz="2500" dirty="0">
                <a:solidFill>
                  <a:schemeClr val="tx1"/>
                </a:solidFill>
              </a:rPr>
              <a:t> два </a:t>
            </a:r>
            <a:r>
              <a:rPr lang="ru-RU" sz="2500" dirty="0" err="1">
                <a:solidFill>
                  <a:schemeClr val="tx1"/>
                </a:solidFill>
              </a:rPr>
              <a:t>тижні</a:t>
            </a:r>
            <a:r>
              <a:rPr lang="ru-RU" sz="2500" dirty="0">
                <a:solidFill>
                  <a:schemeClr val="tx1"/>
                </a:solidFill>
              </a:rPr>
              <a:t> </a:t>
            </a:r>
            <a:r>
              <a:rPr lang="ru-RU" sz="2500" dirty="0" err="1">
                <a:solidFill>
                  <a:schemeClr val="tx1"/>
                </a:solidFill>
              </a:rPr>
              <a:t>із</a:t>
            </a:r>
            <a:r>
              <a:rPr lang="ru-RU" sz="2500" dirty="0">
                <a:solidFill>
                  <a:schemeClr val="tx1"/>
                </a:solidFill>
              </a:rPr>
              <a:t> дня </a:t>
            </a:r>
            <a:r>
              <a:rPr lang="ru-RU" sz="2500" dirty="0" err="1">
                <a:solidFill>
                  <a:schemeClr val="tx1"/>
                </a:solidFill>
              </a:rPr>
              <a:t>переведення</a:t>
            </a:r>
            <a:r>
              <a:rPr lang="ru-RU" sz="2500" dirty="0">
                <a:solidFill>
                  <a:schemeClr val="tx1"/>
                </a:solidFill>
              </a:rPr>
              <a:t> (ч. 1 ст. 114 КЗпП)</a:t>
            </a:r>
          </a:p>
          <a:p>
            <a:pPr marL="0" indent="0" fontAlgn="auto">
              <a:lnSpc>
                <a:spcPct val="80000"/>
              </a:lnSpc>
              <a:buClr>
                <a:schemeClr val="accent6">
                  <a:lumMod val="75000"/>
                </a:schemeClr>
              </a:buClr>
              <a:buFontTx/>
              <a:buNone/>
              <a:defRPr/>
            </a:pPr>
            <a:r>
              <a:rPr lang="ru-RU" sz="2500" dirty="0" err="1">
                <a:solidFill>
                  <a:schemeClr val="tx1"/>
                </a:solidFill>
              </a:rPr>
              <a:t>Переведення</a:t>
            </a:r>
            <a:r>
              <a:rPr lang="ru-RU" sz="2500" dirty="0">
                <a:solidFill>
                  <a:schemeClr val="tx1"/>
                </a:solidFill>
              </a:rPr>
              <a:t> на </a:t>
            </a:r>
            <a:r>
              <a:rPr lang="ru-RU" sz="2500" dirty="0" err="1">
                <a:solidFill>
                  <a:schemeClr val="tx1"/>
                </a:solidFill>
              </a:rPr>
              <a:t>інше</a:t>
            </a:r>
            <a:r>
              <a:rPr lang="ru-RU" sz="2500" dirty="0">
                <a:solidFill>
                  <a:schemeClr val="tx1"/>
                </a:solidFill>
              </a:rPr>
              <a:t> </a:t>
            </a:r>
            <a:r>
              <a:rPr lang="ru-RU" sz="2500" dirty="0" err="1">
                <a:solidFill>
                  <a:schemeClr val="tx1"/>
                </a:solidFill>
              </a:rPr>
              <a:t>підприємство</a:t>
            </a:r>
            <a:r>
              <a:rPr lang="ru-RU" sz="2500" dirty="0">
                <a:solidFill>
                  <a:schemeClr val="tx1"/>
                </a:solidFill>
              </a:rPr>
              <a:t> — через </a:t>
            </a:r>
            <a:r>
              <a:rPr lang="ru-RU" sz="2500" dirty="0" err="1">
                <a:solidFill>
                  <a:schemeClr val="tx1"/>
                </a:solidFill>
              </a:rPr>
              <a:t>звільнення</a:t>
            </a:r>
            <a:endParaRPr lang="uk-UA" sz="25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251520" y="332656"/>
            <a:ext cx="8712968" cy="6264695"/>
          </a:xfrm>
        </p:spPr>
        <p:txBody>
          <a:bodyPr rtlCol="0">
            <a:noAutofit/>
          </a:bodyPr>
          <a:lstStyle/>
          <a:p>
            <a:pPr indent="-182880" algn="ctr" fontAlgn="auto">
              <a:lnSpc>
                <a:spcPct val="90000"/>
              </a:lnSpc>
              <a:buClr>
                <a:schemeClr val="accent6">
                  <a:lumMod val="75000"/>
                </a:schemeClr>
              </a:buClr>
              <a:buFontTx/>
              <a:buNone/>
              <a:defRPr/>
            </a:pPr>
            <a:r>
              <a:rPr lang="uk-UA" sz="4800" b="1" dirty="0">
                <a:solidFill>
                  <a:schemeClr val="tx1"/>
                </a:solidFill>
              </a:rPr>
              <a:t>ПЕРЕМІЩЕННЯ</a:t>
            </a:r>
            <a:endParaRPr lang="uk-UA" sz="3200" b="1" dirty="0">
              <a:solidFill>
                <a:schemeClr val="tx1"/>
              </a:solidFill>
            </a:endParaRPr>
          </a:p>
          <a:p>
            <a:pPr marL="0" indent="46038" fontAlgn="auto">
              <a:lnSpc>
                <a:spcPct val="90000"/>
              </a:lnSpc>
              <a:buClr>
                <a:schemeClr val="accent6">
                  <a:lumMod val="75000"/>
                </a:schemeClr>
              </a:buClr>
              <a:buFontTx/>
              <a:buNone/>
              <a:defRPr/>
            </a:pPr>
            <a:r>
              <a:rPr lang="uk-UA" sz="3600" dirty="0">
                <a:solidFill>
                  <a:schemeClr val="tx1"/>
                </a:solidFill>
              </a:rPr>
              <a:t>працівника на тому ж підприємстві на інше робоче місце, в інший структурний підрозділ у тій же місцевості, доручення роботи на іншому механізмі або агрегаті у межах спеціальності, кваліфікації чи посади, обумовленої трудовим договором</a:t>
            </a:r>
          </a:p>
          <a:p>
            <a:pPr indent="-182880" algn="r" fontAlgn="auto">
              <a:lnSpc>
                <a:spcPct val="90000"/>
              </a:lnSpc>
              <a:buClr>
                <a:schemeClr val="accent6">
                  <a:lumMod val="75000"/>
                </a:schemeClr>
              </a:buClr>
              <a:buFontTx/>
              <a:buNone/>
              <a:defRPr/>
            </a:pPr>
            <a:r>
              <a:rPr lang="uk-UA" sz="3600" i="1" dirty="0">
                <a:solidFill>
                  <a:schemeClr val="tx1"/>
                </a:solidFill>
              </a:rPr>
              <a:t>ч. 2 ст. 32 </a:t>
            </a:r>
            <a:r>
              <a:rPr lang="uk-UA" sz="3600" i="1" dirty="0" err="1">
                <a:solidFill>
                  <a:schemeClr val="tx1"/>
                </a:solidFill>
              </a:rPr>
              <a:t>КЗпП</a:t>
            </a:r>
            <a:r>
              <a:rPr lang="uk-UA" sz="3600" i="1" dirty="0">
                <a:solidFill>
                  <a:schemeClr val="tx1"/>
                </a:solidFill>
              </a:rPr>
              <a:t> 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107504" y="116632"/>
            <a:ext cx="8928992" cy="6552728"/>
          </a:xfrm>
        </p:spPr>
        <p:txBody>
          <a:bodyPr rtlCol="0">
            <a:normAutofit/>
          </a:bodyPr>
          <a:lstStyle/>
          <a:p>
            <a:pPr indent="-182880" algn="ctr" fontAlgn="auto">
              <a:lnSpc>
                <a:spcPct val="80000"/>
              </a:lnSpc>
              <a:buClr>
                <a:schemeClr val="accent6">
                  <a:lumMod val="75000"/>
                </a:schemeClr>
              </a:buClr>
              <a:buFontTx/>
              <a:buNone/>
              <a:defRPr/>
            </a:pPr>
            <a:r>
              <a:rPr lang="uk-UA" sz="2800" b="1" dirty="0">
                <a:solidFill>
                  <a:schemeClr val="tx1"/>
                </a:solidFill>
              </a:rPr>
              <a:t>ЗМІНА ІСТОТНИХ УМОВ ПРАЦІ</a:t>
            </a:r>
          </a:p>
          <a:p>
            <a:pPr marL="0" indent="0" fontAlgn="auto">
              <a:lnSpc>
                <a:spcPct val="80000"/>
              </a:lnSpc>
              <a:buClr>
                <a:schemeClr val="accent6">
                  <a:lumMod val="75000"/>
                </a:schemeClr>
              </a:buClr>
              <a:buFontTx/>
              <a:buNone/>
              <a:defRPr/>
            </a:pPr>
            <a:r>
              <a:rPr lang="uk-UA" sz="2500" b="1" dirty="0">
                <a:solidFill>
                  <a:schemeClr val="tx1"/>
                </a:solidFill>
              </a:rPr>
              <a:t>У зв’язку із змінами в організації виробництва і праці</a:t>
            </a:r>
            <a:r>
              <a:rPr lang="uk-UA" sz="2500" dirty="0">
                <a:solidFill>
                  <a:schemeClr val="tx1"/>
                </a:solidFill>
              </a:rPr>
              <a:t> допускають зміну істотних умов праці при продовженні роботи за тією ж спеціальністю, кваліфікацією чи посадою. Про зміну істотних умов праці — систем та розмірів оплати праці, пільг, режиму роботи, встановлення/скасування неповного робочого часу, суміщення професій, найменування посад та інших — працівника повідомляють не пізніше ніж </a:t>
            </a:r>
            <a:r>
              <a:rPr lang="uk-UA" sz="2500" b="1" dirty="0">
                <a:solidFill>
                  <a:schemeClr val="tx1"/>
                </a:solidFill>
              </a:rPr>
              <a:t>за два</a:t>
            </a:r>
            <a:r>
              <a:rPr lang="uk-UA" sz="2500" dirty="0">
                <a:solidFill>
                  <a:schemeClr val="tx1"/>
                </a:solidFill>
              </a:rPr>
              <a:t> місяці.</a:t>
            </a:r>
          </a:p>
          <a:p>
            <a:pPr marL="0" indent="0" fontAlgn="auto">
              <a:lnSpc>
                <a:spcPct val="80000"/>
              </a:lnSpc>
              <a:buClr>
                <a:schemeClr val="accent6">
                  <a:lumMod val="75000"/>
                </a:schemeClr>
              </a:buClr>
              <a:buFontTx/>
              <a:buNone/>
              <a:defRPr/>
            </a:pPr>
            <a:r>
              <a:rPr lang="uk-UA" sz="2500" b="1" dirty="0">
                <a:solidFill>
                  <a:schemeClr val="tx1"/>
                </a:solidFill>
              </a:rPr>
              <a:t>Зміни в організації виробництва і праці </a:t>
            </a:r>
            <a:r>
              <a:rPr lang="uk-UA" sz="2500" dirty="0">
                <a:solidFill>
                  <a:schemeClr val="tx1"/>
                </a:solidFill>
              </a:rPr>
              <a:t>— раціоналізація робочих місць, введення нових форм організації праці,  перехід на бригадну форму організації праці, впровадження передових методів, технологій…</a:t>
            </a:r>
          </a:p>
          <a:p>
            <a:pPr marL="0" indent="0" algn="r" fontAlgn="auto">
              <a:lnSpc>
                <a:spcPct val="80000"/>
              </a:lnSpc>
              <a:buClr>
                <a:schemeClr val="accent6">
                  <a:lumMod val="75000"/>
                </a:schemeClr>
              </a:buClr>
              <a:buNone/>
              <a:defRPr/>
            </a:pPr>
            <a:r>
              <a:rPr lang="uk-UA" sz="2500" i="1" dirty="0">
                <a:solidFill>
                  <a:schemeClr val="tx1"/>
                </a:solidFill>
              </a:rPr>
              <a:t>Постанова Пленуму ВСУ «Про практику розгляду судами трудових спорів» від 06.11.1992 № 9 </a:t>
            </a:r>
          </a:p>
          <a:p>
            <a:pPr marL="0" indent="0" fontAlgn="auto">
              <a:lnSpc>
                <a:spcPct val="80000"/>
              </a:lnSpc>
              <a:buClr>
                <a:schemeClr val="accent6">
                  <a:lumMod val="75000"/>
                </a:schemeClr>
              </a:buClr>
              <a:buNone/>
              <a:defRPr/>
            </a:pPr>
            <a:r>
              <a:rPr lang="uk-UA" sz="2500" dirty="0">
                <a:solidFill>
                  <a:schemeClr val="tx1"/>
                </a:solidFill>
              </a:rPr>
              <a:t>Якщо колишні істотні умови праці не можна зберегти, а працівник не згоден продовжувати роботу в нових умовах, ТД припиняють за </a:t>
            </a:r>
            <a:r>
              <a:rPr lang="uk-UA" sz="2500" b="1" dirty="0">
                <a:solidFill>
                  <a:schemeClr val="tx1"/>
                </a:solidFill>
              </a:rPr>
              <a:t>п.6 ст.36</a:t>
            </a:r>
            <a:r>
              <a:rPr lang="uk-UA" sz="2500" dirty="0">
                <a:solidFill>
                  <a:schemeClr val="tx1"/>
                </a:solidFill>
              </a:rPr>
              <a:t> </a:t>
            </a:r>
            <a:r>
              <a:rPr lang="uk-UA" sz="2500" dirty="0" err="1">
                <a:solidFill>
                  <a:schemeClr val="tx1"/>
                </a:solidFill>
              </a:rPr>
              <a:t>КЗпП</a:t>
            </a:r>
            <a:r>
              <a:rPr lang="uk-UA" sz="2500" dirty="0">
                <a:solidFill>
                  <a:schemeClr val="tx1"/>
                </a:solidFill>
              </a:rPr>
              <a:t> із вихідною допомогою не менше середнього місячного заробітку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107504" y="116632"/>
            <a:ext cx="8928992" cy="6624736"/>
          </a:xfrm>
        </p:spPr>
        <p:txBody>
          <a:bodyPr/>
          <a:lstStyle/>
          <a:p>
            <a:pPr algn="ctr">
              <a:buFontTx/>
              <a:buNone/>
            </a:pPr>
            <a:r>
              <a:rPr lang="uk-UA" sz="3600" b="1" dirty="0">
                <a:solidFill>
                  <a:schemeClr val="tx1"/>
                </a:solidFill>
              </a:rPr>
              <a:t>Обчислення строків </a:t>
            </a:r>
            <a:r>
              <a:rPr lang="uk-UA" sz="3200" dirty="0">
                <a:solidFill>
                  <a:schemeClr val="tx1"/>
                </a:solidFill>
              </a:rPr>
              <a:t>(ст. 241-1 </a:t>
            </a:r>
            <a:r>
              <a:rPr lang="uk-UA" sz="3200" dirty="0" err="1">
                <a:solidFill>
                  <a:schemeClr val="tx1"/>
                </a:solidFill>
              </a:rPr>
              <a:t>КЗпП</a:t>
            </a:r>
            <a:r>
              <a:rPr lang="uk-UA" sz="3200" dirty="0">
                <a:solidFill>
                  <a:schemeClr val="tx1"/>
                </a:solidFill>
              </a:rPr>
              <a:t>)</a:t>
            </a:r>
          </a:p>
          <a:p>
            <a:pPr marL="0" indent="0">
              <a:buFontTx/>
              <a:buNone/>
            </a:pPr>
            <a:r>
              <a:rPr lang="uk-UA" sz="2400" dirty="0">
                <a:solidFill>
                  <a:schemeClr val="tx1"/>
                </a:solidFill>
              </a:rPr>
              <a:t>Строки виникнення і припинення трудових прав та обов’язків обчислюють роками, місяцями, тижнями і днями.</a:t>
            </a:r>
          </a:p>
          <a:p>
            <a:pPr marL="0" indent="0" algn="ctr">
              <a:buFontTx/>
              <a:buNone/>
            </a:pPr>
            <a:r>
              <a:rPr lang="uk-UA" sz="2800" b="1" dirty="0">
                <a:solidFill>
                  <a:schemeClr val="tx1"/>
                </a:solidFill>
              </a:rPr>
              <a:t>Строк, обчислюваний:</a:t>
            </a:r>
          </a:p>
          <a:p>
            <a:pPr marL="707708" lvl="1" indent="-342900" fontAlgn="auto">
              <a:lnSpc>
                <a:spcPct val="80000"/>
              </a:lnSpc>
              <a:buClr>
                <a:schemeClr val="accent1"/>
              </a:buClr>
              <a:buFont typeface="Wingdings" panose="05000000000000000000" pitchFamily="2" charset="2"/>
              <a:buChar char="§"/>
              <a:defRPr/>
            </a:pPr>
            <a:r>
              <a:rPr lang="uk-UA" sz="2400" b="1" dirty="0">
                <a:solidFill>
                  <a:schemeClr val="tx1"/>
                </a:solidFill>
              </a:rPr>
              <a:t>роками</a:t>
            </a:r>
            <a:r>
              <a:rPr lang="uk-UA" sz="2400" dirty="0">
                <a:solidFill>
                  <a:schemeClr val="tx1"/>
                </a:solidFill>
              </a:rPr>
              <a:t> — закінчується у відповідні місяць і число останнього року строку;</a:t>
            </a:r>
          </a:p>
          <a:p>
            <a:pPr marL="707708" lvl="1" indent="-342900" fontAlgn="auto">
              <a:lnSpc>
                <a:spcPct val="80000"/>
              </a:lnSpc>
              <a:buClr>
                <a:schemeClr val="accent1"/>
              </a:buClr>
              <a:buFont typeface="Wingdings" panose="05000000000000000000" pitchFamily="2" charset="2"/>
              <a:buChar char="§"/>
              <a:defRPr/>
            </a:pPr>
            <a:r>
              <a:rPr lang="uk-UA" sz="2400" b="1" dirty="0">
                <a:solidFill>
                  <a:schemeClr val="tx1"/>
                </a:solidFill>
              </a:rPr>
              <a:t>місяцями</a:t>
            </a:r>
            <a:r>
              <a:rPr lang="uk-UA" sz="2400" dirty="0">
                <a:solidFill>
                  <a:schemeClr val="tx1"/>
                </a:solidFill>
              </a:rPr>
              <a:t> — закінчується у відповідне число останнього місяця строку. Якщо кінець строку припадає на місяць, що відповідного числа не має, строк закінчується в останній день цього місяця;</a:t>
            </a:r>
          </a:p>
          <a:p>
            <a:pPr marL="707708" lvl="1" indent="-342900" fontAlgn="auto">
              <a:lnSpc>
                <a:spcPct val="80000"/>
              </a:lnSpc>
              <a:buClr>
                <a:schemeClr val="accent1"/>
              </a:buClr>
              <a:buFont typeface="Wingdings" panose="05000000000000000000" pitchFamily="2" charset="2"/>
              <a:buChar char="§"/>
              <a:defRPr/>
            </a:pPr>
            <a:r>
              <a:rPr lang="uk-UA" sz="2400" b="1" dirty="0">
                <a:solidFill>
                  <a:schemeClr val="tx1"/>
                </a:solidFill>
              </a:rPr>
              <a:t>тижнями</a:t>
            </a:r>
            <a:r>
              <a:rPr lang="uk-UA" sz="2400" dirty="0">
                <a:solidFill>
                  <a:schemeClr val="tx1"/>
                </a:solidFill>
              </a:rPr>
              <a:t> — закінчується у відповідний день тижня;</a:t>
            </a:r>
          </a:p>
          <a:p>
            <a:pPr marL="707708" lvl="1" indent="-342900" fontAlgn="auto">
              <a:lnSpc>
                <a:spcPct val="80000"/>
              </a:lnSpc>
              <a:buClr>
                <a:schemeClr val="accent1"/>
              </a:buClr>
              <a:buFont typeface="Wingdings" panose="05000000000000000000" pitchFamily="2" charset="2"/>
              <a:buChar char="§"/>
              <a:defRPr/>
            </a:pPr>
            <a:r>
              <a:rPr lang="uk-UA" sz="2400" b="1" dirty="0">
                <a:solidFill>
                  <a:schemeClr val="tx1"/>
                </a:solidFill>
              </a:rPr>
              <a:t>днями </a:t>
            </a:r>
            <a:r>
              <a:rPr lang="uk-UA" sz="2400" dirty="0">
                <a:solidFill>
                  <a:schemeClr val="tx1"/>
                </a:solidFill>
              </a:rPr>
              <a:t>—</a:t>
            </a:r>
            <a:r>
              <a:rPr lang="uk-UA" sz="2400" b="1" dirty="0">
                <a:solidFill>
                  <a:schemeClr val="tx1"/>
                </a:solidFill>
              </a:rPr>
              <a:t> </a:t>
            </a:r>
            <a:r>
              <a:rPr lang="uk-UA" sz="2400" dirty="0">
                <a:solidFill>
                  <a:schemeClr val="tx1"/>
                </a:solidFill>
              </a:rPr>
              <a:t>обчислюють з дня, наступного після того дня, з якого починається строк.</a:t>
            </a:r>
          </a:p>
          <a:p>
            <a:pPr marL="0" indent="0">
              <a:buFontTx/>
              <a:buNone/>
            </a:pPr>
            <a:r>
              <a:rPr lang="uk-UA" sz="2400" dirty="0">
                <a:solidFill>
                  <a:schemeClr val="tx1"/>
                </a:solidFill>
              </a:rPr>
              <a:t>Якщо останній день строку припадає на святковий, вихідний або неробочий день, то день закінчення строку — найближчий робочий день.             </a:t>
            </a:r>
            <a:endParaRPr lang="ru-RU" sz="23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508930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146756" y="94054"/>
            <a:ext cx="8861778" cy="6634124"/>
          </a:xfrm>
        </p:spPr>
        <p:txBody>
          <a:bodyPr/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uk-UA" sz="2800" b="1" dirty="0">
                <a:solidFill>
                  <a:schemeClr val="tx1"/>
                </a:solidFill>
              </a:rPr>
              <a:t>Розірвання ТД, укладеного </a:t>
            </a:r>
            <a:r>
              <a:rPr lang="uk-UA" sz="2800" b="1" u="sng" dirty="0">
                <a:solidFill>
                  <a:schemeClr val="tx1"/>
                </a:solidFill>
              </a:rPr>
              <a:t>на невизначений строк</a:t>
            </a:r>
            <a:r>
              <a:rPr lang="uk-UA" sz="2800" b="1" dirty="0">
                <a:solidFill>
                  <a:schemeClr val="tx1"/>
                </a:solidFill>
              </a:rPr>
              <a:t>, з ініціативи працівника (ст. 38 </a:t>
            </a:r>
            <a:r>
              <a:rPr lang="uk-UA" sz="2800" b="1" dirty="0" err="1">
                <a:solidFill>
                  <a:schemeClr val="tx1"/>
                </a:solidFill>
              </a:rPr>
              <a:t>КЗпП</a:t>
            </a:r>
            <a:r>
              <a:rPr lang="uk-UA" sz="2800" b="1" dirty="0">
                <a:solidFill>
                  <a:schemeClr val="tx1"/>
                </a:solidFill>
              </a:rPr>
              <a:t>)</a:t>
            </a:r>
          </a:p>
          <a:p>
            <a:pPr marL="0" indent="0">
              <a:lnSpc>
                <a:spcPct val="80000"/>
              </a:lnSpc>
              <a:buFontTx/>
              <a:buNone/>
            </a:pPr>
            <a:r>
              <a:rPr lang="uk-UA" dirty="0">
                <a:solidFill>
                  <a:schemeClr val="tx1"/>
                </a:solidFill>
              </a:rPr>
              <a:t>Працівник має право розірвати ТД, укладений на невизначений строк, попередивши про це роботодавця письмово за два тижні.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uk-UA" sz="2500" b="1" dirty="0">
                <a:solidFill>
                  <a:schemeClr val="tx1"/>
                </a:solidFill>
              </a:rPr>
              <a:t>Поважні причини звільнення</a:t>
            </a:r>
          </a:p>
          <a:p>
            <a:pPr>
              <a:lnSpc>
                <a:spcPct val="80000"/>
              </a:lnSpc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uk-UA" sz="2400" dirty="0">
                <a:solidFill>
                  <a:schemeClr val="tx1"/>
                </a:solidFill>
              </a:rPr>
              <a:t>переїзд на нове місце проживання; </a:t>
            </a:r>
          </a:p>
          <a:p>
            <a:pPr>
              <a:lnSpc>
                <a:spcPct val="80000"/>
              </a:lnSpc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uk-UA" sz="2400" dirty="0">
                <a:solidFill>
                  <a:schemeClr val="tx1"/>
                </a:solidFill>
              </a:rPr>
              <a:t>переведення чоловіка (дружини) на роботу в іншу місцевість; </a:t>
            </a:r>
          </a:p>
          <a:p>
            <a:pPr>
              <a:lnSpc>
                <a:spcPct val="80000"/>
              </a:lnSpc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uk-UA" sz="2400" dirty="0">
                <a:solidFill>
                  <a:schemeClr val="tx1"/>
                </a:solidFill>
              </a:rPr>
              <a:t>вступ до навчального закладу; </a:t>
            </a:r>
          </a:p>
          <a:p>
            <a:pPr>
              <a:lnSpc>
                <a:spcPct val="80000"/>
              </a:lnSpc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uk-UA" sz="2400" dirty="0">
                <a:solidFill>
                  <a:schemeClr val="tx1"/>
                </a:solidFill>
              </a:rPr>
              <a:t>неможливість проживання у цій місцевості, підтверджена медичним висновком; </a:t>
            </a:r>
          </a:p>
          <a:p>
            <a:pPr>
              <a:lnSpc>
                <a:spcPct val="80000"/>
              </a:lnSpc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uk-UA" sz="2400" dirty="0">
                <a:solidFill>
                  <a:schemeClr val="tx1"/>
                </a:solidFill>
              </a:rPr>
              <a:t>вагітність; </a:t>
            </a:r>
          </a:p>
          <a:p>
            <a:pPr>
              <a:lnSpc>
                <a:spcPct val="80000"/>
              </a:lnSpc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uk-UA" sz="2400" dirty="0">
                <a:solidFill>
                  <a:schemeClr val="tx1"/>
                </a:solidFill>
              </a:rPr>
              <a:t>догляд за дитиною до досягнення нею 14-го віку або дитиною-інвалідом; </a:t>
            </a:r>
          </a:p>
          <a:p>
            <a:pPr>
              <a:lnSpc>
                <a:spcPct val="80000"/>
              </a:lnSpc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uk-UA" sz="2400" dirty="0">
                <a:solidFill>
                  <a:schemeClr val="tx1"/>
                </a:solidFill>
              </a:rPr>
              <a:t>догляд за хворим членом сім’ї відповідно до </a:t>
            </a:r>
            <a:r>
              <a:rPr lang="uk-UA" sz="2400" dirty="0" err="1">
                <a:solidFill>
                  <a:schemeClr val="tx1"/>
                </a:solidFill>
              </a:rPr>
              <a:t>медвисновку</a:t>
            </a:r>
            <a:r>
              <a:rPr lang="uk-UA" sz="2400" dirty="0">
                <a:solidFill>
                  <a:schemeClr val="tx1"/>
                </a:solidFill>
              </a:rPr>
              <a:t> або інвалідом I групи; </a:t>
            </a:r>
          </a:p>
          <a:p>
            <a:pPr>
              <a:lnSpc>
                <a:spcPct val="80000"/>
              </a:lnSpc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uk-UA" sz="2400" dirty="0">
                <a:solidFill>
                  <a:schemeClr val="tx1"/>
                </a:solidFill>
              </a:rPr>
              <a:t>вихід на пенсію; </a:t>
            </a:r>
          </a:p>
          <a:p>
            <a:pPr>
              <a:lnSpc>
                <a:spcPct val="80000"/>
              </a:lnSpc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uk-UA" sz="2400" dirty="0">
                <a:solidFill>
                  <a:schemeClr val="tx1"/>
                </a:solidFill>
              </a:rPr>
              <a:t>прийняття на роботу за конкурсом, тощо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79021" y="135467"/>
            <a:ext cx="8952089" cy="6626577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uk-UA" sz="2800" dirty="0">
                <a:solidFill>
                  <a:schemeClr val="tx1"/>
                </a:solidFill>
              </a:rPr>
              <a:t>Якщо працівник після закінчення строку попередження про звільнення не залишив роботи і не вимагає розірвання трудового договору, роботодавець не вправі звільнити його за поданою раніше заявою, крім випадків, коли на його місце запрошено іншого працівника, якому відповідно до законодавства не може бути відмовлено в укладенні трудового договору.</a:t>
            </a:r>
          </a:p>
          <a:p>
            <a:pPr marL="0" indent="0">
              <a:buFontTx/>
              <a:buNone/>
            </a:pPr>
            <a:r>
              <a:rPr lang="uk-UA" sz="2800" dirty="0">
                <a:solidFill>
                  <a:schemeClr val="tx1"/>
                </a:solidFill>
              </a:rPr>
              <a:t>Працівник має право у визначений ним строк розірвати трудовий договір за власним бажанням, якщо роботодавець не виконує законодавство про працю, умови колективного чи трудового договору.</a:t>
            </a:r>
          </a:p>
          <a:p>
            <a:pPr marL="0" indent="0" algn="r">
              <a:buFontTx/>
              <a:buNone/>
            </a:pPr>
            <a:r>
              <a:rPr lang="uk-UA" sz="2800" dirty="0">
                <a:solidFill>
                  <a:schemeClr val="tx1"/>
                </a:solidFill>
              </a:rPr>
              <a:t>(ч. 2, 3 ст. 38 </a:t>
            </a:r>
            <a:r>
              <a:rPr lang="uk-UA" sz="2800" dirty="0" err="1">
                <a:solidFill>
                  <a:schemeClr val="tx1"/>
                </a:solidFill>
              </a:rPr>
              <a:t>КЗпП</a:t>
            </a:r>
            <a:r>
              <a:rPr lang="uk-UA" sz="2800" dirty="0">
                <a:solidFill>
                  <a:schemeClr val="tx1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97771641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179512" y="260648"/>
            <a:ext cx="8784976" cy="6480720"/>
          </a:xfrm>
        </p:spPr>
        <p:txBody>
          <a:bodyPr/>
          <a:lstStyle/>
          <a:p>
            <a:pPr algn="ctr">
              <a:buFontTx/>
              <a:buNone/>
            </a:pPr>
            <a:r>
              <a:rPr lang="uk-UA" sz="3400" b="1" dirty="0">
                <a:solidFill>
                  <a:schemeClr val="tx1"/>
                </a:solidFill>
              </a:rPr>
              <a:t>Розірвання </a:t>
            </a:r>
            <a:r>
              <a:rPr lang="uk-UA" sz="3400" b="1" u="sng" dirty="0">
                <a:solidFill>
                  <a:schemeClr val="tx1"/>
                </a:solidFill>
              </a:rPr>
              <a:t>СТД </a:t>
            </a:r>
            <a:r>
              <a:rPr lang="uk-UA" sz="3400" b="1" dirty="0">
                <a:solidFill>
                  <a:schemeClr val="tx1"/>
                </a:solidFill>
              </a:rPr>
              <a:t>з ініціативи працівника (ст. 39 </a:t>
            </a:r>
            <a:r>
              <a:rPr lang="uk-UA" sz="3400" b="1" dirty="0" err="1">
                <a:solidFill>
                  <a:schemeClr val="tx1"/>
                </a:solidFill>
              </a:rPr>
              <a:t>КЗпП</a:t>
            </a:r>
            <a:r>
              <a:rPr lang="uk-UA" sz="3400" b="1" dirty="0">
                <a:solidFill>
                  <a:schemeClr val="tx1"/>
                </a:solidFill>
              </a:rPr>
              <a:t>) </a:t>
            </a:r>
          </a:p>
          <a:p>
            <a:pPr marL="0" indent="0">
              <a:buFontTx/>
              <a:buNone/>
            </a:pPr>
            <a:r>
              <a:rPr lang="uk-UA" sz="3400" dirty="0">
                <a:solidFill>
                  <a:schemeClr val="tx1"/>
                </a:solidFill>
              </a:rPr>
              <a:t>Строковий трудовий договір розривають достроково на вимогу працівника в разі хвороби або інвалідності, що перешкоджають виконанню роботи за договором, порушення роботодавцем законодавства про працю, колективного або трудового договору та у випадках, передбачених частиною 1 ст. 38 </a:t>
            </a:r>
            <a:r>
              <a:rPr lang="uk-UA" sz="3400" dirty="0" err="1">
                <a:solidFill>
                  <a:schemeClr val="tx1"/>
                </a:solidFill>
              </a:rPr>
              <a:t>КЗпП</a:t>
            </a:r>
            <a:r>
              <a:rPr lang="uk-UA" sz="3400" dirty="0">
                <a:solidFill>
                  <a:schemeClr val="tx1"/>
                </a:solidFill>
              </a:rPr>
              <a:t>.</a:t>
            </a:r>
            <a:endParaRPr lang="en-US" sz="3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107504" y="116632"/>
            <a:ext cx="8928992" cy="6624737"/>
          </a:xfrm>
        </p:spPr>
        <p:txBody>
          <a:bodyPr rtlCol="0">
            <a:normAutofit lnSpcReduction="10000"/>
          </a:bodyPr>
          <a:lstStyle/>
          <a:p>
            <a:pPr indent="-182880" algn="ctr" fontAlgn="auto">
              <a:lnSpc>
                <a:spcPct val="80000"/>
              </a:lnSpc>
              <a:buClr>
                <a:schemeClr val="accent6">
                  <a:lumMod val="75000"/>
                </a:schemeClr>
              </a:buClr>
              <a:buFontTx/>
              <a:buNone/>
              <a:defRPr/>
            </a:pPr>
            <a:r>
              <a:rPr lang="uk-UA" sz="3200" b="1" dirty="0">
                <a:solidFill>
                  <a:schemeClr val="tx1"/>
                </a:solidFill>
              </a:rPr>
              <a:t>Підстави припинення трудового договору </a:t>
            </a:r>
          </a:p>
          <a:p>
            <a:pPr indent="-182880" algn="ctr" fontAlgn="auto">
              <a:lnSpc>
                <a:spcPct val="80000"/>
              </a:lnSpc>
              <a:buClr>
                <a:schemeClr val="accent6">
                  <a:lumMod val="75000"/>
                </a:schemeClr>
              </a:buClr>
              <a:buFontTx/>
              <a:buNone/>
              <a:defRPr/>
            </a:pPr>
            <a:r>
              <a:rPr lang="uk-UA" sz="3200" b="1" dirty="0">
                <a:solidFill>
                  <a:schemeClr val="tx1"/>
                </a:solidFill>
              </a:rPr>
              <a:t>(ст. 36 </a:t>
            </a:r>
            <a:r>
              <a:rPr lang="uk-UA" sz="3200" b="1" dirty="0" err="1">
                <a:solidFill>
                  <a:schemeClr val="tx1"/>
                </a:solidFill>
              </a:rPr>
              <a:t>КЗпП</a:t>
            </a:r>
            <a:r>
              <a:rPr lang="uk-UA" sz="3200" b="1" dirty="0">
                <a:solidFill>
                  <a:schemeClr val="tx1"/>
                </a:solidFill>
              </a:rPr>
              <a:t>)</a:t>
            </a:r>
          </a:p>
          <a:p>
            <a:pPr marL="0" indent="0" fontAlgn="auto">
              <a:lnSpc>
                <a:spcPct val="80000"/>
              </a:lnSpc>
              <a:buClr>
                <a:schemeClr val="accent6">
                  <a:lumMod val="75000"/>
                </a:schemeClr>
              </a:buClr>
              <a:buFontTx/>
              <a:buNone/>
              <a:defRPr/>
            </a:pPr>
            <a:r>
              <a:rPr lang="uk-UA" sz="3000" dirty="0">
                <a:solidFill>
                  <a:schemeClr val="tx1"/>
                </a:solidFill>
              </a:rPr>
              <a:t>1) </a:t>
            </a:r>
            <a:r>
              <a:rPr lang="uk-UA" sz="3000" b="1" dirty="0">
                <a:solidFill>
                  <a:schemeClr val="tx1"/>
                </a:solidFill>
              </a:rPr>
              <a:t>угода сторін</a:t>
            </a:r>
            <a:r>
              <a:rPr lang="uk-UA" sz="3000" dirty="0">
                <a:solidFill>
                  <a:schemeClr val="tx1"/>
                </a:solidFill>
              </a:rPr>
              <a:t>;</a:t>
            </a:r>
          </a:p>
          <a:p>
            <a:pPr marL="0" indent="0" fontAlgn="auto">
              <a:lnSpc>
                <a:spcPct val="80000"/>
              </a:lnSpc>
              <a:buClr>
                <a:schemeClr val="accent6">
                  <a:lumMod val="75000"/>
                </a:schemeClr>
              </a:buClr>
              <a:buFontTx/>
              <a:buNone/>
              <a:defRPr/>
            </a:pPr>
            <a:r>
              <a:rPr lang="uk-UA" sz="3000" dirty="0">
                <a:solidFill>
                  <a:schemeClr val="tx1"/>
                </a:solidFill>
              </a:rPr>
              <a:t>2) </a:t>
            </a:r>
            <a:r>
              <a:rPr lang="uk-UA" sz="3000" b="1" dirty="0">
                <a:solidFill>
                  <a:schemeClr val="tx1"/>
                </a:solidFill>
              </a:rPr>
              <a:t>закінчення строку трудового договору</a:t>
            </a:r>
            <a:r>
              <a:rPr lang="uk-UA" sz="3000" dirty="0">
                <a:solidFill>
                  <a:schemeClr val="tx1"/>
                </a:solidFill>
              </a:rPr>
              <a:t>;</a:t>
            </a:r>
          </a:p>
          <a:p>
            <a:pPr marL="0" indent="0" fontAlgn="auto">
              <a:lnSpc>
                <a:spcPct val="80000"/>
              </a:lnSpc>
              <a:buClr>
                <a:schemeClr val="accent6">
                  <a:lumMod val="75000"/>
                </a:schemeClr>
              </a:buClr>
              <a:buNone/>
              <a:defRPr/>
            </a:pPr>
            <a:r>
              <a:rPr lang="uk-UA" sz="3000" dirty="0">
                <a:solidFill>
                  <a:schemeClr val="tx1"/>
                </a:solidFill>
              </a:rPr>
              <a:t>3) </a:t>
            </a:r>
            <a:r>
              <a:rPr lang="uk-UA" sz="3000" b="1" dirty="0">
                <a:solidFill>
                  <a:schemeClr val="tx1"/>
                </a:solidFill>
              </a:rPr>
              <a:t>призов або вступ</a:t>
            </a:r>
            <a:r>
              <a:rPr lang="uk-UA" sz="3000" dirty="0">
                <a:solidFill>
                  <a:schemeClr val="tx1"/>
                </a:solidFill>
              </a:rPr>
              <a:t> працівника або власника — </a:t>
            </a:r>
            <a:r>
              <a:rPr lang="uk-UA" sz="3000" dirty="0" err="1">
                <a:solidFill>
                  <a:schemeClr val="tx1"/>
                </a:solidFill>
              </a:rPr>
              <a:t>фіз.особи</a:t>
            </a:r>
            <a:r>
              <a:rPr lang="uk-UA" sz="3000" dirty="0">
                <a:solidFill>
                  <a:schemeClr val="tx1"/>
                </a:solidFill>
              </a:rPr>
              <a:t> на військову службу, направлення на альтернативну (невійськову) службу, крім випадків, коли за працівником зберігають місце роботи, посаду відповідно до ч. 3 ст. 119 </a:t>
            </a:r>
            <a:r>
              <a:rPr lang="uk-UA" sz="3000" dirty="0" err="1">
                <a:solidFill>
                  <a:schemeClr val="tx1"/>
                </a:solidFill>
              </a:rPr>
              <a:t>КЗпП</a:t>
            </a:r>
            <a:r>
              <a:rPr lang="uk-UA" sz="3000" dirty="0">
                <a:solidFill>
                  <a:schemeClr val="tx1"/>
                </a:solidFill>
              </a:rPr>
              <a:t>;</a:t>
            </a:r>
          </a:p>
          <a:p>
            <a:pPr marL="0" indent="0" fontAlgn="auto">
              <a:lnSpc>
                <a:spcPct val="80000"/>
              </a:lnSpc>
              <a:buClr>
                <a:schemeClr val="accent6">
                  <a:lumMod val="75000"/>
                </a:schemeClr>
              </a:buClr>
              <a:buNone/>
              <a:defRPr/>
            </a:pPr>
            <a:r>
              <a:rPr lang="uk-UA" sz="3000" dirty="0">
                <a:solidFill>
                  <a:schemeClr val="tx1"/>
                </a:solidFill>
              </a:rPr>
              <a:t>5) </a:t>
            </a:r>
            <a:r>
              <a:rPr lang="uk-UA" sz="3000" b="1" dirty="0">
                <a:solidFill>
                  <a:schemeClr val="tx1"/>
                </a:solidFill>
              </a:rPr>
              <a:t>переведення працівника</a:t>
            </a:r>
            <a:r>
              <a:rPr lang="uk-UA" sz="3000" dirty="0">
                <a:solidFill>
                  <a:schemeClr val="tx1"/>
                </a:solidFill>
              </a:rPr>
              <a:t>, за його згодою, на інше підприємство або перехід на виборну посаду;</a:t>
            </a:r>
          </a:p>
          <a:p>
            <a:pPr marL="0" indent="0" fontAlgn="auto">
              <a:lnSpc>
                <a:spcPct val="80000"/>
              </a:lnSpc>
              <a:buClr>
                <a:schemeClr val="accent6">
                  <a:lumMod val="75000"/>
                </a:schemeClr>
              </a:buClr>
              <a:buNone/>
              <a:defRPr/>
            </a:pPr>
            <a:r>
              <a:rPr lang="uk-UA" sz="3000" dirty="0">
                <a:solidFill>
                  <a:schemeClr val="tx1"/>
                </a:solidFill>
              </a:rPr>
              <a:t>6) </a:t>
            </a:r>
            <a:r>
              <a:rPr lang="uk-UA" sz="3000" b="1" dirty="0">
                <a:solidFill>
                  <a:schemeClr val="tx1"/>
                </a:solidFill>
              </a:rPr>
              <a:t>відмова працівника від переведення </a:t>
            </a:r>
            <a:r>
              <a:rPr lang="uk-UA" sz="3000" dirty="0">
                <a:solidFill>
                  <a:schemeClr val="tx1"/>
                </a:solidFill>
              </a:rPr>
              <a:t>на роботу в іншу місцевість разом з підприємством, відмова від продовження роботи у зв’язку із зміною істотних умов праці;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107504" y="116632"/>
            <a:ext cx="8928992" cy="6624737"/>
          </a:xfrm>
        </p:spPr>
        <p:txBody>
          <a:bodyPr rtlCol="0">
            <a:noAutofit/>
          </a:bodyPr>
          <a:lstStyle/>
          <a:p>
            <a:pPr indent="-182880" algn="ctr" fontAlgn="auto">
              <a:lnSpc>
                <a:spcPct val="80000"/>
              </a:lnSpc>
              <a:buClr>
                <a:schemeClr val="accent6">
                  <a:lumMod val="75000"/>
                </a:schemeClr>
              </a:buClr>
              <a:buFontTx/>
              <a:buNone/>
              <a:defRPr/>
            </a:pPr>
            <a:r>
              <a:rPr lang="uk-UA" sz="3000" b="1" dirty="0">
                <a:solidFill>
                  <a:schemeClr val="tx1"/>
                </a:solidFill>
              </a:rPr>
              <a:t>Підстави припинення трудового договору           (ст. 36 </a:t>
            </a:r>
            <a:r>
              <a:rPr lang="uk-UA" sz="3000" b="1" dirty="0" err="1">
                <a:solidFill>
                  <a:schemeClr val="tx1"/>
                </a:solidFill>
              </a:rPr>
              <a:t>КЗпП</a:t>
            </a:r>
            <a:r>
              <a:rPr lang="uk-UA" sz="3000" b="1" dirty="0">
                <a:solidFill>
                  <a:schemeClr val="tx1"/>
                </a:solidFill>
              </a:rPr>
              <a:t>)</a:t>
            </a:r>
          </a:p>
          <a:p>
            <a:pPr marL="0" indent="0" fontAlgn="auto">
              <a:lnSpc>
                <a:spcPct val="80000"/>
              </a:lnSpc>
              <a:buClr>
                <a:schemeClr val="accent6">
                  <a:lumMod val="75000"/>
                </a:schemeClr>
              </a:buClr>
              <a:buFontTx/>
              <a:buNone/>
              <a:defRPr/>
            </a:pPr>
            <a:r>
              <a:rPr lang="uk-UA" sz="2700" u="sng" dirty="0">
                <a:solidFill>
                  <a:schemeClr val="tx1"/>
                </a:solidFill>
              </a:rPr>
              <a:t>7)</a:t>
            </a:r>
            <a:r>
              <a:rPr lang="uk-UA" sz="2700" dirty="0">
                <a:solidFill>
                  <a:schemeClr val="tx1"/>
                </a:solidFill>
              </a:rPr>
              <a:t> </a:t>
            </a:r>
            <a:r>
              <a:rPr lang="uk-UA" sz="2700" b="1" dirty="0">
                <a:solidFill>
                  <a:schemeClr val="tx1"/>
                </a:solidFill>
              </a:rPr>
              <a:t>набрання законної сили вироком суду</a:t>
            </a:r>
            <a:r>
              <a:rPr lang="uk-UA" sz="2700" dirty="0">
                <a:solidFill>
                  <a:schemeClr val="tx1"/>
                </a:solidFill>
              </a:rPr>
              <a:t>, яким працівника засуджено (крім випадків звільнення від відбування покарання з випробуванням) до позбавлення волі або до іншого покарання, </a:t>
            </a:r>
            <a:r>
              <a:rPr lang="uk-UA" sz="2700" u="sng" dirty="0">
                <a:solidFill>
                  <a:schemeClr val="tx1"/>
                </a:solidFill>
              </a:rPr>
              <a:t>яке виключає можливість продовження даної роботи</a:t>
            </a:r>
            <a:r>
              <a:rPr lang="uk-UA" sz="2700" dirty="0">
                <a:solidFill>
                  <a:schemeClr val="tx1"/>
                </a:solidFill>
              </a:rPr>
              <a:t>;</a:t>
            </a:r>
          </a:p>
          <a:p>
            <a:pPr marL="0" indent="0" fontAlgn="auto">
              <a:lnSpc>
                <a:spcPct val="80000"/>
              </a:lnSpc>
              <a:buClr>
                <a:schemeClr val="accent6">
                  <a:lumMod val="75000"/>
                </a:schemeClr>
              </a:buClr>
              <a:buNone/>
              <a:defRPr/>
            </a:pPr>
            <a:r>
              <a:rPr lang="uk-UA" sz="2700" u="sng" dirty="0">
                <a:solidFill>
                  <a:schemeClr val="tx1"/>
                </a:solidFill>
              </a:rPr>
              <a:t>7-1)</a:t>
            </a:r>
            <a:r>
              <a:rPr lang="uk-UA" sz="2700" dirty="0">
                <a:solidFill>
                  <a:schemeClr val="tx1"/>
                </a:solidFill>
              </a:rPr>
              <a:t> укладення трудового договору (контракту), всупереч вимогам ЗУ «Про запобігання корупції», встановленим для осіб, які звільнилися або іншим чином припинили діяльність, пов’язану з виконанням функцій держави або місцевого самоврядування, протягом року з дня її припинення;</a:t>
            </a:r>
          </a:p>
          <a:p>
            <a:pPr marL="0" indent="0" fontAlgn="auto">
              <a:lnSpc>
                <a:spcPct val="80000"/>
              </a:lnSpc>
              <a:buClr>
                <a:schemeClr val="accent6">
                  <a:lumMod val="75000"/>
                </a:schemeClr>
              </a:buClr>
              <a:buNone/>
              <a:defRPr/>
            </a:pPr>
            <a:r>
              <a:rPr lang="uk-UA" sz="2700" dirty="0">
                <a:solidFill>
                  <a:schemeClr val="tx1"/>
                </a:solidFill>
              </a:rPr>
              <a:t>7-2) з підстав, передбачених Законом України «Про очищення влади»;</a:t>
            </a:r>
          </a:p>
          <a:p>
            <a:pPr marL="0" indent="0" fontAlgn="auto">
              <a:lnSpc>
                <a:spcPct val="80000"/>
              </a:lnSpc>
              <a:buClr>
                <a:schemeClr val="accent6">
                  <a:lumMod val="75000"/>
                </a:schemeClr>
              </a:buClr>
              <a:buNone/>
              <a:defRPr/>
            </a:pPr>
            <a:r>
              <a:rPr lang="uk-UA" sz="2700" dirty="0">
                <a:solidFill>
                  <a:schemeClr val="tx1"/>
                </a:solidFill>
              </a:rPr>
              <a:t>8) підстави, передбачені контрактом;</a:t>
            </a:r>
          </a:p>
          <a:p>
            <a:pPr marL="0" indent="0" fontAlgn="auto">
              <a:lnSpc>
                <a:spcPct val="80000"/>
              </a:lnSpc>
              <a:buClr>
                <a:schemeClr val="accent6">
                  <a:lumMod val="75000"/>
                </a:schemeClr>
              </a:buClr>
              <a:buNone/>
              <a:defRPr/>
            </a:pPr>
            <a:r>
              <a:rPr lang="ru-RU" sz="2700" dirty="0">
                <a:solidFill>
                  <a:schemeClr val="tx1"/>
                </a:solidFill>
              </a:rPr>
              <a:t>9) </a:t>
            </a:r>
            <a:r>
              <a:rPr lang="ru-RU" sz="2700" dirty="0" err="1">
                <a:solidFill>
                  <a:schemeClr val="tx1"/>
                </a:solidFill>
              </a:rPr>
              <a:t>підстави</a:t>
            </a:r>
            <a:r>
              <a:rPr lang="ru-RU" sz="2700" dirty="0">
                <a:solidFill>
                  <a:schemeClr val="tx1"/>
                </a:solidFill>
              </a:rPr>
              <a:t>, </a:t>
            </a:r>
            <a:r>
              <a:rPr lang="ru-RU" sz="2700" dirty="0" err="1">
                <a:solidFill>
                  <a:schemeClr val="tx1"/>
                </a:solidFill>
              </a:rPr>
              <a:t>передбачені</a:t>
            </a:r>
            <a:r>
              <a:rPr lang="ru-RU" sz="2700" dirty="0">
                <a:solidFill>
                  <a:schemeClr val="tx1"/>
                </a:solidFill>
              </a:rPr>
              <a:t> </a:t>
            </a:r>
            <a:r>
              <a:rPr lang="ru-RU" sz="2700" dirty="0" err="1">
                <a:solidFill>
                  <a:schemeClr val="tx1"/>
                </a:solidFill>
              </a:rPr>
              <a:t>іншими</a:t>
            </a:r>
            <a:r>
              <a:rPr lang="ru-RU" sz="2700" dirty="0">
                <a:solidFill>
                  <a:schemeClr val="tx1"/>
                </a:solidFill>
              </a:rPr>
              <a:t> законами.</a:t>
            </a:r>
          </a:p>
        </p:txBody>
      </p:sp>
    </p:spTree>
    <p:extLst>
      <p:ext uri="{BB962C8B-B14F-4D97-AF65-F5344CB8AC3E}">
        <p14:creationId xmlns:p14="http://schemas.microsoft.com/office/powerpoint/2010/main" val="33894553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107504" y="116632"/>
            <a:ext cx="8928992" cy="6624736"/>
          </a:xfrm>
        </p:spPr>
        <p:txBody>
          <a:bodyPr rtlCol="0">
            <a:noAutofit/>
          </a:bodyPr>
          <a:lstStyle/>
          <a:p>
            <a:pPr indent="-182880" algn="ctr" fontAlgn="auto">
              <a:lnSpc>
                <a:spcPct val="80000"/>
              </a:lnSpc>
              <a:buClr>
                <a:schemeClr val="accent6">
                  <a:lumMod val="75000"/>
                </a:schemeClr>
              </a:buClr>
              <a:buFontTx/>
              <a:buNone/>
              <a:defRPr/>
            </a:pPr>
            <a:r>
              <a:rPr lang="uk-UA" sz="4000" b="1" dirty="0">
                <a:solidFill>
                  <a:schemeClr val="tx1"/>
                </a:solidFill>
              </a:rPr>
              <a:t>Письмова форма ТД обов’язкова: </a:t>
            </a:r>
          </a:p>
          <a:p>
            <a:pPr marL="502920" indent="-457200" fontAlgn="auto"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§"/>
              <a:defRPr/>
            </a:pPr>
            <a:r>
              <a:rPr lang="uk-UA" sz="3000" dirty="0">
                <a:solidFill>
                  <a:schemeClr val="tx1"/>
                </a:solidFill>
              </a:rPr>
              <a:t>при організованому наборі працівників;</a:t>
            </a:r>
          </a:p>
          <a:p>
            <a:pPr marL="502920" indent="-457200" fontAlgn="auto"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§"/>
              <a:defRPr/>
            </a:pPr>
            <a:r>
              <a:rPr lang="uk-UA" sz="3000" dirty="0">
                <a:solidFill>
                  <a:schemeClr val="tx1"/>
                </a:solidFill>
              </a:rPr>
              <a:t>при укладенні ТД про роботу в районах з особливими природними географічними і геологічними умовами та умовами підвищеного ризику для здоров’я;</a:t>
            </a:r>
          </a:p>
          <a:p>
            <a:pPr marL="502920" indent="-457200" fontAlgn="auto"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§"/>
              <a:defRPr/>
            </a:pPr>
            <a:r>
              <a:rPr lang="uk-UA" sz="3000" dirty="0">
                <a:solidFill>
                  <a:schemeClr val="tx1"/>
                </a:solidFill>
              </a:rPr>
              <a:t>при укладенні контракту;</a:t>
            </a:r>
          </a:p>
          <a:p>
            <a:pPr marL="502920" indent="-457200" fontAlgn="auto"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§"/>
              <a:defRPr/>
            </a:pPr>
            <a:r>
              <a:rPr lang="uk-UA" sz="3000" dirty="0">
                <a:solidFill>
                  <a:schemeClr val="tx1"/>
                </a:solidFill>
              </a:rPr>
              <a:t>у випадках, коли працівник наполягає на письмовій формі трудового договору;</a:t>
            </a:r>
          </a:p>
          <a:p>
            <a:pPr marL="502920" indent="-457200" fontAlgn="auto"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§"/>
              <a:defRPr/>
            </a:pPr>
            <a:r>
              <a:rPr lang="uk-UA" sz="3000" dirty="0">
                <a:solidFill>
                  <a:schemeClr val="tx1"/>
                </a:solidFill>
              </a:rPr>
              <a:t>при укладенні ТД з неповнолітнім;</a:t>
            </a:r>
          </a:p>
          <a:p>
            <a:pPr marL="502920" indent="-457200" fontAlgn="auto"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§"/>
              <a:defRPr/>
            </a:pPr>
            <a:r>
              <a:rPr lang="uk-UA" sz="3000" dirty="0">
                <a:solidFill>
                  <a:schemeClr val="tx1"/>
                </a:solidFill>
              </a:rPr>
              <a:t>при укладенні ТД з фізичною особою;</a:t>
            </a:r>
          </a:p>
          <a:p>
            <a:pPr marL="502920" indent="-457200" fontAlgn="auto"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§"/>
              <a:defRPr/>
            </a:pPr>
            <a:r>
              <a:rPr lang="uk-UA" sz="3000" dirty="0">
                <a:solidFill>
                  <a:schemeClr val="tx1"/>
                </a:solidFill>
              </a:rPr>
              <a:t>в інших випадках, передбачених законодавством. </a:t>
            </a:r>
          </a:p>
          <a:p>
            <a:pPr marL="45720" indent="0" algn="r" fontAlgn="auto">
              <a:lnSpc>
                <a:spcPct val="80000"/>
              </a:lnSpc>
              <a:buClr>
                <a:schemeClr val="accent6">
                  <a:lumMod val="75000"/>
                </a:schemeClr>
              </a:buClr>
              <a:buNone/>
              <a:defRPr/>
            </a:pPr>
            <a:r>
              <a:rPr lang="uk-UA" sz="3000" dirty="0">
                <a:solidFill>
                  <a:schemeClr val="tx1"/>
                </a:solidFill>
              </a:rPr>
              <a:t>ч. 1 ст. 24 </a:t>
            </a:r>
            <a:r>
              <a:rPr lang="uk-UA" sz="3000" dirty="0" err="1">
                <a:solidFill>
                  <a:schemeClr val="tx1"/>
                </a:solidFill>
              </a:rPr>
              <a:t>КЗпП</a:t>
            </a:r>
            <a:endParaRPr lang="uk-UA" sz="3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107504" y="116632"/>
            <a:ext cx="8928992" cy="6624737"/>
          </a:xfrm>
        </p:spPr>
        <p:txBody>
          <a:bodyPr rtlCol="0">
            <a:noAutofit/>
          </a:bodyPr>
          <a:lstStyle/>
          <a:p>
            <a:pPr marL="0" indent="0" fontAlgn="auto">
              <a:lnSpc>
                <a:spcPct val="80000"/>
              </a:lnSpc>
              <a:buClr>
                <a:schemeClr val="accent6">
                  <a:lumMod val="75000"/>
                </a:schemeClr>
              </a:buClr>
              <a:buNone/>
              <a:defRPr/>
            </a:pPr>
            <a:r>
              <a:rPr lang="ru-RU" sz="3000" dirty="0">
                <a:solidFill>
                  <a:schemeClr val="tx1"/>
                </a:solidFill>
              </a:rPr>
              <a:t>На </a:t>
            </a:r>
            <a:r>
              <a:rPr lang="ru-RU" sz="3000" dirty="0" err="1">
                <a:solidFill>
                  <a:schemeClr val="tx1"/>
                </a:solidFill>
              </a:rPr>
              <a:t>підставі</a:t>
            </a:r>
            <a:r>
              <a:rPr lang="ru-RU" sz="3000" dirty="0">
                <a:solidFill>
                  <a:schemeClr val="tx1"/>
                </a:solidFill>
              </a:rPr>
              <a:t> п. 7 і 7-1 ст. 36 КЗпП </a:t>
            </a:r>
            <a:r>
              <a:rPr lang="ru-RU" sz="3000" dirty="0" err="1">
                <a:solidFill>
                  <a:schemeClr val="tx1"/>
                </a:solidFill>
              </a:rPr>
              <a:t>звільняють</a:t>
            </a:r>
            <a:r>
              <a:rPr lang="ru-RU" sz="3000" dirty="0">
                <a:solidFill>
                  <a:schemeClr val="tx1"/>
                </a:solidFill>
              </a:rPr>
              <a:t> з посади </a:t>
            </a:r>
            <a:r>
              <a:rPr lang="ru-RU" sz="3000" b="1" dirty="0">
                <a:solidFill>
                  <a:schemeClr val="tx1"/>
                </a:solidFill>
              </a:rPr>
              <a:t>у </a:t>
            </a:r>
            <a:r>
              <a:rPr lang="ru-RU" sz="3000" b="1" dirty="0" err="1">
                <a:solidFill>
                  <a:schemeClr val="tx1"/>
                </a:solidFill>
              </a:rPr>
              <a:t>триденний</a:t>
            </a:r>
            <a:r>
              <a:rPr lang="ru-RU" sz="3000" b="1" dirty="0">
                <a:solidFill>
                  <a:schemeClr val="tx1"/>
                </a:solidFill>
              </a:rPr>
              <a:t> строк </a:t>
            </a:r>
            <a:r>
              <a:rPr lang="ru-RU" sz="3000" dirty="0">
                <a:solidFill>
                  <a:schemeClr val="tx1"/>
                </a:solidFill>
              </a:rPr>
              <a:t>з дня </a:t>
            </a:r>
            <a:r>
              <a:rPr lang="ru-RU" sz="3000" dirty="0" err="1">
                <a:solidFill>
                  <a:schemeClr val="tx1"/>
                </a:solidFill>
              </a:rPr>
              <a:t>отримання</a:t>
            </a:r>
            <a:r>
              <a:rPr lang="ru-RU" sz="3000" dirty="0">
                <a:solidFill>
                  <a:schemeClr val="tx1"/>
                </a:solidFill>
              </a:rPr>
              <a:t> </a:t>
            </a:r>
            <a:r>
              <a:rPr lang="ru-RU" sz="3000" dirty="0" err="1">
                <a:solidFill>
                  <a:schemeClr val="tx1"/>
                </a:solidFill>
              </a:rPr>
              <a:t>підприємством</a:t>
            </a:r>
            <a:r>
              <a:rPr lang="ru-RU" sz="3000" dirty="0">
                <a:solidFill>
                  <a:schemeClr val="tx1"/>
                </a:solidFill>
              </a:rPr>
              <a:t> </a:t>
            </a:r>
            <a:r>
              <a:rPr lang="ru-RU" sz="3000" dirty="0" err="1">
                <a:solidFill>
                  <a:schemeClr val="tx1"/>
                </a:solidFill>
              </a:rPr>
              <a:t>копії</a:t>
            </a:r>
            <a:r>
              <a:rPr lang="ru-RU" sz="3000" dirty="0">
                <a:solidFill>
                  <a:schemeClr val="tx1"/>
                </a:solidFill>
              </a:rPr>
              <a:t> судового </a:t>
            </a:r>
            <a:r>
              <a:rPr lang="ru-RU" sz="3000" dirty="0" err="1">
                <a:solidFill>
                  <a:schemeClr val="tx1"/>
                </a:solidFill>
              </a:rPr>
              <a:t>рішення</a:t>
            </a:r>
            <a:r>
              <a:rPr lang="ru-RU" sz="3000" dirty="0">
                <a:solidFill>
                  <a:schemeClr val="tx1"/>
                </a:solidFill>
              </a:rPr>
              <a:t>, яке набрало </a:t>
            </a:r>
            <a:r>
              <a:rPr lang="ru-RU" sz="3000" dirty="0" err="1">
                <a:solidFill>
                  <a:schemeClr val="tx1"/>
                </a:solidFill>
              </a:rPr>
              <a:t>законної</a:t>
            </a:r>
            <a:r>
              <a:rPr lang="ru-RU" sz="3000" dirty="0">
                <a:solidFill>
                  <a:schemeClr val="tx1"/>
                </a:solidFill>
              </a:rPr>
              <a:t> </a:t>
            </a:r>
            <a:r>
              <a:rPr lang="ru-RU" sz="3000" dirty="0" err="1">
                <a:solidFill>
                  <a:schemeClr val="tx1"/>
                </a:solidFill>
              </a:rPr>
              <a:t>сили</a:t>
            </a:r>
            <a:r>
              <a:rPr lang="ru-RU" sz="3000" dirty="0">
                <a:solidFill>
                  <a:schemeClr val="tx1"/>
                </a:solidFill>
              </a:rPr>
              <a:t>.</a:t>
            </a:r>
          </a:p>
          <a:p>
            <a:pPr marL="0" indent="0" fontAlgn="auto">
              <a:lnSpc>
                <a:spcPct val="80000"/>
              </a:lnSpc>
              <a:buClr>
                <a:schemeClr val="accent6">
                  <a:lumMod val="75000"/>
                </a:schemeClr>
              </a:buClr>
              <a:buNone/>
              <a:defRPr/>
            </a:pPr>
            <a:r>
              <a:rPr lang="ru-RU" sz="3000" dirty="0" err="1">
                <a:solidFill>
                  <a:schemeClr val="tx1"/>
                </a:solidFill>
              </a:rPr>
              <a:t>Зміна</a:t>
            </a:r>
            <a:r>
              <a:rPr lang="ru-RU" sz="3000" dirty="0">
                <a:solidFill>
                  <a:schemeClr val="tx1"/>
                </a:solidFill>
              </a:rPr>
              <a:t> </a:t>
            </a:r>
            <a:r>
              <a:rPr lang="ru-RU" sz="3000" dirty="0" err="1">
                <a:solidFill>
                  <a:schemeClr val="tx1"/>
                </a:solidFill>
              </a:rPr>
              <a:t>підпорядкованості</a:t>
            </a:r>
            <a:r>
              <a:rPr lang="ru-RU" sz="3000" dirty="0">
                <a:solidFill>
                  <a:schemeClr val="tx1"/>
                </a:solidFill>
              </a:rPr>
              <a:t> </a:t>
            </a:r>
            <a:r>
              <a:rPr lang="ru-RU" sz="3000" dirty="0" err="1">
                <a:solidFill>
                  <a:schemeClr val="tx1"/>
                </a:solidFill>
              </a:rPr>
              <a:t>підприємства</a:t>
            </a:r>
            <a:r>
              <a:rPr lang="ru-RU" sz="3000" dirty="0">
                <a:solidFill>
                  <a:schemeClr val="tx1"/>
                </a:solidFill>
              </a:rPr>
              <a:t>, установи, </a:t>
            </a:r>
            <a:r>
              <a:rPr lang="ru-RU" sz="3000" dirty="0" err="1">
                <a:solidFill>
                  <a:schemeClr val="tx1"/>
                </a:solidFill>
              </a:rPr>
              <a:t>організації</a:t>
            </a:r>
            <a:r>
              <a:rPr lang="ru-RU" sz="3000" dirty="0">
                <a:solidFill>
                  <a:schemeClr val="tx1"/>
                </a:solidFill>
              </a:rPr>
              <a:t> не </a:t>
            </a:r>
            <a:r>
              <a:rPr lang="ru-RU" sz="3000" dirty="0" err="1">
                <a:solidFill>
                  <a:schemeClr val="tx1"/>
                </a:solidFill>
              </a:rPr>
              <a:t>припиняє</a:t>
            </a:r>
            <a:r>
              <a:rPr lang="ru-RU" sz="3000" dirty="0">
                <a:solidFill>
                  <a:schemeClr val="tx1"/>
                </a:solidFill>
              </a:rPr>
              <a:t> </a:t>
            </a:r>
            <a:r>
              <a:rPr lang="ru-RU" sz="3000" dirty="0" err="1">
                <a:solidFill>
                  <a:schemeClr val="tx1"/>
                </a:solidFill>
              </a:rPr>
              <a:t>дії</a:t>
            </a:r>
            <a:r>
              <a:rPr lang="ru-RU" sz="3000" dirty="0">
                <a:solidFill>
                  <a:schemeClr val="tx1"/>
                </a:solidFill>
              </a:rPr>
              <a:t> трудового договору.</a:t>
            </a:r>
          </a:p>
          <a:p>
            <a:pPr marL="0" indent="0" fontAlgn="auto">
              <a:lnSpc>
                <a:spcPct val="80000"/>
              </a:lnSpc>
              <a:buClr>
                <a:schemeClr val="accent6">
                  <a:lumMod val="75000"/>
                </a:schemeClr>
              </a:buClr>
              <a:buFontTx/>
              <a:buNone/>
              <a:defRPr/>
            </a:pPr>
            <a:r>
              <a:rPr lang="ru-RU" sz="3000" dirty="0">
                <a:solidFill>
                  <a:schemeClr val="tx1"/>
                </a:solidFill>
              </a:rPr>
              <a:t>У </a:t>
            </a:r>
            <a:r>
              <a:rPr lang="ru-RU" sz="3000" dirty="0" err="1">
                <a:solidFill>
                  <a:schemeClr val="tx1"/>
                </a:solidFill>
              </a:rPr>
              <a:t>разі</a:t>
            </a:r>
            <a:r>
              <a:rPr lang="ru-RU" sz="3000" dirty="0">
                <a:solidFill>
                  <a:schemeClr val="tx1"/>
                </a:solidFill>
              </a:rPr>
              <a:t> </a:t>
            </a:r>
            <a:r>
              <a:rPr lang="ru-RU" sz="3000" dirty="0" err="1">
                <a:solidFill>
                  <a:schemeClr val="tx1"/>
                </a:solidFill>
              </a:rPr>
              <a:t>зміни</a:t>
            </a:r>
            <a:r>
              <a:rPr lang="ru-RU" sz="3000" dirty="0">
                <a:solidFill>
                  <a:schemeClr val="tx1"/>
                </a:solidFill>
              </a:rPr>
              <a:t> </a:t>
            </a:r>
            <a:r>
              <a:rPr lang="ru-RU" sz="3000" dirty="0" err="1">
                <a:solidFill>
                  <a:schemeClr val="tx1"/>
                </a:solidFill>
              </a:rPr>
              <a:t>власника</a:t>
            </a:r>
            <a:r>
              <a:rPr lang="ru-RU" sz="3000" dirty="0">
                <a:solidFill>
                  <a:schemeClr val="tx1"/>
                </a:solidFill>
              </a:rPr>
              <a:t> </a:t>
            </a:r>
            <a:r>
              <a:rPr lang="ru-RU" sz="3000" dirty="0" err="1">
                <a:solidFill>
                  <a:schemeClr val="tx1"/>
                </a:solidFill>
              </a:rPr>
              <a:t>підприємства</a:t>
            </a:r>
            <a:r>
              <a:rPr lang="ru-RU" sz="3000" dirty="0">
                <a:solidFill>
                  <a:schemeClr val="tx1"/>
                </a:solidFill>
              </a:rPr>
              <a:t>, </a:t>
            </a:r>
            <a:r>
              <a:rPr lang="ru-RU" sz="3000" dirty="0" err="1">
                <a:solidFill>
                  <a:schemeClr val="tx1"/>
                </a:solidFill>
              </a:rPr>
              <a:t>реорганізації</a:t>
            </a:r>
            <a:r>
              <a:rPr lang="ru-RU" sz="3000" dirty="0">
                <a:solidFill>
                  <a:schemeClr val="tx1"/>
                </a:solidFill>
              </a:rPr>
              <a:t> (</a:t>
            </a:r>
            <a:r>
              <a:rPr lang="ru-RU" sz="3000" dirty="0" err="1">
                <a:solidFill>
                  <a:schemeClr val="tx1"/>
                </a:solidFill>
              </a:rPr>
              <a:t>злиття</a:t>
            </a:r>
            <a:r>
              <a:rPr lang="ru-RU" sz="3000" dirty="0">
                <a:solidFill>
                  <a:schemeClr val="tx1"/>
                </a:solidFill>
              </a:rPr>
              <a:t>, </a:t>
            </a:r>
            <a:r>
              <a:rPr lang="ru-RU" sz="3000" dirty="0" err="1">
                <a:solidFill>
                  <a:schemeClr val="tx1"/>
                </a:solidFill>
              </a:rPr>
              <a:t>приєднання</a:t>
            </a:r>
            <a:r>
              <a:rPr lang="ru-RU" sz="3000" dirty="0">
                <a:solidFill>
                  <a:schemeClr val="tx1"/>
                </a:solidFill>
              </a:rPr>
              <a:t>, </a:t>
            </a:r>
            <a:r>
              <a:rPr lang="ru-RU" sz="3000" dirty="0" err="1">
                <a:solidFill>
                  <a:schemeClr val="tx1"/>
                </a:solidFill>
              </a:rPr>
              <a:t>поділу</a:t>
            </a:r>
            <a:r>
              <a:rPr lang="ru-RU" sz="3000" dirty="0">
                <a:solidFill>
                  <a:schemeClr val="tx1"/>
                </a:solidFill>
              </a:rPr>
              <a:t>, </a:t>
            </a:r>
            <a:r>
              <a:rPr lang="ru-RU" sz="3000" dirty="0" err="1">
                <a:solidFill>
                  <a:schemeClr val="tx1"/>
                </a:solidFill>
              </a:rPr>
              <a:t>виділення</a:t>
            </a:r>
            <a:r>
              <a:rPr lang="ru-RU" sz="3000" dirty="0">
                <a:solidFill>
                  <a:schemeClr val="tx1"/>
                </a:solidFill>
              </a:rPr>
              <a:t>, </a:t>
            </a:r>
            <a:r>
              <a:rPr lang="ru-RU" sz="3000" dirty="0" err="1">
                <a:solidFill>
                  <a:schemeClr val="tx1"/>
                </a:solidFill>
              </a:rPr>
              <a:t>перетворення</a:t>
            </a:r>
            <a:r>
              <a:rPr lang="ru-RU" sz="3000" dirty="0">
                <a:solidFill>
                  <a:schemeClr val="tx1"/>
                </a:solidFill>
              </a:rPr>
              <a:t>) </a:t>
            </a:r>
            <a:r>
              <a:rPr lang="ru-RU" sz="3000" dirty="0" err="1">
                <a:solidFill>
                  <a:schemeClr val="tx1"/>
                </a:solidFill>
              </a:rPr>
              <a:t>дія</a:t>
            </a:r>
            <a:r>
              <a:rPr lang="ru-RU" sz="3000" dirty="0">
                <a:solidFill>
                  <a:schemeClr val="tx1"/>
                </a:solidFill>
              </a:rPr>
              <a:t> трудового договору </a:t>
            </a:r>
            <a:r>
              <a:rPr lang="ru-RU" sz="3000" dirty="0" err="1">
                <a:solidFill>
                  <a:schemeClr val="tx1"/>
                </a:solidFill>
              </a:rPr>
              <a:t>працівника</a:t>
            </a:r>
            <a:r>
              <a:rPr lang="ru-RU" sz="3000" dirty="0">
                <a:solidFill>
                  <a:schemeClr val="tx1"/>
                </a:solidFill>
              </a:rPr>
              <a:t> </a:t>
            </a:r>
            <a:r>
              <a:rPr lang="ru-RU" sz="3000" dirty="0" err="1">
                <a:solidFill>
                  <a:schemeClr val="tx1"/>
                </a:solidFill>
              </a:rPr>
              <a:t>продовжується</a:t>
            </a:r>
            <a:r>
              <a:rPr lang="ru-RU" sz="3000" dirty="0">
                <a:solidFill>
                  <a:schemeClr val="tx1"/>
                </a:solidFill>
              </a:rPr>
              <a:t>. </a:t>
            </a:r>
            <a:r>
              <a:rPr lang="ru-RU" sz="3000" dirty="0" err="1">
                <a:solidFill>
                  <a:schemeClr val="tx1"/>
                </a:solidFill>
              </a:rPr>
              <a:t>Припинення</a:t>
            </a:r>
            <a:r>
              <a:rPr lang="ru-RU" sz="3000" dirty="0">
                <a:solidFill>
                  <a:schemeClr val="tx1"/>
                </a:solidFill>
              </a:rPr>
              <a:t> трудового договору з </a:t>
            </a:r>
            <a:r>
              <a:rPr lang="ru-RU" sz="3000" dirty="0" err="1">
                <a:solidFill>
                  <a:schemeClr val="tx1"/>
                </a:solidFill>
              </a:rPr>
              <a:t>ініціативи</a:t>
            </a:r>
            <a:r>
              <a:rPr lang="ru-RU" sz="3000" dirty="0">
                <a:solidFill>
                  <a:schemeClr val="tx1"/>
                </a:solidFill>
              </a:rPr>
              <a:t> </a:t>
            </a:r>
            <a:r>
              <a:rPr lang="ru-RU" sz="3000" dirty="0" err="1">
                <a:solidFill>
                  <a:schemeClr val="tx1"/>
                </a:solidFill>
              </a:rPr>
              <a:t>роботодавця</a:t>
            </a:r>
            <a:r>
              <a:rPr lang="ru-RU" sz="3000" dirty="0">
                <a:solidFill>
                  <a:schemeClr val="tx1"/>
                </a:solidFill>
              </a:rPr>
              <a:t> </a:t>
            </a:r>
            <a:r>
              <a:rPr lang="ru-RU" sz="3000" dirty="0" err="1">
                <a:solidFill>
                  <a:schemeClr val="tx1"/>
                </a:solidFill>
              </a:rPr>
              <a:t>можливе</a:t>
            </a:r>
            <a:r>
              <a:rPr lang="ru-RU" sz="3000" dirty="0">
                <a:solidFill>
                  <a:schemeClr val="tx1"/>
                </a:solidFill>
              </a:rPr>
              <a:t> </a:t>
            </a:r>
            <a:r>
              <a:rPr lang="ru-RU" sz="3000" dirty="0" err="1">
                <a:solidFill>
                  <a:schemeClr val="tx1"/>
                </a:solidFill>
              </a:rPr>
              <a:t>лише</a:t>
            </a:r>
            <a:r>
              <a:rPr lang="ru-RU" sz="3000" dirty="0">
                <a:solidFill>
                  <a:schemeClr val="tx1"/>
                </a:solidFill>
              </a:rPr>
              <a:t> у </a:t>
            </a:r>
            <a:r>
              <a:rPr lang="ru-RU" sz="3000" dirty="0" err="1">
                <a:solidFill>
                  <a:schemeClr val="tx1"/>
                </a:solidFill>
              </a:rPr>
              <a:t>разі</a:t>
            </a:r>
            <a:r>
              <a:rPr lang="ru-RU" sz="3000" dirty="0">
                <a:solidFill>
                  <a:schemeClr val="tx1"/>
                </a:solidFill>
              </a:rPr>
              <a:t> </a:t>
            </a:r>
            <a:r>
              <a:rPr lang="ru-RU" sz="3000" dirty="0" err="1">
                <a:solidFill>
                  <a:schemeClr val="tx1"/>
                </a:solidFill>
              </a:rPr>
              <a:t>скорочення</a:t>
            </a:r>
            <a:r>
              <a:rPr lang="ru-RU" sz="3000" dirty="0">
                <a:solidFill>
                  <a:schemeClr val="tx1"/>
                </a:solidFill>
              </a:rPr>
              <a:t> </a:t>
            </a:r>
            <a:r>
              <a:rPr lang="ru-RU" sz="3000" dirty="0" err="1">
                <a:solidFill>
                  <a:schemeClr val="tx1"/>
                </a:solidFill>
              </a:rPr>
              <a:t>чисельності</a:t>
            </a:r>
            <a:r>
              <a:rPr lang="ru-RU" sz="3000" dirty="0">
                <a:solidFill>
                  <a:schemeClr val="tx1"/>
                </a:solidFill>
              </a:rPr>
              <a:t> </a:t>
            </a:r>
            <a:r>
              <a:rPr lang="ru-RU" sz="3000" dirty="0" err="1">
                <a:solidFill>
                  <a:schemeClr val="tx1"/>
                </a:solidFill>
              </a:rPr>
              <a:t>або</a:t>
            </a:r>
            <a:r>
              <a:rPr lang="ru-RU" sz="3000" dirty="0">
                <a:solidFill>
                  <a:schemeClr val="tx1"/>
                </a:solidFill>
              </a:rPr>
              <a:t> штату </a:t>
            </a:r>
            <a:r>
              <a:rPr lang="ru-RU" sz="3000" dirty="0" err="1">
                <a:solidFill>
                  <a:schemeClr val="tx1"/>
                </a:solidFill>
              </a:rPr>
              <a:t>працівників</a:t>
            </a:r>
            <a:r>
              <a:rPr lang="ru-RU" sz="3000" dirty="0">
                <a:solidFill>
                  <a:schemeClr val="tx1"/>
                </a:solidFill>
              </a:rPr>
              <a:t> (п. 1 ч. 1 ст. 40 КЗпП).</a:t>
            </a:r>
          </a:p>
          <a:p>
            <a:pPr indent="-182880" algn="r" fontAlgn="auto">
              <a:lnSpc>
                <a:spcPct val="80000"/>
              </a:lnSpc>
              <a:buClr>
                <a:schemeClr val="accent6">
                  <a:lumMod val="75000"/>
                </a:schemeClr>
              </a:buClr>
              <a:buFontTx/>
              <a:buNone/>
              <a:defRPr/>
            </a:pPr>
            <a:r>
              <a:rPr lang="ru-RU" sz="3000" dirty="0">
                <a:solidFill>
                  <a:schemeClr val="tx1"/>
                </a:solidFill>
              </a:rPr>
              <a:t>ч. 3, 4 ст. 36 КЗпП</a:t>
            </a:r>
          </a:p>
        </p:txBody>
      </p:sp>
    </p:spTree>
    <p:extLst>
      <p:ext uri="{BB962C8B-B14F-4D97-AF65-F5344CB8AC3E}">
        <p14:creationId xmlns:p14="http://schemas.microsoft.com/office/powerpoint/2010/main" val="205099602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0" y="44897"/>
            <a:ext cx="9144000" cy="6696472"/>
          </a:xfrm>
        </p:spPr>
        <p:txBody>
          <a:bodyPr rtlCol="0">
            <a:normAutofit/>
          </a:bodyPr>
          <a:lstStyle/>
          <a:p>
            <a:pPr marL="0" indent="0" algn="ctr" fontAlgn="auto">
              <a:lnSpc>
                <a:spcPct val="80000"/>
              </a:lnSpc>
              <a:buClr>
                <a:schemeClr val="accent6">
                  <a:lumMod val="75000"/>
                </a:schemeClr>
              </a:buClr>
              <a:buNone/>
              <a:defRPr/>
            </a:pPr>
            <a:r>
              <a:rPr lang="ru-RU" sz="2800" b="1" dirty="0">
                <a:solidFill>
                  <a:schemeClr val="tx1"/>
                </a:solidFill>
              </a:rPr>
              <a:t>ЗВІЛЬНЕННЯ ЗА ПЕРЕВЕДЕННЯМ (п. 5 ст. 36 КЗпП)</a:t>
            </a:r>
          </a:p>
          <a:p>
            <a:pPr marL="0" indent="0" fontAlgn="auto">
              <a:lnSpc>
                <a:spcPct val="80000"/>
              </a:lnSpc>
              <a:buClr>
                <a:schemeClr val="accent6">
                  <a:lumMod val="75000"/>
                </a:schemeClr>
              </a:buClr>
              <a:buFontTx/>
              <a:buNone/>
              <a:defRPr/>
            </a:pPr>
            <a:r>
              <a:rPr lang="ru-RU" sz="2900" dirty="0">
                <a:solidFill>
                  <a:schemeClr val="tx1"/>
                </a:solidFill>
              </a:rPr>
              <a:t>1. </a:t>
            </a:r>
            <a:r>
              <a:rPr lang="ru-RU" sz="2900" dirty="0" err="1">
                <a:solidFill>
                  <a:schemeClr val="tx1"/>
                </a:solidFill>
              </a:rPr>
              <a:t>Отримуємо</a:t>
            </a:r>
            <a:r>
              <a:rPr lang="ru-RU" sz="2900" dirty="0">
                <a:solidFill>
                  <a:schemeClr val="tx1"/>
                </a:solidFill>
              </a:rPr>
              <a:t> лист-</a:t>
            </a:r>
            <a:r>
              <a:rPr lang="ru-RU" sz="2900" dirty="0" err="1">
                <a:solidFill>
                  <a:schemeClr val="tx1"/>
                </a:solidFill>
              </a:rPr>
              <a:t>клопотання</a:t>
            </a:r>
            <a:r>
              <a:rPr lang="ru-RU" sz="2900" dirty="0">
                <a:solidFill>
                  <a:schemeClr val="tx1"/>
                </a:solidFill>
              </a:rPr>
              <a:t> про </a:t>
            </a:r>
            <a:r>
              <a:rPr lang="ru-RU" sz="2900" dirty="0" err="1">
                <a:solidFill>
                  <a:schemeClr val="tx1"/>
                </a:solidFill>
              </a:rPr>
              <a:t>звільнення</a:t>
            </a:r>
            <a:r>
              <a:rPr lang="ru-RU" sz="2900" dirty="0">
                <a:solidFill>
                  <a:schemeClr val="tx1"/>
                </a:solidFill>
              </a:rPr>
              <a:t> </a:t>
            </a:r>
            <a:r>
              <a:rPr lang="ru-RU" sz="2900" dirty="0" err="1">
                <a:solidFill>
                  <a:schemeClr val="tx1"/>
                </a:solidFill>
              </a:rPr>
              <a:t>працівника</a:t>
            </a:r>
            <a:r>
              <a:rPr lang="ru-RU" sz="2900" dirty="0">
                <a:solidFill>
                  <a:schemeClr val="tx1"/>
                </a:solidFill>
              </a:rPr>
              <a:t> за </a:t>
            </a:r>
            <a:r>
              <a:rPr lang="ru-RU" sz="2900" dirty="0" err="1">
                <a:solidFill>
                  <a:schemeClr val="tx1"/>
                </a:solidFill>
              </a:rPr>
              <a:t>переведенням</a:t>
            </a:r>
            <a:r>
              <a:rPr lang="ru-RU" sz="2900" dirty="0">
                <a:solidFill>
                  <a:schemeClr val="tx1"/>
                </a:solidFill>
              </a:rPr>
              <a:t> на </a:t>
            </a:r>
            <a:r>
              <a:rPr lang="ru-RU" sz="2900" dirty="0" err="1">
                <a:solidFill>
                  <a:schemeClr val="tx1"/>
                </a:solidFill>
              </a:rPr>
              <a:t>інше</a:t>
            </a:r>
            <a:r>
              <a:rPr lang="ru-RU" sz="2900" dirty="0">
                <a:solidFill>
                  <a:schemeClr val="tx1"/>
                </a:solidFill>
              </a:rPr>
              <a:t> </a:t>
            </a:r>
            <a:r>
              <a:rPr lang="ru-RU" sz="2900" dirty="0" err="1">
                <a:solidFill>
                  <a:schemeClr val="tx1"/>
                </a:solidFill>
              </a:rPr>
              <a:t>підприємство</a:t>
            </a:r>
            <a:endParaRPr lang="ru-RU" sz="2900" dirty="0">
              <a:solidFill>
                <a:schemeClr val="tx1"/>
              </a:solidFill>
            </a:endParaRPr>
          </a:p>
          <a:p>
            <a:pPr marL="0" indent="0" fontAlgn="auto">
              <a:lnSpc>
                <a:spcPct val="80000"/>
              </a:lnSpc>
              <a:buClr>
                <a:schemeClr val="accent6">
                  <a:lumMod val="75000"/>
                </a:schemeClr>
              </a:buClr>
              <a:buFontTx/>
              <a:buNone/>
              <a:defRPr/>
            </a:pPr>
            <a:r>
              <a:rPr lang="ru-RU" sz="2900" dirty="0">
                <a:solidFill>
                  <a:schemeClr val="tx1"/>
                </a:solidFill>
              </a:rPr>
              <a:t>2. </a:t>
            </a:r>
            <a:r>
              <a:rPr lang="ru-RU" sz="2900" dirty="0" err="1">
                <a:solidFill>
                  <a:schemeClr val="tx1"/>
                </a:solidFill>
              </a:rPr>
              <a:t>Отримуємо</a:t>
            </a:r>
            <a:r>
              <a:rPr lang="ru-RU" sz="2900" dirty="0">
                <a:solidFill>
                  <a:schemeClr val="tx1"/>
                </a:solidFill>
              </a:rPr>
              <a:t> </a:t>
            </a:r>
            <a:r>
              <a:rPr lang="ru-RU" sz="2900" dirty="0" err="1">
                <a:solidFill>
                  <a:schemeClr val="tx1"/>
                </a:solidFill>
              </a:rPr>
              <a:t>заяву</a:t>
            </a:r>
            <a:r>
              <a:rPr lang="ru-RU" sz="2900" dirty="0">
                <a:solidFill>
                  <a:schemeClr val="tx1"/>
                </a:solidFill>
              </a:rPr>
              <a:t> (</a:t>
            </a:r>
            <a:r>
              <a:rPr lang="ru-RU" sz="2900" dirty="0" err="1">
                <a:solidFill>
                  <a:schemeClr val="tx1"/>
                </a:solidFill>
              </a:rPr>
              <a:t>згоду</a:t>
            </a:r>
            <a:r>
              <a:rPr lang="ru-RU" sz="2900" dirty="0">
                <a:solidFill>
                  <a:schemeClr val="tx1"/>
                </a:solidFill>
              </a:rPr>
              <a:t>) </a:t>
            </a:r>
            <a:r>
              <a:rPr lang="ru-RU" sz="2900" dirty="0" err="1">
                <a:solidFill>
                  <a:schemeClr val="tx1"/>
                </a:solidFill>
              </a:rPr>
              <a:t>працівника</a:t>
            </a:r>
            <a:r>
              <a:rPr lang="ru-RU" sz="2900" dirty="0">
                <a:solidFill>
                  <a:schemeClr val="tx1"/>
                </a:solidFill>
              </a:rPr>
              <a:t> </a:t>
            </a:r>
          </a:p>
          <a:p>
            <a:pPr marL="0" indent="0" fontAlgn="auto">
              <a:lnSpc>
                <a:spcPct val="80000"/>
              </a:lnSpc>
              <a:buClr>
                <a:schemeClr val="accent6">
                  <a:lumMod val="75000"/>
                </a:schemeClr>
              </a:buClr>
              <a:buFontTx/>
              <a:buNone/>
              <a:defRPr/>
            </a:pPr>
            <a:r>
              <a:rPr lang="ru-RU" sz="2900" dirty="0">
                <a:solidFill>
                  <a:schemeClr val="tx1"/>
                </a:solidFill>
              </a:rPr>
              <a:t>3. </a:t>
            </a:r>
            <a:r>
              <a:rPr lang="ru-RU" sz="2900" dirty="0" err="1">
                <a:solidFill>
                  <a:schemeClr val="tx1"/>
                </a:solidFill>
              </a:rPr>
              <a:t>Роз’яснюємо</a:t>
            </a:r>
            <a:r>
              <a:rPr lang="ru-RU" sz="2900" dirty="0">
                <a:solidFill>
                  <a:schemeClr val="tx1"/>
                </a:solidFill>
              </a:rPr>
              <a:t> </a:t>
            </a:r>
            <a:r>
              <a:rPr lang="ru-RU" sz="2900" dirty="0" err="1">
                <a:solidFill>
                  <a:schemeClr val="tx1"/>
                </a:solidFill>
              </a:rPr>
              <a:t>працівнику</a:t>
            </a:r>
            <a:r>
              <a:rPr lang="ru-RU" sz="2900" dirty="0">
                <a:solidFill>
                  <a:schemeClr val="tx1"/>
                </a:solidFill>
              </a:rPr>
              <a:t> правила </a:t>
            </a:r>
            <a:r>
              <a:rPr lang="ru-RU" sz="2900" dirty="0" err="1">
                <a:solidFill>
                  <a:schemeClr val="tx1"/>
                </a:solidFill>
              </a:rPr>
              <a:t>виплати</a:t>
            </a:r>
            <a:r>
              <a:rPr lang="ru-RU" sz="2900" dirty="0">
                <a:solidFill>
                  <a:schemeClr val="tx1"/>
                </a:solidFill>
              </a:rPr>
              <a:t> </a:t>
            </a:r>
            <a:r>
              <a:rPr lang="ru-RU" sz="2900" dirty="0" err="1">
                <a:solidFill>
                  <a:schemeClr val="tx1"/>
                </a:solidFill>
              </a:rPr>
              <a:t>компенсації</a:t>
            </a:r>
            <a:r>
              <a:rPr lang="ru-RU" sz="2900" dirty="0">
                <a:solidFill>
                  <a:schemeClr val="tx1"/>
                </a:solidFill>
              </a:rPr>
              <a:t> за </a:t>
            </a:r>
            <a:r>
              <a:rPr lang="ru-RU" sz="2900" dirty="0" err="1">
                <a:solidFill>
                  <a:schemeClr val="tx1"/>
                </a:solidFill>
              </a:rPr>
              <a:t>невикористану</a:t>
            </a:r>
            <a:r>
              <a:rPr lang="ru-RU" sz="2900" dirty="0">
                <a:solidFill>
                  <a:schemeClr val="tx1"/>
                </a:solidFill>
              </a:rPr>
              <a:t> </a:t>
            </a:r>
            <a:r>
              <a:rPr lang="ru-RU" sz="2900" dirty="0" err="1">
                <a:solidFill>
                  <a:schemeClr val="tx1"/>
                </a:solidFill>
              </a:rPr>
              <a:t>щорічну</a:t>
            </a:r>
            <a:r>
              <a:rPr lang="ru-RU" sz="2900" dirty="0">
                <a:solidFill>
                  <a:schemeClr val="tx1"/>
                </a:solidFill>
              </a:rPr>
              <a:t> </a:t>
            </a:r>
            <a:r>
              <a:rPr lang="ru-RU" sz="2900" dirty="0" err="1">
                <a:solidFill>
                  <a:schemeClr val="tx1"/>
                </a:solidFill>
              </a:rPr>
              <a:t>відпустку</a:t>
            </a:r>
            <a:r>
              <a:rPr lang="ru-RU" sz="2900" dirty="0">
                <a:solidFill>
                  <a:schemeClr val="tx1"/>
                </a:solidFill>
              </a:rPr>
              <a:t>, </a:t>
            </a:r>
            <a:r>
              <a:rPr lang="ru-RU" sz="2900" dirty="0" err="1">
                <a:solidFill>
                  <a:schemeClr val="tx1"/>
                </a:solidFill>
              </a:rPr>
              <a:t>отримуємо</a:t>
            </a:r>
            <a:r>
              <a:rPr lang="ru-RU" sz="2900" dirty="0">
                <a:solidFill>
                  <a:schemeClr val="tx1"/>
                </a:solidFill>
              </a:rPr>
              <a:t> за потреби </a:t>
            </a:r>
            <a:r>
              <a:rPr lang="ru-RU" sz="2900" dirty="0" err="1">
                <a:solidFill>
                  <a:schemeClr val="tx1"/>
                </a:solidFill>
              </a:rPr>
              <a:t>заяву</a:t>
            </a:r>
            <a:r>
              <a:rPr lang="ru-RU" sz="2900" dirty="0">
                <a:solidFill>
                  <a:schemeClr val="tx1"/>
                </a:solidFill>
              </a:rPr>
              <a:t> про </a:t>
            </a:r>
            <a:r>
              <a:rPr lang="ru-RU" sz="2900" dirty="0" err="1">
                <a:solidFill>
                  <a:schemeClr val="tx1"/>
                </a:solidFill>
              </a:rPr>
              <a:t>перерахування</a:t>
            </a:r>
            <a:r>
              <a:rPr lang="ru-RU" sz="2900" dirty="0">
                <a:solidFill>
                  <a:schemeClr val="tx1"/>
                </a:solidFill>
              </a:rPr>
              <a:t> </a:t>
            </a:r>
            <a:r>
              <a:rPr lang="ru-RU" sz="2900" dirty="0" err="1">
                <a:solidFill>
                  <a:schemeClr val="tx1"/>
                </a:solidFill>
              </a:rPr>
              <a:t>компенсації</a:t>
            </a:r>
            <a:r>
              <a:rPr lang="ru-RU" sz="2900" dirty="0">
                <a:solidFill>
                  <a:schemeClr val="tx1"/>
                </a:solidFill>
              </a:rPr>
              <a:t> на </a:t>
            </a:r>
            <a:r>
              <a:rPr lang="ru-RU" sz="2900" dirty="0" err="1">
                <a:solidFill>
                  <a:schemeClr val="tx1"/>
                </a:solidFill>
              </a:rPr>
              <a:t>нове</a:t>
            </a:r>
            <a:r>
              <a:rPr lang="ru-RU" sz="2900" dirty="0">
                <a:solidFill>
                  <a:schemeClr val="tx1"/>
                </a:solidFill>
              </a:rPr>
              <a:t> </a:t>
            </a:r>
            <a:r>
              <a:rPr lang="ru-RU" sz="2900" dirty="0" err="1">
                <a:solidFill>
                  <a:schemeClr val="tx1"/>
                </a:solidFill>
              </a:rPr>
              <a:t>підприємство</a:t>
            </a:r>
            <a:endParaRPr lang="ru-RU" sz="2900" dirty="0">
              <a:solidFill>
                <a:schemeClr val="tx1"/>
              </a:solidFill>
            </a:endParaRPr>
          </a:p>
          <a:p>
            <a:pPr marL="0" indent="0" fontAlgn="auto">
              <a:lnSpc>
                <a:spcPct val="80000"/>
              </a:lnSpc>
              <a:buClr>
                <a:schemeClr val="accent6">
                  <a:lumMod val="75000"/>
                </a:schemeClr>
              </a:buClr>
              <a:buFontTx/>
              <a:buNone/>
              <a:defRPr/>
            </a:pPr>
            <a:r>
              <a:rPr lang="ru-RU" sz="2900" dirty="0">
                <a:solidFill>
                  <a:schemeClr val="tx1"/>
                </a:solidFill>
              </a:rPr>
              <a:t>4. </a:t>
            </a:r>
            <a:r>
              <a:rPr lang="ru-RU" sz="2900" dirty="0" err="1">
                <a:solidFill>
                  <a:schemeClr val="tx1"/>
                </a:solidFill>
              </a:rPr>
              <a:t>Видаємо</a:t>
            </a:r>
            <a:r>
              <a:rPr lang="ru-RU" sz="2900" dirty="0">
                <a:solidFill>
                  <a:schemeClr val="tx1"/>
                </a:solidFill>
              </a:rPr>
              <a:t> наказ про </a:t>
            </a:r>
            <a:r>
              <a:rPr lang="ru-RU" sz="2900" dirty="0" err="1">
                <a:solidFill>
                  <a:schemeClr val="tx1"/>
                </a:solidFill>
              </a:rPr>
              <a:t>звільнення</a:t>
            </a:r>
            <a:r>
              <a:rPr lang="ru-RU" sz="2900" dirty="0">
                <a:solidFill>
                  <a:schemeClr val="tx1"/>
                </a:solidFill>
              </a:rPr>
              <a:t> у </a:t>
            </a:r>
            <a:r>
              <a:rPr lang="ru-RU" sz="2900" dirty="0" err="1">
                <a:solidFill>
                  <a:schemeClr val="tx1"/>
                </a:solidFill>
              </a:rPr>
              <a:t>зв’язку</a:t>
            </a:r>
            <a:r>
              <a:rPr lang="ru-RU" sz="2900" dirty="0">
                <a:solidFill>
                  <a:schemeClr val="tx1"/>
                </a:solidFill>
              </a:rPr>
              <a:t> з </a:t>
            </a:r>
            <a:r>
              <a:rPr lang="ru-RU" sz="2900" dirty="0" err="1">
                <a:solidFill>
                  <a:schemeClr val="tx1"/>
                </a:solidFill>
              </a:rPr>
              <a:t>переведенням</a:t>
            </a:r>
            <a:r>
              <a:rPr lang="ru-RU" sz="2900" dirty="0">
                <a:solidFill>
                  <a:schemeClr val="tx1"/>
                </a:solidFill>
              </a:rPr>
              <a:t>, </a:t>
            </a:r>
            <a:r>
              <a:rPr lang="ru-RU" sz="2900" dirty="0" err="1">
                <a:solidFill>
                  <a:schemeClr val="tx1"/>
                </a:solidFill>
              </a:rPr>
              <a:t>ознайомлюємо</a:t>
            </a:r>
            <a:r>
              <a:rPr lang="ru-RU" sz="2900" dirty="0">
                <a:solidFill>
                  <a:schemeClr val="tx1"/>
                </a:solidFill>
              </a:rPr>
              <a:t> </a:t>
            </a:r>
            <a:r>
              <a:rPr lang="ru-RU" sz="2900" dirty="0" err="1">
                <a:solidFill>
                  <a:schemeClr val="tx1"/>
                </a:solidFill>
              </a:rPr>
              <a:t>працівника</a:t>
            </a:r>
            <a:endParaRPr lang="ru-RU" sz="2900" dirty="0">
              <a:solidFill>
                <a:schemeClr val="tx1"/>
              </a:solidFill>
            </a:endParaRPr>
          </a:p>
          <a:p>
            <a:pPr marL="0" indent="0" fontAlgn="auto">
              <a:lnSpc>
                <a:spcPct val="80000"/>
              </a:lnSpc>
              <a:buClr>
                <a:schemeClr val="accent6">
                  <a:lumMod val="75000"/>
                </a:schemeClr>
              </a:buClr>
              <a:buFontTx/>
              <a:buNone/>
              <a:defRPr/>
            </a:pPr>
            <a:r>
              <a:rPr lang="ru-RU" sz="2900" dirty="0">
                <a:solidFill>
                  <a:schemeClr val="tx1"/>
                </a:solidFill>
              </a:rPr>
              <a:t>5. </a:t>
            </a:r>
            <a:r>
              <a:rPr lang="ru-RU" sz="2900" dirty="0" err="1">
                <a:solidFill>
                  <a:schemeClr val="tx1"/>
                </a:solidFill>
              </a:rPr>
              <a:t>Передаємо</a:t>
            </a:r>
            <a:r>
              <a:rPr lang="ru-RU" sz="2900" dirty="0">
                <a:solidFill>
                  <a:schemeClr val="tx1"/>
                </a:solidFill>
              </a:rPr>
              <a:t> до </a:t>
            </a:r>
            <a:r>
              <a:rPr lang="ru-RU" sz="2900" dirty="0" err="1">
                <a:solidFill>
                  <a:schemeClr val="tx1"/>
                </a:solidFill>
              </a:rPr>
              <a:t>бухгалтерії</a:t>
            </a:r>
            <a:r>
              <a:rPr lang="ru-RU" sz="2900" dirty="0">
                <a:solidFill>
                  <a:schemeClr val="tx1"/>
                </a:solidFill>
              </a:rPr>
              <a:t> </a:t>
            </a:r>
            <a:r>
              <a:rPr lang="ru-RU" sz="2900" dirty="0" err="1">
                <a:solidFill>
                  <a:schemeClr val="tx1"/>
                </a:solidFill>
              </a:rPr>
              <a:t>копію</a:t>
            </a:r>
            <a:r>
              <a:rPr lang="ru-RU" sz="2900" dirty="0">
                <a:solidFill>
                  <a:schemeClr val="tx1"/>
                </a:solidFill>
              </a:rPr>
              <a:t> наказу і табель</a:t>
            </a:r>
          </a:p>
          <a:p>
            <a:pPr marL="0" indent="0" fontAlgn="auto">
              <a:lnSpc>
                <a:spcPct val="80000"/>
              </a:lnSpc>
              <a:buClr>
                <a:schemeClr val="accent6">
                  <a:lumMod val="75000"/>
                </a:schemeClr>
              </a:buClr>
              <a:buFontTx/>
              <a:buNone/>
              <a:defRPr/>
            </a:pPr>
            <a:r>
              <a:rPr lang="ru-RU" sz="2900" dirty="0">
                <a:solidFill>
                  <a:schemeClr val="tx1"/>
                </a:solidFill>
              </a:rPr>
              <a:t>6. </a:t>
            </a:r>
            <a:r>
              <a:rPr lang="ru-RU" sz="2900" dirty="0" err="1">
                <a:solidFill>
                  <a:schemeClr val="tx1"/>
                </a:solidFill>
              </a:rPr>
              <a:t>Видаємо</a:t>
            </a:r>
            <a:r>
              <a:rPr lang="ru-RU" sz="2900" dirty="0">
                <a:solidFill>
                  <a:schemeClr val="tx1"/>
                </a:solidFill>
              </a:rPr>
              <a:t> </a:t>
            </a:r>
            <a:r>
              <a:rPr lang="ru-RU" sz="2900" dirty="0" err="1">
                <a:solidFill>
                  <a:schemeClr val="tx1"/>
                </a:solidFill>
              </a:rPr>
              <a:t>трудову</a:t>
            </a:r>
            <a:r>
              <a:rPr lang="ru-RU" sz="2900" dirty="0">
                <a:solidFill>
                  <a:schemeClr val="tx1"/>
                </a:solidFill>
              </a:rPr>
              <a:t> книжку, </a:t>
            </a:r>
            <a:r>
              <a:rPr lang="ru-RU" sz="2900" dirty="0" err="1">
                <a:solidFill>
                  <a:schemeClr val="tx1"/>
                </a:solidFill>
              </a:rPr>
              <a:t>розрахунок</a:t>
            </a:r>
            <a:r>
              <a:rPr lang="ru-RU" sz="2900" dirty="0">
                <a:solidFill>
                  <a:schemeClr val="tx1"/>
                </a:solidFill>
              </a:rPr>
              <a:t> і </a:t>
            </a:r>
            <a:r>
              <a:rPr lang="ru-RU" sz="2900" dirty="0" err="1">
                <a:solidFill>
                  <a:schemeClr val="tx1"/>
                </a:solidFill>
              </a:rPr>
              <a:t>довідку</a:t>
            </a:r>
            <a:r>
              <a:rPr lang="ru-RU" sz="2900" dirty="0">
                <a:solidFill>
                  <a:schemeClr val="tx1"/>
                </a:solidFill>
              </a:rPr>
              <a:t> про </a:t>
            </a:r>
            <a:r>
              <a:rPr lang="ru-RU" sz="2900" dirty="0" err="1">
                <a:solidFill>
                  <a:schemeClr val="tx1"/>
                </a:solidFill>
              </a:rPr>
              <a:t>невикористані</a:t>
            </a:r>
            <a:r>
              <a:rPr lang="ru-RU" sz="2900" dirty="0">
                <a:solidFill>
                  <a:schemeClr val="tx1"/>
                </a:solidFill>
              </a:rPr>
              <a:t> </a:t>
            </a:r>
            <a:r>
              <a:rPr lang="ru-RU" sz="2900" dirty="0" err="1">
                <a:solidFill>
                  <a:schemeClr val="tx1"/>
                </a:solidFill>
              </a:rPr>
              <a:t>дні</a:t>
            </a:r>
            <a:r>
              <a:rPr lang="ru-RU" sz="2900" dirty="0">
                <a:solidFill>
                  <a:schemeClr val="tx1"/>
                </a:solidFill>
              </a:rPr>
              <a:t> </a:t>
            </a:r>
            <a:r>
              <a:rPr lang="ru-RU" sz="2900" dirty="0" err="1">
                <a:solidFill>
                  <a:schemeClr val="tx1"/>
                </a:solidFill>
              </a:rPr>
              <a:t>щорічної</a:t>
            </a:r>
            <a:r>
              <a:rPr lang="ru-RU" sz="2900" dirty="0">
                <a:solidFill>
                  <a:schemeClr val="tx1"/>
                </a:solidFill>
              </a:rPr>
              <a:t> </a:t>
            </a:r>
            <a:r>
              <a:rPr lang="ru-RU" sz="2900" dirty="0" err="1">
                <a:solidFill>
                  <a:schemeClr val="tx1"/>
                </a:solidFill>
              </a:rPr>
              <a:t>відпустки</a:t>
            </a:r>
            <a:r>
              <a:rPr lang="ru-RU" sz="2900" dirty="0">
                <a:solidFill>
                  <a:schemeClr val="tx1"/>
                </a:solidFill>
              </a:rPr>
              <a:t> (</a:t>
            </a:r>
            <a:r>
              <a:rPr lang="ru-RU" sz="2900" dirty="0" err="1">
                <a:solidFill>
                  <a:schemeClr val="tx1"/>
                </a:solidFill>
              </a:rPr>
              <a:t>якщо</a:t>
            </a:r>
            <a:r>
              <a:rPr lang="ru-RU" sz="2900" dirty="0">
                <a:solidFill>
                  <a:schemeClr val="tx1"/>
                </a:solidFill>
              </a:rPr>
              <a:t> </a:t>
            </a:r>
            <a:r>
              <a:rPr lang="ru-RU" sz="2900" dirty="0" err="1">
                <a:solidFill>
                  <a:schemeClr val="tx1"/>
                </a:solidFill>
              </a:rPr>
              <a:t>перерахували</a:t>
            </a:r>
            <a:r>
              <a:rPr lang="ru-RU" sz="2900" dirty="0">
                <a:solidFill>
                  <a:schemeClr val="tx1"/>
                </a:solidFill>
              </a:rPr>
              <a:t> </a:t>
            </a:r>
            <a:r>
              <a:rPr lang="ru-RU" sz="2900" dirty="0" err="1">
                <a:solidFill>
                  <a:schemeClr val="tx1"/>
                </a:solidFill>
              </a:rPr>
              <a:t>компенсацію</a:t>
            </a:r>
            <a:r>
              <a:rPr lang="ru-RU" sz="2900" dirty="0">
                <a:solidFill>
                  <a:schemeClr val="tx1"/>
                </a:solidFill>
              </a:rPr>
              <a:t> на </a:t>
            </a:r>
            <a:r>
              <a:rPr lang="ru-RU" sz="2900" dirty="0" err="1">
                <a:solidFill>
                  <a:schemeClr val="tx1"/>
                </a:solidFill>
              </a:rPr>
              <a:t>нове</a:t>
            </a:r>
            <a:r>
              <a:rPr lang="ru-RU" sz="2900" dirty="0">
                <a:solidFill>
                  <a:schemeClr val="tx1"/>
                </a:solidFill>
              </a:rPr>
              <a:t> </a:t>
            </a:r>
            <a:r>
              <a:rPr lang="ru-RU" sz="2900" dirty="0" err="1">
                <a:solidFill>
                  <a:schemeClr val="tx1"/>
                </a:solidFill>
              </a:rPr>
              <a:t>підприємство</a:t>
            </a:r>
            <a:r>
              <a:rPr lang="ru-RU" sz="2900" dirty="0">
                <a:solidFill>
                  <a:schemeClr val="tx1"/>
                </a:solidFill>
              </a:rPr>
              <a:t>)</a:t>
            </a:r>
          </a:p>
          <a:p>
            <a:pPr indent="-182880" fontAlgn="auto">
              <a:lnSpc>
                <a:spcPct val="80000"/>
              </a:lnSpc>
              <a:buClr>
                <a:schemeClr val="accent6">
                  <a:lumMod val="75000"/>
                </a:schemeClr>
              </a:buClr>
              <a:buFontTx/>
              <a:buNone/>
              <a:defRPr/>
            </a:pPr>
            <a:endParaRPr lang="ru-RU" sz="1800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0" y="44625"/>
            <a:ext cx="9144000" cy="6696744"/>
          </a:xfrm>
        </p:spPr>
        <p:txBody>
          <a:bodyPr rtlCol="0">
            <a:noAutofit/>
          </a:bodyPr>
          <a:lstStyle/>
          <a:p>
            <a:pPr indent="-182880" algn="ctr" fontAlgn="auto">
              <a:spcBef>
                <a:spcPts val="0"/>
              </a:spcBef>
              <a:spcAft>
                <a:spcPts val="400"/>
              </a:spcAft>
              <a:buClr>
                <a:schemeClr val="accent6">
                  <a:lumMod val="75000"/>
                </a:schemeClr>
              </a:buClr>
              <a:buFontTx/>
              <a:buNone/>
              <a:defRPr/>
            </a:pPr>
            <a:r>
              <a:rPr lang="ru-RU" sz="2500" b="1" dirty="0">
                <a:solidFill>
                  <a:schemeClr val="tx1"/>
                </a:solidFill>
              </a:rPr>
              <a:t>Г</a:t>
            </a:r>
            <a:r>
              <a:rPr lang="uk-UA" sz="2500" b="1" dirty="0" err="1">
                <a:solidFill>
                  <a:schemeClr val="tx1"/>
                </a:solidFill>
              </a:rPr>
              <a:t>арантії</a:t>
            </a:r>
            <a:r>
              <a:rPr lang="uk-UA" sz="2500" b="1" dirty="0">
                <a:solidFill>
                  <a:schemeClr val="tx1"/>
                </a:solidFill>
              </a:rPr>
              <a:t> при прийнятті на роботу і заборона звільнення вагітних і жінок з дітьми (ст. 184 </a:t>
            </a:r>
            <a:r>
              <a:rPr lang="uk-UA" sz="2500" b="1" dirty="0" err="1">
                <a:solidFill>
                  <a:schemeClr val="tx1"/>
                </a:solidFill>
              </a:rPr>
              <a:t>КЗпП</a:t>
            </a:r>
            <a:r>
              <a:rPr lang="uk-UA" sz="2500" b="1" dirty="0">
                <a:solidFill>
                  <a:schemeClr val="tx1"/>
                </a:solidFill>
              </a:rPr>
              <a:t>)</a:t>
            </a:r>
          </a:p>
          <a:p>
            <a:pPr marL="0" indent="361950" fontAlgn="auto">
              <a:spcBef>
                <a:spcPts val="0"/>
              </a:spcBef>
              <a:spcAft>
                <a:spcPts val="400"/>
              </a:spcAft>
              <a:buClr>
                <a:schemeClr val="accent6">
                  <a:lumMod val="75000"/>
                </a:schemeClr>
              </a:buClr>
              <a:buFontTx/>
              <a:buNone/>
              <a:defRPr/>
            </a:pPr>
            <a:r>
              <a:rPr lang="uk-UA" sz="2500" dirty="0">
                <a:solidFill>
                  <a:schemeClr val="tx1"/>
                </a:solidFill>
              </a:rPr>
              <a:t>Заборонено відмовляти жінкам у прийнятті на роботу і знижувати зарплату з мотивів вагітності чи наявності дітей до 3 років, а одиноким матерям — за наявності дитини до 14-ти років або дитини-інваліда.</a:t>
            </a:r>
          </a:p>
          <a:p>
            <a:pPr marL="0" indent="361950" fontAlgn="auto">
              <a:spcBef>
                <a:spcPts val="0"/>
              </a:spcBef>
              <a:spcAft>
                <a:spcPts val="400"/>
              </a:spcAft>
              <a:buClr>
                <a:schemeClr val="accent6">
                  <a:lumMod val="75000"/>
                </a:schemeClr>
              </a:buClr>
              <a:buFontTx/>
              <a:buNone/>
              <a:defRPr/>
            </a:pPr>
            <a:r>
              <a:rPr lang="uk-UA" sz="2500" dirty="0">
                <a:solidFill>
                  <a:schemeClr val="tx1"/>
                </a:solidFill>
              </a:rPr>
              <a:t>У разі відмови у прийнятті на роботу роботодавець має письмово повідомити причину відмови. </a:t>
            </a:r>
          </a:p>
          <a:p>
            <a:pPr marL="0" indent="361950" fontAlgn="auto">
              <a:spcBef>
                <a:spcPts val="0"/>
              </a:spcBef>
              <a:spcAft>
                <a:spcPts val="400"/>
              </a:spcAft>
              <a:buClr>
                <a:schemeClr val="accent6">
                  <a:lumMod val="75000"/>
                </a:schemeClr>
              </a:buClr>
              <a:buFontTx/>
              <a:buNone/>
              <a:defRPr/>
            </a:pPr>
            <a:r>
              <a:rPr lang="uk-UA" sz="2500" dirty="0">
                <a:solidFill>
                  <a:schemeClr val="tx1"/>
                </a:solidFill>
              </a:rPr>
              <a:t>Звільнення вагітних, жінок, які мають дітей віком до 3 </a:t>
            </a:r>
            <a:br>
              <a:rPr lang="uk-UA" sz="2500" dirty="0">
                <a:solidFill>
                  <a:schemeClr val="tx1"/>
                </a:solidFill>
              </a:rPr>
            </a:br>
            <a:r>
              <a:rPr lang="uk-UA" sz="2500" dirty="0">
                <a:solidFill>
                  <a:schemeClr val="tx1"/>
                </a:solidFill>
              </a:rPr>
              <a:t>(6 — ч. 6 ст. 179) років, одиноких матерів з дитиною до 14-ти років або дитиною-інвалідом з ініціативи роботодавця не допускають, крім випадків повної ліквідації підприємства з обов’язковим працевлаштуванням. Обов’язково працевлаштовують таких жінок і після закінчення СТД. На період працевлаштування за ними зберігають середню зарплату, але не більше 3 місяців із дня закінчення СТД.</a:t>
            </a:r>
            <a:endParaRPr lang="uk-UA" sz="2500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753077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07504" y="116632"/>
            <a:ext cx="8928992" cy="6624736"/>
          </a:xfrm>
        </p:spPr>
        <p:txBody>
          <a:bodyPr/>
          <a:lstStyle/>
          <a:p>
            <a:pPr marL="46037" indent="0">
              <a:buNone/>
            </a:pPr>
            <a:r>
              <a:rPr lang="uk-UA" sz="2600" dirty="0">
                <a:solidFill>
                  <a:schemeClr val="tx1"/>
                </a:solidFill>
              </a:rPr>
              <a:t>Звільнити у зв’язку зі:</a:t>
            </a:r>
          </a:p>
          <a:p>
            <a:pPr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uk-UA" sz="2600" dirty="0">
                <a:solidFill>
                  <a:schemeClr val="tx1"/>
                </a:solidFill>
              </a:rPr>
              <a:t>скороченням, </a:t>
            </a:r>
          </a:p>
          <a:p>
            <a:pPr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uk-UA" sz="2600" dirty="0">
                <a:solidFill>
                  <a:schemeClr val="tx1"/>
                </a:solidFill>
              </a:rPr>
              <a:t>невідповідністю займаній посаді внаслідок недостатньої кваліфікації або за станом здоров’я, </a:t>
            </a:r>
          </a:p>
          <a:p>
            <a:pPr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uk-UA" sz="2600" dirty="0">
                <a:solidFill>
                  <a:schemeClr val="tx1"/>
                </a:solidFill>
              </a:rPr>
              <a:t>поновлення </a:t>
            </a:r>
            <a:r>
              <a:rPr lang="ru-RU" sz="2600" dirty="0">
                <a:solidFill>
                  <a:schemeClr val="tx1"/>
                </a:solidFill>
              </a:rPr>
              <a:t>на </a:t>
            </a:r>
            <a:r>
              <a:rPr lang="ru-RU" sz="2600" dirty="0" err="1">
                <a:solidFill>
                  <a:schemeClr val="tx1"/>
                </a:solidFill>
              </a:rPr>
              <a:t>роботі</a:t>
            </a:r>
            <a:r>
              <a:rPr lang="ru-RU" sz="2600" dirty="0">
                <a:solidFill>
                  <a:schemeClr val="tx1"/>
                </a:solidFill>
              </a:rPr>
              <a:t> </a:t>
            </a:r>
            <a:r>
              <a:rPr lang="ru-RU" sz="2600" dirty="0" err="1">
                <a:solidFill>
                  <a:schemeClr val="tx1"/>
                </a:solidFill>
              </a:rPr>
              <a:t>працівника</a:t>
            </a:r>
            <a:r>
              <a:rPr lang="ru-RU" sz="2600" dirty="0">
                <a:solidFill>
                  <a:schemeClr val="tx1"/>
                </a:solidFill>
              </a:rPr>
              <a:t>, </a:t>
            </a:r>
            <a:r>
              <a:rPr lang="ru-RU" sz="2600" dirty="0" err="1">
                <a:solidFill>
                  <a:schemeClr val="tx1"/>
                </a:solidFill>
              </a:rPr>
              <a:t>який</a:t>
            </a:r>
            <a:r>
              <a:rPr lang="ru-RU" sz="2600" dirty="0">
                <a:solidFill>
                  <a:schemeClr val="tx1"/>
                </a:solidFill>
              </a:rPr>
              <a:t> </a:t>
            </a:r>
            <a:r>
              <a:rPr lang="ru-RU" sz="2600" dirty="0" err="1">
                <a:solidFill>
                  <a:schemeClr val="tx1"/>
                </a:solidFill>
              </a:rPr>
              <a:t>раніше</a:t>
            </a:r>
            <a:r>
              <a:rPr lang="ru-RU" sz="2600" dirty="0">
                <a:solidFill>
                  <a:schemeClr val="tx1"/>
                </a:solidFill>
              </a:rPr>
              <a:t> </a:t>
            </a:r>
            <a:r>
              <a:rPr lang="ru-RU" sz="2600" dirty="0" err="1">
                <a:solidFill>
                  <a:schemeClr val="tx1"/>
                </a:solidFill>
              </a:rPr>
              <a:t>виконував</a:t>
            </a:r>
            <a:r>
              <a:rPr lang="ru-RU" sz="2600" dirty="0">
                <a:solidFill>
                  <a:schemeClr val="tx1"/>
                </a:solidFill>
              </a:rPr>
              <a:t> </a:t>
            </a:r>
            <a:r>
              <a:rPr lang="ru-RU" sz="2600" dirty="0" err="1">
                <a:solidFill>
                  <a:schemeClr val="tx1"/>
                </a:solidFill>
              </a:rPr>
              <a:t>цю</a:t>
            </a:r>
            <a:r>
              <a:rPr lang="ru-RU" sz="2600" dirty="0">
                <a:solidFill>
                  <a:schemeClr val="tx1"/>
                </a:solidFill>
              </a:rPr>
              <a:t> роботу,</a:t>
            </a:r>
            <a:r>
              <a:rPr lang="uk-UA" sz="2600" dirty="0">
                <a:solidFill>
                  <a:schemeClr val="tx1"/>
                </a:solidFill>
              </a:rPr>
              <a:t> </a:t>
            </a:r>
          </a:p>
          <a:p>
            <a:pPr marL="46037" indent="0">
              <a:buNone/>
            </a:pPr>
            <a:r>
              <a:rPr lang="uk-UA" sz="2600" dirty="0">
                <a:solidFill>
                  <a:schemeClr val="tx1"/>
                </a:solidFill>
              </a:rPr>
              <a:t>можна, якщо неможливо перевести працівника, за його згодою, на іншу роботу (</a:t>
            </a:r>
            <a:r>
              <a:rPr lang="uk-UA" sz="2600" i="1" dirty="0">
                <a:solidFill>
                  <a:schemeClr val="tx1"/>
                </a:solidFill>
              </a:rPr>
              <a:t>ч. 2 ст. 40 </a:t>
            </a:r>
            <a:r>
              <a:rPr lang="uk-UA" sz="2600" i="1" dirty="0" err="1">
                <a:solidFill>
                  <a:schemeClr val="tx1"/>
                </a:solidFill>
              </a:rPr>
              <a:t>КЗпП</a:t>
            </a:r>
            <a:r>
              <a:rPr lang="uk-UA" sz="2600" i="1" dirty="0">
                <a:solidFill>
                  <a:schemeClr val="tx1"/>
                </a:solidFill>
              </a:rPr>
              <a:t>)</a:t>
            </a:r>
          </a:p>
          <a:p>
            <a:pPr marL="46037" indent="0">
              <a:buNone/>
            </a:pPr>
            <a:r>
              <a:rPr lang="uk-UA" sz="2600" dirty="0">
                <a:solidFill>
                  <a:schemeClr val="tx1"/>
                </a:solidFill>
              </a:rPr>
              <a:t>Не допускають звільнення працівника </a:t>
            </a:r>
            <a:r>
              <a:rPr lang="uk-UA" sz="2600" b="1" dirty="0">
                <a:solidFill>
                  <a:schemeClr val="tx1"/>
                </a:solidFill>
              </a:rPr>
              <a:t>з ініціативи роботодавця під час</a:t>
            </a:r>
            <a:r>
              <a:rPr lang="uk-UA" sz="2600" dirty="0">
                <a:solidFill>
                  <a:schemeClr val="tx1"/>
                </a:solidFill>
              </a:rPr>
              <a:t> тимчасової непрацездатності (крім звільнення за п. 5 ст. 40), а також під час відпустки працівника. </a:t>
            </a:r>
          </a:p>
          <a:p>
            <a:pPr marL="46037" indent="0">
              <a:buNone/>
            </a:pPr>
            <a:r>
              <a:rPr lang="uk-UA" sz="2600" dirty="0">
                <a:solidFill>
                  <a:schemeClr val="tx1"/>
                </a:solidFill>
              </a:rPr>
              <a:t>Це правило не діє у разі повної ліквідації підприємства (</a:t>
            </a:r>
            <a:r>
              <a:rPr lang="uk-UA" sz="2600" i="1" dirty="0">
                <a:solidFill>
                  <a:schemeClr val="tx1"/>
                </a:solidFill>
              </a:rPr>
              <a:t>ч. 3 ст. 40 </a:t>
            </a:r>
            <a:r>
              <a:rPr lang="uk-UA" sz="2600" i="1" dirty="0" err="1">
                <a:solidFill>
                  <a:schemeClr val="tx1"/>
                </a:solidFill>
              </a:rPr>
              <a:t>КЗпП</a:t>
            </a:r>
            <a:r>
              <a:rPr lang="uk-UA" sz="2600" i="1" dirty="0">
                <a:solidFill>
                  <a:schemeClr val="tx1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22277096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107504" y="116632"/>
            <a:ext cx="8928992" cy="6624737"/>
          </a:xfrm>
        </p:spPr>
        <p:txBody>
          <a:bodyPr rtlCol="0">
            <a:noAutofit/>
          </a:bodyPr>
          <a:lstStyle/>
          <a:p>
            <a:pPr indent="-182880" algn="ctr" fontAlgn="auto">
              <a:lnSpc>
                <a:spcPct val="80000"/>
              </a:lnSpc>
              <a:buClr>
                <a:schemeClr val="accent6">
                  <a:lumMod val="75000"/>
                </a:schemeClr>
              </a:buClr>
              <a:buNone/>
              <a:defRPr/>
            </a:pPr>
            <a:r>
              <a:rPr lang="uk-UA" sz="3500" b="1" dirty="0">
                <a:solidFill>
                  <a:schemeClr val="tx1"/>
                </a:solidFill>
              </a:rPr>
              <a:t>Вихідна допомога (</a:t>
            </a:r>
            <a:r>
              <a:rPr lang="ru-RU" sz="3600" dirty="0">
                <a:solidFill>
                  <a:schemeClr val="tx1"/>
                </a:solidFill>
              </a:rPr>
              <a:t>ст. 44 КЗпП)</a:t>
            </a:r>
            <a:endParaRPr lang="uk-UA" sz="3500" b="1" dirty="0">
              <a:solidFill>
                <a:schemeClr val="tx1"/>
              </a:solidFill>
            </a:endParaRPr>
          </a:p>
          <a:p>
            <a:pPr marL="0" indent="0" fontAlgn="auto">
              <a:lnSpc>
                <a:spcPct val="80000"/>
              </a:lnSpc>
              <a:buClr>
                <a:schemeClr val="accent6">
                  <a:lumMod val="75000"/>
                </a:schemeClr>
              </a:buClr>
              <a:buFontTx/>
              <a:buNone/>
              <a:defRPr/>
            </a:pPr>
            <a:r>
              <a:rPr lang="ru-RU" sz="2900" dirty="0">
                <a:solidFill>
                  <a:schemeClr val="tx1"/>
                </a:solidFill>
              </a:rPr>
              <a:t>При </a:t>
            </a:r>
            <a:r>
              <a:rPr lang="ru-RU" sz="2900" dirty="0" err="1">
                <a:solidFill>
                  <a:schemeClr val="tx1"/>
                </a:solidFill>
              </a:rPr>
              <a:t>припиненні</a:t>
            </a:r>
            <a:r>
              <a:rPr lang="ru-RU" sz="2900" dirty="0">
                <a:solidFill>
                  <a:schemeClr val="tx1"/>
                </a:solidFill>
              </a:rPr>
              <a:t> трудового договору: </a:t>
            </a:r>
          </a:p>
          <a:p>
            <a:pPr marL="0" indent="0">
              <a:lnSpc>
                <a:spcPct val="80000"/>
              </a:lnSpc>
              <a:buClr>
                <a:schemeClr val="accent1"/>
              </a:buClr>
              <a:buFont typeface="Wingdings" panose="05000000000000000000" pitchFamily="2" charset="2"/>
              <a:buChar char="§"/>
              <a:defRPr/>
            </a:pPr>
            <a:r>
              <a:rPr lang="ru-RU" sz="2900" dirty="0">
                <a:solidFill>
                  <a:schemeClr val="tx1"/>
                </a:solidFill>
              </a:rPr>
              <a:t>з </a:t>
            </a:r>
            <a:r>
              <a:rPr lang="ru-RU" sz="2900" dirty="0" err="1">
                <a:solidFill>
                  <a:schemeClr val="tx1"/>
                </a:solidFill>
              </a:rPr>
              <a:t>підстав</a:t>
            </a:r>
            <a:r>
              <a:rPr lang="ru-RU" sz="2900" dirty="0">
                <a:solidFill>
                  <a:schemeClr val="tx1"/>
                </a:solidFill>
              </a:rPr>
              <a:t>, </a:t>
            </a:r>
            <a:r>
              <a:rPr lang="ru-RU" sz="2900" dirty="0" err="1">
                <a:solidFill>
                  <a:schemeClr val="tx1"/>
                </a:solidFill>
              </a:rPr>
              <a:t>зазначених</a:t>
            </a:r>
            <a:r>
              <a:rPr lang="ru-RU" sz="2900" dirty="0">
                <a:solidFill>
                  <a:schemeClr val="tx1"/>
                </a:solidFill>
              </a:rPr>
              <a:t> у п. 6 ст. 36 та п. 1, 2 і 6 ст. 40 КЗпП, — </a:t>
            </a:r>
            <a:r>
              <a:rPr lang="ru-RU" sz="2900" dirty="0" err="1">
                <a:solidFill>
                  <a:schemeClr val="tx1"/>
                </a:solidFill>
              </a:rPr>
              <a:t>вихідна</a:t>
            </a:r>
            <a:r>
              <a:rPr lang="ru-RU" sz="2900" dirty="0">
                <a:solidFill>
                  <a:schemeClr val="tx1"/>
                </a:solidFill>
              </a:rPr>
              <a:t> </a:t>
            </a:r>
            <a:r>
              <a:rPr lang="ru-RU" sz="2900" dirty="0" err="1">
                <a:solidFill>
                  <a:schemeClr val="tx1"/>
                </a:solidFill>
              </a:rPr>
              <a:t>допомога</a:t>
            </a:r>
            <a:r>
              <a:rPr lang="ru-RU" sz="2900" dirty="0">
                <a:solidFill>
                  <a:schemeClr val="tx1"/>
                </a:solidFill>
              </a:rPr>
              <a:t> не </a:t>
            </a:r>
            <a:r>
              <a:rPr lang="ru-RU" sz="2900" dirty="0" err="1">
                <a:solidFill>
                  <a:schemeClr val="tx1"/>
                </a:solidFill>
              </a:rPr>
              <a:t>менше</a:t>
            </a:r>
            <a:r>
              <a:rPr lang="ru-RU" sz="2900" dirty="0">
                <a:solidFill>
                  <a:schemeClr val="tx1"/>
                </a:solidFill>
              </a:rPr>
              <a:t> </a:t>
            </a:r>
            <a:r>
              <a:rPr lang="ru-RU" sz="2900" dirty="0" err="1">
                <a:solidFill>
                  <a:schemeClr val="tx1"/>
                </a:solidFill>
              </a:rPr>
              <a:t>середнього</a:t>
            </a:r>
            <a:r>
              <a:rPr lang="ru-RU" sz="2900" dirty="0">
                <a:solidFill>
                  <a:schemeClr val="tx1"/>
                </a:solidFill>
              </a:rPr>
              <a:t> </a:t>
            </a:r>
            <a:r>
              <a:rPr lang="ru-RU" sz="2900" b="1" dirty="0" err="1">
                <a:solidFill>
                  <a:schemeClr val="tx1"/>
                </a:solidFill>
              </a:rPr>
              <a:t>місячного</a:t>
            </a:r>
            <a:r>
              <a:rPr lang="ru-RU" sz="2900" b="1" dirty="0">
                <a:solidFill>
                  <a:schemeClr val="tx1"/>
                </a:solidFill>
              </a:rPr>
              <a:t> </a:t>
            </a:r>
            <a:r>
              <a:rPr lang="ru-RU" sz="2900" b="1" dirty="0" err="1">
                <a:solidFill>
                  <a:schemeClr val="tx1"/>
                </a:solidFill>
              </a:rPr>
              <a:t>заробітку</a:t>
            </a:r>
            <a:r>
              <a:rPr lang="ru-RU" sz="2900" dirty="0">
                <a:solidFill>
                  <a:schemeClr val="tx1"/>
                </a:solidFill>
              </a:rPr>
              <a:t>; </a:t>
            </a:r>
          </a:p>
          <a:p>
            <a:pPr marL="0" indent="0">
              <a:lnSpc>
                <a:spcPct val="80000"/>
              </a:lnSpc>
              <a:buClr>
                <a:schemeClr val="accent1"/>
              </a:buClr>
              <a:buFont typeface="Wingdings" panose="05000000000000000000" pitchFamily="2" charset="2"/>
              <a:buChar char="§"/>
              <a:defRPr/>
            </a:pPr>
            <a:r>
              <a:rPr lang="ru-RU" sz="2900" dirty="0">
                <a:solidFill>
                  <a:schemeClr val="tx1"/>
                </a:solidFill>
              </a:rPr>
              <a:t>у </a:t>
            </a:r>
            <a:r>
              <a:rPr lang="ru-RU" sz="2900" dirty="0" err="1">
                <a:solidFill>
                  <a:schemeClr val="tx1"/>
                </a:solidFill>
              </a:rPr>
              <a:t>разі</a:t>
            </a:r>
            <a:r>
              <a:rPr lang="ru-RU" sz="2900" dirty="0">
                <a:solidFill>
                  <a:schemeClr val="tx1"/>
                </a:solidFill>
              </a:rPr>
              <a:t> призову </a:t>
            </a:r>
            <a:r>
              <a:rPr lang="ru-RU" sz="2900" dirty="0" err="1">
                <a:solidFill>
                  <a:schemeClr val="tx1"/>
                </a:solidFill>
              </a:rPr>
              <a:t>або</a:t>
            </a:r>
            <a:r>
              <a:rPr lang="ru-RU" sz="2900" dirty="0">
                <a:solidFill>
                  <a:schemeClr val="tx1"/>
                </a:solidFill>
              </a:rPr>
              <a:t> </a:t>
            </a:r>
            <a:r>
              <a:rPr lang="ru-RU" sz="2900" dirty="0" err="1">
                <a:solidFill>
                  <a:schemeClr val="tx1"/>
                </a:solidFill>
              </a:rPr>
              <a:t>вступу</a:t>
            </a:r>
            <a:r>
              <a:rPr lang="ru-RU" sz="2900" dirty="0">
                <a:solidFill>
                  <a:schemeClr val="tx1"/>
                </a:solidFill>
              </a:rPr>
              <a:t> на </a:t>
            </a:r>
            <a:r>
              <a:rPr lang="ru-RU" sz="2900" dirty="0" err="1">
                <a:solidFill>
                  <a:schemeClr val="tx1"/>
                </a:solidFill>
              </a:rPr>
              <a:t>військову</a:t>
            </a:r>
            <a:r>
              <a:rPr lang="ru-RU" sz="2900" dirty="0">
                <a:solidFill>
                  <a:schemeClr val="tx1"/>
                </a:solidFill>
              </a:rPr>
              <a:t> службу, </a:t>
            </a:r>
            <a:r>
              <a:rPr lang="ru-RU" sz="2900" dirty="0" err="1">
                <a:solidFill>
                  <a:schemeClr val="tx1"/>
                </a:solidFill>
              </a:rPr>
              <a:t>направлення</a:t>
            </a:r>
            <a:r>
              <a:rPr lang="ru-RU" sz="2900" dirty="0">
                <a:solidFill>
                  <a:schemeClr val="tx1"/>
                </a:solidFill>
              </a:rPr>
              <a:t> на </a:t>
            </a:r>
            <a:r>
              <a:rPr lang="ru-RU" sz="2900" dirty="0" err="1">
                <a:solidFill>
                  <a:schemeClr val="tx1"/>
                </a:solidFill>
              </a:rPr>
              <a:t>альтернативну</a:t>
            </a:r>
            <a:r>
              <a:rPr lang="ru-RU" sz="2900" dirty="0">
                <a:solidFill>
                  <a:schemeClr val="tx1"/>
                </a:solidFill>
              </a:rPr>
              <a:t> (</a:t>
            </a:r>
            <a:r>
              <a:rPr lang="ru-RU" sz="2900" dirty="0" err="1">
                <a:solidFill>
                  <a:schemeClr val="tx1"/>
                </a:solidFill>
              </a:rPr>
              <a:t>невійськову</a:t>
            </a:r>
            <a:r>
              <a:rPr lang="ru-RU" sz="2900" dirty="0">
                <a:solidFill>
                  <a:schemeClr val="tx1"/>
                </a:solidFill>
              </a:rPr>
              <a:t>) службу  — </a:t>
            </a:r>
            <a:r>
              <a:rPr lang="ru-RU" sz="2900" dirty="0" err="1">
                <a:solidFill>
                  <a:schemeClr val="tx1"/>
                </a:solidFill>
              </a:rPr>
              <a:t>двох</a:t>
            </a:r>
            <a:r>
              <a:rPr lang="ru-RU" sz="2900" dirty="0">
                <a:solidFill>
                  <a:schemeClr val="tx1"/>
                </a:solidFill>
              </a:rPr>
              <a:t> </a:t>
            </a:r>
            <a:r>
              <a:rPr lang="ru-RU" sz="2900" dirty="0" err="1">
                <a:solidFill>
                  <a:schemeClr val="tx1"/>
                </a:solidFill>
              </a:rPr>
              <a:t>мінімальних</a:t>
            </a:r>
            <a:r>
              <a:rPr lang="ru-RU" sz="2900" dirty="0">
                <a:solidFill>
                  <a:schemeClr val="tx1"/>
                </a:solidFill>
              </a:rPr>
              <a:t> зарплат; </a:t>
            </a:r>
          </a:p>
          <a:p>
            <a:pPr marL="0" indent="0">
              <a:lnSpc>
                <a:spcPct val="80000"/>
              </a:lnSpc>
              <a:buClr>
                <a:schemeClr val="accent1"/>
              </a:buClr>
              <a:buFont typeface="Wingdings" panose="05000000000000000000" pitchFamily="2" charset="2"/>
              <a:buChar char="§"/>
              <a:defRPr/>
            </a:pPr>
            <a:r>
              <a:rPr lang="ru-RU" sz="2900" dirty="0" err="1">
                <a:solidFill>
                  <a:schemeClr val="tx1"/>
                </a:solidFill>
              </a:rPr>
              <a:t>внаслідок</a:t>
            </a:r>
            <a:r>
              <a:rPr lang="ru-RU" sz="2900" dirty="0">
                <a:solidFill>
                  <a:schemeClr val="tx1"/>
                </a:solidFill>
              </a:rPr>
              <a:t> </a:t>
            </a:r>
            <a:r>
              <a:rPr lang="ru-RU" sz="2900" dirty="0" err="1">
                <a:solidFill>
                  <a:schemeClr val="tx1"/>
                </a:solidFill>
              </a:rPr>
              <a:t>порушення</a:t>
            </a:r>
            <a:r>
              <a:rPr lang="ru-RU" sz="2900" dirty="0">
                <a:solidFill>
                  <a:schemeClr val="tx1"/>
                </a:solidFill>
              </a:rPr>
              <a:t> </a:t>
            </a:r>
            <a:r>
              <a:rPr lang="ru-RU" sz="2900" dirty="0" err="1">
                <a:solidFill>
                  <a:schemeClr val="tx1"/>
                </a:solidFill>
              </a:rPr>
              <a:t>роботодавцем</a:t>
            </a:r>
            <a:r>
              <a:rPr lang="ru-RU" sz="2900" dirty="0">
                <a:solidFill>
                  <a:schemeClr val="tx1"/>
                </a:solidFill>
              </a:rPr>
              <a:t> </a:t>
            </a:r>
            <a:r>
              <a:rPr lang="ru-RU" sz="2900" dirty="0" err="1">
                <a:solidFill>
                  <a:schemeClr val="tx1"/>
                </a:solidFill>
              </a:rPr>
              <a:t>законодавства</a:t>
            </a:r>
            <a:r>
              <a:rPr lang="ru-RU" sz="2900" dirty="0">
                <a:solidFill>
                  <a:schemeClr val="tx1"/>
                </a:solidFill>
              </a:rPr>
              <a:t> про </a:t>
            </a:r>
            <a:r>
              <a:rPr lang="ru-RU" sz="2900" dirty="0" err="1">
                <a:solidFill>
                  <a:schemeClr val="tx1"/>
                </a:solidFill>
              </a:rPr>
              <a:t>працю</a:t>
            </a:r>
            <a:r>
              <a:rPr lang="ru-RU" sz="2900" dirty="0">
                <a:solidFill>
                  <a:schemeClr val="tx1"/>
                </a:solidFill>
              </a:rPr>
              <a:t>, </a:t>
            </a:r>
            <a:r>
              <a:rPr lang="ru-RU" sz="2900" dirty="0" err="1">
                <a:solidFill>
                  <a:schemeClr val="tx1"/>
                </a:solidFill>
              </a:rPr>
              <a:t>колективного</a:t>
            </a:r>
            <a:r>
              <a:rPr lang="ru-RU" sz="2900" dirty="0">
                <a:solidFill>
                  <a:schemeClr val="tx1"/>
                </a:solidFill>
              </a:rPr>
              <a:t> </a:t>
            </a:r>
            <a:r>
              <a:rPr lang="ru-RU" sz="2900" dirty="0" err="1">
                <a:solidFill>
                  <a:schemeClr val="tx1"/>
                </a:solidFill>
              </a:rPr>
              <a:t>чи</a:t>
            </a:r>
            <a:r>
              <a:rPr lang="ru-RU" sz="2900" dirty="0">
                <a:solidFill>
                  <a:schemeClr val="tx1"/>
                </a:solidFill>
              </a:rPr>
              <a:t> ТД ст. 38 і 39) — не </a:t>
            </a:r>
            <a:r>
              <a:rPr lang="ru-RU" sz="2900" dirty="0" err="1">
                <a:solidFill>
                  <a:schemeClr val="tx1"/>
                </a:solidFill>
              </a:rPr>
              <a:t>менше</a:t>
            </a:r>
            <a:r>
              <a:rPr lang="ru-RU" sz="2900" dirty="0">
                <a:solidFill>
                  <a:schemeClr val="tx1"/>
                </a:solidFill>
              </a:rPr>
              <a:t> 3-м</a:t>
            </a:r>
            <a:r>
              <a:rPr lang="ru-RU" sz="2900" b="1" dirty="0">
                <a:solidFill>
                  <a:schemeClr val="tx1"/>
                </a:solidFill>
              </a:rPr>
              <a:t>ісячного </a:t>
            </a:r>
            <a:r>
              <a:rPr lang="ru-RU" sz="2900" b="1" dirty="0" err="1">
                <a:solidFill>
                  <a:schemeClr val="tx1"/>
                </a:solidFill>
              </a:rPr>
              <a:t>середнього</a:t>
            </a:r>
            <a:r>
              <a:rPr lang="ru-RU" sz="2900" b="1" dirty="0">
                <a:solidFill>
                  <a:schemeClr val="tx1"/>
                </a:solidFill>
              </a:rPr>
              <a:t> </a:t>
            </a:r>
            <a:r>
              <a:rPr lang="ru-RU" sz="2900" b="1" dirty="0" err="1">
                <a:solidFill>
                  <a:schemeClr val="tx1"/>
                </a:solidFill>
              </a:rPr>
              <a:t>заробітку</a:t>
            </a:r>
            <a:r>
              <a:rPr lang="ru-RU" sz="2900" dirty="0">
                <a:solidFill>
                  <a:schemeClr val="tx1"/>
                </a:solidFill>
              </a:rPr>
              <a:t>; </a:t>
            </a:r>
          </a:p>
          <a:p>
            <a:pPr marL="0" indent="0">
              <a:lnSpc>
                <a:spcPct val="80000"/>
              </a:lnSpc>
              <a:buClr>
                <a:schemeClr val="accent1"/>
              </a:buClr>
              <a:buFont typeface="Wingdings" panose="05000000000000000000" pitchFamily="2" charset="2"/>
              <a:buChar char="§"/>
              <a:defRPr/>
            </a:pPr>
            <a:r>
              <a:rPr lang="ru-RU" sz="2900" dirty="0">
                <a:solidFill>
                  <a:schemeClr val="tx1"/>
                </a:solidFill>
              </a:rPr>
              <a:t>у </a:t>
            </a:r>
            <a:r>
              <a:rPr lang="ru-RU" sz="2900" dirty="0" err="1">
                <a:solidFill>
                  <a:schemeClr val="tx1"/>
                </a:solidFill>
              </a:rPr>
              <a:t>разі</a:t>
            </a:r>
            <a:r>
              <a:rPr lang="ru-RU" sz="2900" dirty="0">
                <a:solidFill>
                  <a:schemeClr val="tx1"/>
                </a:solidFill>
              </a:rPr>
              <a:t> </a:t>
            </a:r>
            <a:r>
              <a:rPr lang="ru-RU" sz="2900" dirty="0" err="1">
                <a:solidFill>
                  <a:schemeClr val="tx1"/>
                </a:solidFill>
              </a:rPr>
              <a:t>припинення</a:t>
            </a:r>
            <a:r>
              <a:rPr lang="ru-RU" sz="2900" dirty="0">
                <a:solidFill>
                  <a:schemeClr val="tx1"/>
                </a:solidFill>
              </a:rPr>
              <a:t> </a:t>
            </a:r>
            <a:r>
              <a:rPr lang="ru-RU" sz="2900" dirty="0" err="1">
                <a:solidFill>
                  <a:schemeClr val="tx1"/>
                </a:solidFill>
              </a:rPr>
              <a:t>припинення</a:t>
            </a:r>
            <a:r>
              <a:rPr lang="ru-RU" sz="2900" dirty="0">
                <a:solidFill>
                  <a:schemeClr val="tx1"/>
                </a:solidFill>
              </a:rPr>
              <a:t> </a:t>
            </a:r>
            <a:r>
              <a:rPr lang="ru-RU" sz="2900" dirty="0" err="1">
                <a:solidFill>
                  <a:schemeClr val="tx1"/>
                </a:solidFill>
              </a:rPr>
              <a:t>повноважень</a:t>
            </a:r>
            <a:r>
              <a:rPr lang="ru-RU" sz="2900" dirty="0">
                <a:solidFill>
                  <a:schemeClr val="tx1"/>
                </a:solidFill>
              </a:rPr>
              <a:t> посад. </a:t>
            </a:r>
            <a:r>
              <a:rPr lang="ru-RU" sz="2900" dirty="0" err="1">
                <a:solidFill>
                  <a:schemeClr val="tx1"/>
                </a:solidFill>
              </a:rPr>
              <a:t>осіб</a:t>
            </a:r>
            <a:r>
              <a:rPr lang="ru-RU" sz="2900" dirty="0">
                <a:solidFill>
                  <a:schemeClr val="tx1"/>
                </a:solidFill>
              </a:rPr>
              <a:t>, — не </a:t>
            </a:r>
            <a:r>
              <a:rPr lang="ru-RU" sz="2900" dirty="0" err="1">
                <a:solidFill>
                  <a:schemeClr val="tx1"/>
                </a:solidFill>
              </a:rPr>
              <a:t>менше</a:t>
            </a:r>
            <a:r>
              <a:rPr lang="ru-RU" sz="2900" dirty="0">
                <a:solidFill>
                  <a:schemeClr val="tx1"/>
                </a:solidFill>
              </a:rPr>
              <a:t> 6-</a:t>
            </a:r>
            <a:r>
              <a:rPr lang="ru-RU" sz="2900" b="1" dirty="0">
                <a:solidFill>
                  <a:schemeClr val="tx1"/>
                </a:solidFill>
              </a:rPr>
              <a:t>місячного </a:t>
            </a:r>
            <a:r>
              <a:rPr lang="ru-RU" sz="2900" b="1" dirty="0" err="1">
                <a:solidFill>
                  <a:schemeClr val="tx1"/>
                </a:solidFill>
              </a:rPr>
              <a:t>середнього</a:t>
            </a:r>
            <a:r>
              <a:rPr lang="ru-RU" sz="2900" b="1" dirty="0">
                <a:solidFill>
                  <a:schemeClr val="tx1"/>
                </a:solidFill>
              </a:rPr>
              <a:t> </a:t>
            </a:r>
            <a:r>
              <a:rPr lang="ru-RU" sz="2900" b="1" dirty="0" err="1">
                <a:solidFill>
                  <a:schemeClr val="tx1"/>
                </a:solidFill>
              </a:rPr>
              <a:t>заробітку</a:t>
            </a:r>
            <a:r>
              <a:rPr lang="ru-RU" sz="2900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8975129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107504" y="116632"/>
            <a:ext cx="8928992" cy="6624737"/>
          </a:xfrm>
        </p:spPr>
        <p:txBody>
          <a:bodyPr rtlCol="0">
            <a:noAutofit/>
          </a:bodyPr>
          <a:lstStyle/>
          <a:p>
            <a:pPr indent="-182880" algn="ctr" fontAlgn="auto">
              <a:lnSpc>
                <a:spcPct val="80000"/>
              </a:lnSpc>
              <a:buClr>
                <a:schemeClr val="accent6">
                  <a:lumMod val="75000"/>
                </a:schemeClr>
              </a:buClr>
              <a:buFontTx/>
              <a:buNone/>
              <a:defRPr/>
            </a:pPr>
            <a:r>
              <a:rPr lang="uk-UA" sz="3200" b="1" dirty="0">
                <a:solidFill>
                  <a:schemeClr val="tx1"/>
                </a:solidFill>
              </a:rPr>
              <a:t>Чорнобильці 1, 2 категорій мають право на</a:t>
            </a:r>
          </a:p>
          <a:p>
            <a:pPr marL="388620" indent="-342900" fontAlgn="auto">
              <a:lnSpc>
                <a:spcPct val="80000"/>
              </a:lnSpc>
              <a:buClr>
                <a:srgbClr val="002060"/>
              </a:buClr>
              <a:buFont typeface="Wingdings" panose="05000000000000000000" pitchFamily="2" charset="2"/>
              <a:buChar char="§"/>
              <a:defRPr/>
            </a:pPr>
            <a:r>
              <a:rPr lang="ru-RU" sz="2900" dirty="0" err="1">
                <a:solidFill>
                  <a:schemeClr val="tx1"/>
                </a:solidFill>
              </a:rPr>
              <a:t>переважне</a:t>
            </a:r>
            <a:r>
              <a:rPr lang="ru-RU" sz="2900" dirty="0">
                <a:solidFill>
                  <a:schemeClr val="tx1"/>
                </a:solidFill>
              </a:rPr>
              <a:t> право на </a:t>
            </a:r>
            <a:r>
              <a:rPr lang="ru-RU" sz="2900" dirty="0" err="1">
                <a:solidFill>
                  <a:schemeClr val="tx1"/>
                </a:solidFill>
              </a:rPr>
              <a:t>залишення</a:t>
            </a:r>
            <a:r>
              <a:rPr lang="ru-RU" sz="2900" dirty="0">
                <a:solidFill>
                  <a:schemeClr val="tx1"/>
                </a:solidFill>
              </a:rPr>
              <a:t> на </a:t>
            </a:r>
            <a:r>
              <a:rPr lang="ru-RU" sz="2900" dirty="0" err="1">
                <a:solidFill>
                  <a:schemeClr val="tx1"/>
                </a:solidFill>
              </a:rPr>
              <a:t>роботі</a:t>
            </a:r>
            <a:r>
              <a:rPr lang="ru-RU" sz="2900" dirty="0">
                <a:solidFill>
                  <a:schemeClr val="tx1"/>
                </a:solidFill>
              </a:rPr>
              <a:t> при </a:t>
            </a:r>
            <a:r>
              <a:rPr lang="ru-RU" sz="2900" dirty="0" err="1">
                <a:solidFill>
                  <a:schemeClr val="tx1"/>
                </a:solidFill>
              </a:rPr>
              <a:t>вивільненні</a:t>
            </a:r>
            <a:r>
              <a:rPr lang="ru-RU" sz="2900" dirty="0">
                <a:solidFill>
                  <a:schemeClr val="tx1"/>
                </a:solidFill>
              </a:rPr>
              <a:t> у </a:t>
            </a:r>
            <a:r>
              <a:rPr lang="ru-RU" sz="2900" dirty="0" err="1">
                <a:solidFill>
                  <a:schemeClr val="tx1"/>
                </a:solidFill>
              </a:rPr>
              <a:t>зв’язку</a:t>
            </a:r>
            <a:r>
              <a:rPr lang="ru-RU" sz="2900" dirty="0">
                <a:solidFill>
                  <a:schemeClr val="tx1"/>
                </a:solidFill>
              </a:rPr>
              <a:t> </a:t>
            </a:r>
            <a:r>
              <a:rPr lang="ru-RU" sz="2900" dirty="0" err="1">
                <a:solidFill>
                  <a:schemeClr val="tx1"/>
                </a:solidFill>
              </a:rPr>
              <a:t>зі</a:t>
            </a:r>
            <a:r>
              <a:rPr lang="ru-RU" sz="2900" dirty="0">
                <a:solidFill>
                  <a:schemeClr val="tx1"/>
                </a:solidFill>
              </a:rPr>
              <a:t> </a:t>
            </a:r>
            <a:r>
              <a:rPr lang="ru-RU" sz="2900" dirty="0" err="1">
                <a:solidFill>
                  <a:schemeClr val="tx1"/>
                </a:solidFill>
              </a:rPr>
              <a:t>змінами</a:t>
            </a:r>
            <a:r>
              <a:rPr lang="ru-RU" sz="2900" dirty="0">
                <a:solidFill>
                  <a:schemeClr val="tx1"/>
                </a:solidFill>
              </a:rPr>
              <a:t> в </a:t>
            </a:r>
            <a:r>
              <a:rPr lang="ru-RU" sz="2900" dirty="0" err="1">
                <a:solidFill>
                  <a:schemeClr val="tx1"/>
                </a:solidFill>
              </a:rPr>
              <a:t>організації</a:t>
            </a:r>
            <a:r>
              <a:rPr lang="ru-RU" sz="2900" dirty="0">
                <a:solidFill>
                  <a:schemeClr val="tx1"/>
                </a:solidFill>
              </a:rPr>
              <a:t> </a:t>
            </a:r>
            <a:r>
              <a:rPr lang="ru-RU" sz="2900" dirty="0" err="1">
                <a:solidFill>
                  <a:schemeClr val="tx1"/>
                </a:solidFill>
              </a:rPr>
              <a:t>виробництва</a:t>
            </a:r>
            <a:r>
              <a:rPr lang="ru-RU" sz="2900" dirty="0">
                <a:solidFill>
                  <a:schemeClr val="tx1"/>
                </a:solidFill>
              </a:rPr>
              <a:t> і </a:t>
            </a:r>
            <a:r>
              <a:rPr lang="ru-RU" sz="2900" dirty="0" err="1">
                <a:solidFill>
                  <a:schemeClr val="tx1"/>
                </a:solidFill>
              </a:rPr>
              <a:t>праці</a:t>
            </a:r>
            <a:r>
              <a:rPr lang="ru-RU" sz="2900" dirty="0">
                <a:solidFill>
                  <a:schemeClr val="tx1"/>
                </a:solidFill>
              </a:rPr>
              <a:t> при </a:t>
            </a:r>
            <a:r>
              <a:rPr lang="ru-RU" sz="2900" dirty="0" err="1">
                <a:solidFill>
                  <a:schemeClr val="tx1"/>
                </a:solidFill>
              </a:rPr>
              <a:t>ліквідації</a:t>
            </a:r>
            <a:r>
              <a:rPr lang="ru-RU" sz="2900" dirty="0">
                <a:solidFill>
                  <a:schemeClr val="tx1"/>
                </a:solidFill>
              </a:rPr>
              <a:t>,  </a:t>
            </a:r>
            <a:r>
              <a:rPr lang="ru-RU" sz="2900" dirty="0" err="1">
                <a:solidFill>
                  <a:schemeClr val="tx1"/>
                </a:solidFill>
              </a:rPr>
              <a:t>перепрофілюванні</a:t>
            </a:r>
            <a:r>
              <a:rPr lang="ru-RU" sz="2900" dirty="0">
                <a:solidFill>
                  <a:schemeClr val="tx1"/>
                </a:solidFill>
              </a:rPr>
              <a:t> </a:t>
            </a:r>
            <a:r>
              <a:rPr lang="ru-RU" sz="2900" dirty="0" err="1">
                <a:solidFill>
                  <a:schemeClr val="tx1"/>
                </a:solidFill>
              </a:rPr>
              <a:t>підприємства</a:t>
            </a:r>
            <a:r>
              <a:rPr lang="ru-RU" sz="2900" dirty="0">
                <a:solidFill>
                  <a:schemeClr val="tx1"/>
                </a:solidFill>
              </a:rPr>
              <a:t>, </a:t>
            </a:r>
            <a:r>
              <a:rPr lang="ru-RU" sz="2900" dirty="0" err="1">
                <a:solidFill>
                  <a:schemeClr val="tx1"/>
                </a:solidFill>
              </a:rPr>
              <a:t>скороченні</a:t>
            </a:r>
            <a:r>
              <a:rPr lang="ru-RU" sz="2900" dirty="0">
                <a:solidFill>
                  <a:schemeClr val="tx1"/>
                </a:solidFill>
              </a:rPr>
              <a:t> </a:t>
            </a:r>
            <a:r>
              <a:rPr lang="ru-RU" sz="2900" dirty="0" err="1">
                <a:solidFill>
                  <a:schemeClr val="tx1"/>
                </a:solidFill>
              </a:rPr>
              <a:t>чисельності</a:t>
            </a:r>
            <a:r>
              <a:rPr lang="ru-RU" sz="2900" dirty="0">
                <a:solidFill>
                  <a:schemeClr val="tx1"/>
                </a:solidFill>
              </a:rPr>
              <a:t> </a:t>
            </a:r>
            <a:r>
              <a:rPr lang="ru-RU" sz="2900" dirty="0" err="1">
                <a:solidFill>
                  <a:schemeClr val="tx1"/>
                </a:solidFill>
              </a:rPr>
              <a:t>або</a:t>
            </a:r>
            <a:r>
              <a:rPr lang="ru-RU" sz="2900" dirty="0">
                <a:solidFill>
                  <a:schemeClr val="tx1"/>
                </a:solidFill>
              </a:rPr>
              <a:t> штату </a:t>
            </a:r>
            <a:r>
              <a:rPr lang="ru-RU" sz="2900" dirty="0" err="1">
                <a:solidFill>
                  <a:schemeClr val="tx1"/>
                </a:solidFill>
              </a:rPr>
              <a:t>працівників</a:t>
            </a:r>
            <a:r>
              <a:rPr lang="ru-RU" sz="2900" dirty="0">
                <a:solidFill>
                  <a:schemeClr val="tx1"/>
                </a:solidFill>
              </a:rPr>
              <a:t>;</a:t>
            </a:r>
          </a:p>
          <a:p>
            <a:pPr marL="388620" indent="-342900" fontAlgn="auto">
              <a:lnSpc>
                <a:spcPct val="80000"/>
              </a:lnSpc>
              <a:buClr>
                <a:srgbClr val="002060"/>
              </a:buClr>
              <a:buFont typeface="Wingdings" panose="05000000000000000000" pitchFamily="2" charset="2"/>
              <a:buChar char="§"/>
              <a:defRPr/>
            </a:pPr>
            <a:r>
              <a:rPr lang="ru-RU" sz="2900" dirty="0" err="1">
                <a:solidFill>
                  <a:schemeClr val="tx1"/>
                </a:solidFill>
              </a:rPr>
              <a:t>переважне</a:t>
            </a:r>
            <a:r>
              <a:rPr lang="ru-RU" sz="2900" dirty="0">
                <a:solidFill>
                  <a:schemeClr val="tx1"/>
                </a:solidFill>
              </a:rPr>
              <a:t> право на </a:t>
            </a:r>
            <a:r>
              <a:rPr lang="ru-RU" sz="2900" dirty="0" err="1">
                <a:solidFill>
                  <a:schemeClr val="tx1"/>
                </a:solidFill>
              </a:rPr>
              <a:t>працевлаштування</a:t>
            </a:r>
            <a:r>
              <a:rPr lang="ru-RU" sz="2900" dirty="0">
                <a:solidFill>
                  <a:schemeClr val="tx1"/>
                </a:solidFill>
              </a:rPr>
              <a:t>;</a:t>
            </a:r>
          </a:p>
          <a:p>
            <a:pPr marL="388620" indent="-342900" fontAlgn="auto">
              <a:lnSpc>
                <a:spcPct val="80000"/>
              </a:lnSpc>
              <a:buClr>
                <a:srgbClr val="002060"/>
              </a:buClr>
              <a:buFont typeface="Wingdings" panose="05000000000000000000" pitchFamily="2" charset="2"/>
              <a:buChar char="§"/>
              <a:defRPr/>
            </a:pPr>
            <a:r>
              <a:rPr lang="ru-RU" sz="2900" dirty="0" err="1">
                <a:solidFill>
                  <a:schemeClr val="tx1"/>
                </a:solidFill>
              </a:rPr>
              <a:t>вихідну</a:t>
            </a:r>
            <a:r>
              <a:rPr lang="ru-RU" sz="2900" dirty="0">
                <a:solidFill>
                  <a:schemeClr val="tx1"/>
                </a:solidFill>
              </a:rPr>
              <a:t> </a:t>
            </a:r>
            <a:r>
              <a:rPr lang="ru-RU" sz="2900" dirty="0" err="1">
                <a:solidFill>
                  <a:schemeClr val="tx1"/>
                </a:solidFill>
              </a:rPr>
              <a:t>допомогу</a:t>
            </a:r>
            <a:r>
              <a:rPr lang="ru-RU" sz="2900" dirty="0">
                <a:solidFill>
                  <a:schemeClr val="tx1"/>
                </a:solidFill>
              </a:rPr>
              <a:t> в </a:t>
            </a:r>
            <a:r>
              <a:rPr lang="ru-RU" sz="2900" dirty="0" err="1">
                <a:solidFill>
                  <a:schemeClr val="tx1"/>
                </a:solidFill>
              </a:rPr>
              <a:t>розмірі</a:t>
            </a:r>
            <a:r>
              <a:rPr lang="ru-RU" sz="2900" dirty="0">
                <a:solidFill>
                  <a:schemeClr val="tx1"/>
                </a:solidFill>
              </a:rPr>
              <a:t> </a:t>
            </a:r>
            <a:r>
              <a:rPr lang="ru-RU" sz="2900" b="1" dirty="0" err="1">
                <a:solidFill>
                  <a:schemeClr val="tx1"/>
                </a:solidFill>
              </a:rPr>
              <a:t>тримісячної</a:t>
            </a:r>
            <a:r>
              <a:rPr lang="ru-RU" sz="2900" b="1" dirty="0">
                <a:solidFill>
                  <a:schemeClr val="tx1"/>
                </a:solidFill>
              </a:rPr>
              <a:t> </a:t>
            </a:r>
            <a:r>
              <a:rPr lang="ru-RU" sz="2900" b="1" dirty="0" err="1">
                <a:solidFill>
                  <a:schemeClr val="tx1"/>
                </a:solidFill>
              </a:rPr>
              <a:t>середньої</a:t>
            </a:r>
            <a:r>
              <a:rPr lang="ru-RU" sz="2900" b="1" dirty="0">
                <a:solidFill>
                  <a:schemeClr val="tx1"/>
                </a:solidFill>
              </a:rPr>
              <a:t> </a:t>
            </a:r>
            <a:r>
              <a:rPr lang="ru-RU" sz="2900" b="1" dirty="0" err="1">
                <a:solidFill>
                  <a:schemeClr val="tx1"/>
                </a:solidFill>
              </a:rPr>
              <a:t>зарплати</a:t>
            </a:r>
            <a:r>
              <a:rPr lang="ru-RU" sz="2900" dirty="0">
                <a:solidFill>
                  <a:schemeClr val="tx1"/>
                </a:solidFill>
              </a:rPr>
              <a:t>;</a:t>
            </a:r>
          </a:p>
          <a:p>
            <a:pPr marL="388620" indent="-342900" fontAlgn="auto">
              <a:lnSpc>
                <a:spcPct val="80000"/>
              </a:lnSpc>
              <a:buClr>
                <a:srgbClr val="002060"/>
              </a:buClr>
              <a:buFont typeface="Wingdings" panose="05000000000000000000" pitchFamily="2" charset="2"/>
              <a:buChar char="§"/>
              <a:defRPr/>
            </a:pPr>
            <a:r>
              <a:rPr lang="ru-RU" sz="2900" dirty="0" err="1">
                <a:solidFill>
                  <a:schemeClr val="tx1"/>
                </a:solidFill>
              </a:rPr>
              <a:t>збереження</a:t>
            </a:r>
            <a:r>
              <a:rPr lang="ru-RU" sz="2900" dirty="0">
                <a:solidFill>
                  <a:schemeClr val="tx1"/>
                </a:solidFill>
              </a:rPr>
              <a:t> за </a:t>
            </a:r>
            <a:r>
              <a:rPr lang="ru-RU" sz="2900" dirty="0" err="1">
                <a:solidFill>
                  <a:schemeClr val="tx1"/>
                </a:solidFill>
              </a:rPr>
              <a:t>їх</a:t>
            </a:r>
            <a:r>
              <a:rPr lang="ru-RU" sz="2900" dirty="0">
                <a:solidFill>
                  <a:schemeClr val="tx1"/>
                </a:solidFill>
              </a:rPr>
              <a:t> </a:t>
            </a:r>
            <a:r>
              <a:rPr lang="ru-RU" sz="2900" dirty="0" err="1">
                <a:solidFill>
                  <a:schemeClr val="tx1"/>
                </a:solidFill>
              </a:rPr>
              <a:t>бажанням</a:t>
            </a:r>
            <a:r>
              <a:rPr lang="ru-RU" sz="2900" dirty="0">
                <a:solidFill>
                  <a:schemeClr val="tx1"/>
                </a:solidFill>
              </a:rPr>
              <a:t> </a:t>
            </a:r>
            <a:r>
              <a:rPr lang="ru-RU" sz="2900" dirty="0" err="1">
                <a:solidFill>
                  <a:schemeClr val="tx1"/>
                </a:solidFill>
              </a:rPr>
              <a:t>посадового</a:t>
            </a:r>
            <a:r>
              <a:rPr lang="ru-RU" sz="2900" dirty="0">
                <a:solidFill>
                  <a:schemeClr val="tx1"/>
                </a:solidFill>
              </a:rPr>
              <a:t> окладу на новому </a:t>
            </a:r>
            <a:r>
              <a:rPr lang="ru-RU" sz="2900" dirty="0" err="1">
                <a:solidFill>
                  <a:schemeClr val="tx1"/>
                </a:solidFill>
              </a:rPr>
              <a:t>місці</a:t>
            </a:r>
            <a:r>
              <a:rPr lang="ru-RU" sz="2900" dirty="0">
                <a:solidFill>
                  <a:schemeClr val="tx1"/>
                </a:solidFill>
              </a:rPr>
              <a:t> </a:t>
            </a:r>
            <a:r>
              <a:rPr lang="ru-RU" sz="2900" dirty="0" err="1">
                <a:solidFill>
                  <a:schemeClr val="tx1"/>
                </a:solidFill>
              </a:rPr>
              <a:t>роботи</a:t>
            </a:r>
            <a:r>
              <a:rPr lang="ru-RU" sz="2900" dirty="0">
                <a:solidFill>
                  <a:schemeClr val="tx1"/>
                </a:solidFill>
              </a:rPr>
              <a:t>, але не </a:t>
            </a:r>
            <a:r>
              <a:rPr lang="ru-RU" sz="2900" dirty="0" err="1">
                <a:solidFill>
                  <a:schemeClr val="tx1"/>
                </a:solidFill>
              </a:rPr>
              <a:t>більше</a:t>
            </a:r>
            <a:r>
              <a:rPr lang="ru-RU" sz="2900" dirty="0">
                <a:solidFill>
                  <a:schemeClr val="tx1"/>
                </a:solidFill>
              </a:rPr>
              <a:t> одного року.</a:t>
            </a:r>
          </a:p>
          <a:p>
            <a:pPr indent="-182880" algn="r" fontAlgn="auto">
              <a:lnSpc>
                <a:spcPct val="80000"/>
              </a:lnSpc>
              <a:buClr>
                <a:srgbClr val="002060"/>
              </a:buClr>
              <a:buFontTx/>
              <a:buNone/>
              <a:defRPr/>
            </a:pPr>
            <a:r>
              <a:rPr lang="ru-RU" sz="2800" dirty="0">
                <a:solidFill>
                  <a:schemeClr val="tx1"/>
                </a:solidFill>
              </a:rPr>
              <a:t>п. 7 ст. 20, п. 1 ч. 1 ст. 21 Закону </a:t>
            </a:r>
            <a:r>
              <a:rPr lang="ru-RU" sz="2800" dirty="0" err="1">
                <a:solidFill>
                  <a:schemeClr val="tx1"/>
                </a:solidFill>
              </a:rPr>
              <a:t>України</a:t>
            </a:r>
            <a:r>
              <a:rPr lang="ru-RU" sz="2800" dirty="0">
                <a:solidFill>
                  <a:schemeClr val="tx1"/>
                </a:solidFill>
              </a:rPr>
              <a:t> «Про статус і </a:t>
            </a:r>
            <a:r>
              <a:rPr lang="ru-RU" sz="2800" dirty="0" err="1">
                <a:solidFill>
                  <a:schemeClr val="tx1"/>
                </a:solidFill>
              </a:rPr>
              <a:t>соціальний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захист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громадян</a:t>
            </a:r>
            <a:r>
              <a:rPr lang="ru-RU" sz="2800" dirty="0">
                <a:solidFill>
                  <a:schemeClr val="tx1"/>
                </a:solidFill>
              </a:rPr>
              <a:t>, </a:t>
            </a:r>
            <a:r>
              <a:rPr lang="ru-RU" sz="2800" dirty="0" err="1">
                <a:solidFill>
                  <a:schemeClr val="tx1"/>
                </a:solidFill>
              </a:rPr>
              <a:t>які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постраждали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внаслідок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Чорнобильської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катастрофи</a:t>
            </a:r>
            <a:r>
              <a:rPr lang="ru-RU" sz="2800" dirty="0">
                <a:solidFill>
                  <a:schemeClr val="tx1"/>
                </a:solidFill>
              </a:rPr>
              <a:t>» </a:t>
            </a:r>
            <a:r>
              <a:rPr lang="ru-RU" sz="2800" dirty="0" err="1">
                <a:solidFill>
                  <a:schemeClr val="tx1"/>
                </a:solidFill>
              </a:rPr>
              <a:t>від</a:t>
            </a:r>
            <a:r>
              <a:rPr lang="ru-RU" sz="2800" dirty="0">
                <a:solidFill>
                  <a:schemeClr val="tx1"/>
                </a:solidFill>
              </a:rPr>
              <a:t> 28.02.1991 № 796-</a:t>
            </a:r>
            <a:r>
              <a:rPr lang="en-US" sz="2800" dirty="0">
                <a:solidFill>
                  <a:schemeClr val="tx1"/>
                </a:solidFill>
              </a:rPr>
              <a:t>XII</a:t>
            </a:r>
            <a:endParaRPr lang="ru-RU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105978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56444" y="90312"/>
            <a:ext cx="8985956" cy="6649156"/>
          </a:xfrm>
        </p:spPr>
        <p:txBody>
          <a:bodyPr rtlCol="0">
            <a:noAutofit/>
          </a:bodyPr>
          <a:lstStyle/>
          <a:p>
            <a:pPr indent="-182880" algn="ctr" fontAlgn="auto">
              <a:lnSpc>
                <a:spcPct val="80000"/>
              </a:lnSpc>
              <a:buClr>
                <a:schemeClr val="accent6">
                  <a:lumMod val="75000"/>
                </a:schemeClr>
              </a:buClr>
              <a:buFontTx/>
              <a:buNone/>
              <a:defRPr/>
            </a:pPr>
            <a:r>
              <a:rPr lang="uk-UA" sz="3200" b="1" dirty="0">
                <a:solidFill>
                  <a:schemeClr val="tx1"/>
                </a:solidFill>
              </a:rPr>
              <a:t>Вихідна допомога сезонним і тимчасовим працівникам</a:t>
            </a:r>
          </a:p>
          <a:p>
            <a:pPr>
              <a:lnSpc>
                <a:spcPct val="80000"/>
              </a:lnSpc>
              <a:buClr>
                <a:schemeClr val="accent1"/>
              </a:buClr>
              <a:buFont typeface="Wingdings" panose="05000000000000000000" pitchFamily="2" charset="2"/>
              <a:buChar char="§"/>
              <a:defRPr/>
            </a:pPr>
            <a:r>
              <a:rPr lang="ru-RU" sz="2600" dirty="0" err="1">
                <a:solidFill>
                  <a:schemeClr val="tx1"/>
                </a:solidFill>
              </a:rPr>
              <a:t>тимчасовим</a:t>
            </a:r>
            <a:r>
              <a:rPr lang="ru-RU" sz="2600" dirty="0">
                <a:solidFill>
                  <a:schemeClr val="tx1"/>
                </a:solidFill>
              </a:rPr>
              <a:t> — з </a:t>
            </a:r>
            <a:r>
              <a:rPr lang="ru-RU" sz="2600" dirty="0" err="1">
                <a:solidFill>
                  <a:schemeClr val="tx1"/>
                </a:solidFill>
              </a:rPr>
              <a:t>підстав,передбачених</a:t>
            </a:r>
            <a:r>
              <a:rPr lang="ru-RU" sz="2600" dirty="0">
                <a:solidFill>
                  <a:schemeClr val="tx1"/>
                </a:solidFill>
              </a:rPr>
              <a:t> </a:t>
            </a:r>
            <a:r>
              <a:rPr lang="ru-RU" sz="2600" dirty="0" err="1">
                <a:solidFill>
                  <a:schemeClr val="tx1"/>
                </a:solidFill>
              </a:rPr>
              <a:t>законодавством</a:t>
            </a:r>
            <a:r>
              <a:rPr lang="ru-RU" sz="2600" dirty="0">
                <a:solidFill>
                  <a:schemeClr val="tx1"/>
                </a:solidFill>
              </a:rPr>
              <a:t> про </a:t>
            </a:r>
            <a:r>
              <a:rPr lang="ru-RU" sz="2600" dirty="0" err="1">
                <a:solidFill>
                  <a:schemeClr val="tx1"/>
                </a:solidFill>
              </a:rPr>
              <a:t>працю</a:t>
            </a:r>
            <a:r>
              <a:rPr lang="ru-RU" sz="2600" dirty="0">
                <a:solidFill>
                  <a:schemeClr val="tx1"/>
                </a:solidFill>
              </a:rPr>
              <a:t>, а </a:t>
            </a:r>
            <a:r>
              <a:rPr lang="ru-RU" sz="2600" dirty="0" err="1">
                <a:solidFill>
                  <a:schemeClr val="tx1"/>
                </a:solidFill>
              </a:rPr>
              <a:t>також</a:t>
            </a:r>
            <a:r>
              <a:rPr lang="ru-RU" sz="2600" dirty="0">
                <a:solidFill>
                  <a:schemeClr val="tx1"/>
                </a:solidFill>
              </a:rPr>
              <a:t> у </a:t>
            </a:r>
            <a:r>
              <a:rPr lang="ru-RU" sz="2600" dirty="0" err="1">
                <a:solidFill>
                  <a:schemeClr val="tx1"/>
                </a:solidFill>
              </a:rPr>
              <a:t>разі</a:t>
            </a:r>
            <a:r>
              <a:rPr lang="ru-RU" sz="2600" dirty="0">
                <a:solidFill>
                  <a:schemeClr val="tx1"/>
                </a:solidFill>
              </a:rPr>
              <a:t> </a:t>
            </a:r>
            <a:r>
              <a:rPr lang="ru-RU" sz="2600" dirty="0" err="1">
                <a:solidFill>
                  <a:schemeClr val="tx1"/>
                </a:solidFill>
              </a:rPr>
              <a:t>розірвання</a:t>
            </a:r>
            <a:r>
              <a:rPr lang="ru-RU" sz="2600" dirty="0">
                <a:solidFill>
                  <a:schemeClr val="tx1"/>
                </a:solidFill>
              </a:rPr>
              <a:t> ТД у </a:t>
            </a:r>
            <a:r>
              <a:rPr lang="ru-RU" sz="2600" dirty="0" err="1">
                <a:solidFill>
                  <a:schemeClr val="tx1"/>
                </a:solidFill>
              </a:rPr>
              <a:t>разі</a:t>
            </a:r>
            <a:r>
              <a:rPr lang="ru-RU" sz="2600" dirty="0">
                <a:solidFill>
                  <a:schemeClr val="tx1"/>
                </a:solidFill>
              </a:rPr>
              <a:t> </a:t>
            </a:r>
            <a:r>
              <a:rPr lang="ru-RU" sz="2600" dirty="0" err="1">
                <a:solidFill>
                  <a:srgbClr val="0070C0"/>
                </a:solidFill>
              </a:rPr>
              <a:t>припинення</a:t>
            </a:r>
            <a:r>
              <a:rPr lang="ru-RU" sz="2600" dirty="0">
                <a:solidFill>
                  <a:srgbClr val="0070C0"/>
                </a:solidFill>
              </a:rPr>
              <a:t> </a:t>
            </a:r>
            <a:r>
              <a:rPr lang="ru-RU" sz="2600" dirty="0" err="1">
                <a:solidFill>
                  <a:srgbClr val="0070C0"/>
                </a:solidFill>
              </a:rPr>
              <a:t>роботи</a:t>
            </a:r>
            <a:r>
              <a:rPr lang="ru-RU" sz="2600" dirty="0">
                <a:solidFill>
                  <a:srgbClr val="0070C0"/>
                </a:solidFill>
              </a:rPr>
              <a:t> в </a:t>
            </a:r>
            <a:r>
              <a:rPr lang="ru-RU" sz="2600" dirty="0" err="1">
                <a:solidFill>
                  <a:srgbClr val="0070C0"/>
                </a:solidFill>
              </a:rPr>
              <a:t>організації</a:t>
            </a:r>
            <a:r>
              <a:rPr lang="ru-RU" sz="2600" dirty="0">
                <a:solidFill>
                  <a:srgbClr val="0070C0"/>
                </a:solidFill>
              </a:rPr>
              <a:t> на строк </a:t>
            </a:r>
            <a:r>
              <a:rPr lang="ru-RU" sz="2600" dirty="0" err="1">
                <a:solidFill>
                  <a:srgbClr val="0070C0"/>
                </a:solidFill>
              </a:rPr>
              <a:t>більше</a:t>
            </a:r>
            <a:r>
              <a:rPr lang="ru-RU" sz="2600" dirty="0">
                <a:solidFill>
                  <a:srgbClr val="0070C0"/>
                </a:solidFill>
              </a:rPr>
              <a:t> одного </a:t>
            </a:r>
            <a:r>
              <a:rPr lang="ru-RU" sz="2600" dirty="0" err="1">
                <a:solidFill>
                  <a:srgbClr val="0070C0"/>
                </a:solidFill>
              </a:rPr>
              <a:t>тижня</a:t>
            </a:r>
            <a:r>
              <a:rPr lang="ru-RU" sz="2600" dirty="0">
                <a:solidFill>
                  <a:srgbClr val="0070C0"/>
                </a:solidFill>
              </a:rPr>
              <a:t> </a:t>
            </a:r>
            <a:r>
              <a:rPr lang="ru-RU" sz="2600" dirty="0">
                <a:solidFill>
                  <a:schemeClr val="tx1"/>
                </a:solidFill>
              </a:rPr>
              <a:t>з причин </a:t>
            </a:r>
            <a:r>
              <a:rPr lang="ru-RU" sz="2600" dirty="0" err="1">
                <a:solidFill>
                  <a:schemeClr val="tx1"/>
                </a:solidFill>
              </a:rPr>
              <a:t>виробничого</a:t>
            </a:r>
            <a:r>
              <a:rPr lang="ru-RU" sz="2600" dirty="0">
                <a:solidFill>
                  <a:schemeClr val="tx1"/>
                </a:solidFill>
              </a:rPr>
              <a:t> характеру </a:t>
            </a:r>
            <a:r>
              <a:rPr lang="ru-RU" sz="2600" dirty="0" err="1">
                <a:solidFill>
                  <a:schemeClr val="tx1"/>
                </a:solidFill>
              </a:rPr>
              <a:t>або</a:t>
            </a:r>
            <a:r>
              <a:rPr lang="ru-RU" sz="2600" dirty="0">
                <a:solidFill>
                  <a:schemeClr val="tx1"/>
                </a:solidFill>
              </a:rPr>
              <a:t> </a:t>
            </a:r>
            <a:r>
              <a:rPr lang="ru-RU" sz="2600" dirty="0" err="1">
                <a:solidFill>
                  <a:schemeClr val="tx1"/>
                </a:solidFill>
              </a:rPr>
              <a:t>скорочення</a:t>
            </a:r>
            <a:r>
              <a:rPr lang="ru-RU" sz="2600" dirty="0">
                <a:solidFill>
                  <a:schemeClr val="tx1"/>
                </a:solidFill>
              </a:rPr>
              <a:t> </a:t>
            </a:r>
            <a:r>
              <a:rPr lang="ru-RU" sz="2600" dirty="0" err="1">
                <a:solidFill>
                  <a:schemeClr val="tx1"/>
                </a:solidFill>
              </a:rPr>
              <a:t>роботи</a:t>
            </a:r>
            <a:r>
              <a:rPr lang="ru-RU" sz="2600" dirty="0">
                <a:solidFill>
                  <a:schemeClr val="tx1"/>
                </a:solidFill>
              </a:rPr>
              <a:t> (п. 7 Указу </a:t>
            </a:r>
            <a:r>
              <a:rPr lang="ru-RU" sz="2600" dirty="0" err="1">
                <a:solidFill>
                  <a:schemeClr val="tx1"/>
                </a:solidFill>
              </a:rPr>
              <a:t>Президії</a:t>
            </a:r>
            <a:r>
              <a:rPr lang="ru-RU" sz="2600" dirty="0">
                <a:solidFill>
                  <a:schemeClr val="tx1"/>
                </a:solidFill>
              </a:rPr>
              <a:t> ВР СРСР «Про </a:t>
            </a:r>
            <a:r>
              <a:rPr lang="ru-RU" sz="2600" dirty="0" err="1">
                <a:solidFill>
                  <a:schemeClr val="tx1"/>
                </a:solidFill>
              </a:rPr>
              <a:t>умови</a:t>
            </a:r>
            <a:r>
              <a:rPr lang="ru-RU" sz="2600" dirty="0">
                <a:solidFill>
                  <a:schemeClr val="tx1"/>
                </a:solidFill>
              </a:rPr>
              <a:t> </a:t>
            </a:r>
            <a:r>
              <a:rPr lang="ru-RU" sz="2600" dirty="0" err="1">
                <a:solidFill>
                  <a:schemeClr val="tx1"/>
                </a:solidFill>
              </a:rPr>
              <a:t>праці</a:t>
            </a:r>
            <a:r>
              <a:rPr lang="ru-RU" sz="2600" dirty="0">
                <a:solidFill>
                  <a:schemeClr val="tx1"/>
                </a:solidFill>
              </a:rPr>
              <a:t> </a:t>
            </a:r>
            <a:r>
              <a:rPr lang="ru-RU" sz="2600" dirty="0" err="1">
                <a:solidFill>
                  <a:schemeClr val="tx1"/>
                </a:solidFill>
              </a:rPr>
              <a:t>тимчасових</a:t>
            </a:r>
            <a:r>
              <a:rPr lang="ru-RU" sz="2600" dirty="0">
                <a:solidFill>
                  <a:schemeClr val="tx1"/>
                </a:solidFill>
              </a:rPr>
              <a:t> </a:t>
            </a:r>
            <a:r>
              <a:rPr lang="ru-RU" sz="2600" dirty="0" err="1">
                <a:solidFill>
                  <a:schemeClr val="tx1"/>
                </a:solidFill>
              </a:rPr>
              <a:t>робітників</a:t>
            </a:r>
            <a:r>
              <a:rPr lang="ru-RU" sz="2600" dirty="0">
                <a:solidFill>
                  <a:schemeClr val="tx1"/>
                </a:solidFill>
              </a:rPr>
              <a:t> і </a:t>
            </a:r>
            <a:r>
              <a:rPr lang="ru-RU" sz="2600" dirty="0" err="1">
                <a:solidFill>
                  <a:schemeClr val="tx1"/>
                </a:solidFill>
              </a:rPr>
              <a:t>службовців</a:t>
            </a:r>
            <a:r>
              <a:rPr lang="ru-RU" sz="2600" dirty="0">
                <a:solidFill>
                  <a:schemeClr val="tx1"/>
                </a:solidFill>
              </a:rPr>
              <a:t>» </a:t>
            </a:r>
            <a:r>
              <a:rPr lang="ru-RU" sz="2600" dirty="0" err="1">
                <a:solidFill>
                  <a:schemeClr val="tx1"/>
                </a:solidFill>
              </a:rPr>
              <a:t>від</a:t>
            </a:r>
            <a:r>
              <a:rPr lang="ru-RU" sz="2600" dirty="0">
                <a:solidFill>
                  <a:schemeClr val="tx1"/>
                </a:solidFill>
              </a:rPr>
              <a:t> 24.09.1974 № 311-IX) — </a:t>
            </a:r>
            <a:r>
              <a:rPr lang="ru-RU" sz="2600" b="1" dirty="0" err="1">
                <a:solidFill>
                  <a:schemeClr val="tx1"/>
                </a:solidFill>
              </a:rPr>
              <a:t>триденний</a:t>
            </a:r>
            <a:r>
              <a:rPr lang="ru-RU" sz="2600" b="1" dirty="0">
                <a:solidFill>
                  <a:schemeClr val="tx1"/>
                </a:solidFill>
              </a:rPr>
              <a:t> </a:t>
            </a:r>
            <a:r>
              <a:rPr lang="ru-RU" sz="2600" b="1" dirty="0" err="1">
                <a:solidFill>
                  <a:schemeClr val="tx1"/>
                </a:solidFill>
              </a:rPr>
              <a:t>середній</a:t>
            </a:r>
            <a:r>
              <a:rPr lang="ru-RU" sz="2600" b="1" dirty="0">
                <a:solidFill>
                  <a:schemeClr val="tx1"/>
                </a:solidFill>
              </a:rPr>
              <a:t> </a:t>
            </a:r>
            <a:r>
              <a:rPr lang="ru-RU" sz="2600" b="1" dirty="0" err="1">
                <a:solidFill>
                  <a:schemeClr val="tx1"/>
                </a:solidFill>
              </a:rPr>
              <a:t>заробіток</a:t>
            </a:r>
            <a:r>
              <a:rPr lang="ru-RU" sz="2600" dirty="0">
                <a:solidFill>
                  <a:schemeClr val="tx1"/>
                </a:solidFill>
              </a:rPr>
              <a:t>;</a:t>
            </a:r>
          </a:p>
          <a:p>
            <a:pPr>
              <a:lnSpc>
                <a:spcPct val="80000"/>
              </a:lnSpc>
              <a:buClr>
                <a:schemeClr val="accent1"/>
              </a:buClr>
              <a:buFont typeface="Wingdings" panose="05000000000000000000" pitchFamily="2" charset="2"/>
              <a:buChar char="§"/>
              <a:defRPr/>
            </a:pPr>
            <a:r>
              <a:rPr lang="ru-RU" sz="2600" dirty="0">
                <a:solidFill>
                  <a:schemeClr val="tx1"/>
                </a:solidFill>
              </a:rPr>
              <a:t> </a:t>
            </a:r>
            <a:r>
              <a:rPr lang="ru-RU" sz="2600" dirty="0" err="1">
                <a:solidFill>
                  <a:schemeClr val="tx1"/>
                </a:solidFill>
              </a:rPr>
              <a:t>сезонним</a:t>
            </a:r>
            <a:r>
              <a:rPr lang="ru-RU" sz="2600" dirty="0">
                <a:solidFill>
                  <a:schemeClr val="tx1"/>
                </a:solidFill>
              </a:rPr>
              <a:t> — з </a:t>
            </a:r>
            <a:r>
              <a:rPr lang="ru-RU" sz="2600" dirty="0" err="1">
                <a:solidFill>
                  <a:schemeClr val="tx1"/>
                </a:solidFill>
              </a:rPr>
              <a:t>підстав</a:t>
            </a:r>
            <a:r>
              <a:rPr lang="ru-RU" sz="2600" dirty="0">
                <a:solidFill>
                  <a:schemeClr val="tx1"/>
                </a:solidFill>
              </a:rPr>
              <a:t>, </a:t>
            </a:r>
            <a:r>
              <a:rPr lang="ru-RU" sz="2600" dirty="0" err="1">
                <a:solidFill>
                  <a:schemeClr val="tx1"/>
                </a:solidFill>
              </a:rPr>
              <a:t>передбачених</a:t>
            </a:r>
            <a:r>
              <a:rPr lang="ru-RU" sz="2600" dirty="0">
                <a:solidFill>
                  <a:schemeClr val="tx1"/>
                </a:solidFill>
              </a:rPr>
              <a:t> </a:t>
            </a:r>
            <a:r>
              <a:rPr lang="ru-RU" sz="2600" dirty="0" err="1">
                <a:solidFill>
                  <a:schemeClr val="tx1"/>
                </a:solidFill>
              </a:rPr>
              <a:t>законодавством</a:t>
            </a:r>
            <a:r>
              <a:rPr lang="ru-RU" sz="2600" dirty="0">
                <a:solidFill>
                  <a:schemeClr val="tx1"/>
                </a:solidFill>
              </a:rPr>
              <a:t> про </a:t>
            </a:r>
            <a:r>
              <a:rPr lang="ru-RU" sz="2600" dirty="0" err="1">
                <a:solidFill>
                  <a:schemeClr val="tx1"/>
                </a:solidFill>
              </a:rPr>
              <a:t>працю</a:t>
            </a:r>
            <a:r>
              <a:rPr lang="ru-RU" sz="2600" dirty="0">
                <a:solidFill>
                  <a:schemeClr val="tx1"/>
                </a:solidFill>
              </a:rPr>
              <a:t>, а </a:t>
            </a:r>
            <a:r>
              <a:rPr lang="ru-RU" sz="2600" dirty="0" err="1">
                <a:solidFill>
                  <a:schemeClr val="tx1"/>
                </a:solidFill>
              </a:rPr>
              <a:t>також</a:t>
            </a:r>
            <a:r>
              <a:rPr lang="ru-RU" sz="2600" dirty="0">
                <a:solidFill>
                  <a:schemeClr val="tx1"/>
                </a:solidFill>
              </a:rPr>
              <a:t> у </a:t>
            </a:r>
            <a:r>
              <a:rPr lang="ru-RU" sz="2600" dirty="0" err="1">
                <a:solidFill>
                  <a:schemeClr val="tx1"/>
                </a:solidFill>
              </a:rPr>
              <a:t>разі</a:t>
            </a:r>
            <a:r>
              <a:rPr lang="ru-RU" sz="2600" dirty="0">
                <a:solidFill>
                  <a:schemeClr val="tx1"/>
                </a:solidFill>
              </a:rPr>
              <a:t> </a:t>
            </a:r>
            <a:r>
              <a:rPr lang="ru-RU" sz="2600" dirty="0" err="1">
                <a:solidFill>
                  <a:schemeClr val="tx1"/>
                </a:solidFill>
              </a:rPr>
              <a:t>розірвання</a:t>
            </a:r>
            <a:r>
              <a:rPr lang="ru-RU" sz="2600" dirty="0">
                <a:solidFill>
                  <a:schemeClr val="tx1"/>
                </a:solidFill>
              </a:rPr>
              <a:t> ТД у </a:t>
            </a:r>
            <a:r>
              <a:rPr lang="ru-RU" sz="2600" dirty="0" err="1">
                <a:solidFill>
                  <a:schemeClr val="tx1"/>
                </a:solidFill>
              </a:rPr>
              <a:t>випадку</a:t>
            </a:r>
            <a:r>
              <a:rPr lang="ru-RU" sz="2600" dirty="0">
                <a:solidFill>
                  <a:schemeClr val="tx1"/>
                </a:solidFill>
              </a:rPr>
              <a:t> </a:t>
            </a:r>
            <a:r>
              <a:rPr lang="ru-RU" sz="2600" dirty="0" err="1">
                <a:solidFill>
                  <a:srgbClr val="0070C0"/>
                </a:solidFill>
              </a:rPr>
              <a:t>припинення</a:t>
            </a:r>
            <a:r>
              <a:rPr lang="ru-RU" sz="2600" dirty="0">
                <a:solidFill>
                  <a:srgbClr val="0070C0"/>
                </a:solidFill>
              </a:rPr>
              <a:t> </a:t>
            </a:r>
            <a:r>
              <a:rPr lang="ru-RU" sz="2600" dirty="0" err="1">
                <a:solidFill>
                  <a:srgbClr val="0070C0"/>
                </a:solidFill>
              </a:rPr>
              <a:t>робіт</a:t>
            </a:r>
            <a:r>
              <a:rPr lang="ru-RU" sz="2600" dirty="0">
                <a:solidFill>
                  <a:srgbClr val="0070C0"/>
                </a:solidFill>
              </a:rPr>
              <a:t> в </a:t>
            </a:r>
            <a:r>
              <a:rPr lang="ru-RU" sz="2600" dirty="0" err="1">
                <a:solidFill>
                  <a:srgbClr val="0070C0"/>
                </a:solidFill>
              </a:rPr>
              <a:t>організації</a:t>
            </a:r>
            <a:r>
              <a:rPr lang="ru-RU" sz="2600" dirty="0">
                <a:solidFill>
                  <a:srgbClr val="0070C0"/>
                </a:solidFill>
              </a:rPr>
              <a:t> на строк </a:t>
            </a:r>
            <a:r>
              <a:rPr lang="ru-RU" sz="2600" dirty="0" err="1">
                <a:solidFill>
                  <a:srgbClr val="0070C0"/>
                </a:solidFill>
              </a:rPr>
              <a:t>більше</a:t>
            </a:r>
            <a:r>
              <a:rPr lang="ru-RU" sz="2600" dirty="0">
                <a:solidFill>
                  <a:srgbClr val="0070C0"/>
                </a:solidFill>
              </a:rPr>
              <a:t> </a:t>
            </a:r>
            <a:r>
              <a:rPr lang="ru-RU" sz="2600" dirty="0" err="1">
                <a:solidFill>
                  <a:srgbClr val="0070C0"/>
                </a:solidFill>
              </a:rPr>
              <a:t>двох</a:t>
            </a:r>
            <a:r>
              <a:rPr lang="ru-RU" sz="2600" dirty="0">
                <a:solidFill>
                  <a:srgbClr val="0070C0"/>
                </a:solidFill>
              </a:rPr>
              <a:t> </a:t>
            </a:r>
            <a:r>
              <a:rPr lang="ru-RU" sz="2600" dirty="0" err="1">
                <a:solidFill>
                  <a:srgbClr val="0070C0"/>
                </a:solidFill>
              </a:rPr>
              <a:t>тижнів</a:t>
            </a:r>
            <a:r>
              <a:rPr lang="ru-RU" sz="2600" dirty="0">
                <a:solidFill>
                  <a:srgbClr val="0070C0"/>
                </a:solidFill>
              </a:rPr>
              <a:t> </a:t>
            </a:r>
            <a:r>
              <a:rPr lang="ru-RU" sz="2600" dirty="0">
                <a:solidFill>
                  <a:schemeClr val="tx1"/>
                </a:solidFill>
              </a:rPr>
              <a:t>з причин </a:t>
            </a:r>
            <a:r>
              <a:rPr lang="ru-RU" sz="2600" dirty="0" err="1">
                <a:solidFill>
                  <a:schemeClr val="tx1"/>
                </a:solidFill>
              </a:rPr>
              <a:t>виробничого</a:t>
            </a:r>
            <a:r>
              <a:rPr lang="ru-RU" sz="2600" dirty="0">
                <a:solidFill>
                  <a:schemeClr val="tx1"/>
                </a:solidFill>
              </a:rPr>
              <a:t> характеру </a:t>
            </a:r>
            <a:r>
              <a:rPr lang="ru-RU" sz="2600" dirty="0" err="1">
                <a:solidFill>
                  <a:schemeClr val="tx1"/>
                </a:solidFill>
              </a:rPr>
              <a:t>або</a:t>
            </a:r>
            <a:r>
              <a:rPr lang="ru-RU" sz="2600" dirty="0">
                <a:solidFill>
                  <a:schemeClr val="tx1"/>
                </a:solidFill>
              </a:rPr>
              <a:t> </a:t>
            </a:r>
            <a:r>
              <a:rPr lang="ru-RU" sz="2600" dirty="0" err="1">
                <a:solidFill>
                  <a:schemeClr val="tx1"/>
                </a:solidFill>
              </a:rPr>
              <a:t>скорочення</a:t>
            </a:r>
            <a:r>
              <a:rPr lang="ru-RU" sz="2600" dirty="0">
                <a:solidFill>
                  <a:schemeClr val="tx1"/>
                </a:solidFill>
              </a:rPr>
              <a:t> </a:t>
            </a:r>
            <a:r>
              <a:rPr lang="ru-RU" sz="2600" dirty="0" err="1">
                <a:solidFill>
                  <a:schemeClr val="tx1"/>
                </a:solidFill>
              </a:rPr>
              <a:t>робіт</a:t>
            </a:r>
            <a:r>
              <a:rPr lang="ru-RU" sz="2600" dirty="0">
                <a:solidFill>
                  <a:schemeClr val="tx1"/>
                </a:solidFill>
              </a:rPr>
              <a:t> (п. 8 Указу </a:t>
            </a:r>
            <a:r>
              <a:rPr lang="ru-RU" sz="2600" dirty="0" err="1">
                <a:solidFill>
                  <a:schemeClr val="tx1"/>
                </a:solidFill>
              </a:rPr>
              <a:t>Президії</a:t>
            </a:r>
            <a:r>
              <a:rPr lang="ru-RU" sz="2600" dirty="0">
                <a:solidFill>
                  <a:schemeClr val="tx1"/>
                </a:solidFill>
              </a:rPr>
              <a:t> ВР СРСР «Про </a:t>
            </a:r>
            <a:r>
              <a:rPr lang="ru-RU" sz="2600" dirty="0" err="1">
                <a:solidFill>
                  <a:schemeClr val="tx1"/>
                </a:solidFill>
              </a:rPr>
              <a:t>умови</a:t>
            </a:r>
            <a:r>
              <a:rPr lang="ru-RU" sz="2600" dirty="0">
                <a:solidFill>
                  <a:schemeClr val="tx1"/>
                </a:solidFill>
              </a:rPr>
              <a:t> </a:t>
            </a:r>
            <a:r>
              <a:rPr lang="ru-RU" sz="2600" dirty="0" err="1">
                <a:solidFill>
                  <a:schemeClr val="tx1"/>
                </a:solidFill>
              </a:rPr>
              <a:t>праці</a:t>
            </a:r>
            <a:r>
              <a:rPr lang="ru-RU" sz="2600" dirty="0">
                <a:solidFill>
                  <a:schemeClr val="tx1"/>
                </a:solidFill>
              </a:rPr>
              <a:t> </a:t>
            </a:r>
            <a:r>
              <a:rPr lang="ru-RU" sz="2600" dirty="0" err="1">
                <a:solidFill>
                  <a:schemeClr val="tx1"/>
                </a:solidFill>
              </a:rPr>
              <a:t>робітників</a:t>
            </a:r>
            <a:r>
              <a:rPr lang="ru-RU" sz="2600" dirty="0">
                <a:solidFill>
                  <a:schemeClr val="tx1"/>
                </a:solidFill>
              </a:rPr>
              <a:t> і </a:t>
            </a:r>
            <a:r>
              <a:rPr lang="ru-RU" sz="2600" dirty="0" err="1">
                <a:solidFill>
                  <a:schemeClr val="tx1"/>
                </a:solidFill>
              </a:rPr>
              <a:t>службовців</a:t>
            </a:r>
            <a:r>
              <a:rPr lang="ru-RU" sz="2600" dirty="0">
                <a:solidFill>
                  <a:schemeClr val="tx1"/>
                </a:solidFill>
              </a:rPr>
              <a:t>, </a:t>
            </a:r>
            <a:r>
              <a:rPr lang="ru-RU" sz="2600" dirty="0" err="1">
                <a:solidFill>
                  <a:schemeClr val="tx1"/>
                </a:solidFill>
              </a:rPr>
              <a:t>зайнятих</a:t>
            </a:r>
            <a:r>
              <a:rPr lang="ru-RU" sz="2600" dirty="0">
                <a:solidFill>
                  <a:schemeClr val="tx1"/>
                </a:solidFill>
              </a:rPr>
              <a:t> на </a:t>
            </a:r>
            <a:r>
              <a:rPr lang="ru-RU" sz="2600" dirty="0" err="1">
                <a:solidFill>
                  <a:schemeClr val="tx1"/>
                </a:solidFill>
              </a:rPr>
              <a:t>сезонних</a:t>
            </a:r>
            <a:r>
              <a:rPr lang="ru-RU" sz="2600" dirty="0">
                <a:solidFill>
                  <a:schemeClr val="tx1"/>
                </a:solidFill>
              </a:rPr>
              <a:t> роботах» </a:t>
            </a:r>
            <a:r>
              <a:rPr lang="ru-RU" sz="2600" dirty="0" err="1">
                <a:solidFill>
                  <a:schemeClr val="tx1"/>
                </a:solidFill>
              </a:rPr>
              <a:t>від</a:t>
            </a:r>
            <a:r>
              <a:rPr lang="ru-RU" sz="2600" dirty="0">
                <a:solidFill>
                  <a:schemeClr val="tx1"/>
                </a:solidFill>
              </a:rPr>
              <a:t> 29.09.1974 № 310-ІХ) — </a:t>
            </a:r>
            <a:r>
              <a:rPr lang="ru-RU" sz="2600" b="1" dirty="0" err="1">
                <a:solidFill>
                  <a:schemeClr val="tx1"/>
                </a:solidFill>
              </a:rPr>
              <a:t>тижневий</a:t>
            </a:r>
            <a:r>
              <a:rPr lang="ru-RU" sz="2600" dirty="0">
                <a:solidFill>
                  <a:schemeClr val="tx1"/>
                </a:solidFill>
              </a:rPr>
              <a:t> </a:t>
            </a:r>
            <a:r>
              <a:rPr lang="ru-RU" sz="2600" b="1" dirty="0" err="1">
                <a:solidFill>
                  <a:schemeClr val="tx1"/>
                </a:solidFill>
              </a:rPr>
              <a:t>середній</a:t>
            </a:r>
            <a:r>
              <a:rPr lang="ru-RU" sz="2600" b="1" dirty="0">
                <a:solidFill>
                  <a:schemeClr val="tx1"/>
                </a:solidFill>
              </a:rPr>
              <a:t> </a:t>
            </a:r>
            <a:r>
              <a:rPr lang="ru-RU" sz="2600" b="1" dirty="0" err="1">
                <a:solidFill>
                  <a:schemeClr val="tx1"/>
                </a:solidFill>
              </a:rPr>
              <a:t>заробіток</a:t>
            </a:r>
            <a:endParaRPr lang="ru-RU" sz="2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8436111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107504" y="116632"/>
            <a:ext cx="8928992" cy="6552728"/>
          </a:xfrm>
        </p:spPr>
        <p:txBody>
          <a:bodyPr rtlCol="0">
            <a:noAutofit/>
          </a:bodyPr>
          <a:lstStyle/>
          <a:p>
            <a:pPr indent="-182880" algn="ctr" fontAlgn="auto">
              <a:lnSpc>
                <a:spcPct val="80000"/>
              </a:lnSpc>
              <a:buClr>
                <a:schemeClr val="accent6">
                  <a:lumMod val="75000"/>
                </a:schemeClr>
              </a:buClr>
              <a:buFontTx/>
              <a:buNone/>
              <a:defRPr/>
            </a:pPr>
            <a:r>
              <a:rPr lang="uk-UA" sz="3200" b="1" dirty="0">
                <a:solidFill>
                  <a:schemeClr val="tx1"/>
                </a:solidFill>
              </a:rPr>
              <a:t>Звільняють за згодою профспілки:</a:t>
            </a:r>
          </a:p>
          <a:p>
            <a:pPr marL="271463" indent="-227013" fontAlgn="auto">
              <a:lnSpc>
                <a:spcPct val="80000"/>
              </a:lnSpc>
              <a:buClr>
                <a:schemeClr val="accent1"/>
              </a:buClr>
              <a:buFont typeface="Wingdings" panose="05000000000000000000" pitchFamily="2" charset="2"/>
              <a:buChar char="§"/>
              <a:defRPr/>
            </a:pPr>
            <a:r>
              <a:rPr lang="ru-RU" sz="2800" dirty="0">
                <a:solidFill>
                  <a:schemeClr val="tx1"/>
                </a:solidFill>
              </a:rPr>
              <a:t>у </a:t>
            </a:r>
            <a:r>
              <a:rPr lang="ru-RU" sz="2800" dirty="0" err="1">
                <a:solidFill>
                  <a:schemeClr val="tx1"/>
                </a:solidFill>
              </a:rPr>
              <a:t>разі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скорочення</a:t>
            </a:r>
            <a:r>
              <a:rPr lang="ru-RU" sz="2800" dirty="0">
                <a:solidFill>
                  <a:schemeClr val="tx1"/>
                </a:solidFill>
              </a:rPr>
              <a:t>;</a:t>
            </a:r>
          </a:p>
          <a:p>
            <a:pPr marL="271463" indent="-227013" fontAlgn="auto">
              <a:lnSpc>
                <a:spcPct val="80000"/>
              </a:lnSpc>
              <a:buClr>
                <a:schemeClr val="accent1"/>
              </a:buClr>
              <a:buFont typeface="Wingdings" panose="05000000000000000000" pitchFamily="2" charset="2"/>
              <a:buChar char="§"/>
              <a:defRPr/>
            </a:pPr>
            <a:r>
              <a:rPr lang="ru-RU" sz="2800" dirty="0">
                <a:solidFill>
                  <a:schemeClr val="tx1"/>
                </a:solidFill>
              </a:rPr>
              <a:t>за </a:t>
            </a:r>
            <a:r>
              <a:rPr lang="ru-RU" sz="2800" dirty="0" err="1">
                <a:solidFill>
                  <a:schemeClr val="tx1"/>
                </a:solidFill>
              </a:rPr>
              <a:t>невідповідність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займаній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посаді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внаслідок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недостатньої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кваліфікації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чи</a:t>
            </a:r>
            <a:r>
              <a:rPr lang="ru-RU" sz="2800" dirty="0">
                <a:solidFill>
                  <a:schemeClr val="tx1"/>
                </a:solidFill>
              </a:rPr>
              <a:t> стану </a:t>
            </a:r>
            <a:r>
              <a:rPr lang="ru-RU" sz="2800" dirty="0" err="1">
                <a:solidFill>
                  <a:schemeClr val="tx1"/>
                </a:solidFill>
              </a:rPr>
              <a:t>здоров’я</a:t>
            </a:r>
            <a:r>
              <a:rPr lang="ru-RU" sz="2800" dirty="0">
                <a:solidFill>
                  <a:schemeClr val="tx1"/>
                </a:solidFill>
              </a:rPr>
              <a:t>;</a:t>
            </a:r>
          </a:p>
          <a:p>
            <a:pPr marL="271463" indent="-227013" fontAlgn="auto">
              <a:lnSpc>
                <a:spcPct val="80000"/>
              </a:lnSpc>
              <a:buClr>
                <a:schemeClr val="accent1"/>
              </a:buClr>
              <a:buFont typeface="Wingdings" panose="05000000000000000000" pitchFamily="2" charset="2"/>
              <a:buChar char="§"/>
              <a:defRPr/>
            </a:pPr>
            <a:r>
              <a:rPr lang="ru-RU" sz="2800" dirty="0">
                <a:solidFill>
                  <a:schemeClr val="tx1"/>
                </a:solidFill>
              </a:rPr>
              <a:t>за </a:t>
            </a:r>
            <a:r>
              <a:rPr lang="ru-RU" sz="2800" dirty="0" err="1">
                <a:solidFill>
                  <a:schemeClr val="tx1"/>
                </a:solidFill>
              </a:rPr>
              <a:t>систематичне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невиконання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обов’язків</a:t>
            </a:r>
            <a:r>
              <a:rPr lang="ru-RU" sz="2800" dirty="0">
                <a:solidFill>
                  <a:schemeClr val="tx1"/>
                </a:solidFill>
              </a:rPr>
              <a:t>, </a:t>
            </a:r>
            <a:r>
              <a:rPr lang="ru-RU" sz="2800" dirty="0" err="1">
                <a:solidFill>
                  <a:schemeClr val="tx1"/>
                </a:solidFill>
              </a:rPr>
              <a:t>покладених</a:t>
            </a:r>
            <a:r>
              <a:rPr lang="ru-RU" sz="2800" dirty="0">
                <a:solidFill>
                  <a:schemeClr val="tx1"/>
                </a:solidFill>
              </a:rPr>
              <a:t> ТД;</a:t>
            </a:r>
          </a:p>
          <a:p>
            <a:pPr marL="271463" indent="-227013" fontAlgn="auto">
              <a:lnSpc>
                <a:spcPct val="80000"/>
              </a:lnSpc>
              <a:buClr>
                <a:schemeClr val="accent1"/>
              </a:buClr>
              <a:buFont typeface="Wingdings" panose="05000000000000000000" pitchFamily="2" charset="2"/>
              <a:buChar char="§"/>
              <a:defRPr/>
            </a:pPr>
            <a:r>
              <a:rPr lang="ru-RU" sz="2800" dirty="0">
                <a:solidFill>
                  <a:schemeClr val="tx1"/>
                </a:solidFill>
              </a:rPr>
              <a:t>за прогул;</a:t>
            </a:r>
          </a:p>
          <a:p>
            <a:pPr marL="271463" indent="-227013" fontAlgn="auto">
              <a:lnSpc>
                <a:spcPct val="80000"/>
              </a:lnSpc>
              <a:buClr>
                <a:schemeClr val="accent1"/>
              </a:buClr>
              <a:buFont typeface="Wingdings" panose="05000000000000000000" pitchFamily="2" charset="2"/>
              <a:buChar char="§"/>
              <a:defRPr/>
            </a:pPr>
            <a:r>
              <a:rPr lang="ru-RU" sz="2800" dirty="0" err="1">
                <a:solidFill>
                  <a:schemeClr val="tx1"/>
                </a:solidFill>
              </a:rPr>
              <a:t>нез’явлення</a:t>
            </a:r>
            <a:r>
              <a:rPr lang="ru-RU" sz="2800" dirty="0">
                <a:solidFill>
                  <a:schemeClr val="tx1"/>
                </a:solidFill>
              </a:rPr>
              <a:t> на роботу </a:t>
            </a:r>
            <a:r>
              <a:rPr lang="ru-RU" sz="2800" dirty="0" err="1">
                <a:solidFill>
                  <a:schemeClr val="tx1"/>
                </a:solidFill>
              </a:rPr>
              <a:t>протягом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більш</a:t>
            </a:r>
            <a:r>
              <a:rPr lang="ru-RU" sz="2800" dirty="0">
                <a:solidFill>
                  <a:schemeClr val="tx1"/>
                </a:solidFill>
              </a:rPr>
              <a:t> як 4 </a:t>
            </a:r>
            <a:r>
              <a:rPr lang="ru-RU" sz="2800" dirty="0" err="1">
                <a:solidFill>
                  <a:schemeClr val="tx1"/>
                </a:solidFill>
              </a:rPr>
              <a:t>місяці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підряд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внаслідок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тимч.непрацездатності</a:t>
            </a:r>
            <a:r>
              <a:rPr lang="ru-RU" sz="2800" dirty="0">
                <a:solidFill>
                  <a:schemeClr val="tx1"/>
                </a:solidFill>
              </a:rPr>
              <a:t>;</a:t>
            </a:r>
          </a:p>
          <a:p>
            <a:pPr marL="271463" indent="-227013" fontAlgn="auto">
              <a:lnSpc>
                <a:spcPct val="80000"/>
              </a:lnSpc>
              <a:buClr>
                <a:schemeClr val="accent1"/>
              </a:buClr>
              <a:buFont typeface="Wingdings" panose="05000000000000000000" pitchFamily="2" charset="2"/>
              <a:buChar char="§"/>
              <a:defRPr/>
            </a:pPr>
            <a:r>
              <a:rPr lang="ru-RU" sz="2800" dirty="0" err="1">
                <a:solidFill>
                  <a:schemeClr val="tx1"/>
                </a:solidFill>
              </a:rPr>
              <a:t>появи</a:t>
            </a:r>
            <a:r>
              <a:rPr lang="ru-RU" sz="2800" dirty="0">
                <a:solidFill>
                  <a:schemeClr val="tx1"/>
                </a:solidFill>
              </a:rPr>
              <a:t> на </a:t>
            </a:r>
            <a:r>
              <a:rPr lang="ru-RU" sz="2800" dirty="0" err="1">
                <a:solidFill>
                  <a:schemeClr val="tx1"/>
                </a:solidFill>
              </a:rPr>
              <a:t>роботі</a:t>
            </a:r>
            <a:r>
              <a:rPr lang="ru-RU" sz="2800" dirty="0">
                <a:solidFill>
                  <a:schemeClr val="tx1"/>
                </a:solidFill>
              </a:rPr>
              <a:t> в </a:t>
            </a:r>
            <a:r>
              <a:rPr lang="ru-RU" sz="2800" dirty="0" err="1">
                <a:solidFill>
                  <a:schemeClr val="tx1"/>
                </a:solidFill>
              </a:rPr>
              <a:t>нетверезому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стані</a:t>
            </a:r>
            <a:r>
              <a:rPr lang="ru-RU" sz="2800" dirty="0">
                <a:solidFill>
                  <a:schemeClr val="tx1"/>
                </a:solidFill>
              </a:rPr>
              <a:t>, </a:t>
            </a:r>
            <a:r>
              <a:rPr lang="ru-RU" sz="2800" dirty="0" err="1">
                <a:solidFill>
                  <a:schemeClr val="tx1"/>
                </a:solidFill>
              </a:rPr>
              <a:t>стані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наркотичного</a:t>
            </a:r>
            <a:r>
              <a:rPr lang="ru-RU" sz="2800" dirty="0">
                <a:solidFill>
                  <a:schemeClr val="tx1"/>
                </a:solidFill>
              </a:rPr>
              <a:t> (токсичного) </a:t>
            </a:r>
            <a:r>
              <a:rPr lang="ru-RU" sz="2800" dirty="0" err="1">
                <a:solidFill>
                  <a:schemeClr val="tx1"/>
                </a:solidFill>
              </a:rPr>
              <a:t>сп'яніння</a:t>
            </a:r>
            <a:r>
              <a:rPr lang="ru-RU" sz="2800" dirty="0">
                <a:solidFill>
                  <a:schemeClr val="tx1"/>
                </a:solidFill>
              </a:rPr>
              <a:t>;</a:t>
            </a:r>
          </a:p>
          <a:p>
            <a:pPr marL="271463" indent="-227013" fontAlgn="auto">
              <a:lnSpc>
                <a:spcPct val="80000"/>
              </a:lnSpc>
              <a:buClr>
                <a:schemeClr val="accent1"/>
              </a:buClr>
              <a:buFont typeface="Wingdings" panose="05000000000000000000" pitchFamily="2" charset="2"/>
              <a:buChar char="§"/>
              <a:defRPr/>
            </a:pPr>
            <a:r>
              <a:rPr lang="ru-RU" sz="2700" dirty="0">
                <a:solidFill>
                  <a:schemeClr val="tx1"/>
                </a:solidFill>
              </a:rPr>
              <a:t>за </a:t>
            </a:r>
            <a:r>
              <a:rPr lang="ru-RU" sz="2700" dirty="0" err="1">
                <a:solidFill>
                  <a:schemeClr val="tx1"/>
                </a:solidFill>
              </a:rPr>
              <a:t>винні</a:t>
            </a:r>
            <a:r>
              <a:rPr lang="ru-RU" sz="2700" dirty="0">
                <a:solidFill>
                  <a:schemeClr val="tx1"/>
                </a:solidFill>
              </a:rPr>
              <a:t> </a:t>
            </a:r>
            <a:r>
              <a:rPr lang="ru-RU" sz="2700" dirty="0" err="1">
                <a:solidFill>
                  <a:schemeClr val="tx1"/>
                </a:solidFill>
              </a:rPr>
              <a:t>дії</a:t>
            </a:r>
            <a:r>
              <a:rPr lang="ru-RU" sz="2700" dirty="0">
                <a:solidFill>
                  <a:schemeClr val="tx1"/>
                </a:solidFill>
              </a:rPr>
              <a:t>, </a:t>
            </a:r>
            <a:r>
              <a:rPr lang="ru-RU" sz="2700" dirty="0" err="1">
                <a:solidFill>
                  <a:schemeClr val="tx1"/>
                </a:solidFill>
              </a:rPr>
              <a:t>що</a:t>
            </a:r>
            <a:r>
              <a:rPr lang="ru-RU" sz="2700" dirty="0">
                <a:solidFill>
                  <a:schemeClr val="tx1"/>
                </a:solidFill>
              </a:rPr>
              <a:t> </a:t>
            </a:r>
            <a:r>
              <a:rPr lang="ru-RU" sz="2700" dirty="0" err="1">
                <a:solidFill>
                  <a:schemeClr val="tx1"/>
                </a:solidFill>
              </a:rPr>
              <a:t>дають</a:t>
            </a:r>
            <a:r>
              <a:rPr lang="ru-RU" sz="2700" dirty="0">
                <a:solidFill>
                  <a:schemeClr val="tx1"/>
                </a:solidFill>
              </a:rPr>
              <a:t> </a:t>
            </a:r>
            <a:r>
              <a:rPr lang="ru-RU" sz="2700" dirty="0" err="1">
                <a:solidFill>
                  <a:schemeClr val="tx1"/>
                </a:solidFill>
              </a:rPr>
              <a:t>підставу</a:t>
            </a:r>
            <a:r>
              <a:rPr lang="ru-RU" sz="2700" dirty="0">
                <a:solidFill>
                  <a:schemeClr val="tx1"/>
                </a:solidFill>
              </a:rPr>
              <a:t> для </a:t>
            </a:r>
            <a:r>
              <a:rPr lang="ru-RU" sz="2700" dirty="0" err="1">
                <a:solidFill>
                  <a:schemeClr val="tx1"/>
                </a:solidFill>
              </a:rPr>
              <a:t>втрати</a:t>
            </a:r>
            <a:r>
              <a:rPr lang="ru-RU" sz="2700" dirty="0">
                <a:solidFill>
                  <a:schemeClr val="tx1"/>
                </a:solidFill>
              </a:rPr>
              <a:t> </a:t>
            </a:r>
            <a:r>
              <a:rPr lang="ru-RU" sz="2700" dirty="0" err="1">
                <a:solidFill>
                  <a:schemeClr val="tx1"/>
                </a:solidFill>
              </a:rPr>
              <a:t>довіри</a:t>
            </a:r>
            <a:r>
              <a:rPr lang="ru-RU" sz="2700" dirty="0">
                <a:solidFill>
                  <a:schemeClr val="tx1"/>
                </a:solidFill>
              </a:rPr>
              <a:t>;</a:t>
            </a:r>
          </a:p>
          <a:p>
            <a:pPr marL="271463" indent="-227013" fontAlgn="auto">
              <a:lnSpc>
                <a:spcPct val="80000"/>
              </a:lnSpc>
              <a:buClr>
                <a:schemeClr val="accent1"/>
              </a:buClr>
              <a:buFont typeface="Wingdings" panose="05000000000000000000" pitchFamily="2" charset="2"/>
              <a:buChar char="§"/>
              <a:defRPr/>
            </a:pPr>
            <a:r>
              <a:rPr lang="ru-RU" sz="2800" dirty="0" err="1">
                <a:solidFill>
                  <a:schemeClr val="tx1"/>
                </a:solidFill>
              </a:rPr>
              <a:t>вчинення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працівником</a:t>
            </a:r>
            <a:r>
              <a:rPr lang="ru-RU" sz="2800" dirty="0">
                <a:solidFill>
                  <a:schemeClr val="tx1"/>
                </a:solidFill>
              </a:rPr>
              <a:t>, </a:t>
            </a:r>
            <a:r>
              <a:rPr lang="ru-RU" sz="2800" dirty="0" err="1">
                <a:solidFill>
                  <a:schemeClr val="tx1"/>
                </a:solidFill>
              </a:rPr>
              <a:t>який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виконує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виховні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функції</a:t>
            </a:r>
            <a:r>
              <a:rPr lang="ru-RU" sz="2800" dirty="0">
                <a:solidFill>
                  <a:schemeClr val="tx1"/>
                </a:solidFill>
              </a:rPr>
              <a:t>, аморального проступку, не </a:t>
            </a:r>
            <a:r>
              <a:rPr lang="ru-RU" sz="2800" dirty="0" err="1">
                <a:solidFill>
                  <a:schemeClr val="tx1"/>
                </a:solidFill>
              </a:rPr>
              <a:t>сумісного</a:t>
            </a:r>
            <a:r>
              <a:rPr lang="ru-RU" sz="2800" dirty="0">
                <a:solidFill>
                  <a:schemeClr val="tx1"/>
                </a:solidFill>
              </a:rPr>
              <a:t> з </a:t>
            </a:r>
            <a:r>
              <a:rPr lang="ru-RU" sz="2800" dirty="0" err="1">
                <a:solidFill>
                  <a:schemeClr val="tx1"/>
                </a:solidFill>
              </a:rPr>
              <a:t>продовженням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роботи</a:t>
            </a:r>
            <a:endParaRPr lang="ru-RU" sz="2800" dirty="0">
              <a:solidFill>
                <a:schemeClr val="tx1"/>
              </a:solidFill>
            </a:endParaRPr>
          </a:p>
          <a:p>
            <a:pPr marL="45720" indent="0" algn="r" fontAlgn="auto">
              <a:lnSpc>
                <a:spcPct val="80000"/>
              </a:lnSpc>
              <a:buClr>
                <a:schemeClr val="accent1"/>
              </a:buClr>
              <a:buNone/>
              <a:defRPr/>
            </a:pPr>
            <a:r>
              <a:rPr lang="ru-RU" sz="2800" dirty="0">
                <a:solidFill>
                  <a:schemeClr val="tx1"/>
                </a:solidFill>
              </a:rPr>
              <a:t>ст. 43 КЗпП</a:t>
            </a:r>
          </a:p>
        </p:txBody>
      </p:sp>
    </p:spTree>
    <p:extLst>
      <p:ext uri="{BB962C8B-B14F-4D97-AF65-F5344CB8AC3E}">
        <p14:creationId xmlns:p14="http://schemas.microsoft.com/office/powerpoint/2010/main" val="3028835858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67733" y="116632"/>
            <a:ext cx="8997245" cy="6624736"/>
          </a:xfrm>
        </p:spPr>
        <p:txBody>
          <a:bodyPr rtlCol="0">
            <a:noAutofit/>
          </a:bodyPr>
          <a:lstStyle/>
          <a:p>
            <a:pPr marL="271463" indent="-227013" algn="ctr" fontAlgn="auto">
              <a:lnSpc>
                <a:spcPct val="80000"/>
              </a:lnSpc>
              <a:buClr>
                <a:schemeClr val="accent6">
                  <a:lumMod val="75000"/>
                </a:schemeClr>
              </a:buClr>
              <a:buFontTx/>
              <a:buNone/>
              <a:defRPr/>
            </a:pPr>
            <a:r>
              <a:rPr lang="uk-UA" sz="2600" b="1" dirty="0">
                <a:solidFill>
                  <a:schemeClr val="tx1"/>
                </a:solidFill>
              </a:rPr>
              <a:t>Згода профспілки не потрібна при:</a:t>
            </a:r>
          </a:p>
          <a:p>
            <a:pPr marL="271463" indent="-227013" fontAlgn="auto">
              <a:lnSpc>
                <a:spcPct val="80000"/>
              </a:lnSpc>
              <a:buClr>
                <a:schemeClr val="accent1"/>
              </a:buClr>
              <a:buFont typeface="Wingdings" panose="05000000000000000000" pitchFamily="2" charset="2"/>
              <a:buChar char="§"/>
              <a:defRPr/>
            </a:pPr>
            <a:r>
              <a:rPr lang="ru-RU" sz="2600" dirty="0" err="1">
                <a:solidFill>
                  <a:schemeClr val="tx1"/>
                </a:solidFill>
              </a:rPr>
              <a:t>ліквідації</a:t>
            </a:r>
            <a:r>
              <a:rPr lang="ru-RU" sz="2600" dirty="0">
                <a:solidFill>
                  <a:schemeClr val="tx1"/>
                </a:solidFill>
              </a:rPr>
              <a:t> </a:t>
            </a:r>
            <a:r>
              <a:rPr lang="ru-RU" sz="2600" dirty="0" err="1">
                <a:solidFill>
                  <a:schemeClr val="tx1"/>
                </a:solidFill>
              </a:rPr>
              <a:t>підприємства</a:t>
            </a:r>
            <a:r>
              <a:rPr lang="ru-RU" sz="2600" dirty="0">
                <a:solidFill>
                  <a:schemeClr val="tx1"/>
                </a:solidFill>
              </a:rPr>
              <a:t>;</a:t>
            </a:r>
          </a:p>
          <a:p>
            <a:pPr marL="271463" indent="-227013" fontAlgn="auto">
              <a:lnSpc>
                <a:spcPct val="80000"/>
              </a:lnSpc>
              <a:buClr>
                <a:schemeClr val="accent1"/>
              </a:buClr>
              <a:buFont typeface="Wingdings" panose="05000000000000000000" pitchFamily="2" charset="2"/>
              <a:buChar char="§"/>
              <a:defRPr/>
            </a:pPr>
            <a:r>
              <a:rPr lang="ru-RU" sz="2600" dirty="0" err="1">
                <a:solidFill>
                  <a:schemeClr val="tx1"/>
                </a:solidFill>
              </a:rPr>
              <a:t>незадовільному</a:t>
            </a:r>
            <a:r>
              <a:rPr lang="ru-RU" sz="2600" dirty="0">
                <a:solidFill>
                  <a:schemeClr val="tx1"/>
                </a:solidFill>
              </a:rPr>
              <a:t> </a:t>
            </a:r>
            <a:r>
              <a:rPr lang="ru-RU" sz="2600" dirty="0" err="1">
                <a:solidFill>
                  <a:schemeClr val="tx1"/>
                </a:solidFill>
              </a:rPr>
              <a:t>результаті</a:t>
            </a:r>
            <a:r>
              <a:rPr lang="ru-RU" sz="2600" dirty="0">
                <a:solidFill>
                  <a:schemeClr val="tx1"/>
                </a:solidFill>
              </a:rPr>
              <a:t> </a:t>
            </a:r>
            <a:r>
              <a:rPr lang="ru-RU" sz="2600" dirty="0" err="1">
                <a:solidFill>
                  <a:schemeClr val="tx1"/>
                </a:solidFill>
              </a:rPr>
              <a:t>випробування</a:t>
            </a:r>
            <a:r>
              <a:rPr lang="ru-RU" sz="2600" dirty="0">
                <a:solidFill>
                  <a:schemeClr val="tx1"/>
                </a:solidFill>
              </a:rPr>
              <a:t>;</a:t>
            </a:r>
          </a:p>
          <a:p>
            <a:pPr marL="271463" indent="-227013" fontAlgn="auto">
              <a:lnSpc>
                <a:spcPct val="80000"/>
              </a:lnSpc>
              <a:buClr>
                <a:schemeClr val="accent1"/>
              </a:buClr>
              <a:buFont typeface="Wingdings" panose="05000000000000000000" pitchFamily="2" charset="2"/>
              <a:buChar char="§"/>
              <a:defRPr/>
            </a:pPr>
            <a:r>
              <a:rPr lang="ru-RU" sz="2600" dirty="0" err="1">
                <a:solidFill>
                  <a:srgbClr val="0070C0"/>
                </a:solidFill>
              </a:rPr>
              <a:t>звільненні</a:t>
            </a:r>
            <a:r>
              <a:rPr lang="ru-RU" sz="2600" dirty="0">
                <a:solidFill>
                  <a:srgbClr val="0070C0"/>
                </a:solidFill>
              </a:rPr>
              <a:t> </a:t>
            </a:r>
            <a:r>
              <a:rPr lang="ru-RU" sz="2600" dirty="0" err="1">
                <a:solidFill>
                  <a:srgbClr val="0070C0"/>
                </a:solidFill>
              </a:rPr>
              <a:t>сумісника</a:t>
            </a:r>
            <a:r>
              <a:rPr lang="ru-RU" sz="2600" dirty="0">
                <a:solidFill>
                  <a:srgbClr val="0070C0"/>
                </a:solidFill>
              </a:rPr>
              <a:t> </a:t>
            </a:r>
            <a:r>
              <a:rPr lang="ru-RU" sz="2600" dirty="0">
                <a:solidFill>
                  <a:schemeClr val="tx1"/>
                </a:solidFill>
              </a:rPr>
              <a:t>у </a:t>
            </a:r>
            <a:r>
              <a:rPr lang="ru-RU" sz="2600" dirty="0" err="1">
                <a:solidFill>
                  <a:schemeClr val="tx1"/>
                </a:solidFill>
              </a:rPr>
              <a:t>зв'язку</a:t>
            </a:r>
            <a:r>
              <a:rPr lang="ru-RU" sz="2600" dirty="0">
                <a:solidFill>
                  <a:schemeClr val="tx1"/>
                </a:solidFill>
              </a:rPr>
              <a:t> з </a:t>
            </a:r>
            <a:r>
              <a:rPr lang="ru-RU" sz="2600" dirty="0" err="1">
                <a:solidFill>
                  <a:schemeClr val="tx1"/>
                </a:solidFill>
              </a:rPr>
              <a:t>прийняттям</a:t>
            </a:r>
            <a:r>
              <a:rPr lang="ru-RU" sz="2600" dirty="0">
                <a:solidFill>
                  <a:schemeClr val="tx1"/>
                </a:solidFill>
              </a:rPr>
              <a:t> на роботу  </a:t>
            </a:r>
            <a:r>
              <a:rPr lang="ru-RU" sz="2600" dirty="0" err="1">
                <a:solidFill>
                  <a:schemeClr val="tx1"/>
                </a:solidFill>
              </a:rPr>
              <a:t>працівника</a:t>
            </a:r>
            <a:r>
              <a:rPr lang="ru-RU" sz="2600" dirty="0">
                <a:solidFill>
                  <a:schemeClr val="tx1"/>
                </a:solidFill>
              </a:rPr>
              <a:t> — не </a:t>
            </a:r>
            <a:r>
              <a:rPr lang="ru-RU" sz="2600" dirty="0" err="1">
                <a:solidFill>
                  <a:schemeClr val="tx1"/>
                </a:solidFill>
              </a:rPr>
              <a:t>сумісника</a:t>
            </a:r>
            <a:r>
              <a:rPr lang="ru-RU" sz="2600" dirty="0">
                <a:solidFill>
                  <a:schemeClr val="tx1"/>
                </a:solidFill>
              </a:rPr>
              <a:t>, а </a:t>
            </a:r>
            <a:r>
              <a:rPr lang="ru-RU" sz="2600" dirty="0" err="1">
                <a:solidFill>
                  <a:schemeClr val="tx1"/>
                </a:solidFill>
              </a:rPr>
              <a:t>також</a:t>
            </a:r>
            <a:r>
              <a:rPr lang="ru-RU" sz="2600" dirty="0">
                <a:solidFill>
                  <a:schemeClr val="tx1"/>
                </a:solidFill>
              </a:rPr>
              <a:t> у </a:t>
            </a:r>
            <a:r>
              <a:rPr lang="ru-RU" sz="2600" dirty="0" err="1">
                <a:solidFill>
                  <a:schemeClr val="tx1"/>
                </a:solidFill>
              </a:rPr>
              <a:t>зв’язку</a:t>
            </a:r>
            <a:r>
              <a:rPr lang="ru-RU" sz="2600" dirty="0">
                <a:solidFill>
                  <a:schemeClr val="tx1"/>
                </a:solidFill>
              </a:rPr>
              <a:t> з </a:t>
            </a:r>
            <a:r>
              <a:rPr lang="ru-RU" sz="2600" dirty="0" err="1">
                <a:solidFill>
                  <a:schemeClr val="tx1"/>
                </a:solidFill>
              </a:rPr>
              <a:t>обмеженнями</a:t>
            </a:r>
            <a:r>
              <a:rPr lang="ru-RU" sz="2600" dirty="0">
                <a:solidFill>
                  <a:schemeClr val="tx1"/>
                </a:solidFill>
              </a:rPr>
              <a:t> на роботу за </a:t>
            </a:r>
            <a:r>
              <a:rPr lang="ru-RU" sz="2600" dirty="0" err="1">
                <a:solidFill>
                  <a:schemeClr val="tx1"/>
                </a:solidFill>
              </a:rPr>
              <a:t>сумісництвом</a:t>
            </a:r>
            <a:r>
              <a:rPr lang="ru-RU" sz="2600" dirty="0">
                <a:solidFill>
                  <a:schemeClr val="tx1"/>
                </a:solidFill>
              </a:rPr>
              <a:t>, </a:t>
            </a:r>
            <a:r>
              <a:rPr lang="ru-RU" sz="2600" dirty="0" err="1">
                <a:solidFill>
                  <a:schemeClr val="tx1"/>
                </a:solidFill>
              </a:rPr>
              <a:t>передбаченими</a:t>
            </a:r>
            <a:r>
              <a:rPr lang="ru-RU" sz="2600" dirty="0">
                <a:solidFill>
                  <a:schemeClr val="tx1"/>
                </a:solidFill>
              </a:rPr>
              <a:t> </a:t>
            </a:r>
            <a:r>
              <a:rPr lang="ru-RU" sz="2600" dirty="0" err="1">
                <a:solidFill>
                  <a:schemeClr val="tx1"/>
                </a:solidFill>
              </a:rPr>
              <a:t>законодавством</a:t>
            </a:r>
            <a:r>
              <a:rPr lang="ru-RU" sz="2600" dirty="0">
                <a:solidFill>
                  <a:schemeClr val="tx1"/>
                </a:solidFill>
              </a:rPr>
              <a:t>;</a:t>
            </a:r>
          </a:p>
          <a:p>
            <a:pPr marL="271463" indent="-227013" fontAlgn="auto">
              <a:lnSpc>
                <a:spcPct val="80000"/>
              </a:lnSpc>
              <a:buClr>
                <a:schemeClr val="accent1"/>
              </a:buClr>
              <a:buFont typeface="Wingdings" panose="05000000000000000000" pitchFamily="2" charset="2"/>
              <a:buChar char="§"/>
              <a:defRPr/>
            </a:pPr>
            <a:r>
              <a:rPr lang="ru-RU" sz="2600" dirty="0" err="1">
                <a:solidFill>
                  <a:schemeClr val="tx1"/>
                </a:solidFill>
              </a:rPr>
              <a:t>поновленні</a:t>
            </a:r>
            <a:r>
              <a:rPr lang="ru-RU" sz="2600" dirty="0">
                <a:solidFill>
                  <a:schemeClr val="tx1"/>
                </a:solidFill>
              </a:rPr>
              <a:t> на </a:t>
            </a:r>
            <a:r>
              <a:rPr lang="ru-RU" sz="2600" dirty="0" err="1">
                <a:solidFill>
                  <a:schemeClr val="tx1"/>
                </a:solidFill>
              </a:rPr>
              <a:t>роботі</a:t>
            </a:r>
            <a:r>
              <a:rPr lang="ru-RU" sz="2600" dirty="0">
                <a:solidFill>
                  <a:schemeClr val="tx1"/>
                </a:solidFill>
              </a:rPr>
              <a:t> </a:t>
            </a:r>
            <a:r>
              <a:rPr lang="ru-RU" sz="2600" dirty="0" err="1">
                <a:solidFill>
                  <a:schemeClr val="tx1"/>
                </a:solidFill>
              </a:rPr>
              <a:t>працівника</a:t>
            </a:r>
            <a:r>
              <a:rPr lang="ru-RU" sz="2600" dirty="0">
                <a:solidFill>
                  <a:schemeClr val="tx1"/>
                </a:solidFill>
              </a:rPr>
              <a:t>, </a:t>
            </a:r>
            <a:r>
              <a:rPr lang="ru-RU" sz="2600" dirty="0" err="1">
                <a:solidFill>
                  <a:schemeClr val="tx1"/>
                </a:solidFill>
              </a:rPr>
              <a:t>який</a:t>
            </a:r>
            <a:r>
              <a:rPr lang="ru-RU" sz="2600" dirty="0">
                <a:solidFill>
                  <a:schemeClr val="tx1"/>
                </a:solidFill>
              </a:rPr>
              <a:t> </a:t>
            </a:r>
            <a:r>
              <a:rPr lang="ru-RU" sz="2600" dirty="0" err="1">
                <a:solidFill>
                  <a:schemeClr val="tx1"/>
                </a:solidFill>
              </a:rPr>
              <a:t>раніше</a:t>
            </a:r>
            <a:r>
              <a:rPr lang="ru-RU" sz="2600" dirty="0">
                <a:solidFill>
                  <a:schemeClr val="tx1"/>
                </a:solidFill>
              </a:rPr>
              <a:t> </a:t>
            </a:r>
            <a:r>
              <a:rPr lang="ru-RU" sz="2600" dirty="0" err="1">
                <a:solidFill>
                  <a:schemeClr val="tx1"/>
                </a:solidFill>
              </a:rPr>
              <a:t>виконував</a:t>
            </a:r>
            <a:r>
              <a:rPr lang="ru-RU" sz="2600" dirty="0">
                <a:solidFill>
                  <a:schemeClr val="tx1"/>
                </a:solidFill>
              </a:rPr>
              <a:t> </a:t>
            </a:r>
            <a:r>
              <a:rPr lang="ru-RU" sz="2600" dirty="0" err="1">
                <a:solidFill>
                  <a:schemeClr val="tx1"/>
                </a:solidFill>
              </a:rPr>
              <a:t>цю</a:t>
            </a:r>
            <a:r>
              <a:rPr lang="ru-RU" sz="2600" dirty="0">
                <a:solidFill>
                  <a:schemeClr val="tx1"/>
                </a:solidFill>
              </a:rPr>
              <a:t> роботу;</a:t>
            </a:r>
          </a:p>
          <a:p>
            <a:pPr marL="271463" indent="-227013" fontAlgn="auto">
              <a:lnSpc>
                <a:spcPct val="80000"/>
              </a:lnSpc>
              <a:buClr>
                <a:schemeClr val="accent1"/>
              </a:buClr>
              <a:buFont typeface="Wingdings" panose="05000000000000000000" pitchFamily="2" charset="2"/>
              <a:buChar char="§"/>
              <a:defRPr/>
            </a:pPr>
            <a:r>
              <a:rPr lang="ru-RU" sz="2600" dirty="0" err="1">
                <a:solidFill>
                  <a:schemeClr val="tx1"/>
                </a:solidFill>
              </a:rPr>
              <a:t>звільненні</a:t>
            </a:r>
            <a:r>
              <a:rPr lang="ru-RU" sz="2600" dirty="0">
                <a:solidFill>
                  <a:schemeClr val="tx1"/>
                </a:solidFill>
              </a:rPr>
              <a:t> </a:t>
            </a:r>
            <a:r>
              <a:rPr lang="ru-RU" sz="2600" dirty="0" err="1">
                <a:solidFill>
                  <a:schemeClr val="tx1"/>
                </a:solidFill>
              </a:rPr>
              <a:t>працівника</a:t>
            </a:r>
            <a:r>
              <a:rPr lang="ru-RU" sz="2600" dirty="0">
                <a:solidFill>
                  <a:schemeClr val="tx1"/>
                </a:solidFill>
              </a:rPr>
              <a:t> — не члена </a:t>
            </a:r>
            <a:r>
              <a:rPr lang="ru-RU" sz="2600" dirty="0" err="1">
                <a:solidFill>
                  <a:schemeClr val="tx1"/>
                </a:solidFill>
              </a:rPr>
              <a:t>профспілки</a:t>
            </a:r>
            <a:r>
              <a:rPr lang="ru-RU" sz="2600" dirty="0">
                <a:solidFill>
                  <a:schemeClr val="tx1"/>
                </a:solidFill>
              </a:rPr>
              <a:t>;</a:t>
            </a:r>
          </a:p>
          <a:p>
            <a:pPr marL="271463" indent="-227013" fontAlgn="auto">
              <a:lnSpc>
                <a:spcPct val="80000"/>
              </a:lnSpc>
              <a:buClr>
                <a:schemeClr val="accent1"/>
              </a:buClr>
              <a:buFont typeface="Wingdings" panose="05000000000000000000" pitchFamily="2" charset="2"/>
              <a:buChar char="§"/>
              <a:defRPr/>
            </a:pPr>
            <a:r>
              <a:rPr lang="ru-RU" sz="2600" dirty="0" err="1">
                <a:solidFill>
                  <a:schemeClr val="tx1"/>
                </a:solidFill>
              </a:rPr>
              <a:t>звільненні</a:t>
            </a:r>
            <a:r>
              <a:rPr lang="ru-RU" sz="2600" dirty="0">
                <a:solidFill>
                  <a:schemeClr val="tx1"/>
                </a:solidFill>
              </a:rPr>
              <a:t> з </a:t>
            </a:r>
            <a:r>
              <a:rPr lang="ru-RU" sz="2600" dirty="0" err="1">
                <a:solidFill>
                  <a:schemeClr val="tx1"/>
                </a:solidFill>
              </a:rPr>
              <a:t>підприємства</a:t>
            </a:r>
            <a:r>
              <a:rPr lang="ru-RU" sz="2600" dirty="0">
                <a:solidFill>
                  <a:schemeClr val="tx1"/>
                </a:solidFill>
              </a:rPr>
              <a:t>, де </a:t>
            </a:r>
            <a:r>
              <a:rPr lang="ru-RU" sz="2600" dirty="0" err="1">
                <a:solidFill>
                  <a:schemeClr val="tx1"/>
                </a:solidFill>
              </a:rPr>
              <a:t>немає</a:t>
            </a:r>
            <a:r>
              <a:rPr lang="ru-RU" sz="2600" dirty="0">
                <a:solidFill>
                  <a:schemeClr val="tx1"/>
                </a:solidFill>
              </a:rPr>
              <a:t> </a:t>
            </a:r>
            <a:r>
              <a:rPr lang="ru-RU" sz="2600" dirty="0" err="1">
                <a:solidFill>
                  <a:schemeClr val="tx1"/>
                </a:solidFill>
              </a:rPr>
              <a:t>профспілки</a:t>
            </a:r>
            <a:r>
              <a:rPr lang="ru-RU" sz="2600" dirty="0">
                <a:solidFill>
                  <a:schemeClr val="tx1"/>
                </a:solidFill>
              </a:rPr>
              <a:t>;</a:t>
            </a:r>
          </a:p>
          <a:p>
            <a:pPr marL="271463" indent="-227013" fontAlgn="auto">
              <a:lnSpc>
                <a:spcPct val="80000"/>
              </a:lnSpc>
              <a:buClr>
                <a:schemeClr val="accent1"/>
              </a:buClr>
              <a:buFont typeface="Wingdings" panose="05000000000000000000" pitchFamily="2" charset="2"/>
              <a:buChar char="§"/>
              <a:defRPr/>
            </a:pPr>
            <a:r>
              <a:rPr lang="ru-RU" sz="2600" dirty="0" err="1">
                <a:solidFill>
                  <a:schemeClr val="tx1"/>
                </a:solidFill>
              </a:rPr>
              <a:t>звільненні</a:t>
            </a:r>
            <a:r>
              <a:rPr lang="ru-RU" sz="2600" dirty="0">
                <a:solidFill>
                  <a:schemeClr val="tx1"/>
                </a:solidFill>
              </a:rPr>
              <a:t> </a:t>
            </a:r>
            <a:r>
              <a:rPr lang="ru-RU" sz="2600" dirty="0" err="1">
                <a:solidFill>
                  <a:schemeClr val="tx1"/>
                </a:solidFill>
              </a:rPr>
              <a:t>працівника</a:t>
            </a:r>
            <a:r>
              <a:rPr lang="ru-RU" sz="2600" dirty="0">
                <a:solidFill>
                  <a:schemeClr val="tx1"/>
                </a:solidFill>
              </a:rPr>
              <a:t>, </a:t>
            </a:r>
            <a:r>
              <a:rPr lang="ru-RU" sz="2600" dirty="0" err="1">
                <a:solidFill>
                  <a:schemeClr val="tx1"/>
                </a:solidFill>
              </a:rPr>
              <a:t>який</a:t>
            </a:r>
            <a:r>
              <a:rPr lang="ru-RU" sz="2600" dirty="0">
                <a:solidFill>
                  <a:schemeClr val="tx1"/>
                </a:solidFill>
              </a:rPr>
              <a:t> вчинив на </a:t>
            </a:r>
            <a:r>
              <a:rPr lang="ru-RU" sz="2600" dirty="0" err="1">
                <a:solidFill>
                  <a:schemeClr val="tx1"/>
                </a:solidFill>
              </a:rPr>
              <a:t>роботі</a:t>
            </a:r>
            <a:r>
              <a:rPr lang="ru-RU" sz="2600" dirty="0">
                <a:solidFill>
                  <a:schemeClr val="tx1"/>
                </a:solidFill>
              </a:rPr>
              <a:t> </a:t>
            </a:r>
            <a:r>
              <a:rPr lang="ru-RU" sz="2600" dirty="0" err="1">
                <a:solidFill>
                  <a:schemeClr val="tx1"/>
                </a:solidFill>
              </a:rPr>
              <a:t>розкрадання</a:t>
            </a:r>
            <a:r>
              <a:rPr lang="ru-RU" sz="2600" dirty="0">
                <a:solidFill>
                  <a:schemeClr val="tx1"/>
                </a:solidFill>
              </a:rPr>
              <a:t> (в </a:t>
            </a:r>
            <a:r>
              <a:rPr lang="ru-RU" sz="2600" dirty="0" err="1">
                <a:solidFill>
                  <a:schemeClr val="tx1"/>
                </a:solidFill>
              </a:rPr>
              <a:t>т.ч</a:t>
            </a:r>
            <a:r>
              <a:rPr lang="ru-RU" sz="2600" dirty="0">
                <a:solidFill>
                  <a:schemeClr val="tx1"/>
                </a:solidFill>
              </a:rPr>
              <a:t>. </a:t>
            </a:r>
            <a:r>
              <a:rPr lang="ru-RU" sz="2600" dirty="0" err="1">
                <a:solidFill>
                  <a:schemeClr val="tx1"/>
                </a:solidFill>
              </a:rPr>
              <a:t>дрібне</a:t>
            </a:r>
            <a:r>
              <a:rPr lang="ru-RU" sz="2600" dirty="0">
                <a:solidFill>
                  <a:schemeClr val="tx1"/>
                </a:solidFill>
              </a:rPr>
              <a:t>) майна </a:t>
            </a:r>
            <a:r>
              <a:rPr lang="ru-RU" sz="2600" dirty="0" err="1">
                <a:solidFill>
                  <a:schemeClr val="tx1"/>
                </a:solidFill>
              </a:rPr>
              <a:t>власника</a:t>
            </a:r>
            <a:r>
              <a:rPr lang="ru-RU" sz="2600" dirty="0">
                <a:solidFill>
                  <a:schemeClr val="tx1"/>
                </a:solidFill>
              </a:rPr>
              <a:t>; </a:t>
            </a:r>
          </a:p>
          <a:p>
            <a:pPr marL="271463" indent="-227013" fontAlgn="auto">
              <a:lnSpc>
                <a:spcPct val="80000"/>
              </a:lnSpc>
              <a:buClr>
                <a:schemeClr val="accent1"/>
              </a:buClr>
              <a:buFont typeface="Wingdings" panose="05000000000000000000" pitchFamily="2" charset="2"/>
              <a:buChar char="§"/>
              <a:defRPr/>
            </a:pPr>
            <a:r>
              <a:rPr lang="ru-RU" sz="2600" dirty="0" err="1">
                <a:solidFill>
                  <a:schemeClr val="tx1"/>
                </a:solidFill>
              </a:rPr>
              <a:t>звільненні</a:t>
            </a:r>
            <a:r>
              <a:rPr lang="ru-RU" sz="2600" dirty="0">
                <a:solidFill>
                  <a:schemeClr val="tx1"/>
                </a:solidFill>
              </a:rPr>
              <a:t> </a:t>
            </a:r>
            <a:r>
              <a:rPr lang="ru-RU" sz="2600" dirty="0" err="1">
                <a:solidFill>
                  <a:schemeClr val="tx1"/>
                </a:solidFill>
              </a:rPr>
              <a:t>керівника</a:t>
            </a:r>
            <a:r>
              <a:rPr lang="ru-RU" sz="2600" dirty="0">
                <a:solidFill>
                  <a:schemeClr val="tx1"/>
                </a:solidFill>
              </a:rPr>
              <a:t> </a:t>
            </a:r>
            <a:r>
              <a:rPr lang="ru-RU" sz="2600" dirty="0" err="1">
                <a:solidFill>
                  <a:schemeClr val="tx1"/>
                </a:solidFill>
              </a:rPr>
              <a:t>підприємства</a:t>
            </a:r>
            <a:r>
              <a:rPr lang="ru-RU" sz="2600" dirty="0">
                <a:solidFill>
                  <a:schemeClr val="tx1"/>
                </a:solidFill>
              </a:rPr>
              <a:t> (</a:t>
            </a:r>
            <a:r>
              <a:rPr lang="ru-RU" sz="2600" dirty="0" err="1">
                <a:solidFill>
                  <a:schemeClr val="tx1"/>
                </a:solidFill>
              </a:rPr>
              <a:t>філіалу</a:t>
            </a:r>
            <a:r>
              <a:rPr lang="ru-RU" sz="2600" dirty="0">
                <a:solidFill>
                  <a:schemeClr val="tx1"/>
                </a:solidFill>
              </a:rPr>
              <a:t>, </a:t>
            </a:r>
            <a:r>
              <a:rPr lang="ru-RU" sz="2600" dirty="0" err="1">
                <a:solidFill>
                  <a:schemeClr val="tx1"/>
                </a:solidFill>
              </a:rPr>
              <a:t>представництва</a:t>
            </a:r>
            <a:r>
              <a:rPr lang="ru-RU" sz="2600" dirty="0">
                <a:solidFill>
                  <a:schemeClr val="tx1"/>
                </a:solidFill>
              </a:rPr>
              <a:t>, </a:t>
            </a:r>
            <a:r>
              <a:rPr lang="ru-RU" sz="2600" dirty="0" err="1">
                <a:solidFill>
                  <a:schemeClr val="tx1"/>
                </a:solidFill>
              </a:rPr>
              <a:t>відділення,іншого</a:t>
            </a:r>
            <a:r>
              <a:rPr lang="ru-RU" sz="2600" dirty="0">
                <a:solidFill>
                  <a:schemeClr val="tx1"/>
                </a:solidFill>
              </a:rPr>
              <a:t> </a:t>
            </a:r>
            <a:r>
              <a:rPr lang="ru-RU" sz="2600" dirty="0" err="1">
                <a:solidFill>
                  <a:schemeClr val="tx1"/>
                </a:solidFill>
              </a:rPr>
              <a:t>відокр</a:t>
            </a:r>
            <a:r>
              <a:rPr lang="ru-RU" sz="2600" dirty="0">
                <a:solidFill>
                  <a:schemeClr val="tx1"/>
                </a:solidFill>
              </a:rPr>
              <a:t>. </a:t>
            </a:r>
            <a:r>
              <a:rPr lang="ru-RU" sz="2600" dirty="0" err="1">
                <a:solidFill>
                  <a:schemeClr val="tx1"/>
                </a:solidFill>
              </a:rPr>
              <a:t>підрозділу</a:t>
            </a:r>
            <a:r>
              <a:rPr lang="ru-RU" sz="2600" dirty="0">
                <a:solidFill>
                  <a:schemeClr val="tx1"/>
                </a:solidFill>
              </a:rPr>
              <a:t>), </a:t>
            </a:r>
            <a:r>
              <a:rPr lang="ru-RU" sz="2600" dirty="0" err="1">
                <a:solidFill>
                  <a:schemeClr val="tx1"/>
                </a:solidFill>
              </a:rPr>
              <a:t>його</a:t>
            </a:r>
            <a:r>
              <a:rPr lang="ru-RU" sz="2600" dirty="0">
                <a:solidFill>
                  <a:schemeClr val="tx1"/>
                </a:solidFill>
              </a:rPr>
              <a:t> </a:t>
            </a:r>
            <a:r>
              <a:rPr lang="ru-RU" sz="2600" dirty="0" err="1">
                <a:solidFill>
                  <a:schemeClr val="tx1"/>
                </a:solidFill>
              </a:rPr>
              <a:t>заступників</a:t>
            </a:r>
            <a:r>
              <a:rPr lang="ru-RU" sz="2600" dirty="0">
                <a:solidFill>
                  <a:schemeClr val="tx1"/>
                </a:solidFill>
              </a:rPr>
              <a:t>, </a:t>
            </a:r>
            <a:r>
              <a:rPr lang="ru-RU" sz="2600" dirty="0" err="1">
                <a:solidFill>
                  <a:schemeClr val="tx1"/>
                </a:solidFill>
              </a:rPr>
              <a:t>головбуха</a:t>
            </a:r>
            <a:r>
              <a:rPr lang="ru-RU" sz="2600" dirty="0">
                <a:solidFill>
                  <a:schemeClr val="tx1"/>
                </a:solidFill>
              </a:rPr>
              <a:t>, </a:t>
            </a:r>
            <a:r>
              <a:rPr lang="ru-RU" sz="2600" dirty="0" err="1">
                <a:solidFill>
                  <a:schemeClr val="tx1"/>
                </a:solidFill>
              </a:rPr>
              <a:t>його</a:t>
            </a:r>
            <a:r>
              <a:rPr lang="ru-RU" sz="2600" dirty="0">
                <a:solidFill>
                  <a:schemeClr val="tx1"/>
                </a:solidFill>
              </a:rPr>
              <a:t> </a:t>
            </a:r>
            <a:r>
              <a:rPr lang="ru-RU" sz="2600" dirty="0" err="1">
                <a:solidFill>
                  <a:schemeClr val="tx1"/>
                </a:solidFill>
              </a:rPr>
              <a:t>заступників</a:t>
            </a:r>
            <a:r>
              <a:rPr lang="ru-RU" sz="2600" dirty="0">
                <a:solidFill>
                  <a:schemeClr val="tx1"/>
                </a:solidFill>
              </a:rPr>
              <a:t>, служб. </a:t>
            </a:r>
            <a:r>
              <a:rPr lang="ru-RU" sz="2600" dirty="0" err="1">
                <a:solidFill>
                  <a:schemeClr val="tx1"/>
                </a:solidFill>
              </a:rPr>
              <a:t>осіб</a:t>
            </a:r>
            <a:r>
              <a:rPr lang="ru-RU" sz="2600" dirty="0">
                <a:solidFill>
                  <a:schemeClr val="tx1"/>
                </a:solidFill>
              </a:rPr>
              <a:t> </a:t>
            </a:r>
            <a:r>
              <a:rPr lang="ru-RU" sz="2600" dirty="0" err="1">
                <a:solidFill>
                  <a:schemeClr val="tx1"/>
                </a:solidFill>
              </a:rPr>
              <a:t>органів</a:t>
            </a:r>
            <a:r>
              <a:rPr lang="ru-RU" sz="2600" dirty="0">
                <a:solidFill>
                  <a:schemeClr val="tx1"/>
                </a:solidFill>
              </a:rPr>
              <a:t> </a:t>
            </a:r>
            <a:r>
              <a:rPr lang="ru-RU" sz="2600" dirty="0" err="1">
                <a:solidFill>
                  <a:schemeClr val="tx1"/>
                </a:solidFill>
              </a:rPr>
              <a:t>доходів</a:t>
            </a:r>
            <a:r>
              <a:rPr lang="ru-RU" sz="2600" dirty="0">
                <a:solidFill>
                  <a:schemeClr val="tx1"/>
                </a:solidFill>
              </a:rPr>
              <a:t> і </a:t>
            </a:r>
            <a:r>
              <a:rPr lang="ru-RU" sz="2600" dirty="0" err="1">
                <a:solidFill>
                  <a:schemeClr val="tx1"/>
                </a:solidFill>
              </a:rPr>
              <a:t>зборів</a:t>
            </a:r>
            <a:r>
              <a:rPr lang="ru-RU" sz="2600" dirty="0">
                <a:solidFill>
                  <a:schemeClr val="tx1"/>
                </a:solidFill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47097069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112889" y="188640"/>
            <a:ext cx="8923607" cy="6552728"/>
          </a:xfrm>
        </p:spPr>
        <p:txBody>
          <a:bodyPr/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uk-UA" sz="3200" dirty="0">
                <a:solidFill>
                  <a:schemeClr val="tx1"/>
                </a:solidFill>
              </a:rPr>
              <a:t>Профспілка:</a:t>
            </a:r>
          </a:p>
          <a:p>
            <a:pPr marL="0" indent="0">
              <a:lnSpc>
                <a:spcPct val="80000"/>
              </a:lnSpc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uk-UA" sz="3200" dirty="0">
                <a:solidFill>
                  <a:schemeClr val="tx1"/>
                </a:solidFill>
              </a:rPr>
              <a:t>у 15-денний строк — розглядає подання в присутності працівника (у разі повторної неявки без поважних причин — без працівника)</a:t>
            </a:r>
          </a:p>
          <a:p>
            <a:pPr marL="0" indent="0">
              <a:lnSpc>
                <a:spcPct val="80000"/>
              </a:lnSpc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uk-UA" sz="3200" dirty="0">
                <a:solidFill>
                  <a:schemeClr val="tx1"/>
                </a:solidFill>
              </a:rPr>
              <a:t>у 3-денний термін з дати прийняття рішення повідомляє роботодавця про прийняте рішення (якщо пропущено цей термін, то вважають, що згода надана)</a:t>
            </a:r>
          </a:p>
          <a:p>
            <a:pPr marL="0" indent="0">
              <a:lnSpc>
                <a:spcPct val="80000"/>
              </a:lnSpc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uk-UA" sz="3200" dirty="0">
                <a:solidFill>
                  <a:schemeClr val="tx1"/>
                </a:solidFill>
              </a:rPr>
              <a:t>відмова має бути обґрунтована, в іншому разі можна звільнити без згоди.</a:t>
            </a:r>
          </a:p>
          <a:p>
            <a:pPr marL="0" indent="0">
              <a:lnSpc>
                <a:spcPct val="80000"/>
              </a:lnSpc>
              <a:buClr>
                <a:schemeClr val="accent1"/>
              </a:buClr>
              <a:buNone/>
            </a:pPr>
            <a:r>
              <a:rPr lang="uk-UA" sz="3200" dirty="0">
                <a:solidFill>
                  <a:schemeClr val="tx1"/>
                </a:solidFill>
              </a:rPr>
              <a:t>Розірвати ТД можна протягом місяця з дати одержання згоди</a:t>
            </a:r>
            <a:r>
              <a:rPr lang="ru-RU" sz="3200" dirty="0">
                <a:solidFill>
                  <a:schemeClr val="tx1"/>
                </a:solidFill>
              </a:rPr>
              <a:t> </a:t>
            </a:r>
            <a:r>
              <a:rPr lang="ru-RU" sz="3200" dirty="0" err="1">
                <a:solidFill>
                  <a:schemeClr val="tx1"/>
                </a:solidFill>
              </a:rPr>
              <a:t>профспілки</a:t>
            </a:r>
            <a:endParaRPr lang="ru-RU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72236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107503" y="101600"/>
            <a:ext cx="8968763" cy="6683022"/>
          </a:xfrm>
        </p:spPr>
        <p:txBody>
          <a:bodyPr/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uk-UA" sz="3200" b="1" dirty="0">
                <a:solidFill>
                  <a:schemeClr val="tx1"/>
                </a:solidFill>
              </a:rPr>
              <a:t>Письмова форма ТД також обов’язкова:</a:t>
            </a:r>
          </a:p>
          <a:p>
            <a:pPr>
              <a:lnSpc>
                <a:spcPct val="80000"/>
              </a:lnSpc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uk-UA" sz="2700" dirty="0">
                <a:solidFill>
                  <a:schemeClr val="tx1"/>
                </a:solidFill>
              </a:rPr>
              <a:t>з працівниками, допущеними до </a:t>
            </a:r>
            <a:r>
              <a:rPr lang="uk-UA" sz="2700" b="1" dirty="0" err="1">
                <a:solidFill>
                  <a:schemeClr val="tx1"/>
                </a:solidFill>
              </a:rPr>
              <a:t>держтаємниці</a:t>
            </a:r>
            <a:r>
              <a:rPr lang="uk-UA" sz="2700" b="1" dirty="0">
                <a:solidFill>
                  <a:schemeClr val="tx1"/>
                </a:solidFill>
              </a:rPr>
              <a:t> </a:t>
            </a:r>
            <a:r>
              <a:rPr lang="uk-UA" sz="2700" dirty="0">
                <a:solidFill>
                  <a:schemeClr val="tx1"/>
                </a:solidFill>
              </a:rPr>
              <a:t>(</a:t>
            </a:r>
            <a:r>
              <a:rPr lang="uk-UA" sz="2700" i="1" dirty="0">
                <a:solidFill>
                  <a:schemeClr val="tx1"/>
                </a:solidFill>
              </a:rPr>
              <a:t>ЗУ «Про </a:t>
            </a:r>
            <a:r>
              <a:rPr lang="uk-UA" sz="2700" i="1" dirty="0" err="1">
                <a:solidFill>
                  <a:schemeClr val="tx1"/>
                </a:solidFill>
              </a:rPr>
              <a:t>держтаємницю</a:t>
            </a:r>
            <a:r>
              <a:rPr lang="uk-UA" sz="2700" i="1" dirty="0">
                <a:solidFill>
                  <a:schemeClr val="tx1"/>
                </a:solidFill>
              </a:rPr>
              <a:t>»,</a:t>
            </a:r>
            <a:r>
              <a:rPr lang="ru-RU" sz="2700" i="1" dirty="0">
                <a:solidFill>
                  <a:schemeClr val="tx1"/>
                </a:solidFill>
              </a:rPr>
              <a:t> </a:t>
            </a:r>
            <a:r>
              <a:rPr lang="uk-UA" sz="2700" i="1" dirty="0">
                <a:solidFill>
                  <a:schemeClr val="tx1"/>
                </a:solidFill>
              </a:rPr>
              <a:t>наказ Держкомітету з питань </a:t>
            </a:r>
            <a:r>
              <a:rPr lang="uk-UA" sz="2700" i="1" dirty="0" err="1">
                <a:solidFill>
                  <a:schemeClr val="tx1"/>
                </a:solidFill>
              </a:rPr>
              <a:t>держсекретів</a:t>
            </a:r>
            <a:r>
              <a:rPr lang="uk-UA" sz="2700" i="1" dirty="0">
                <a:solidFill>
                  <a:schemeClr val="tx1"/>
                </a:solidFill>
              </a:rPr>
              <a:t> «Про затвердження Типової форми ТД з працівником, діяльність якого пов’язана з </a:t>
            </a:r>
            <a:r>
              <a:rPr lang="uk-UA" sz="2700" i="1" dirty="0" err="1">
                <a:solidFill>
                  <a:schemeClr val="tx1"/>
                </a:solidFill>
              </a:rPr>
              <a:t>держ</a:t>
            </a:r>
            <a:r>
              <a:rPr lang="uk-UA" sz="2700" i="1" dirty="0">
                <a:solidFill>
                  <a:schemeClr val="tx1"/>
                </a:solidFill>
              </a:rPr>
              <a:t>. таємницею, та Зобов’язання громадянина України у зв’язку з допуском до </a:t>
            </a:r>
            <a:r>
              <a:rPr lang="uk-UA" sz="2700" i="1" dirty="0" err="1">
                <a:solidFill>
                  <a:schemeClr val="tx1"/>
                </a:solidFill>
              </a:rPr>
              <a:t>держтаємниці</a:t>
            </a:r>
            <a:r>
              <a:rPr lang="uk-UA" sz="2700" i="1" dirty="0">
                <a:solidFill>
                  <a:schemeClr val="tx1"/>
                </a:solidFill>
              </a:rPr>
              <a:t>»</a:t>
            </a:r>
            <a:r>
              <a:rPr lang="ru-RU" sz="2700" i="1" dirty="0">
                <a:solidFill>
                  <a:schemeClr val="tx1"/>
                </a:solidFill>
              </a:rPr>
              <a:t> № 44 </a:t>
            </a:r>
            <a:r>
              <a:rPr lang="ru-RU" sz="2700" i="1" dirty="0" err="1">
                <a:solidFill>
                  <a:schemeClr val="tx1"/>
                </a:solidFill>
              </a:rPr>
              <a:t>від</a:t>
            </a:r>
            <a:r>
              <a:rPr lang="ru-RU" sz="2700" i="1" dirty="0">
                <a:solidFill>
                  <a:schemeClr val="tx1"/>
                </a:solidFill>
              </a:rPr>
              <a:t> 08.12.1994</a:t>
            </a:r>
            <a:r>
              <a:rPr lang="uk-UA" sz="2700" i="1" dirty="0">
                <a:solidFill>
                  <a:schemeClr val="tx1"/>
                </a:solidFill>
              </a:rPr>
              <a:t>); </a:t>
            </a:r>
            <a:endParaRPr lang="uk-UA" sz="2700" b="1" i="1" dirty="0">
              <a:solidFill>
                <a:schemeClr val="tx1"/>
              </a:solidFill>
            </a:endParaRPr>
          </a:p>
          <a:p>
            <a:pPr>
              <a:lnSpc>
                <a:spcPct val="80000"/>
              </a:lnSpc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uk-UA" sz="2700" dirty="0">
                <a:solidFill>
                  <a:schemeClr val="tx1"/>
                </a:solidFill>
              </a:rPr>
              <a:t>при прийнятті в  </a:t>
            </a:r>
            <a:r>
              <a:rPr lang="uk-UA" sz="2700" b="1" dirty="0">
                <a:solidFill>
                  <a:schemeClr val="tx1"/>
                </a:solidFill>
              </a:rPr>
              <a:t>релігійну організацію</a:t>
            </a:r>
            <a:r>
              <a:rPr lang="uk-UA" sz="2700" b="1" i="1" dirty="0">
                <a:solidFill>
                  <a:schemeClr val="tx1"/>
                </a:solidFill>
              </a:rPr>
              <a:t> </a:t>
            </a:r>
            <a:r>
              <a:rPr lang="uk-UA" sz="2700" i="1" dirty="0">
                <a:solidFill>
                  <a:schemeClr val="tx1"/>
                </a:solidFill>
              </a:rPr>
              <a:t>(ст. 25 ЗУ «Про свободу совісті та релігійні організації»);</a:t>
            </a:r>
          </a:p>
          <a:p>
            <a:pPr>
              <a:lnSpc>
                <a:spcPct val="80000"/>
              </a:lnSpc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uk-UA" sz="2700" dirty="0">
                <a:solidFill>
                  <a:schemeClr val="tx1"/>
                </a:solidFill>
              </a:rPr>
              <a:t>на час проходження </a:t>
            </a:r>
            <a:r>
              <a:rPr lang="uk-UA" sz="2700" b="1" dirty="0">
                <a:solidFill>
                  <a:schemeClr val="tx1"/>
                </a:solidFill>
              </a:rPr>
              <a:t>альтернативної служби </a:t>
            </a:r>
            <a:r>
              <a:rPr lang="uk-UA" sz="2700" dirty="0">
                <a:solidFill>
                  <a:schemeClr val="tx1"/>
                </a:solidFill>
              </a:rPr>
              <a:t>(</a:t>
            </a:r>
            <a:r>
              <a:rPr lang="uk-UA" sz="2700" i="1" dirty="0">
                <a:solidFill>
                  <a:schemeClr val="tx1"/>
                </a:solidFill>
              </a:rPr>
              <a:t>ст. 15 ЗУ «Про альтернативну (невійськову) службу</a:t>
            </a:r>
            <a:r>
              <a:rPr lang="uk-UA" sz="2700" dirty="0">
                <a:solidFill>
                  <a:schemeClr val="tx1"/>
                </a:solidFill>
              </a:rPr>
              <a:t>»);</a:t>
            </a:r>
          </a:p>
          <a:p>
            <a:pPr>
              <a:lnSpc>
                <a:spcPct val="80000"/>
              </a:lnSpc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uk-UA" sz="2700" dirty="0">
                <a:solidFill>
                  <a:schemeClr val="tx1"/>
                </a:solidFill>
              </a:rPr>
              <a:t>на час участі у </a:t>
            </a:r>
            <a:r>
              <a:rPr lang="uk-UA" sz="2700" b="1" dirty="0">
                <a:solidFill>
                  <a:schemeClr val="tx1"/>
                </a:solidFill>
              </a:rPr>
              <a:t>громадських та інших роботах тимчасового характеру </a:t>
            </a:r>
            <a:r>
              <a:rPr lang="uk-UA" sz="2700" dirty="0">
                <a:solidFill>
                  <a:schemeClr val="tx1"/>
                </a:solidFill>
              </a:rPr>
              <a:t>за направленням служби зайнятості</a:t>
            </a:r>
            <a:r>
              <a:rPr lang="uk-UA" sz="2700" i="1" dirty="0">
                <a:solidFill>
                  <a:schemeClr val="tx1"/>
                </a:solidFill>
              </a:rPr>
              <a:t> (п. 5 Порядку організації громадських та інших робіт тимчасового характеру, затвердженого ПКМУ від 20.03.2013 № 175) 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107504" y="-27384"/>
            <a:ext cx="9001000" cy="6768752"/>
          </a:xfrm>
        </p:spPr>
        <p:txBody>
          <a:bodyPr rtlCol="0">
            <a:noAutofit/>
          </a:bodyPr>
          <a:lstStyle/>
          <a:p>
            <a:pPr indent="-182880" algn="ctr" fontAlgn="auto">
              <a:lnSpc>
                <a:spcPct val="80000"/>
              </a:lnSpc>
              <a:buClr>
                <a:schemeClr val="accent6">
                  <a:lumMod val="75000"/>
                </a:schemeClr>
              </a:buClr>
              <a:buFontTx/>
              <a:buNone/>
              <a:defRPr/>
            </a:pPr>
            <a:r>
              <a:rPr lang="uk-UA" sz="3000" b="1" dirty="0">
                <a:solidFill>
                  <a:schemeClr val="tx1"/>
                </a:solidFill>
              </a:rPr>
              <a:t>Звільнення у зв’язку зі скороченням                (п. 1 ст. 40 </a:t>
            </a:r>
            <a:r>
              <a:rPr lang="uk-UA" sz="3000" b="1" dirty="0" err="1">
                <a:solidFill>
                  <a:schemeClr val="tx1"/>
                </a:solidFill>
              </a:rPr>
              <a:t>КЗпП</a:t>
            </a:r>
            <a:r>
              <a:rPr lang="uk-UA" sz="3000" b="1" dirty="0">
                <a:solidFill>
                  <a:schemeClr val="tx1"/>
                </a:solidFill>
              </a:rPr>
              <a:t>)</a:t>
            </a:r>
          </a:p>
          <a:p>
            <a:pPr marL="45720" indent="0" fontAlgn="auto">
              <a:lnSpc>
                <a:spcPct val="80000"/>
              </a:lnSpc>
              <a:buClr>
                <a:schemeClr val="accent1"/>
              </a:buClr>
              <a:buNone/>
              <a:defRPr/>
            </a:pPr>
            <a:r>
              <a:rPr lang="ru-RU" sz="2900" dirty="0">
                <a:solidFill>
                  <a:schemeClr val="tx1"/>
                </a:solidFill>
              </a:rPr>
              <a:t>1. </a:t>
            </a:r>
            <a:r>
              <a:rPr lang="ru-RU" sz="2900" dirty="0" err="1">
                <a:solidFill>
                  <a:schemeClr val="tx1"/>
                </a:solidFill>
              </a:rPr>
              <a:t>Роботодавець</a:t>
            </a:r>
            <a:r>
              <a:rPr lang="ru-RU" sz="2900" dirty="0">
                <a:solidFill>
                  <a:schemeClr val="tx1"/>
                </a:solidFill>
              </a:rPr>
              <a:t> </a:t>
            </a:r>
            <a:r>
              <a:rPr lang="ru-RU" sz="2900" dirty="0" err="1">
                <a:solidFill>
                  <a:schemeClr val="tx1"/>
                </a:solidFill>
              </a:rPr>
              <a:t>приймає</a:t>
            </a:r>
            <a:r>
              <a:rPr lang="ru-RU" sz="2900" dirty="0">
                <a:solidFill>
                  <a:schemeClr val="tx1"/>
                </a:solidFill>
              </a:rPr>
              <a:t> </a:t>
            </a:r>
            <a:r>
              <a:rPr lang="ru-RU" sz="2900" dirty="0" err="1">
                <a:solidFill>
                  <a:schemeClr val="tx1"/>
                </a:solidFill>
              </a:rPr>
              <a:t>рішення</a:t>
            </a:r>
            <a:r>
              <a:rPr lang="ru-RU" sz="2900" dirty="0">
                <a:solidFill>
                  <a:schemeClr val="tx1"/>
                </a:solidFill>
              </a:rPr>
              <a:t> про </a:t>
            </a:r>
            <a:r>
              <a:rPr lang="ru-RU" sz="2900" dirty="0" err="1">
                <a:solidFill>
                  <a:schemeClr val="tx1"/>
                </a:solidFill>
              </a:rPr>
              <a:t>скорочення</a:t>
            </a:r>
            <a:r>
              <a:rPr lang="ru-RU" sz="2900" dirty="0">
                <a:solidFill>
                  <a:schemeClr val="tx1"/>
                </a:solidFill>
              </a:rPr>
              <a:t> </a:t>
            </a:r>
            <a:r>
              <a:rPr lang="ru-RU" sz="2900" dirty="0" err="1">
                <a:solidFill>
                  <a:schemeClr val="tx1"/>
                </a:solidFill>
              </a:rPr>
              <a:t>чисельності</a:t>
            </a:r>
            <a:r>
              <a:rPr lang="ru-RU" sz="2900" dirty="0">
                <a:solidFill>
                  <a:schemeClr val="tx1"/>
                </a:solidFill>
              </a:rPr>
              <a:t> та штату </a:t>
            </a:r>
            <a:r>
              <a:rPr lang="ru-RU" sz="2900" dirty="0" err="1">
                <a:solidFill>
                  <a:schemeClr val="tx1"/>
                </a:solidFill>
              </a:rPr>
              <a:t>працівників</a:t>
            </a:r>
            <a:endParaRPr lang="ru-RU" sz="2900" dirty="0">
              <a:solidFill>
                <a:schemeClr val="tx1"/>
              </a:solidFill>
            </a:endParaRPr>
          </a:p>
          <a:p>
            <a:pPr marL="45720" indent="0" fontAlgn="auto">
              <a:lnSpc>
                <a:spcPct val="80000"/>
              </a:lnSpc>
              <a:buClr>
                <a:schemeClr val="accent1"/>
              </a:buClr>
              <a:buNone/>
              <a:defRPr/>
            </a:pPr>
            <a:r>
              <a:rPr lang="ru-RU" sz="2900" dirty="0">
                <a:solidFill>
                  <a:schemeClr val="tx1"/>
                </a:solidFill>
              </a:rPr>
              <a:t>2. </a:t>
            </a:r>
            <a:r>
              <a:rPr lang="ru-RU" sz="2900" dirty="0" err="1">
                <a:solidFill>
                  <a:schemeClr val="tx1"/>
                </a:solidFill>
              </a:rPr>
              <a:t>Повідомляємо</a:t>
            </a:r>
            <a:r>
              <a:rPr lang="ru-RU" sz="2900" dirty="0">
                <a:solidFill>
                  <a:schemeClr val="tx1"/>
                </a:solidFill>
              </a:rPr>
              <a:t> </a:t>
            </a:r>
            <a:r>
              <a:rPr lang="ru-RU" sz="2900" dirty="0" err="1">
                <a:solidFill>
                  <a:schemeClr val="tx1"/>
                </a:solidFill>
              </a:rPr>
              <a:t>профспілку</a:t>
            </a:r>
            <a:r>
              <a:rPr lang="ru-RU" sz="2900" dirty="0">
                <a:solidFill>
                  <a:schemeClr val="tx1"/>
                </a:solidFill>
              </a:rPr>
              <a:t> про </a:t>
            </a:r>
            <a:r>
              <a:rPr lang="ru-RU" sz="2900" dirty="0" err="1">
                <a:solidFill>
                  <a:schemeClr val="tx1"/>
                </a:solidFill>
              </a:rPr>
              <a:t>заплановане</a:t>
            </a:r>
            <a:r>
              <a:rPr lang="ru-RU" sz="2900" dirty="0">
                <a:solidFill>
                  <a:schemeClr val="tx1"/>
                </a:solidFill>
              </a:rPr>
              <a:t> </a:t>
            </a:r>
            <a:r>
              <a:rPr lang="ru-RU" sz="2900" dirty="0" err="1">
                <a:solidFill>
                  <a:schemeClr val="tx1"/>
                </a:solidFill>
              </a:rPr>
              <a:t>звільнення</a:t>
            </a:r>
            <a:r>
              <a:rPr lang="ru-RU" sz="2900" dirty="0">
                <a:solidFill>
                  <a:schemeClr val="tx1"/>
                </a:solidFill>
              </a:rPr>
              <a:t> </a:t>
            </a:r>
            <a:r>
              <a:rPr lang="ru-RU" sz="2900" dirty="0" err="1">
                <a:solidFill>
                  <a:schemeClr val="tx1"/>
                </a:solidFill>
              </a:rPr>
              <a:t>працівників</a:t>
            </a:r>
            <a:r>
              <a:rPr lang="ru-RU" sz="2900" dirty="0">
                <a:solidFill>
                  <a:schemeClr val="tx1"/>
                </a:solidFill>
              </a:rPr>
              <a:t> не </a:t>
            </a:r>
            <a:r>
              <a:rPr lang="ru-RU" sz="2900" dirty="0" err="1">
                <a:solidFill>
                  <a:schemeClr val="tx1"/>
                </a:solidFill>
              </a:rPr>
              <a:t>пізніше</a:t>
            </a:r>
            <a:r>
              <a:rPr lang="ru-RU" sz="2900" dirty="0">
                <a:solidFill>
                  <a:schemeClr val="tx1"/>
                </a:solidFill>
              </a:rPr>
              <a:t> як за три </a:t>
            </a:r>
            <a:r>
              <a:rPr lang="ru-RU" sz="2900" dirty="0" err="1">
                <a:solidFill>
                  <a:schemeClr val="tx1"/>
                </a:solidFill>
              </a:rPr>
              <a:t>місяці</a:t>
            </a:r>
            <a:endParaRPr lang="ru-RU" sz="2900" dirty="0">
              <a:solidFill>
                <a:schemeClr val="tx1"/>
              </a:solidFill>
            </a:endParaRPr>
          </a:p>
          <a:p>
            <a:pPr marL="45720" indent="0" fontAlgn="auto">
              <a:lnSpc>
                <a:spcPct val="80000"/>
              </a:lnSpc>
              <a:buClr>
                <a:schemeClr val="accent1"/>
              </a:buClr>
              <a:buNone/>
              <a:defRPr/>
            </a:pPr>
            <a:r>
              <a:rPr lang="ru-RU" sz="2900" dirty="0">
                <a:solidFill>
                  <a:schemeClr val="tx1"/>
                </a:solidFill>
              </a:rPr>
              <a:t>3. </a:t>
            </a:r>
            <a:r>
              <a:rPr lang="ru-RU" sz="2900" dirty="0" err="1">
                <a:solidFill>
                  <a:schemeClr val="tx1"/>
                </a:solidFill>
              </a:rPr>
              <a:t>Видаємо</a:t>
            </a:r>
            <a:r>
              <a:rPr lang="ru-RU" sz="2900" dirty="0">
                <a:solidFill>
                  <a:schemeClr val="tx1"/>
                </a:solidFill>
              </a:rPr>
              <a:t> наказ про </a:t>
            </a:r>
            <a:r>
              <a:rPr lang="ru-RU" sz="2900" dirty="0" err="1">
                <a:solidFill>
                  <a:schemeClr val="tx1"/>
                </a:solidFill>
              </a:rPr>
              <a:t>внесення</a:t>
            </a:r>
            <a:r>
              <a:rPr lang="ru-RU" sz="2900" dirty="0">
                <a:solidFill>
                  <a:schemeClr val="tx1"/>
                </a:solidFill>
              </a:rPr>
              <a:t> </a:t>
            </a:r>
            <a:r>
              <a:rPr lang="ru-RU" sz="2900" dirty="0" err="1">
                <a:solidFill>
                  <a:schemeClr val="tx1"/>
                </a:solidFill>
              </a:rPr>
              <a:t>змін</a:t>
            </a:r>
            <a:r>
              <a:rPr lang="ru-RU" sz="2900" dirty="0">
                <a:solidFill>
                  <a:schemeClr val="tx1"/>
                </a:solidFill>
              </a:rPr>
              <a:t> до штатного </a:t>
            </a:r>
            <a:r>
              <a:rPr lang="ru-RU" sz="2900" dirty="0" err="1">
                <a:solidFill>
                  <a:schemeClr val="tx1"/>
                </a:solidFill>
              </a:rPr>
              <a:t>розпису</a:t>
            </a:r>
            <a:r>
              <a:rPr lang="ru-RU" sz="2900" dirty="0">
                <a:solidFill>
                  <a:schemeClr val="tx1"/>
                </a:solidFill>
              </a:rPr>
              <a:t> (за потреби — </a:t>
            </a:r>
            <a:r>
              <a:rPr lang="ru-RU" sz="2900" dirty="0" err="1">
                <a:solidFill>
                  <a:schemeClr val="tx1"/>
                </a:solidFill>
              </a:rPr>
              <a:t>створення</a:t>
            </a:r>
            <a:r>
              <a:rPr lang="ru-RU" sz="2900" dirty="0">
                <a:solidFill>
                  <a:schemeClr val="tx1"/>
                </a:solidFill>
              </a:rPr>
              <a:t> </a:t>
            </a:r>
            <a:r>
              <a:rPr lang="ru-RU" sz="2900" dirty="0" err="1">
                <a:solidFill>
                  <a:schemeClr val="tx1"/>
                </a:solidFill>
              </a:rPr>
              <a:t>комісії</a:t>
            </a:r>
            <a:r>
              <a:rPr lang="ru-RU" sz="2900" dirty="0">
                <a:solidFill>
                  <a:schemeClr val="tx1"/>
                </a:solidFill>
              </a:rPr>
              <a:t>)</a:t>
            </a:r>
          </a:p>
          <a:p>
            <a:pPr marL="45720" indent="0" fontAlgn="auto">
              <a:lnSpc>
                <a:spcPct val="80000"/>
              </a:lnSpc>
              <a:buClr>
                <a:schemeClr val="accent1"/>
              </a:buClr>
              <a:buNone/>
              <a:defRPr/>
            </a:pPr>
            <a:r>
              <a:rPr lang="ru-RU" sz="2900" dirty="0">
                <a:solidFill>
                  <a:schemeClr val="tx1"/>
                </a:solidFill>
              </a:rPr>
              <a:t>4. </a:t>
            </a:r>
            <a:r>
              <a:rPr lang="ru-RU" sz="2900" dirty="0" err="1">
                <a:solidFill>
                  <a:schemeClr val="tx1"/>
                </a:solidFill>
              </a:rPr>
              <a:t>Визначаємо</a:t>
            </a:r>
            <a:r>
              <a:rPr lang="ru-RU" sz="2900" dirty="0">
                <a:solidFill>
                  <a:schemeClr val="tx1"/>
                </a:solidFill>
              </a:rPr>
              <a:t> </a:t>
            </a:r>
            <a:r>
              <a:rPr lang="ru-RU" sz="2900" dirty="0" err="1">
                <a:solidFill>
                  <a:schemeClr val="tx1"/>
                </a:solidFill>
              </a:rPr>
              <a:t>кандидатів</a:t>
            </a:r>
            <a:r>
              <a:rPr lang="ru-RU" sz="2900" dirty="0">
                <a:solidFill>
                  <a:schemeClr val="tx1"/>
                </a:solidFill>
              </a:rPr>
              <a:t> на </a:t>
            </a:r>
            <a:r>
              <a:rPr lang="ru-RU" sz="2900" dirty="0" err="1">
                <a:solidFill>
                  <a:schemeClr val="tx1"/>
                </a:solidFill>
              </a:rPr>
              <a:t>вивільнення</a:t>
            </a:r>
            <a:r>
              <a:rPr lang="ru-RU" sz="2900" dirty="0">
                <a:solidFill>
                  <a:schemeClr val="tx1"/>
                </a:solidFill>
              </a:rPr>
              <a:t>:</a:t>
            </a:r>
          </a:p>
          <a:p>
            <a:pPr marL="650558" lvl="1" indent="-285750" fontAlgn="auto">
              <a:lnSpc>
                <a:spcPct val="80000"/>
              </a:lnSpc>
              <a:buClr>
                <a:schemeClr val="accent1"/>
              </a:buClr>
              <a:buFont typeface="Wingdings" panose="05000000000000000000" pitchFamily="2" charset="2"/>
              <a:buChar char="§"/>
              <a:defRPr/>
            </a:pPr>
            <a:r>
              <a:rPr lang="ru-RU" sz="2800" dirty="0" err="1">
                <a:solidFill>
                  <a:schemeClr val="tx1"/>
                </a:solidFill>
              </a:rPr>
              <a:t>чи</a:t>
            </a:r>
            <a:r>
              <a:rPr lang="ru-RU" sz="2800" dirty="0">
                <a:solidFill>
                  <a:schemeClr val="tx1"/>
                </a:solidFill>
              </a:rPr>
              <a:t> є </a:t>
            </a:r>
            <a:r>
              <a:rPr lang="ru-RU" sz="2800" dirty="0" err="1">
                <a:solidFill>
                  <a:schemeClr val="tx1"/>
                </a:solidFill>
              </a:rPr>
              <a:t>серед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працівників</a:t>
            </a:r>
            <a:r>
              <a:rPr lang="ru-RU" sz="2800" dirty="0">
                <a:solidFill>
                  <a:schemeClr val="tx1"/>
                </a:solidFill>
              </a:rPr>
              <a:t>, посади </a:t>
            </a:r>
            <a:r>
              <a:rPr lang="ru-RU" sz="2800" dirty="0" err="1">
                <a:solidFill>
                  <a:schemeClr val="tx1"/>
                </a:solidFill>
              </a:rPr>
              <a:t>яких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скорочують</a:t>
            </a:r>
            <a:r>
              <a:rPr lang="ru-RU" sz="2800" dirty="0">
                <a:solidFill>
                  <a:schemeClr val="tx1"/>
                </a:solidFill>
              </a:rPr>
              <a:t>, </a:t>
            </a:r>
            <a:r>
              <a:rPr lang="ru-RU" sz="2800" dirty="0" err="1">
                <a:solidFill>
                  <a:schemeClr val="tx1"/>
                </a:solidFill>
              </a:rPr>
              <a:t>працівники</a:t>
            </a:r>
            <a:r>
              <a:rPr lang="ru-RU" sz="2800" dirty="0">
                <a:solidFill>
                  <a:schemeClr val="tx1"/>
                </a:solidFill>
              </a:rPr>
              <a:t>, </a:t>
            </a:r>
            <a:r>
              <a:rPr lang="ru-RU" sz="2800" dirty="0" err="1">
                <a:solidFill>
                  <a:schemeClr val="tx1"/>
                </a:solidFill>
              </a:rPr>
              <a:t>яких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взагалі</a:t>
            </a:r>
            <a:r>
              <a:rPr lang="ru-RU" sz="2800" dirty="0">
                <a:solidFill>
                  <a:schemeClr val="tx1"/>
                </a:solidFill>
              </a:rPr>
              <a:t> не </a:t>
            </a:r>
            <a:r>
              <a:rPr lang="ru-RU" sz="2800" dirty="0" err="1">
                <a:solidFill>
                  <a:schemeClr val="tx1"/>
                </a:solidFill>
              </a:rPr>
              <a:t>можна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звільняти</a:t>
            </a:r>
            <a:r>
              <a:rPr lang="ru-RU" sz="2800" dirty="0">
                <a:solidFill>
                  <a:schemeClr val="tx1"/>
                </a:solidFill>
              </a:rPr>
              <a:t> (ст. 184, 197)</a:t>
            </a:r>
          </a:p>
          <a:p>
            <a:pPr marL="650558" lvl="1" indent="-285750" fontAlgn="auto">
              <a:lnSpc>
                <a:spcPct val="80000"/>
              </a:lnSpc>
              <a:buClr>
                <a:schemeClr val="accent1"/>
              </a:buClr>
              <a:buFont typeface="Wingdings" panose="05000000000000000000" pitchFamily="2" charset="2"/>
              <a:buChar char="§"/>
              <a:defRPr/>
            </a:pPr>
            <a:r>
              <a:rPr lang="ru-RU" sz="2800" dirty="0" err="1">
                <a:solidFill>
                  <a:schemeClr val="tx1"/>
                </a:solidFill>
              </a:rPr>
              <a:t>враховуємо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переважне</a:t>
            </a:r>
            <a:r>
              <a:rPr lang="ru-RU" sz="2800" dirty="0">
                <a:solidFill>
                  <a:schemeClr val="tx1"/>
                </a:solidFill>
              </a:rPr>
              <a:t> право на </a:t>
            </a:r>
            <a:r>
              <a:rPr lang="ru-RU" sz="2800" dirty="0" err="1">
                <a:solidFill>
                  <a:schemeClr val="tx1"/>
                </a:solidFill>
              </a:rPr>
              <a:t>залишення</a:t>
            </a:r>
            <a:r>
              <a:rPr lang="ru-RU" sz="2800" dirty="0">
                <a:solidFill>
                  <a:schemeClr val="tx1"/>
                </a:solidFill>
              </a:rPr>
              <a:t> на </a:t>
            </a:r>
            <a:r>
              <a:rPr lang="ru-RU" sz="2800" dirty="0" err="1">
                <a:solidFill>
                  <a:schemeClr val="tx1"/>
                </a:solidFill>
              </a:rPr>
              <a:t>роботі</a:t>
            </a:r>
            <a:r>
              <a:rPr lang="ru-RU" sz="2800" dirty="0">
                <a:solidFill>
                  <a:schemeClr val="tx1"/>
                </a:solidFill>
              </a:rPr>
              <a:t> (ст. 42)</a:t>
            </a:r>
          </a:p>
        </p:txBody>
      </p:sp>
    </p:spTree>
    <p:extLst>
      <p:ext uri="{BB962C8B-B14F-4D97-AF65-F5344CB8AC3E}">
        <p14:creationId xmlns:p14="http://schemas.microsoft.com/office/powerpoint/2010/main" val="1681458517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0" y="116632"/>
            <a:ext cx="9036496" cy="6741368"/>
          </a:xfrm>
        </p:spPr>
        <p:txBody>
          <a:bodyPr/>
          <a:lstStyle/>
          <a:p>
            <a:pPr marL="0" indent="3175" algn="ctr">
              <a:lnSpc>
                <a:spcPct val="80000"/>
              </a:lnSpc>
              <a:buFontTx/>
              <a:buNone/>
            </a:pPr>
            <a:r>
              <a:rPr lang="uk-UA" sz="2400" b="1" dirty="0">
                <a:solidFill>
                  <a:schemeClr val="tx1"/>
                </a:solidFill>
              </a:rPr>
              <a:t>Переважне право на залишення на роботі</a:t>
            </a:r>
          </a:p>
          <a:p>
            <a:pPr marL="0" indent="3175">
              <a:lnSpc>
                <a:spcPct val="80000"/>
              </a:lnSpc>
              <a:buFontTx/>
              <a:buNone/>
            </a:pPr>
            <a:r>
              <a:rPr lang="uk-UA" sz="2100" dirty="0">
                <a:solidFill>
                  <a:srgbClr val="FF0000"/>
                </a:solidFill>
              </a:rPr>
              <a:t>! </a:t>
            </a:r>
            <a:r>
              <a:rPr lang="uk-UA" sz="2100" b="1" dirty="0">
                <a:solidFill>
                  <a:srgbClr val="FF0000"/>
                </a:solidFill>
              </a:rPr>
              <a:t>вища кваліфікація та продуктивність праці</a:t>
            </a:r>
          </a:p>
          <a:p>
            <a:pPr marL="0" indent="3175">
              <a:lnSpc>
                <a:spcPct val="80000"/>
              </a:lnSpc>
              <a:buFontTx/>
              <a:buNone/>
            </a:pPr>
            <a:r>
              <a:rPr lang="uk-UA" sz="2100" dirty="0">
                <a:solidFill>
                  <a:schemeClr val="tx1"/>
                </a:solidFill>
              </a:rPr>
              <a:t>1. наявність двох і більше утриманців;</a:t>
            </a:r>
          </a:p>
          <a:p>
            <a:pPr marL="0" indent="3175">
              <a:lnSpc>
                <a:spcPct val="80000"/>
              </a:lnSpc>
              <a:buFontTx/>
              <a:buNone/>
            </a:pPr>
            <a:r>
              <a:rPr lang="uk-UA" sz="2100" dirty="0">
                <a:solidFill>
                  <a:schemeClr val="tx1"/>
                </a:solidFill>
              </a:rPr>
              <a:t>2. немає інших працівників з самостійним заробітком;</a:t>
            </a:r>
          </a:p>
          <a:p>
            <a:pPr marL="0" indent="3175">
              <a:lnSpc>
                <a:spcPct val="80000"/>
              </a:lnSpc>
              <a:buFontTx/>
              <a:buNone/>
            </a:pPr>
            <a:r>
              <a:rPr lang="uk-UA" sz="2100" dirty="0">
                <a:solidFill>
                  <a:schemeClr val="tx1"/>
                </a:solidFill>
              </a:rPr>
              <a:t>3. тривалий безперервний стаж роботи на підприємстві;</a:t>
            </a:r>
          </a:p>
          <a:p>
            <a:pPr marL="0" indent="3175">
              <a:lnSpc>
                <a:spcPct val="80000"/>
              </a:lnSpc>
              <a:buFontTx/>
              <a:buNone/>
            </a:pPr>
            <a:r>
              <a:rPr lang="uk-UA" sz="2100" dirty="0">
                <a:solidFill>
                  <a:schemeClr val="tx1"/>
                </a:solidFill>
              </a:rPr>
              <a:t>4. навчання у ВНЗ і ПТУ без відриву від виробництва;</a:t>
            </a:r>
          </a:p>
          <a:p>
            <a:pPr marL="0" indent="3175">
              <a:lnSpc>
                <a:spcPct val="80000"/>
              </a:lnSpc>
              <a:buFontTx/>
              <a:buNone/>
            </a:pPr>
            <a:r>
              <a:rPr lang="uk-UA" sz="2100" dirty="0">
                <a:solidFill>
                  <a:schemeClr val="tx1"/>
                </a:solidFill>
              </a:rPr>
              <a:t>5. УБД, інваліди війни, особи, на яких поширюють ЗУ «Про статус ветеранів війни, гарантії їх соціального захисту»;</a:t>
            </a:r>
          </a:p>
          <a:p>
            <a:pPr marL="0" indent="3175">
              <a:lnSpc>
                <a:spcPct val="80000"/>
              </a:lnSpc>
              <a:buFontTx/>
              <a:buNone/>
            </a:pPr>
            <a:r>
              <a:rPr lang="uk-UA" sz="2100" dirty="0">
                <a:solidFill>
                  <a:schemeClr val="tx1"/>
                </a:solidFill>
              </a:rPr>
              <a:t>6. винахідники і раціоналізатори;</a:t>
            </a:r>
          </a:p>
          <a:p>
            <a:pPr marL="0" indent="3175">
              <a:lnSpc>
                <a:spcPct val="80000"/>
              </a:lnSpc>
              <a:buFontTx/>
              <a:buNone/>
            </a:pPr>
            <a:r>
              <a:rPr lang="uk-UA" sz="2100" dirty="0">
                <a:solidFill>
                  <a:schemeClr val="tx1"/>
                </a:solidFill>
              </a:rPr>
              <a:t>7. отримано трудове каліцтво або профзахворювання на підприємстві;</a:t>
            </a:r>
          </a:p>
          <a:p>
            <a:pPr marL="0" indent="3175">
              <a:lnSpc>
                <a:spcPct val="80000"/>
              </a:lnSpc>
              <a:buFontTx/>
              <a:buNone/>
            </a:pPr>
            <a:r>
              <a:rPr lang="uk-UA" sz="2100" dirty="0">
                <a:solidFill>
                  <a:schemeClr val="tx1"/>
                </a:solidFill>
              </a:rPr>
              <a:t>8. депортовані з України — протягом п’яти років з часу повернення; </a:t>
            </a:r>
          </a:p>
          <a:p>
            <a:pPr marL="0" indent="3175">
              <a:lnSpc>
                <a:spcPct val="80000"/>
              </a:lnSpc>
              <a:buFontTx/>
              <a:buNone/>
            </a:pPr>
            <a:r>
              <a:rPr lang="uk-UA" sz="2100" dirty="0">
                <a:solidFill>
                  <a:schemeClr val="tx1"/>
                </a:solidFill>
              </a:rPr>
              <a:t>9. після строкової, військової та альтернативної служб — 2 роки з дня звільнення зі служби.</a:t>
            </a:r>
          </a:p>
          <a:p>
            <a:pPr marL="0" indent="3175">
              <a:lnSpc>
                <a:spcPct val="80000"/>
              </a:lnSpc>
              <a:buFontTx/>
              <a:buNone/>
            </a:pPr>
            <a:r>
              <a:rPr lang="uk-UA" sz="2100" dirty="0">
                <a:solidFill>
                  <a:schemeClr val="tx1"/>
                </a:solidFill>
              </a:rPr>
              <a:t>10. </a:t>
            </a:r>
            <a:r>
              <a:rPr lang="ru-RU" sz="2100" dirty="0" err="1">
                <a:solidFill>
                  <a:schemeClr val="tx1"/>
                </a:solidFill>
              </a:rPr>
              <a:t>працівники</a:t>
            </a:r>
            <a:r>
              <a:rPr lang="ru-RU" sz="2100" dirty="0">
                <a:solidFill>
                  <a:schemeClr val="tx1"/>
                </a:solidFill>
              </a:rPr>
              <a:t>, </a:t>
            </a:r>
            <a:r>
              <a:rPr lang="ru-RU" sz="2100" dirty="0" err="1">
                <a:solidFill>
                  <a:schemeClr val="tx1"/>
                </a:solidFill>
              </a:rPr>
              <a:t>яким</a:t>
            </a:r>
            <a:r>
              <a:rPr lang="ru-RU" sz="2100" dirty="0">
                <a:solidFill>
                  <a:schemeClr val="tx1"/>
                </a:solidFill>
              </a:rPr>
              <a:t> </a:t>
            </a:r>
            <a:r>
              <a:rPr lang="ru-RU" sz="2100" dirty="0" err="1">
                <a:solidFill>
                  <a:schemeClr val="tx1"/>
                </a:solidFill>
              </a:rPr>
              <a:t>залишилося</a:t>
            </a:r>
            <a:r>
              <a:rPr lang="ru-RU" sz="2100" dirty="0">
                <a:solidFill>
                  <a:schemeClr val="tx1"/>
                </a:solidFill>
              </a:rPr>
              <a:t> </a:t>
            </a:r>
            <a:r>
              <a:rPr lang="ru-RU" sz="2100" dirty="0" err="1">
                <a:solidFill>
                  <a:schemeClr val="tx1"/>
                </a:solidFill>
              </a:rPr>
              <a:t>менше</a:t>
            </a:r>
            <a:r>
              <a:rPr lang="ru-RU" sz="2100" dirty="0">
                <a:solidFill>
                  <a:schemeClr val="tx1"/>
                </a:solidFill>
              </a:rPr>
              <a:t> </a:t>
            </a:r>
            <a:r>
              <a:rPr lang="ru-RU" sz="2100" dirty="0" err="1">
                <a:solidFill>
                  <a:schemeClr val="tx1"/>
                </a:solidFill>
              </a:rPr>
              <a:t>трьох</a:t>
            </a:r>
            <a:r>
              <a:rPr lang="ru-RU" sz="2100" dirty="0">
                <a:solidFill>
                  <a:schemeClr val="tx1"/>
                </a:solidFill>
              </a:rPr>
              <a:t> </a:t>
            </a:r>
            <a:r>
              <a:rPr lang="ru-RU" sz="2100" dirty="0" err="1">
                <a:solidFill>
                  <a:schemeClr val="tx1"/>
                </a:solidFill>
              </a:rPr>
              <a:t>років</a:t>
            </a:r>
            <a:r>
              <a:rPr lang="ru-RU" sz="2100" dirty="0">
                <a:solidFill>
                  <a:schemeClr val="tx1"/>
                </a:solidFill>
              </a:rPr>
              <a:t> до </a:t>
            </a:r>
            <a:r>
              <a:rPr lang="ru-RU" sz="2100" dirty="0" err="1">
                <a:solidFill>
                  <a:schemeClr val="tx1"/>
                </a:solidFill>
              </a:rPr>
              <a:t>настання</a:t>
            </a:r>
            <a:r>
              <a:rPr lang="ru-RU" sz="2100" dirty="0">
                <a:solidFill>
                  <a:schemeClr val="tx1"/>
                </a:solidFill>
              </a:rPr>
              <a:t> </a:t>
            </a:r>
            <a:r>
              <a:rPr lang="ru-RU" sz="2100" dirty="0" err="1">
                <a:solidFill>
                  <a:schemeClr val="tx1"/>
                </a:solidFill>
              </a:rPr>
              <a:t>пенсійного</a:t>
            </a:r>
            <a:r>
              <a:rPr lang="ru-RU" sz="2100" dirty="0">
                <a:solidFill>
                  <a:schemeClr val="tx1"/>
                </a:solidFill>
              </a:rPr>
              <a:t> </a:t>
            </a:r>
            <a:r>
              <a:rPr lang="ru-RU" sz="2100" dirty="0" err="1">
                <a:solidFill>
                  <a:schemeClr val="tx1"/>
                </a:solidFill>
              </a:rPr>
              <a:t>віку</a:t>
            </a:r>
            <a:r>
              <a:rPr lang="ru-RU" sz="2100" dirty="0">
                <a:solidFill>
                  <a:schemeClr val="tx1"/>
                </a:solidFill>
              </a:rPr>
              <a:t>. </a:t>
            </a:r>
            <a:r>
              <a:rPr lang="ru-RU" sz="2100" b="1" dirty="0" err="1">
                <a:solidFill>
                  <a:schemeClr val="tx1"/>
                </a:solidFill>
              </a:rPr>
              <a:t>Також</a:t>
            </a:r>
            <a:r>
              <a:rPr lang="ru-RU" sz="2100" b="1" dirty="0">
                <a:solidFill>
                  <a:schemeClr val="tx1"/>
                </a:solidFill>
              </a:rPr>
              <a:t> </a:t>
            </a:r>
            <a:r>
              <a:rPr lang="ru-RU" sz="2100" b="1" dirty="0" err="1">
                <a:solidFill>
                  <a:schemeClr val="tx1"/>
                </a:solidFill>
              </a:rPr>
              <a:t>мають</a:t>
            </a:r>
            <a:r>
              <a:rPr lang="ru-RU" sz="2100" b="1" dirty="0">
                <a:solidFill>
                  <a:schemeClr val="tx1"/>
                </a:solidFill>
              </a:rPr>
              <a:t> право</a:t>
            </a:r>
            <a:r>
              <a:rPr lang="ru-RU" sz="2100" dirty="0">
                <a:solidFill>
                  <a:schemeClr val="tx1"/>
                </a:solidFill>
              </a:rPr>
              <a:t>:</a:t>
            </a:r>
            <a:r>
              <a:rPr lang="uk-UA" sz="2100" dirty="0">
                <a:solidFill>
                  <a:schemeClr val="tx1"/>
                </a:solidFill>
              </a:rPr>
              <a:t> </a:t>
            </a:r>
          </a:p>
          <a:p>
            <a:pPr marL="0" lvl="1" indent="3175">
              <a:lnSpc>
                <a:spcPct val="80000"/>
              </a:lnSpc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uk-UA" sz="1800" dirty="0">
                <a:solidFill>
                  <a:schemeClr val="tx1"/>
                </a:solidFill>
              </a:rPr>
              <a:t>ч</a:t>
            </a:r>
            <a:r>
              <a:rPr lang="ru-RU" sz="1800" dirty="0">
                <a:solidFill>
                  <a:schemeClr val="tx1"/>
                </a:solidFill>
              </a:rPr>
              <a:t>лени </a:t>
            </a:r>
            <a:r>
              <a:rPr lang="ru-RU" sz="1800" dirty="0" err="1">
                <a:solidFill>
                  <a:schemeClr val="tx1"/>
                </a:solidFill>
              </a:rPr>
              <a:t>сімей</a:t>
            </a: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800" dirty="0" err="1">
                <a:solidFill>
                  <a:schemeClr val="tx1"/>
                </a:solidFill>
              </a:rPr>
              <a:t>військовослужбовців</a:t>
            </a: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800" dirty="0" err="1">
                <a:solidFill>
                  <a:schemeClr val="tx1"/>
                </a:solidFill>
              </a:rPr>
              <a:t>строк.служби</a:t>
            </a: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600" dirty="0">
                <a:solidFill>
                  <a:schemeClr val="tx1"/>
                </a:solidFill>
              </a:rPr>
              <a:t>(п.1 ст. 18 ЗУ </a:t>
            </a:r>
            <a:r>
              <a:rPr lang="ru-RU" sz="1600" dirty="0" err="1">
                <a:solidFill>
                  <a:schemeClr val="tx1"/>
                </a:solidFill>
              </a:rPr>
              <a:t>від</a:t>
            </a:r>
            <a:r>
              <a:rPr lang="ru-RU" sz="1600" dirty="0">
                <a:solidFill>
                  <a:schemeClr val="tx1"/>
                </a:solidFill>
              </a:rPr>
              <a:t> 20.12.1991 № 2011)</a:t>
            </a:r>
            <a:endParaRPr lang="ru-RU" sz="1700" dirty="0">
              <a:solidFill>
                <a:schemeClr val="tx1"/>
              </a:solidFill>
            </a:endParaRPr>
          </a:p>
          <a:p>
            <a:pPr marL="0" lvl="1" indent="3175">
              <a:lnSpc>
                <a:spcPct val="80000"/>
              </a:lnSpc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ru-RU" sz="1800" dirty="0" err="1">
                <a:solidFill>
                  <a:schemeClr val="tx1"/>
                </a:solidFill>
              </a:rPr>
              <a:t>чорнобильці</a:t>
            </a:r>
            <a:r>
              <a:rPr lang="ru-RU" sz="1800" dirty="0">
                <a:solidFill>
                  <a:schemeClr val="tx1"/>
                </a:solidFill>
              </a:rPr>
              <a:t> 1, 2 кат., </a:t>
            </a:r>
            <a:r>
              <a:rPr lang="ru-RU" sz="1800" dirty="0" err="1">
                <a:solidFill>
                  <a:schemeClr val="tx1"/>
                </a:solidFill>
              </a:rPr>
              <a:t>ліквідатори</a:t>
            </a:r>
            <a:r>
              <a:rPr lang="ru-RU" sz="1800" dirty="0">
                <a:solidFill>
                  <a:schemeClr val="tx1"/>
                </a:solidFill>
              </a:rPr>
              <a:t> 3 кат. (ст. 20, 22 ЗУ </a:t>
            </a:r>
            <a:r>
              <a:rPr lang="ru-RU" sz="1800" dirty="0" err="1">
                <a:solidFill>
                  <a:schemeClr val="tx1"/>
                </a:solidFill>
              </a:rPr>
              <a:t>від</a:t>
            </a:r>
            <a:r>
              <a:rPr lang="ru-RU" sz="1800" dirty="0">
                <a:solidFill>
                  <a:schemeClr val="tx1"/>
                </a:solidFill>
              </a:rPr>
              <a:t> 28.02.1991 № 796</a:t>
            </a:r>
            <a:r>
              <a:rPr lang="uk-UA" sz="1800" dirty="0">
                <a:solidFill>
                  <a:schemeClr val="tx1"/>
                </a:solidFill>
              </a:rPr>
              <a:t>)</a:t>
            </a:r>
          </a:p>
          <a:p>
            <a:pPr marL="0" lvl="1" indent="3175">
              <a:lnSpc>
                <a:spcPct val="80000"/>
              </a:lnSpc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uk-UA" sz="1800" dirty="0">
                <a:solidFill>
                  <a:schemeClr val="tx1"/>
                </a:solidFill>
              </a:rPr>
              <a:t>діти війни (ст. 5 ЗУ від 18.11.2004 № 2195-</a:t>
            </a:r>
            <a:r>
              <a:rPr lang="en-US" sz="1800" dirty="0">
                <a:solidFill>
                  <a:schemeClr val="tx1"/>
                </a:solidFill>
              </a:rPr>
              <a:t>IV</a:t>
            </a:r>
            <a:r>
              <a:rPr lang="uk-UA" sz="1800" dirty="0">
                <a:solidFill>
                  <a:schemeClr val="tx1"/>
                </a:solidFill>
              </a:rPr>
              <a:t>)</a:t>
            </a:r>
          </a:p>
          <a:p>
            <a:pPr marL="0" lvl="1" indent="3175">
              <a:lnSpc>
                <a:spcPct val="80000"/>
              </a:lnSpc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ru-RU" sz="1800" dirty="0">
                <a:solidFill>
                  <a:schemeClr val="tx1"/>
                </a:solidFill>
              </a:rPr>
              <a:t>особи з </a:t>
            </a:r>
            <a:r>
              <a:rPr lang="ru-RU" sz="1800" dirty="0" err="1">
                <a:solidFill>
                  <a:schemeClr val="tx1"/>
                </a:solidFill>
              </a:rPr>
              <a:t>особл.труд.заслугами</a:t>
            </a:r>
            <a:r>
              <a:rPr lang="ru-RU" sz="1800" dirty="0">
                <a:solidFill>
                  <a:schemeClr val="tx1"/>
                </a:solidFill>
              </a:rPr>
              <a:t> перед </a:t>
            </a:r>
            <a:r>
              <a:rPr lang="ru-RU" sz="1800" dirty="0" err="1">
                <a:solidFill>
                  <a:schemeClr val="tx1"/>
                </a:solidFill>
              </a:rPr>
              <a:t>Батьківщиною</a:t>
            </a:r>
            <a:r>
              <a:rPr lang="ru-RU" sz="1800" dirty="0">
                <a:solidFill>
                  <a:schemeClr val="tx1"/>
                </a:solidFill>
              </a:rPr>
              <a:t> (</a:t>
            </a:r>
            <a:r>
              <a:rPr lang="ru-RU" sz="1600" dirty="0">
                <a:solidFill>
                  <a:schemeClr val="tx1"/>
                </a:solidFill>
              </a:rPr>
              <a:t>ст. 9 ЗУ </a:t>
            </a:r>
            <a:r>
              <a:rPr lang="ru-RU" sz="1600" dirty="0" err="1">
                <a:solidFill>
                  <a:schemeClr val="tx1"/>
                </a:solidFill>
              </a:rPr>
              <a:t>від</a:t>
            </a:r>
            <a:r>
              <a:rPr lang="ru-RU" sz="1600" dirty="0">
                <a:solidFill>
                  <a:schemeClr val="tx1"/>
                </a:solidFill>
              </a:rPr>
              <a:t> 16.12.1993 № 3721</a:t>
            </a:r>
            <a:r>
              <a:rPr lang="uk-UA" sz="1600" dirty="0">
                <a:solidFill>
                  <a:schemeClr val="tx1"/>
                </a:solidFill>
              </a:rPr>
              <a:t>)</a:t>
            </a:r>
            <a:endParaRPr lang="ru-RU" sz="1800" dirty="0">
              <a:solidFill>
                <a:schemeClr val="tx1"/>
              </a:solidFill>
            </a:endParaRPr>
          </a:p>
          <a:p>
            <a:pPr marL="0" lvl="1" indent="3175">
              <a:lnSpc>
                <a:spcPct val="80000"/>
              </a:lnSpc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ru-RU" sz="1800" dirty="0">
                <a:solidFill>
                  <a:schemeClr val="tx1"/>
                </a:solidFill>
              </a:rPr>
              <a:t>особи з </a:t>
            </a:r>
            <a:r>
              <a:rPr lang="ru-RU" sz="1800" dirty="0" err="1">
                <a:solidFill>
                  <a:schemeClr val="tx1"/>
                </a:solidFill>
              </a:rPr>
              <a:t>особл.заслугами</a:t>
            </a:r>
            <a:r>
              <a:rPr lang="ru-RU" sz="1800" dirty="0">
                <a:solidFill>
                  <a:schemeClr val="tx1"/>
                </a:solidFill>
              </a:rPr>
              <a:t> перед </a:t>
            </a:r>
            <a:r>
              <a:rPr lang="ru-RU" sz="1800" dirty="0" err="1">
                <a:solidFill>
                  <a:schemeClr val="tx1"/>
                </a:solidFill>
              </a:rPr>
              <a:t>Батьківщиною</a:t>
            </a:r>
            <a:r>
              <a:rPr lang="ru-RU" sz="1800" dirty="0">
                <a:solidFill>
                  <a:schemeClr val="tx1"/>
                </a:solidFill>
              </a:rPr>
              <a:t> (ст. 16 ЗУ </a:t>
            </a:r>
            <a:r>
              <a:rPr lang="ru-RU" sz="1800" dirty="0" err="1">
                <a:solidFill>
                  <a:schemeClr val="tx1"/>
                </a:solidFill>
              </a:rPr>
              <a:t>від</a:t>
            </a: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700" dirty="0">
                <a:solidFill>
                  <a:schemeClr val="tx1"/>
                </a:solidFill>
              </a:rPr>
              <a:t>22.10.1993 № 3551-ХІІ)</a:t>
            </a:r>
            <a:endParaRPr lang="uk-UA" sz="17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760352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107504" y="116632"/>
            <a:ext cx="8928992" cy="6552728"/>
          </a:xfrm>
        </p:spPr>
        <p:txBody>
          <a:bodyPr rtlCol="0">
            <a:noAutofit/>
          </a:bodyPr>
          <a:lstStyle/>
          <a:p>
            <a:pPr marL="0" indent="0" algn="ctr" fontAlgn="auto">
              <a:lnSpc>
                <a:spcPct val="80000"/>
              </a:lnSpc>
              <a:buClr>
                <a:schemeClr val="accent6">
                  <a:lumMod val="75000"/>
                </a:schemeClr>
              </a:buClr>
              <a:buFontTx/>
              <a:buNone/>
              <a:defRPr/>
            </a:pPr>
            <a:r>
              <a:rPr lang="uk-UA" sz="2500" b="1" dirty="0">
                <a:solidFill>
                  <a:schemeClr val="tx1"/>
                </a:solidFill>
              </a:rPr>
              <a:t>Звільнення у зв’язку зі скороченням (п. 1 ст. 40 </a:t>
            </a:r>
            <a:r>
              <a:rPr lang="uk-UA" sz="2500" b="1" dirty="0" err="1">
                <a:solidFill>
                  <a:schemeClr val="tx1"/>
                </a:solidFill>
              </a:rPr>
              <a:t>КЗпП</a:t>
            </a:r>
            <a:r>
              <a:rPr lang="uk-UA" sz="2500" b="1" dirty="0">
                <a:solidFill>
                  <a:schemeClr val="tx1"/>
                </a:solidFill>
              </a:rPr>
              <a:t>)</a:t>
            </a:r>
          </a:p>
          <a:p>
            <a:pPr marL="0" indent="0" fontAlgn="auto">
              <a:lnSpc>
                <a:spcPct val="80000"/>
              </a:lnSpc>
              <a:buClr>
                <a:schemeClr val="accent1"/>
              </a:buClr>
              <a:buNone/>
              <a:defRPr/>
            </a:pPr>
            <a:r>
              <a:rPr lang="ru-RU" sz="2500" dirty="0">
                <a:solidFill>
                  <a:schemeClr val="tx1"/>
                </a:solidFill>
              </a:rPr>
              <a:t>5. </a:t>
            </a:r>
            <a:r>
              <a:rPr lang="ru-RU" sz="2500" dirty="0" err="1">
                <a:solidFill>
                  <a:schemeClr val="tx1"/>
                </a:solidFill>
              </a:rPr>
              <a:t>Готуємо</a:t>
            </a:r>
            <a:r>
              <a:rPr lang="ru-RU" sz="2500" dirty="0">
                <a:solidFill>
                  <a:schemeClr val="tx1"/>
                </a:solidFill>
              </a:rPr>
              <a:t> наказ про </a:t>
            </a:r>
            <a:r>
              <a:rPr lang="ru-RU" sz="2500" dirty="0" err="1">
                <a:solidFill>
                  <a:schemeClr val="tx1"/>
                </a:solidFill>
              </a:rPr>
              <a:t>попередження</a:t>
            </a:r>
            <a:r>
              <a:rPr lang="ru-RU" sz="2500" dirty="0">
                <a:solidFill>
                  <a:schemeClr val="tx1"/>
                </a:solidFill>
              </a:rPr>
              <a:t> </a:t>
            </a:r>
            <a:r>
              <a:rPr lang="ru-RU" sz="2500" dirty="0" err="1">
                <a:solidFill>
                  <a:schemeClr val="tx1"/>
                </a:solidFill>
              </a:rPr>
              <a:t>працівників</a:t>
            </a:r>
            <a:r>
              <a:rPr lang="ru-RU" sz="2500" dirty="0">
                <a:solidFill>
                  <a:schemeClr val="tx1"/>
                </a:solidFill>
              </a:rPr>
              <a:t> про </a:t>
            </a:r>
            <a:r>
              <a:rPr lang="ru-RU" sz="2500" dirty="0" err="1">
                <a:solidFill>
                  <a:schemeClr val="tx1"/>
                </a:solidFill>
              </a:rPr>
              <a:t>звільнення</a:t>
            </a:r>
            <a:r>
              <a:rPr lang="ru-RU" sz="2500" dirty="0">
                <a:solidFill>
                  <a:schemeClr val="tx1"/>
                </a:solidFill>
              </a:rPr>
              <a:t> (з </a:t>
            </a:r>
            <a:r>
              <a:rPr lang="ru-RU" sz="2500" dirty="0" err="1">
                <a:solidFill>
                  <a:schemeClr val="tx1"/>
                </a:solidFill>
              </a:rPr>
              <a:t>прізвищами</a:t>
            </a:r>
            <a:r>
              <a:rPr lang="ru-RU" sz="2500" dirty="0">
                <a:solidFill>
                  <a:schemeClr val="tx1"/>
                </a:solidFill>
              </a:rPr>
              <a:t>)</a:t>
            </a:r>
          </a:p>
          <a:p>
            <a:pPr marL="0" indent="0" fontAlgn="auto">
              <a:lnSpc>
                <a:spcPct val="80000"/>
              </a:lnSpc>
              <a:buClr>
                <a:schemeClr val="accent1"/>
              </a:buClr>
              <a:buNone/>
              <a:defRPr/>
            </a:pPr>
            <a:r>
              <a:rPr lang="ru-RU" sz="2500" dirty="0">
                <a:solidFill>
                  <a:schemeClr val="tx1"/>
                </a:solidFill>
              </a:rPr>
              <a:t>6. </a:t>
            </a:r>
            <a:r>
              <a:rPr lang="ru-RU" sz="2500" dirty="0" err="1">
                <a:solidFill>
                  <a:schemeClr val="tx1"/>
                </a:solidFill>
              </a:rPr>
              <a:t>Попереджаємо</a:t>
            </a:r>
            <a:r>
              <a:rPr lang="ru-RU" sz="2500" dirty="0">
                <a:solidFill>
                  <a:schemeClr val="tx1"/>
                </a:solidFill>
              </a:rPr>
              <a:t> </a:t>
            </a:r>
            <a:r>
              <a:rPr lang="ru-RU" sz="2500" dirty="0" err="1">
                <a:solidFill>
                  <a:schemeClr val="tx1"/>
                </a:solidFill>
              </a:rPr>
              <a:t>працівників</a:t>
            </a:r>
            <a:r>
              <a:rPr lang="ru-RU" sz="2500" dirty="0">
                <a:solidFill>
                  <a:schemeClr val="tx1"/>
                </a:solidFill>
              </a:rPr>
              <a:t> про </a:t>
            </a:r>
            <a:r>
              <a:rPr lang="ru-RU" sz="2500" dirty="0" err="1">
                <a:solidFill>
                  <a:schemeClr val="tx1"/>
                </a:solidFill>
              </a:rPr>
              <a:t>звільнення</a:t>
            </a:r>
            <a:r>
              <a:rPr lang="ru-RU" sz="2500" dirty="0">
                <a:solidFill>
                  <a:schemeClr val="tx1"/>
                </a:solidFill>
              </a:rPr>
              <a:t>. </a:t>
            </a:r>
            <a:r>
              <a:rPr lang="ru-RU" sz="2500" dirty="0" err="1">
                <a:solidFill>
                  <a:schemeClr val="tx1"/>
                </a:solidFill>
              </a:rPr>
              <a:t>Пропонуємо</a:t>
            </a:r>
            <a:r>
              <a:rPr lang="ru-RU" sz="2500" dirty="0">
                <a:solidFill>
                  <a:schemeClr val="tx1"/>
                </a:solidFill>
              </a:rPr>
              <a:t> </a:t>
            </a:r>
            <a:r>
              <a:rPr lang="ru-RU" sz="2500" dirty="0" err="1">
                <a:solidFill>
                  <a:schemeClr val="tx1"/>
                </a:solidFill>
              </a:rPr>
              <a:t>переведення</a:t>
            </a:r>
            <a:r>
              <a:rPr lang="ru-RU" sz="2500" dirty="0">
                <a:solidFill>
                  <a:schemeClr val="tx1"/>
                </a:solidFill>
              </a:rPr>
              <a:t> на </a:t>
            </a:r>
            <a:r>
              <a:rPr lang="ru-RU" sz="2500" b="1" dirty="0" err="1">
                <a:solidFill>
                  <a:srgbClr val="0070C0"/>
                </a:solidFill>
              </a:rPr>
              <a:t>іншу</a:t>
            </a:r>
            <a:r>
              <a:rPr lang="ru-RU" sz="2500" dirty="0">
                <a:solidFill>
                  <a:srgbClr val="0070C0"/>
                </a:solidFill>
              </a:rPr>
              <a:t> </a:t>
            </a:r>
            <a:r>
              <a:rPr lang="ru-RU" sz="2500" dirty="0">
                <a:solidFill>
                  <a:schemeClr val="tx1"/>
                </a:solidFill>
              </a:rPr>
              <a:t>роботу</a:t>
            </a:r>
          </a:p>
          <a:p>
            <a:pPr marL="0" indent="0" fontAlgn="auto">
              <a:lnSpc>
                <a:spcPct val="80000"/>
              </a:lnSpc>
              <a:buClr>
                <a:schemeClr val="accent1"/>
              </a:buClr>
              <a:buNone/>
              <a:defRPr/>
            </a:pPr>
            <a:r>
              <a:rPr lang="ru-RU" sz="2500" dirty="0">
                <a:solidFill>
                  <a:schemeClr val="tx1"/>
                </a:solidFill>
              </a:rPr>
              <a:t>7. </a:t>
            </a:r>
            <a:r>
              <a:rPr lang="ru-RU" sz="2500" dirty="0" err="1">
                <a:solidFill>
                  <a:schemeClr val="tx1"/>
                </a:solidFill>
              </a:rPr>
              <a:t>Повідомляємо</a:t>
            </a:r>
            <a:r>
              <a:rPr lang="ru-RU" sz="2500" dirty="0">
                <a:solidFill>
                  <a:schemeClr val="tx1"/>
                </a:solidFill>
              </a:rPr>
              <a:t> службу </a:t>
            </a:r>
            <a:r>
              <a:rPr lang="ru-RU" sz="2500" dirty="0" err="1">
                <a:solidFill>
                  <a:schemeClr val="tx1"/>
                </a:solidFill>
              </a:rPr>
              <a:t>зайнятості</a:t>
            </a:r>
            <a:r>
              <a:rPr lang="ru-RU" sz="2500" dirty="0">
                <a:solidFill>
                  <a:schemeClr val="tx1"/>
                </a:solidFill>
              </a:rPr>
              <a:t> про </a:t>
            </a:r>
            <a:r>
              <a:rPr lang="ru-RU" sz="2500" dirty="0" err="1">
                <a:solidFill>
                  <a:schemeClr val="tx1"/>
                </a:solidFill>
              </a:rPr>
              <a:t>заплановане</a:t>
            </a:r>
            <a:r>
              <a:rPr lang="ru-RU" sz="2500" dirty="0">
                <a:solidFill>
                  <a:schemeClr val="tx1"/>
                </a:solidFill>
              </a:rPr>
              <a:t> </a:t>
            </a:r>
            <a:r>
              <a:rPr lang="ru-RU" sz="2500" b="1" dirty="0" err="1">
                <a:solidFill>
                  <a:schemeClr val="tx1"/>
                </a:solidFill>
              </a:rPr>
              <a:t>масове</a:t>
            </a:r>
            <a:r>
              <a:rPr lang="ru-RU" sz="2500" dirty="0">
                <a:solidFill>
                  <a:schemeClr val="tx1"/>
                </a:solidFill>
              </a:rPr>
              <a:t> </a:t>
            </a:r>
            <a:r>
              <a:rPr lang="ru-RU" sz="2500" b="1" dirty="0" err="1">
                <a:solidFill>
                  <a:schemeClr val="tx1"/>
                </a:solidFill>
              </a:rPr>
              <a:t>вивільнення</a:t>
            </a:r>
            <a:r>
              <a:rPr lang="ru-RU" sz="2500" dirty="0">
                <a:solidFill>
                  <a:schemeClr val="tx1"/>
                </a:solidFill>
              </a:rPr>
              <a:t> </a:t>
            </a:r>
            <a:r>
              <a:rPr lang="ru-RU" sz="2500" dirty="0" err="1">
                <a:solidFill>
                  <a:schemeClr val="tx1"/>
                </a:solidFill>
              </a:rPr>
              <a:t>працівників</a:t>
            </a:r>
            <a:endParaRPr lang="ru-RU" sz="2500" dirty="0">
              <a:solidFill>
                <a:schemeClr val="tx1"/>
              </a:solidFill>
            </a:endParaRPr>
          </a:p>
          <a:p>
            <a:pPr marL="0" indent="0" algn="r" fontAlgn="auto">
              <a:lnSpc>
                <a:spcPct val="80000"/>
              </a:lnSpc>
              <a:buClr>
                <a:schemeClr val="accent1"/>
              </a:buClr>
              <a:buNone/>
              <a:defRPr/>
            </a:pPr>
            <a:r>
              <a:rPr lang="ru-RU" sz="2500" dirty="0">
                <a:solidFill>
                  <a:schemeClr val="tx1"/>
                </a:solidFill>
              </a:rPr>
              <a:t>Форма </a:t>
            </a:r>
            <a:r>
              <a:rPr lang="ru-RU" sz="2500" dirty="0" err="1">
                <a:solidFill>
                  <a:schemeClr val="tx1"/>
                </a:solidFill>
              </a:rPr>
              <a:t>звіту</a:t>
            </a:r>
            <a:r>
              <a:rPr lang="ru-RU" sz="2500" dirty="0">
                <a:solidFill>
                  <a:schemeClr val="tx1"/>
                </a:solidFill>
              </a:rPr>
              <a:t> № 4-ПН «</a:t>
            </a:r>
            <a:r>
              <a:rPr lang="ru-RU" sz="2500" dirty="0" err="1">
                <a:solidFill>
                  <a:schemeClr val="tx1"/>
                </a:solidFill>
              </a:rPr>
              <a:t>Інформація</a:t>
            </a:r>
            <a:r>
              <a:rPr lang="ru-RU" sz="2500" dirty="0">
                <a:solidFill>
                  <a:schemeClr val="tx1"/>
                </a:solidFill>
              </a:rPr>
              <a:t> про </a:t>
            </a:r>
            <a:r>
              <a:rPr lang="ru-RU" sz="2500" dirty="0" err="1">
                <a:solidFill>
                  <a:schemeClr val="tx1"/>
                </a:solidFill>
              </a:rPr>
              <a:t>заплановане</a:t>
            </a:r>
            <a:r>
              <a:rPr lang="ru-RU" sz="2500" dirty="0">
                <a:solidFill>
                  <a:schemeClr val="tx1"/>
                </a:solidFill>
              </a:rPr>
              <a:t> </a:t>
            </a:r>
            <a:r>
              <a:rPr lang="ru-RU" sz="2500" dirty="0" err="1">
                <a:solidFill>
                  <a:schemeClr val="tx1"/>
                </a:solidFill>
              </a:rPr>
              <a:t>масове</a:t>
            </a:r>
            <a:r>
              <a:rPr lang="ru-RU" sz="2500" dirty="0">
                <a:solidFill>
                  <a:schemeClr val="tx1"/>
                </a:solidFill>
              </a:rPr>
              <a:t> </a:t>
            </a:r>
            <a:r>
              <a:rPr lang="ru-RU" sz="2500" dirty="0" err="1">
                <a:solidFill>
                  <a:schemeClr val="tx1"/>
                </a:solidFill>
              </a:rPr>
              <a:t>вивільнення</a:t>
            </a:r>
            <a:r>
              <a:rPr lang="ru-RU" sz="2500" dirty="0">
                <a:solidFill>
                  <a:schemeClr val="tx1"/>
                </a:solidFill>
              </a:rPr>
              <a:t> </a:t>
            </a:r>
            <a:r>
              <a:rPr lang="ru-RU" sz="2500" dirty="0" err="1">
                <a:solidFill>
                  <a:schemeClr val="tx1"/>
                </a:solidFill>
              </a:rPr>
              <a:t>працівників</a:t>
            </a:r>
            <a:r>
              <a:rPr lang="ru-RU" sz="2500" dirty="0">
                <a:solidFill>
                  <a:schemeClr val="tx1"/>
                </a:solidFill>
              </a:rPr>
              <a:t> у </a:t>
            </a:r>
            <a:r>
              <a:rPr lang="ru-RU" sz="2500" dirty="0" err="1">
                <a:solidFill>
                  <a:schemeClr val="tx1"/>
                </a:solidFill>
              </a:rPr>
              <a:t>зв’язку</a:t>
            </a:r>
            <a:r>
              <a:rPr lang="ru-RU" sz="2500" dirty="0">
                <a:solidFill>
                  <a:schemeClr val="tx1"/>
                </a:solidFill>
              </a:rPr>
              <a:t> </a:t>
            </a:r>
            <a:r>
              <a:rPr lang="ru-RU" sz="2500" dirty="0" err="1">
                <a:solidFill>
                  <a:schemeClr val="tx1"/>
                </a:solidFill>
              </a:rPr>
              <a:t>із</a:t>
            </a:r>
            <a:r>
              <a:rPr lang="ru-RU" sz="2500" dirty="0">
                <a:solidFill>
                  <a:schemeClr val="tx1"/>
                </a:solidFill>
              </a:rPr>
              <a:t> </a:t>
            </a:r>
            <a:r>
              <a:rPr lang="ru-RU" sz="2500" dirty="0" err="1">
                <a:solidFill>
                  <a:schemeClr val="tx1"/>
                </a:solidFill>
              </a:rPr>
              <a:t>змінами</a:t>
            </a:r>
            <a:r>
              <a:rPr lang="ru-RU" sz="2500" dirty="0">
                <a:solidFill>
                  <a:schemeClr val="tx1"/>
                </a:solidFill>
              </a:rPr>
              <a:t> в </a:t>
            </a:r>
            <a:r>
              <a:rPr lang="ru-RU" sz="2500" dirty="0" err="1">
                <a:solidFill>
                  <a:schemeClr val="tx1"/>
                </a:solidFill>
              </a:rPr>
              <a:t>організації</a:t>
            </a:r>
            <a:r>
              <a:rPr lang="ru-RU" sz="2500" dirty="0">
                <a:solidFill>
                  <a:schemeClr val="tx1"/>
                </a:solidFill>
              </a:rPr>
              <a:t> </a:t>
            </a:r>
            <a:r>
              <a:rPr lang="ru-RU" sz="2500" dirty="0" err="1">
                <a:solidFill>
                  <a:schemeClr val="tx1"/>
                </a:solidFill>
              </a:rPr>
              <a:t>виробництва</a:t>
            </a:r>
            <a:r>
              <a:rPr lang="ru-RU" sz="2500" dirty="0">
                <a:solidFill>
                  <a:schemeClr val="tx1"/>
                </a:solidFill>
              </a:rPr>
              <a:t> і </a:t>
            </a:r>
            <a:r>
              <a:rPr lang="ru-RU" sz="2500" dirty="0" err="1">
                <a:solidFill>
                  <a:schemeClr val="tx1"/>
                </a:solidFill>
              </a:rPr>
              <a:t>праці</a:t>
            </a:r>
            <a:r>
              <a:rPr lang="ru-RU" sz="2500" dirty="0">
                <a:solidFill>
                  <a:schemeClr val="tx1"/>
                </a:solidFill>
              </a:rPr>
              <a:t>» </a:t>
            </a:r>
            <a:r>
              <a:rPr lang="ru-RU" sz="2500" dirty="0" err="1">
                <a:solidFill>
                  <a:schemeClr val="tx1"/>
                </a:solidFill>
              </a:rPr>
              <a:t>затверджена</a:t>
            </a:r>
            <a:r>
              <a:rPr lang="ru-RU" sz="2500" dirty="0">
                <a:solidFill>
                  <a:schemeClr val="tx1"/>
                </a:solidFill>
              </a:rPr>
              <a:t> наказом </a:t>
            </a:r>
            <a:r>
              <a:rPr lang="ru-RU" sz="2500" dirty="0" err="1">
                <a:solidFill>
                  <a:schemeClr val="tx1"/>
                </a:solidFill>
              </a:rPr>
              <a:t>Мінсоцполітики</a:t>
            </a:r>
            <a:r>
              <a:rPr lang="ru-RU" sz="2500" dirty="0">
                <a:solidFill>
                  <a:schemeClr val="tx1"/>
                </a:solidFill>
              </a:rPr>
              <a:t> </a:t>
            </a:r>
            <a:r>
              <a:rPr lang="ru-RU" sz="2500" dirty="0" err="1">
                <a:solidFill>
                  <a:schemeClr val="tx1"/>
                </a:solidFill>
              </a:rPr>
              <a:t>від</a:t>
            </a:r>
            <a:r>
              <a:rPr lang="ru-RU" sz="2500" dirty="0">
                <a:solidFill>
                  <a:schemeClr val="tx1"/>
                </a:solidFill>
              </a:rPr>
              <a:t> </a:t>
            </a:r>
            <a:r>
              <a:rPr lang="uk-UA" sz="2500" dirty="0">
                <a:solidFill>
                  <a:schemeClr val="tx1"/>
                </a:solidFill>
              </a:rPr>
              <a:t>31.05.2013 № 317</a:t>
            </a:r>
            <a:endParaRPr lang="ru-RU" sz="2500" dirty="0">
              <a:solidFill>
                <a:schemeClr val="tx1"/>
              </a:solidFill>
            </a:endParaRPr>
          </a:p>
          <a:p>
            <a:pPr marL="0" indent="0" fontAlgn="auto">
              <a:lnSpc>
                <a:spcPct val="80000"/>
              </a:lnSpc>
              <a:buClr>
                <a:schemeClr val="accent1"/>
              </a:buClr>
              <a:buNone/>
              <a:defRPr/>
            </a:pPr>
            <a:r>
              <a:rPr lang="ru-RU" sz="2500" dirty="0">
                <a:solidFill>
                  <a:schemeClr val="tx1"/>
                </a:solidFill>
              </a:rPr>
              <a:t>8. </a:t>
            </a:r>
            <a:r>
              <a:rPr lang="ru-RU" sz="2500" dirty="0" err="1">
                <a:solidFill>
                  <a:schemeClr val="tx1"/>
                </a:solidFill>
              </a:rPr>
              <a:t>Отримуємо</a:t>
            </a:r>
            <a:r>
              <a:rPr lang="ru-RU" sz="2500" dirty="0">
                <a:solidFill>
                  <a:schemeClr val="tx1"/>
                </a:solidFill>
              </a:rPr>
              <a:t> </a:t>
            </a:r>
            <a:r>
              <a:rPr lang="ru-RU" sz="2500" dirty="0" err="1">
                <a:solidFill>
                  <a:schemeClr val="tx1"/>
                </a:solidFill>
              </a:rPr>
              <a:t>згоду</a:t>
            </a:r>
            <a:r>
              <a:rPr lang="ru-RU" sz="2500" dirty="0">
                <a:solidFill>
                  <a:schemeClr val="tx1"/>
                </a:solidFill>
              </a:rPr>
              <a:t> </a:t>
            </a:r>
            <a:r>
              <a:rPr lang="ru-RU" sz="2500" dirty="0" err="1">
                <a:solidFill>
                  <a:schemeClr val="tx1"/>
                </a:solidFill>
              </a:rPr>
              <a:t>профспілки</a:t>
            </a:r>
            <a:r>
              <a:rPr lang="ru-RU" sz="2500" dirty="0">
                <a:solidFill>
                  <a:schemeClr val="tx1"/>
                </a:solidFill>
              </a:rPr>
              <a:t> на </a:t>
            </a:r>
            <a:r>
              <a:rPr lang="ru-RU" sz="2500" dirty="0" err="1">
                <a:solidFill>
                  <a:schemeClr val="tx1"/>
                </a:solidFill>
              </a:rPr>
              <a:t>звільнення</a:t>
            </a:r>
            <a:r>
              <a:rPr lang="ru-RU" sz="2500" dirty="0">
                <a:solidFill>
                  <a:schemeClr val="tx1"/>
                </a:solidFill>
              </a:rPr>
              <a:t> </a:t>
            </a:r>
            <a:r>
              <a:rPr lang="ru-RU" sz="2500" dirty="0" err="1">
                <a:solidFill>
                  <a:schemeClr val="tx1"/>
                </a:solidFill>
              </a:rPr>
              <a:t>працівників</a:t>
            </a:r>
            <a:r>
              <a:rPr lang="ru-RU" sz="2500" dirty="0">
                <a:solidFill>
                  <a:schemeClr val="tx1"/>
                </a:solidFill>
              </a:rPr>
              <a:t> (</a:t>
            </a:r>
            <a:r>
              <a:rPr lang="ru-RU" sz="2500" dirty="0" err="1">
                <a:solidFill>
                  <a:schemeClr val="tx1"/>
                </a:solidFill>
              </a:rPr>
              <a:t>згода</a:t>
            </a:r>
            <a:r>
              <a:rPr lang="ru-RU" sz="2500" dirty="0">
                <a:solidFill>
                  <a:schemeClr val="tx1"/>
                </a:solidFill>
              </a:rPr>
              <a:t> чинна 1 </a:t>
            </a:r>
            <a:r>
              <a:rPr lang="ru-RU" sz="2500" dirty="0" err="1">
                <a:solidFill>
                  <a:schemeClr val="tx1"/>
                </a:solidFill>
              </a:rPr>
              <a:t>місяць</a:t>
            </a:r>
            <a:r>
              <a:rPr lang="ru-RU" sz="2500" dirty="0">
                <a:solidFill>
                  <a:schemeClr val="tx1"/>
                </a:solidFill>
              </a:rPr>
              <a:t>)</a:t>
            </a:r>
          </a:p>
          <a:p>
            <a:pPr marL="0" indent="0" fontAlgn="auto">
              <a:lnSpc>
                <a:spcPct val="80000"/>
              </a:lnSpc>
              <a:buClr>
                <a:schemeClr val="accent1"/>
              </a:buClr>
              <a:buNone/>
              <a:defRPr/>
            </a:pPr>
            <a:r>
              <a:rPr lang="ru-RU" sz="2500" dirty="0">
                <a:solidFill>
                  <a:schemeClr val="tx1"/>
                </a:solidFill>
              </a:rPr>
              <a:t>9. </a:t>
            </a:r>
            <a:r>
              <a:rPr lang="ru-RU" sz="2500" dirty="0" err="1">
                <a:solidFill>
                  <a:schemeClr val="tx1"/>
                </a:solidFill>
              </a:rPr>
              <a:t>Видаємо</a:t>
            </a:r>
            <a:r>
              <a:rPr lang="ru-RU" sz="2500" dirty="0">
                <a:solidFill>
                  <a:schemeClr val="tx1"/>
                </a:solidFill>
              </a:rPr>
              <a:t> наказ про </a:t>
            </a:r>
            <a:r>
              <a:rPr lang="ru-RU" sz="2500" dirty="0" err="1">
                <a:solidFill>
                  <a:schemeClr val="tx1"/>
                </a:solidFill>
              </a:rPr>
              <a:t>звільнення</a:t>
            </a:r>
            <a:endParaRPr lang="ru-RU" sz="2500" dirty="0">
              <a:solidFill>
                <a:schemeClr val="tx1"/>
              </a:solidFill>
            </a:endParaRPr>
          </a:p>
          <a:p>
            <a:pPr marL="0" indent="0" fontAlgn="auto">
              <a:lnSpc>
                <a:spcPct val="80000"/>
              </a:lnSpc>
              <a:buClr>
                <a:schemeClr val="accent1"/>
              </a:buClr>
              <a:buNone/>
              <a:defRPr/>
            </a:pPr>
            <a:r>
              <a:rPr lang="ru-RU" sz="2500" dirty="0">
                <a:solidFill>
                  <a:schemeClr val="tx1"/>
                </a:solidFill>
              </a:rPr>
              <a:t>10. </a:t>
            </a:r>
            <a:r>
              <a:rPr lang="ru-RU" sz="2500" dirty="0" err="1">
                <a:solidFill>
                  <a:schemeClr val="tx1"/>
                </a:solidFill>
              </a:rPr>
              <a:t>Видаємо</a:t>
            </a:r>
            <a:r>
              <a:rPr lang="ru-RU" sz="2500" dirty="0">
                <a:solidFill>
                  <a:schemeClr val="tx1"/>
                </a:solidFill>
              </a:rPr>
              <a:t> </a:t>
            </a:r>
            <a:r>
              <a:rPr lang="ru-RU" sz="2500" dirty="0" err="1">
                <a:solidFill>
                  <a:schemeClr val="tx1"/>
                </a:solidFill>
              </a:rPr>
              <a:t>трудову</a:t>
            </a:r>
            <a:r>
              <a:rPr lang="ru-RU" sz="2500" dirty="0">
                <a:solidFill>
                  <a:schemeClr val="tx1"/>
                </a:solidFill>
              </a:rPr>
              <a:t> книжку, </a:t>
            </a:r>
            <a:r>
              <a:rPr lang="ru-RU" sz="2500" dirty="0" err="1">
                <a:solidFill>
                  <a:schemeClr val="tx1"/>
                </a:solidFill>
              </a:rPr>
              <a:t>копію</a:t>
            </a:r>
            <a:r>
              <a:rPr lang="ru-RU" sz="2500" dirty="0">
                <a:solidFill>
                  <a:schemeClr val="tx1"/>
                </a:solidFill>
              </a:rPr>
              <a:t> наказу про </a:t>
            </a:r>
            <a:r>
              <a:rPr lang="ru-RU" sz="2500" dirty="0" err="1">
                <a:solidFill>
                  <a:schemeClr val="tx1"/>
                </a:solidFill>
              </a:rPr>
              <a:t>звільнення</a:t>
            </a:r>
            <a:r>
              <a:rPr lang="ru-RU" sz="2500" dirty="0">
                <a:solidFill>
                  <a:schemeClr val="tx1"/>
                </a:solidFill>
              </a:rPr>
              <a:t>, </a:t>
            </a:r>
            <a:r>
              <a:rPr lang="ru-RU" sz="2500" dirty="0" err="1">
                <a:solidFill>
                  <a:schemeClr val="tx1"/>
                </a:solidFill>
              </a:rPr>
              <a:t>розрахунок</a:t>
            </a:r>
            <a:r>
              <a:rPr lang="ru-RU" sz="2500" dirty="0">
                <a:solidFill>
                  <a:schemeClr val="tx1"/>
                </a:solidFill>
              </a:rPr>
              <a:t> + </a:t>
            </a:r>
            <a:r>
              <a:rPr lang="ru-RU" sz="2500" dirty="0" err="1">
                <a:solidFill>
                  <a:schemeClr val="tx1"/>
                </a:solidFill>
              </a:rPr>
              <a:t>вихідну</a:t>
            </a:r>
            <a:r>
              <a:rPr lang="ru-RU" sz="2500" dirty="0">
                <a:solidFill>
                  <a:schemeClr val="tx1"/>
                </a:solidFill>
              </a:rPr>
              <a:t> </a:t>
            </a:r>
            <a:r>
              <a:rPr lang="ru-RU" sz="2500" dirty="0" err="1">
                <a:solidFill>
                  <a:schemeClr val="tx1"/>
                </a:solidFill>
              </a:rPr>
              <a:t>допомогу</a:t>
            </a:r>
            <a:endParaRPr lang="ru-RU" sz="25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5711681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107504" y="188640"/>
            <a:ext cx="8928992" cy="6552728"/>
          </a:xfrm>
        </p:spPr>
        <p:txBody>
          <a:bodyPr rtlCol="0">
            <a:noAutofit/>
          </a:bodyPr>
          <a:lstStyle/>
          <a:p>
            <a:pPr marL="46037" indent="0">
              <a:buNone/>
            </a:pPr>
            <a:r>
              <a:rPr lang="uk-UA" sz="2800" b="1" dirty="0">
                <a:solidFill>
                  <a:schemeClr val="tx1"/>
                </a:solidFill>
              </a:rPr>
              <a:t>Масове вивільнення </a:t>
            </a:r>
            <a:r>
              <a:rPr lang="uk-UA" sz="2800" dirty="0">
                <a:solidFill>
                  <a:schemeClr val="tx1"/>
                </a:solidFill>
              </a:rPr>
              <a:t>з ініціативи роботодавця (крім випадку ліквідації юридичної особи): одноразове або протягом:</a:t>
            </a:r>
          </a:p>
          <a:p>
            <a:pPr marL="46037" indent="0">
              <a:buNone/>
            </a:pPr>
            <a:r>
              <a:rPr lang="uk-UA" sz="2800" dirty="0">
                <a:solidFill>
                  <a:schemeClr val="tx1"/>
                </a:solidFill>
              </a:rPr>
              <a:t>1) одного місяця:</a:t>
            </a:r>
          </a:p>
          <a:p>
            <a:pPr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uk-UA" sz="2800" dirty="0">
                <a:solidFill>
                  <a:schemeClr val="tx1"/>
                </a:solidFill>
              </a:rPr>
              <a:t>вивільнення 10 і більше працівників в організації з чисельністю від 20 до 100 працівників;</a:t>
            </a:r>
          </a:p>
          <a:p>
            <a:pPr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uk-UA" sz="2800" dirty="0">
                <a:solidFill>
                  <a:schemeClr val="tx1"/>
                </a:solidFill>
              </a:rPr>
              <a:t>вивільнення 10 і більше % працівників в організації з чисельністю від 101 до 300 працівників;</a:t>
            </a:r>
          </a:p>
          <a:p>
            <a:pPr marL="46037" indent="0">
              <a:buNone/>
            </a:pPr>
            <a:r>
              <a:rPr lang="uk-UA" sz="2800" dirty="0">
                <a:solidFill>
                  <a:schemeClr val="tx1"/>
                </a:solidFill>
              </a:rPr>
              <a:t>2) трьох місяців — вивільнення 20 і більше % працівників в організації незалежно від чисельності працівників </a:t>
            </a:r>
          </a:p>
          <a:p>
            <a:pPr marL="46037" indent="0" algn="r">
              <a:buNone/>
            </a:pPr>
            <a:r>
              <a:rPr lang="uk-UA" sz="2800" dirty="0">
                <a:solidFill>
                  <a:schemeClr val="tx1"/>
                </a:solidFill>
              </a:rPr>
              <a:t>п. 1 ст. 48 Закону «Про зайнятість населення»</a:t>
            </a:r>
          </a:p>
          <a:p>
            <a:pPr marL="388620" indent="-342900" fontAlgn="auto">
              <a:lnSpc>
                <a:spcPct val="80000"/>
              </a:lnSpc>
              <a:buClr>
                <a:schemeClr val="accent1"/>
              </a:buClr>
              <a:buFont typeface="+mj-lt"/>
              <a:buAutoNum type="arabicPeriod"/>
              <a:defRPr/>
            </a:pP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3831753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107504" y="116633"/>
            <a:ext cx="8928992" cy="6624736"/>
          </a:xfrm>
        </p:spPr>
        <p:txBody>
          <a:bodyPr rtlCol="0">
            <a:normAutofit/>
          </a:bodyPr>
          <a:lstStyle/>
          <a:p>
            <a:pPr marL="46037" indent="0" algn="ctr">
              <a:buNone/>
            </a:pPr>
            <a:r>
              <a:rPr lang="uk-UA" b="1" dirty="0">
                <a:solidFill>
                  <a:schemeClr val="tx1"/>
                </a:solidFill>
              </a:rPr>
              <a:t>ЗВІЛЬНЕННЯ ЗА ВИЯВЛЕНУ НЕВІДПОВІДНІСТЬ ЗАЙМАНІЙ ПОСАДІ внаслідок недост. </a:t>
            </a:r>
            <a:r>
              <a:rPr lang="uk-UA" b="1" dirty="0" err="1">
                <a:solidFill>
                  <a:schemeClr val="tx1"/>
                </a:solidFill>
              </a:rPr>
              <a:t>кваліф</a:t>
            </a:r>
            <a:r>
              <a:rPr lang="uk-UA" b="1" dirty="0">
                <a:solidFill>
                  <a:schemeClr val="tx1"/>
                </a:solidFill>
              </a:rPr>
              <a:t>. або стану здоров’я, скасування допуску до </a:t>
            </a:r>
            <a:r>
              <a:rPr lang="uk-UA" b="1" dirty="0" err="1">
                <a:solidFill>
                  <a:schemeClr val="tx1"/>
                </a:solidFill>
              </a:rPr>
              <a:t>держтаємниці</a:t>
            </a:r>
            <a:r>
              <a:rPr lang="uk-UA" b="1" dirty="0">
                <a:solidFill>
                  <a:schemeClr val="tx1"/>
                </a:solidFill>
              </a:rPr>
              <a:t> (п. 2 ст. 40)</a:t>
            </a:r>
            <a:endParaRPr lang="uk-UA" dirty="0">
              <a:solidFill>
                <a:schemeClr val="tx1"/>
              </a:solidFill>
            </a:endParaRPr>
          </a:p>
          <a:p>
            <a:pPr marL="46037" indent="0">
              <a:spcBef>
                <a:spcPts val="0"/>
              </a:spcBef>
              <a:buNone/>
            </a:pPr>
            <a:r>
              <a:rPr lang="uk-UA" sz="2600" dirty="0">
                <a:solidFill>
                  <a:schemeClr val="tx1"/>
                </a:solidFill>
              </a:rPr>
              <a:t>1. Документуємо факти невиконання (неналежного виконання) працівником обов’язків, покладених ТД</a:t>
            </a:r>
            <a:endParaRPr lang="uk-UA" sz="2600" b="1" dirty="0">
              <a:solidFill>
                <a:schemeClr val="tx1"/>
              </a:solidFill>
            </a:endParaRPr>
          </a:p>
          <a:p>
            <a:pPr marL="46037" indent="0">
              <a:spcBef>
                <a:spcPts val="0"/>
              </a:spcBef>
              <a:buNone/>
            </a:pPr>
            <a:r>
              <a:rPr lang="uk-UA" sz="2600" dirty="0">
                <a:solidFill>
                  <a:schemeClr val="tx1"/>
                </a:solidFill>
              </a:rPr>
              <a:t>2. Роботодавець пропонує надати пояснення</a:t>
            </a:r>
            <a:endParaRPr lang="uk-UA" sz="2600" b="1" dirty="0">
              <a:solidFill>
                <a:schemeClr val="tx1"/>
              </a:solidFill>
            </a:endParaRPr>
          </a:p>
          <a:p>
            <a:pPr marL="46037" indent="0">
              <a:spcBef>
                <a:spcPts val="0"/>
              </a:spcBef>
              <a:buNone/>
            </a:pPr>
            <a:r>
              <a:rPr lang="uk-UA" sz="2600" dirty="0">
                <a:solidFill>
                  <a:schemeClr val="tx1"/>
                </a:solidFill>
              </a:rPr>
              <a:t>3. Роботодавець приймає рішення після розгляду документів про невиконання (неналежне виконання) обов’язків працівником</a:t>
            </a:r>
            <a:endParaRPr lang="uk-UA" sz="2600" b="1" dirty="0">
              <a:solidFill>
                <a:schemeClr val="tx1"/>
              </a:solidFill>
            </a:endParaRPr>
          </a:p>
          <a:p>
            <a:pPr marL="46037" indent="0">
              <a:spcBef>
                <a:spcPts val="0"/>
              </a:spcBef>
              <a:buNone/>
            </a:pPr>
            <a:r>
              <a:rPr lang="uk-UA" sz="2600" dirty="0">
                <a:solidFill>
                  <a:schemeClr val="tx1"/>
                </a:solidFill>
              </a:rPr>
              <a:t>4. Пропонуємо переведення на іншу роботу </a:t>
            </a:r>
            <a:endParaRPr lang="uk-UA" sz="2600" b="1" dirty="0">
              <a:solidFill>
                <a:schemeClr val="tx1"/>
              </a:solidFill>
            </a:endParaRPr>
          </a:p>
          <a:p>
            <a:pPr marL="46037" indent="0">
              <a:spcBef>
                <a:spcPts val="0"/>
              </a:spcBef>
              <a:buNone/>
            </a:pPr>
            <a:r>
              <a:rPr lang="uk-UA" sz="2600" dirty="0">
                <a:solidFill>
                  <a:schemeClr val="tx1"/>
                </a:solidFill>
              </a:rPr>
              <a:t>5. Отримуємо згоду профспілки на звільнення</a:t>
            </a:r>
            <a:endParaRPr lang="uk-UA" sz="2600" b="1" dirty="0">
              <a:solidFill>
                <a:schemeClr val="tx1"/>
              </a:solidFill>
            </a:endParaRPr>
          </a:p>
          <a:p>
            <a:pPr marL="46037" indent="0">
              <a:spcBef>
                <a:spcPts val="0"/>
              </a:spcBef>
              <a:buNone/>
            </a:pPr>
            <a:r>
              <a:rPr lang="uk-UA" sz="2600" dirty="0">
                <a:solidFill>
                  <a:schemeClr val="tx1"/>
                </a:solidFill>
              </a:rPr>
              <a:t>6. Видаємо наказ про звільнення</a:t>
            </a:r>
            <a:endParaRPr lang="uk-UA" sz="2600" b="1" dirty="0">
              <a:solidFill>
                <a:schemeClr val="tx1"/>
              </a:solidFill>
            </a:endParaRPr>
          </a:p>
          <a:p>
            <a:pPr marL="46037" indent="0">
              <a:spcBef>
                <a:spcPts val="0"/>
              </a:spcBef>
              <a:buNone/>
            </a:pPr>
            <a:r>
              <a:rPr lang="uk-UA" sz="2600" dirty="0">
                <a:solidFill>
                  <a:schemeClr val="tx1"/>
                </a:solidFill>
              </a:rPr>
              <a:t>7. Подаємо в бухгалтерію табель і копію наказу</a:t>
            </a:r>
            <a:endParaRPr lang="uk-UA" sz="2600" b="1" dirty="0">
              <a:solidFill>
                <a:schemeClr val="tx1"/>
              </a:solidFill>
            </a:endParaRPr>
          </a:p>
          <a:p>
            <a:pPr marL="46037" indent="0">
              <a:spcBef>
                <a:spcPts val="0"/>
              </a:spcBef>
              <a:buNone/>
            </a:pPr>
            <a:r>
              <a:rPr lang="uk-UA" sz="2600" dirty="0">
                <a:solidFill>
                  <a:schemeClr val="tx1"/>
                </a:solidFill>
              </a:rPr>
              <a:t>8. Видаємо працівнику ТК, копію наказу про звільнення, розрахунок + вихідна допомога</a:t>
            </a:r>
            <a:endParaRPr lang="uk-UA" sz="2600" b="1" dirty="0">
              <a:solidFill>
                <a:schemeClr val="tx1"/>
              </a:solidFill>
            </a:endParaRPr>
          </a:p>
          <a:p>
            <a:pPr indent="-182880" fontAlgn="auto">
              <a:lnSpc>
                <a:spcPct val="80000"/>
              </a:lnSpc>
              <a:buClr>
                <a:schemeClr val="accent6">
                  <a:lumMod val="75000"/>
                </a:schemeClr>
              </a:buClr>
              <a:buFontTx/>
              <a:buNone/>
              <a:defRPr/>
            </a:pPr>
            <a:endParaRPr lang="ru-RU" sz="1800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3323374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107504" y="116632"/>
            <a:ext cx="8928992" cy="6624736"/>
          </a:xfrm>
        </p:spPr>
        <p:txBody>
          <a:bodyPr rtlCol="0">
            <a:normAutofit/>
          </a:bodyPr>
          <a:lstStyle/>
          <a:p>
            <a:pPr marL="46037" indent="0" algn="ctr">
              <a:buNone/>
            </a:pPr>
            <a:r>
              <a:rPr lang="uk-UA" sz="2600" b="1" dirty="0">
                <a:solidFill>
                  <a:schemeClr val="tx1"/>
                </a:solidFill>
              </a:rPr>
              <a:t>ЗВІЛЬНЕННЯ ЗА СИСТЕМАТИЧНЕ НЕВИКОНАННЯ ОБОВ’ЯЗКІВ (п.3 ст. 40 КЗПП)</a:t>
            </a:r>
          </a:p>
          <a:p>
            <a:pPr marL="46037" indent="0">
              <a:buNone/>
            </a:pPr>
            <a:r>
              <a:rPr lang="uk-UA" sz="3000" dirty="0">
                <a:solidFill>
                  <a:schemeClr val="tx1"/>
                </a:solidFill>
              </a:rPr>
              <a:t>Обов’язки працівника мають бути передбачені у ТД (посадовій/робочій інструкції), ПВТР, працівник ознайомлений під підпис. </a:t>
            </a:r>
          </a:p>
          <a:p>
            <a:pPr marL="46037" indent="0">
              <a:buNone/>
            </a:pPr>
            <a:r>
              <a:rPr lang="ru-RU" sz="3000" dirty="0">
                <a:solidFill>
                  <a:schemeClr val="tx1"/>
                </a:solidFill>
              </a:rPr>
              <a:t>За п. 3 ст. 40 КЗпП </a:t>
            </a:r>
            <a:r>
              <a:rPr lang="ru-RU" sz="3000" dirty="0" err="1">
                <a:solidFill>
                  <a:schemeClr val="tx1"/>
                </a:solidFill>
              </a:rPr>
              <a:t>можна</a:t>
            </a:r>
            <a:r>
              <a:rPr lang="ru-RU" sz="3000" dirty="0">
                <a:solidFill>
                  <a:schemeClr val="tx1"/>
                </a:solidFill>
              </a:rPr>
              <a:t> </a:t>
            </a:r>
            <a:r>
              <a:rPr lang="ru-RU" sz="3000" dirty="0" err="1">
                <a:solidFill>
                  <a:schemeClr val="tx1"/>
                </a:solidFill>
              </a:rPr>
              <a:t>звільнити</a:t>
            </a:r>
            <a:r>
              <a:rPr lang="ru-RU" sz="3000" dirty="0">
                <a:solidFill>
                  <a:schemeClr val="tx1"/>
                </a:solidFill>
              </a:rPr>
              <a:t> за проступок на </a:t>
            </a:r>
            <a:r>
              <a:rPr lang="ru-RU" sz="3000" dirty="0" err="1">
                <a:solidFill>
                  <a:schemeClr val="tx1"/>
                </a:solidFill>
              </a:rPr>
              <a:t>роботі</a:t>
            </a:r>
            <a:r>
              <a:rPr lang="ru-RU" sz="3000" dirty="0">
                <a:solidFill>
                  <a:schemeClr val="tx1"/>
                </a:solidFill>
              </a:rPr>
              <a:t>, </a:t>
            </a:r>
            <a:r>
              <a:rPr lang="ru-RU" sz="3000" dirty="0" err="1">
                <a:solidFill>
                  <a:schemeClr val="tx1"/>
                </a:solidFill>
              </a:rPr>
              <a:t>вчинений</a:t>
            </a:r>
            <a:r>
              <a:rPr lang="ru-RU" sz="3000" dirty="0">
                <a:solidFill>
                  <a:schemeClr val="tx1"/>
                </a:solidFill>
              </a:rPr>
              <a:t> </a:t>
            </a:r>
            <a:r>
              <a:rPr lang="ru-RU" sz="3000" b="1" dirty="0" err="1">
                <a:solidFill>
                  <a:schemeClr val="tx1"/>
                </a:solidFill>
              </a:rPr>
              <a:t>після</a:t>
            </a:r>
            <a:r>
              <a:rPr lang="ru-RU" sz="3000" b="1" dirty="0">
                <a:solidFill>
                  <a:schemeClr val="tx1"/>
                </a:solidFill>
              </a:rPr>
              <a:t> </a:t>
            </a:r>
            <a:r>
              <a:rPr lang="ru-RU" sz="3000" b="1" dirty="0" err="1">
                <a:solidFill>
                  <a:schemeClr val="tx1"/>
                </a:solidFill>
              </a:rPr>
              <a:t>застосування</a:t>
            </a:r>
            <a:r>
              <a:rPr lang="ru-RU" sz="3000" b="1" dirty="0">
                <a:solidFill>
                  <a:schemeClr val="tx1"/>
                </a:solidFill>
              </a:rPr>
              <a:t> до </a:t>
            </a:r>
            <a:r>
              <a:rPr lang="ru-RU" sz="3000" b="1" dirty="0" err="1">
                <a:solidFill>
                  <a:schemeClr val="tx1"/>
                </a:solidFill>
              </a:rPr>
              <a:t>нього</a:t>
            </a:r>
            <a:r>
              <a:rPr lang="ru-RU" sz="3000" b="1" dirty="0">
                <a:solidFill>
                  <a:schemeClr val="tx1"/>
                </a:solidFill>
              </a:rPr>
              <a:t> </a:t>
            </a:r>
            <a:r>
              <a:rPr lang="ru-RU" sz="3000" b="1" dirty="0" err="1">
                <a:solidFill>
                  <a:schemeClr val="tx1"/>
                </a:solidFill>
              </a:rPr>
              <a:t>дисциплінарного</a:t>
            </a:r>
            <a:r>
              <a:rPr lang="ru-RU" sz="3000" b="1" dirty="0">
                <a:solidFill>
                  <a:schemeClr val="tx1"/>
                </a:solidFill>
              </a:rPr>
              <a:t> </a:t>
            </a:r>
            <a:r>
              <a:rPr lang="ru-RU" sz="3000" b="1" dirty="0" err="1">
                <a:solidFill>
                  <a:schemeClr val="tx1"/>
                </a:solidFill>
              </a:rPr>
              <a:t>або</a:t>
            </a:r>
            <a:r>
              <a:rPr lang="ru-RU" sz="3000" b="1" dirty="0">
                <a:solidFill>
                  <a:schemeClr val="tx1"/>
                </a:solidFill>
              </a:rPr>
              <a:t> </a:t>
            </a:r>
            <a:r>
              <a:rPr lang="ru-RU" sz="3000" b="1" dirty="0" err="1">
                <a:solidFill>
                  <a:schemeClr val="tx1"/>
                </a:solidFill>
              </a:rPr>
              <a:t>громадського</a:t>
            </a:r>
            <a:r>
              <a:rPr lang="ru-RU" sz="3000" b="1" dirty="0">
                <a:solidFill>
                  <a:schemeClr val="tx1"/>
                </a:solidFill>
              </a:rPr>
              <a:t> </a:t>
            </a:r>
            <a:r>
              <a:rPr lang="ru-RU" sz="3000" b="1" dirty="0" err="1">
                <a:solidFill>
                  <a:schemeClr val="tx1"/>
                </a:solidFill>
              </a:rPr>
              <a:t>стягнення</a:t>
            </a:r>
            <a:r>
              <a:rPr lang="ru-RU" sz="3000" dirty="0">
                <a:solidFill>
                  <a:schemeClr val="tx1"/>
                </a:solidFill>
              </a:rPr>
              <a:t> за </a:t>
            </a:r>
            <a:r>
              <a:rPr lang="ru-RU" sz="3000" dirty="0" err="1">
                <a:solidFill>
                  <a:schemeClr val="tx1"/>
                </a:solidFill>
              </a:rPr>
              <a:t>невиконання</a:t>
            </a:r>
            <a:r>
              <a:rPr lang="ru-RU" sz="3000" dirty="0">
                <a:solidFill>
                  <a:schemeClr val="tx1"/>
                </a:solidFill>
              </a:rPr>
              <a:t> без </a:t>
            </a:r>
            <a:r>
              <a:rPr lang="ru-RU" sz="3000" dirty="0" err="1">
                <a:solidFill>
                  <a:schemeClr val="tx1"/>
                </a:solidFill>
              </a:rPr>
              <a:t>поважних</a:t>
            </a:r>
            <a:r>
              <a:rPr lang="ru-RU" sz="3000" dirty="0">
                <a:solidFill>
                  <a:schemeClr val="tx1"/>
                </a:solidFill>
              </a:rPr>
              <a:t> причин </a:t>
            </a:r>
            <a:r>
              <a:rPr lang="ru-RU" sz="3000" dirty="0" err="1">
                <a:solidFill>
                  <a:schemeClr val="tx1"/>
                </a:solidFill>
              </a:rPr>
              <a:t>обов’язків</a:t>
            </a:r>
            <a:r>
              <a:rPr lang="ru-RU" sz="3000" dirty="0">
                <a:solidFill>
                  <a:schemeClr val="tx1"/>
                </a:solidFill>
              </a:rPr>
              <a:t>, </a:t>
            </a:r>
            <a:r>
              <a:rPr lang="ru-RU" sz="3000" dirty="0" err="1">
                <a:solidFill>
                  <a:schemeClr val="tx1"/>
                </a:solidFill>
              </a:rPr>
              <a:t>покладених</a:t>
            </a:r>
            <a:r>
              <a:rPr lang="ru-RU" sz="3000" dirty="0">
                <a:solidFill>
                  <a:schemeClr val="tx1"/>
                </a:solidFill>
              </a:rPr>
              <a:t> ТД </a:t>
            </a:r>
            <a:r>
              <a:rPr lang="ru-RU" sz="3000" dirty="0" err="1">
                <a:solidFill>
                  <a:schemeClr val="tx1"/>
                </a:solidFill>
              </a:rPr>
              <a:t>або</a:t>
            </a:r>
            <a:r>
              <a:rPr lang="ru-RU" sz="3000" dirty="0">
                <a:solidFill>
                  <a:schemeClr val="tx1"/>
                </a:solidFill>
              </a:rPr>
              <a:t> ПВТР</a:t>
            </a:r>
            <a:r>
              <a:rPr lang="uk-UA" sz="3000" dirty="0">
                <a:solidFill>
                  <a:schemeClr val="tx1"/>
                </a:solidFill>
              </a:rPr>
              <a:t>.</a:t>
            </a:r>
          </a:p>
          <a:p>
            <a:pPr marL="46037" indent="0" algn="r">
              <a:buNone/>
            </a:pPr>
            <a:r>
              <a:rPr lang="uk-UA" sz="2500" i="1" dirty="0">
                <a:solidFill>
                  <a:schemeClr val="tx1"/>
                </a:solidFill>
              </a:rPr>
              <a:t>Пункт 23 постанови Пленуму ВСУ № 9 від 06.11.1992</a:t>
            </a:r>
          </a:p>
          <a:p>
            <a:pPr indent="-182880" fontAlgn="auto">
              <a:lnSpc>
                <a:spcPct val="80000"/>
              </a:lnSpc>
              <a:buClr>
                <a:schemeClr val="accent6">
                  <a:lumMod val="75000"/>
                </a:schemeClr>
              </a:buClr>
              <a:buFontTx/>
              <a:buNone/>
              <a:defRPr/>
            </a:pPr>
            <a:endParaRPr lang="ru-RU" sz="1800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8175512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107504" y="116632"/>
            <a:ext cx="8928992" cy="6624736"/>
          </a:xfrm>
        </p:spPr>
        <p:txBody>
          <a:bodyPr rtlCol="0">
            <a:normAutofit fontScale="55000" lnSpcReduction="20000"/>
          </a:bodyPr>
          <a:lstStyle/>
          <a:p>
            <a:pPr marL="46037" indent="0" algn="ctr">
              <a:buNone/>
            </a:pPr>
            <a:r>
              <a:rPr lang="uk-UA" sz="4800" b="1" dirty="0">
                <a:solidFill>
                  <a:schemeClr val="tx1"/>
                </a:solidFill>
              </a:rPr>
              <a:t>ЗВІЛЬНЕННЯ ЗА СИСТЕМАТИЧНЕ НЕВИКОНАННЯ ОБОВ’ЯЗКІВ</a:t>
            </a:r>
          </a:p>
          <a:p>
            <a:pPr marL="46037" indent="0">
              <a:buNone/>
            </a:pPr>
            <a:r>
              <a:rPr lang="uk-UA" sz="5300" dirty="0">
                <a:solidFill>
                  <a:schemeClr val="tx1"/>
                </a:solidFill>
              </a:rPr>
              <a:t>1. Фіксуємо факт невиконання обов’язків, доводимо інформацію до роботодавця</a:t>
            </a:r>
            <a:endParaRPr lang="uk-UA" sz="5300" b="1" dirty="0">
              <a:solidFill>
                <a:schemeClr val="tx1"/>
              </a:solidFill>
            </a:endParaRPr>
          </a:p>
          <a:p>
            <a:pPr marL="46037" indent="0">
              <a:buNone/>
            </a:pPr>
            <a:r>
              <a:rPr lang="uk-UA" sz="5300" dirty="0">
                <a:solidFill>
                  <a:schemeClr val="tx1"/>
                </a:solidFill>
              </a:rPr>
              <a:t>2. Роботодавець пропонує надати пояснення, приймає рішення про звільнення</a:t>
            </a:r>
            <a:endParaRPr lang="uk-UA" sz="5300" b="1" dirty="0">
              <a:solidFill>
                <a:schemeClr val="tx1"/>
              </a:solidFill>
            </a:endParaRPr>
          </a:p>
          <a:p>
            <a:pPr marL="46037" indent="0">
              <a:buNone/>
            </a:pPr>
            <a:r>
              <a:rPr lang="uk-UA" sz="5300" dirty="0">
                <a:solidFill>
                  <a:schemeClr val="tx1"/>
                </a:solidFill>
              </a:rPr>
              <a:t>3. Отримуємо згоду профспілки</a:t>
            </a:r>
            <a:endParaRPr lang="uk-UA" sz="5300" b="1" dirty="0">
              <a:solidFill>
                <a:schemeClr val="tx1"/>
              </a:solidFill>
            </a:endParaRPr>
          </a:p>
          <a:p>
            <a:pPr marL="46037" indent="0">
              <a:buNone/>
            </a:pPr>
            <a:r>
              <a:rPr lang="uk-UA" sz="5300" dirty="0">
                <a:solidFill>
                  <a:schemeClr val="tx1"/>
                </a:solidFill>
              </a:rPr>
              <a:t>4</a:t>
            </a:r>
            <a:r>
              <a:rPr lang="uk-UA" sz="5300" b="1" dirty="0">
                <a:solidFill>
                  <a:schemeClr val="tx1"/>
                </a:solidFill>
              </a:rPr>
              <a:t>. </a:t>
            </a:r>
            <a:r>
              <a:rPr lang="uk-UA" sz="5300" dirty="0">
                <a:solidFill>
                  <a:schemeClr val="tx1"/>
                </a:solidFill>
              </a:rPr>
              <a:t>Видаємо наказ про звільнення</a:t>
            </a:r>
            <a:endParaRPr lang="uk-UA" sz="5300" b="1" dirty="0">
              <a:solidFill>
                <a:schemeClr val="tx1"/>
              </a:solidFill>
            </a:endParaRPr>
          </a:p>
          <a:p>
            <a:pPr marL="46037" indent="0">
              <a:buNone/>
            </a:pPr>
            <a:r>
              <a:rPr lang="uk-UA" sz="5300" dirty="0">
                <a:solidFill>
                  <a:schemeClr val="tx1"/>
                </a:solidFill>
              </a:rPr>
              <a:t>5. Складаємо табель</a:t>
            </a:r>
            <a:endParaRPr lang="uk-UA" sz="5300" b="1" dirty="0">
              <a:solidFill>
                <a:schemeClr val="tx1"/>
              </a:solidFill>
            </a:endParaRPr>
          </a:p>
          <a:p>
            <a:pPr marL="46037" indent="0">
              <a:buNone/>
            </a:pPr>
            <a:r>
              <a:rPr lang="uk-UA" sz="5300" dirty="0">
                <a:solidFill>
                  <a:schemeClr val="tx1"/>
                </a:solidFill>
              </a:rPr>
              <a:t>6. Передаємо до бухгалтерії табель та копію наказу </a:t>
            </a:r>
          </a:p>
          <a:p>
            <a:pPr marL="46037" indent="0">
              <a:buNone/>
            </a:pPr>
            <a:r>
              <a:rPr lang="uk-UA" sz="5300" dirty="0">
                <a:solidFill>
                  <a:schemeClr val="tx1"/>
                </a:solidFill>
              </a:rPr>
              <a:t>7. Ознайомлюємо працівника з наказом про звільнення</a:t>
            </a:r>
          </a:p>
          <a:p>
            <a:pPr marL="46037" indent="0">
              <a:buNone/>
            </a:pPr>
            <a:r>
              <a:rPr lang="uk-UA" sz="5300" dirty="0">
                <a:solidFill>
                  <a:schemeClr val="tx1"/>
                </a:solidFill>
              </a:rPr>
              <a:t>8. Видаємо ТК, копію наказу про звільнення, розрахунок</a:t>
            </a:r>
            <a:endParaRPr lang="ru-RU" sz="5300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7585387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107504" y="116632"/>
            <a:ext cx="8928992" cy="6624736"/>
          </a:xfrm>
        </p:spPr>
        <p:txBody>
          <a:bodyPr rtlCol="0">
            <a:normAutofit fontScale="92500"/>
          </a:bodyPr>
          <a:lstStyle/>
          <a:p>
            <a:pPr marL="46037" indent="0" algn="ctr">
              <a:buNone/>
            </a:pPr>
            <a:r>
              <a:rPr lang="ru-RU" sz="2800" b="1" dirty="0">
                <a:solidFill>
                  <a:schemeClr val="tx1"/>
                </a:solidFill>
              </a:rPr>
              <a:t>ЗВІЛЬНЕННЯ ЗА ПРОГУЛ </a:t>
            </a:r>
            <a:r>
              <a:rPr lang="uk-UA" sz="2800" b="1" dirty="0">
                <a:solidFill>
                  <a:schemeClr val="tx1"/>
                </a:solidFill>
              </a:rPr>
              <a:t>(п. 4 ст. 40 КЗПП)</a:t>
            </a:r>
          </a:p>
          <a:p>
            <a:pPr marL="46037" indent="0">
              <a:buNone/>
            </a:pPr>
            <a:r>
              <a:rPr lang="ru-RU" sz="2800" b="1" dirty="0">
                <a:solidFill>
                  <a:schemeClr val="tx1"/>
                </a:solidFill>
              </a:rPr>
              <a:t>Прогул</a:t>
            </a:r>
            <a:r>
              <a:rPr lang="ru-RU" sz="2800" dirty="0">
                <a:solidFill>
                  <a:schemeClr val="tx1"/>
                </a:solidFill>
              </a:rPr>
              <a:t> — </a:t>
            </a:r>
            <a:r>
              <a:rPr lang="ru-RU" sz="2800" dirty="0" err="1">
                <a:solidFill>
                  <a:schemeClr val="tx1"/>
                </a:solidFill>
              </a:rPr>
              <a:t>відсутність</a:t>
            </a:r>
            <a:r>
              <a:rPr lang="ru-RU" sz="2800" dirty="0">
                <a:solidFill>
                  <a:schemeClr val="tx1"/>
                </a:solidFill>
              </a:rPr>
              <a:t> на </a:t>
            </a:r>
            <a:r>
              <a:rPr lang="ru-RU" sz="2800" dirty="0" err="1">
                <a:solidFill>
                  <a:schemeClr val="tx1"/>
                </a:solidFill>
              </a:rPr>
              <a:t>роботі</a:t>
            </a:r>
            <a:r>
              <a:rPr lang="ru-RU" sz="2800" dirty="0">
                <a:solidFill>
                  <a:schemeClr val="tx1"/>
                </a:solidFill>
              </a:rPr>
              <a:t> увесь </a:t>
            </a:r>
            <a:r>
              <a:rPr lang="ru-RU" sz="2800" dirty="0" err="1">
                <a:solidFill>
                  <a:schemeClr val="tx1"/>
                </a:solidFill>
              </a:rPr>
              <a:t>робочий</a:t>
            </a:r>
            <a:r>
              <a:rPr lang="ru-RU" sz="2800" dirty="0">
                <a:solidFill>
                  <a:schemeClr val="tx1"/>
                </a:solidFill>
              </a:rPr>
              <a:t> день, </a:t>
            </a:r>
            <a:r>
              <a:rPr lang="ru-RU" sz="2800" dirty="0" err="1">
                <a:solidFill>
                  <a:schemeClr val="tx1"/>
                </a:solidFill>
              </a:rPr>
              <a:t>або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понад</a:t>
            </a:r>
            <a:r>
              <a:rPr lang="ru-RU" sz="2800" dirty="0">
                <a:solidFill>
                  <a:schemeClr val="tx1"/>
                </a:solidFill>
              </a:rPr>
              <a:t> три </a:t>
            </a:r>
            <a:r>
              <a:rPr lang="ru-RU" sz="2800" dirty="0" err="1">
                <a:solidFill>
                  <a:schemeClr val="tx1"/>
                </a:solidFill>
              </a:rPr>
              <a:t>години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безперервно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або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сумарно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протягом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робочого</a:t>
            </a:r>
            <a:r>
              <a:rPr lang="ru-RU" sz="2800" dirty="0">
                <a:solidFill>
                  <a:schemeClr val="tx1"/>
                </a:solidFill>
              </a:rPr>
              <a:t> дня без </a:t>
            </a:r>
            <a:r>
              <a:rPr lang="ru-RU" sz="2800" dirty="0" err="1">
                <a:solidFill>
                  <a:schemeClr val="tx1"/>
                </a:solidFill>
              </a:rPr>
              <a:t>поважних</a:t>
            </a:r>
            <a:r>
              <a:rPr lang="ru-RU" sz="2800" dirty="0">
                <a:solidFill>
                  <a:schemeClr val="tx1"/>
                </a:solidFill>
              </a:rPr>
              <a:t> причин (</a:t>
            </a:r>
            <a:r>
              <a:rPr lang="ru-RU" sz="2800" dirty="0" err="1">
                <a:solidFill>
                  <a:schemeClr val="tx1"/>
                </a:solidFill>
              </a:rPr>
              <a:t>наприклад</a:t>
            </a:r>
            <a:r>
              <a:rPr lang="ru-RU" sz="2800" dirty="0">
                <a:solidFill>
                  <a:schemeClr val="tx1"/>
                </a:solidFill>
              </a:rPr>
              <a:t>, у </a:t>
            </a:r>
            <a:r>
              <a:rPr lang="ru-RU" sz="2800" dirty="0" err="1">
                <a:solidFill>
                  <a:schemeClr val="tx1"/>
                </a:solidFill>
              </a:rPr>
              <a:t>зв’язку</a:t>
            </a:r>
            <a:r>
              <a:rPr lang="ru-RU" sz="2800" dirty="0">
                <a:solidFill>
                  <a:schemeClr val="tx1"/>
                </a:solidFill>
              </a:rPr>
              <a:t> з </a:t>
            </a:r>
            <a:r>
              <a:rPr lang="ru-RU" sz="2800" dirty="0" err="1">
                <a:solidFill>
                  <a:schemeClr val="tx1"/>
                </a:solidFill>
              </a:rPr>
              <a:t>поміщенням</a:t>
            </a:r>
            <a:r>
              <a:rPr lang="ru-RU" sz="2800" dirty="0">
                <a:solidFill>
                  <a:schemeClr val="tx1"/>
                </a:solidFill>
              </a:rPr>
              <a:t> до </a:t>
            </a:r>
            <a:r>
              <a:rPr lang="ru-RU" sz="2800" dirty="0" err="1">
                <a:solidFill>
                  <a:schemeClr val="tx1"/>
                </a:solidFill>
              </a:rPr>
              <a:t>медвитверезника</a:t>
            </a:r>
            <a:r>
              <a:rPr lang="ru-RU" sz="2800" dirty="0">
                <a:solidFill>
                  <a:schemeClr val="tx1"/>
                </a:solidFill>
              </a:rPr>
              <a:t>, </a:t>
            </a:r>
            <a:r>
              <a:rPr lang="ru-RU" sz="2800" dirty="0" err="1">
                <a:solidFill>
                  <a:schemeClr val="tx1"/>
                </a:solidFill>
              </a:rPr>
              <a:t>самовільне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використання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щорічної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відпустки</a:t>
            </a:r>
            <a:r>
              <a:rPr lang="ru-RU" sz="2800" dirty="0">
                <a:solidFill>
                  <a:schemeClr val="tx1"/>
                </a:solidFill>
              </a:rPr>
              <a:t>, </a:t>
            </a:r>
            <a:r>
              <a:rPr lang="ru-RU" sz="2700" dirty="0">
                <a:solidFill>
                  <a:schemeClr val="tx1"/>
                </a:solidFill>
              </a:rPr>
              <a:t>п. 24 Постанови № 9 </a:t>
            </a:r>
            <a:r>
              <a:rPr lang="ru-RU" sz="2700" dirty="0" err="1">
                <a:solidFill>
                  <a:schemeClr val="tx1"/>
                </a:solidFill>
              </a:rPr>
              <a:t>від</a:t>
            </a:r>
            <a:r>
              <a:rPr lang="ru-RU" sz="2700" dirty="0">
                <a:solidFill>
                  <a:schemeClr val="tx1"/>
                </a:solidFill>
              </a:rPr>
              <a:t> 06.11.1992).</a:t>
            </a:r>
            <a:endParaRPr lang="uk-UA" sz="2700" dirty="0">
              <a:solidFill>
                <a:schemeClr val="tx1"/>
              </a:solidFill>
            </a:endParaRPr>
          </a:p>
          <a:p>
            <a:pPr marL="46037" indent="0">
              <a:buNone/>
            </a:pPr>
            <a:r>
              <a:rPr lang="uk-UA" sz="2800" dirty="0">
                <a:solidFill>
                  <a:schemeClr val="tx1"/>
                </a:solidFill>
              </a:rPr>
              <a:t>Дисциплінарне стягнення застосовує роботодавець </a:t>
            </a:r>
            <a:r>
              <a:rPr lang="uk-UA" sz="2800" b="1" dirty="0">
                <a:solidFill>
                  <a:schemeClr val="tx1"/>
                </a:solidFill>
              </a:rPr>
              <a:t>не пізніше одного місяця з дня виявлення </a:t>
            </a:r>
            <a:r>
              <a:rPr lang="uk-UA" sz="2800" dirty="0">
                <a:solidFill>
                  <a:schemeClr val="tx1"/>
                </a:solidFill>
              </a:rPr>
              <a:t>проступку, не рахуючи часу звільнення працівника від роботи у зв'язку з тимчасовою непрацездатністю або відпусткою.</a:t>
            </a:r>
          </a:p>
          <a:p>
            <a:pPr marL="46037" indent="0">
              <a:buNone/>
            </a:pPr>
            <a:r>
              <a:rPr lang="uk-UA" sz="2800" dirty="0">
                <a:solidFill>
                  <a:schemeClr val="tx1"/>
                </a:solidFill>
              </a:rPr>
              <a:t>Дисциплінарне стягнення не можна накласти </a:t>
            </a:r>
            <a:r>
              <a:rPr lang="uk-UA" sz="2800" b="1" dirty="0">
                <a:solidFill>
                  <a:schemeClr val="tx1"/>
                </a:solidFill>
              </a:rPr>
              <a:t>пізніше шести місяців з дня вчинення</a:t>
            </a:r>
            <a:r>
              <a:rPr lang="uk-UA" sz="2800" dirty="0">
                <a:solidFill>
                  <a:schemeClr val="tx1"/>
                </a:solidFill>
              </a:rPr>
              <a:t> проступку (ст. 148 </a:t>
            </a:r>
            <a:r>
              <a:rPr lang="uk-UA" sz="2800" dirty="0" err="1">
                <a:solidFill>
                  <a:schemeClr val="tx1"/>
                </a:solidFill>
              </a:rPr>
              <a:t>КЗпП</a:t>
            </a:r>
            <a:r>
              <a:rPr lang="uk-UA" sz="2800" dirty="0">
                <a:solidFill>
                  <a:schemeClr val="tx1"/>
                </a:solidFill>
              </a:rPr>
              <a:t>)</a:t>
            </a:r>
          </a:p>
          <a:p>
            <a:pPr marL="46037" indent="0">
              <a:buNone/>
            </a:pPr>
            <a:r>
              <a:rPr lang="uk-UA" sz="2800" dirty="0">
                <a:solidFill>
                  <a:srgbClr val="0070C0"/>
                </a:solidFill>
              </a:rPr>
              <a:t>Дата звільнення </a:t>
            </a:r>
            <a:r>
              <a:rPr lang="uk-UA" sz="2800" dirty="0">
                <a:solidFill>
                  <a:schemeClr val="tx1"/>
                </a:solidFill>
              </a:rPr>
              <a:t>за прогул</a:t>
            </a:r>
            <a:endParaRPr lang="uk-UA" sz="2800" b="1" dirty="0">
              <a:solidFill>
                <a:schemeClr val="tx1"/>
              </a:solidFill>
            </a:endParaRPr>
          </a:p>
          <a:p>
            <a:pPr indent="-182880" fontAlgn="auto">
              <a:lnSpc>
                <a:spcPct val="80000"/>
              </a:lnSpc>
              <a:buClr>
                <a:schemeClr val="accent6">
                  <a:lumMod val="75000"/>
                </a:schemeClr>
              </a:buClr>
              <a:buFontTx/>
              <a:buNone/>
              <a:defRPr/>
            </a:pPr>
            <a:endParaRPr lang="ru-RU" sz="1800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743408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107504" y="116632"/>
            <a:ext cx="8928992" cy="6624736"/>
          </a:xfrm>
        </p:spPr>
        <p:txBody>
          <a:bodyPr rtlCol="0">
            <a:noAutofit/>
          </a:bodyPr>
          <a:lstStyle/>
          <a:p>
            <a:pPr marL="46037" indent="0">
              <a:spcBef>
                <a:spcPts val="0"/>
              </a:spcBef>
              <a:buNone/>
            </a:pPr>
            <a:r>
              <a:rPr lang="uk-UA" sz="3000" dirty="0">
                <a:solidFill>
                  <a:schemeClr val="tx1"/>
                </a:solidFill>
              </a:rPr>
              <a:t>1. Фіксуємо відсутність у табелі  («НЗ») </a:t>
            </a:r>
          </a:p>
          <a:p>
            <a:pPr marL="46037" indent="0">
              <a:spcBef>
                <a:spcPts val="0"/>
              </a:spcBef>
              <a:buNone/>
            </a:pPr>
            <a:r>
              <a:rPr lang="uk-UA" sz="3000" dirty="0">
                <a:solidFill>
                  <a:schemeClr val="tx1"/>
                </a:solidFill>
              </a:rPr>
              <a:t>2. З’ясовуємо причини відсутності по телефону</a:t>
            </a:r>
          </a:p>
          <a:p>
            <a:pPr marL="46037" indent="0">
              <a:spcBef>
                <a:spcPts val="0"/>
              </a:spcBef>
              <a:buNone/>
            </a:pPr>
            <a:r>
              <a:rPr lang="uk-UA" sz="3000" dirty="0">
                <a:solidFill>
                  <a:schemeClr val="tx1"/>
                </a:solidFill>
              </a:rPr>
              <a:t>3. Безпосередній керівник подає доповідну про відсутність працівника на роботі</a:t>
            </a:r>
          </a:p>
          <a:p>
            <a:pPr marL="46037" indent="0">
              <a:spcBef>
                <a:spcPts val="0"/>
              </a:spcBef>
              <a:buNone/>
            </a:pPr>
            <a:r>
              <a:rPr lang="uk-UA" sz="3000" dirty="0">
                <a:solidFill>
                  <a:schemeClr val="tx1"/>
                </a:solidFill>
              </a:rPr>
              <a:t>4. Директор накладає резолюцію на доповідній про розслідування причин відсутності</a:t>
            </a:r>
          </a:p>
          <a:p>
            <a:pPr marL="46037" indent="0">
              <a:spcBef>
                <a:spcPts val="0"/>
              </a:spcBef>
              <a:buNone/>
            </a:pPr>
            <a:r>
              <a:rPr lang="uk-UA" sz="3000" dirty="0">
                <a:solidFill>
                  <a:schemeClr val="tx1"/>
                </a:solidFill>
              </a:rPr>
              <a:t>5. Складаємо акт про відсутність на роботі та/або збираємо доповідні записки працівників, які можуть бачити, коли приходить/уходить  працівник</a:t>
            </a:r>
          </a:p>
          <a:p>
            <a:pPr marL="46037" indent="0">
              <a:spcBef>
                <a:spcPts val="0"/>
              </a:spcBef>
              <a:buNone/>
            </a:pPr>
            <a:r>
              <a:rPr lang="uk-UA" sz="3000" dirty="0">
                <a:solidFill>
                  <a:schemeClr val="tx1"/>
                </a:solidFill>
              </a:rPr>
              <a:t>6. За необхідності відвідуємо комісією вдома</a:t>
            </a:r>
          </a:p>
          <a:p>
            <a:pPr marL="46037" indent="0">
              <a:spcBef>
                <a:spcPts val="0"/>
              </a:spcBef>
              <a:buNone/>
            </a:pPr>
            <a:r>
              <a:rPr lang="uk-UA" sz="3000" dirty="0">
                <a:solidFill>
                  <a:schemeClr val="tx1"/>
                </a:solidFill>
              </a:rPr>
              <a:t>7. Пропонуємо надати письмові пояснення </a:t>
            </a:r>
          </a:p>
          <a:p>
            <a:pPr indent="-182880" fontAlgn="auto">
              <a:lnSpc>
                <a:spcPct val="80000"/>
              </a:lnSpc>
              <a:spcBef>
                <a:spcPts val="0"/>
              </a:spcBef>
              <a:buClr>
                <a:schemeClr val="accent6">
                  <a:lumMod val="75000"/>
                </a:schemeClr>
              </a:buClr>
              <a:buFontTx/>
              <a:buNone/>
              <a:defRPr/>
            </a:pPr>
            <a:endParaRPr lang="ru-RU" sz="2600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894961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107504" y="116632"/>
            <a:ext cx="8928992" cy="6624736"/>
          </a:xfrm>
        </p:spPr>
        <p:txBody>
          <a:bodyPr rtlCol="0">
            <a:normAutofit fontScale="70000" lnSpcReduction="20000"/>
          </a:bodyPr>
          <a:lstStyle/>
          <a:p>
            <a:pPr marL="46037" indent="0" algn="ctr">
              <a:spcBef>
                <a:spcPts val="0"/>
              </a:spcBef>
              <a:buNone/>
            </a:pPr>
            <a:r>
              <a:rPr lang="ru-RU" sz="4500" b="1" dirty="0">
                <a:solidFill>
                  <a:schemeClr val="tx1"/>
                </a:solidFill>
              </a:rPr>
              <a:t>ЗВІЛЬНЕННЯ ЗА ПРОГУЛ </a:t>
            </a:r>
            <a:r>
              <a:rPr lang="uk-UA" sz="4500" b="1" dirty="0">
                <a:solidFill>
                  <a:schemeClr val="tx1"/>
                </a:solidFill>
              </a:rPr>
              <a:t>(п. 4 ст. 40 КЗПП)</a:t>
            </a:r>
          </a:p>
          <a:p>
            <a:pPr marL="46037" indent="0">
              <a:spcBef>
                <a:spcPts val="0"/>
              </a:spcBef>
              <a:buNone/>
            </a:pPr>
            <a:r>
              <a:rPr lang="uk-UA" sz="4500" dirty="0">
                <a:solidFill>
                  <a:schemeClr val="tx1"/>
                </a:solidFill>
              </a:rPr>
              <a:t>8. Директор аналізує документи, обирає вид дисциплінарного стягнення — звільнення </a:t>
            </a:r>
          </a:p>
          <a:p>
            <a:pPr marL="46037" indent="0">
              <a:spcBef>
                <a:spcPts val="0"/>
              </a:spcBef>
              <a:buNone/>
            </a:pPr>
            <a:r>
              <a:rPr lang="uk-UA" sz="4500" dirty="0">
                <a:solidFill>
                  <a:schemeClr val="tx1"/>
                </a:solidFill>
              </a:rPr>
              <a:t>9. Отримуємо згоду профспілки на звільнення</a:t>
            </a:r>
          </a:p>
          <a:p>
            <a:pPr marL="46037" indent="0">
              <a:spcBef>
                <a:spcPts val="0"/>
              </a:spcBef>
              <a:buNone/>
            </a:pPr>
            <a:r>
              <a:rPr lang="uk-UA" sz="4500" dirty="0">
                <a:solidFill>
                  <a:schemeClr val="tx1"/>
                </a:solidFill>
              </a:rPr>
              <a:t>10. Директор видає наказ про дисциплінарне стягнення у вигляді звільнення</a:t>
            </a:r>
          </a:p>
          <a:p>
            <a:pPr marL="46037" indent="0">
              <a:spcBef>
                <a:spcPts val="0"/>
              </a:spcBef>
              <a:buNone/>
            </a:pPr>
            <a:r>
              <a:rPr lang="uk-UA" sz="4500" dirty="0">
                <a:solidFill>
                  <a:schemeClr val="tx1"/>
                </a:solidFill>
              </a:rPr>
              <a:t>11. Видаємо наказ про звільнення</a:t>
            </a:r>
          </a:p>
          <a:p>
            <a:pPr marL="46037" indent="0">
              <a:spcBef>
                <a:spcPts val="0"/>
              </a:spcBef>
              <a:buNone/>
            </a:pPr>
            <a:r>
              <a:rPr lang="uk-UA" sz="4500" dirty="0">
                <a:solidFill>
                  <a:schemeClr val="tx1"/>
                </a:solidFill>
              </a:rPr>
              <a:t>12. Подаємо в бухгалтерію табель та копію наказу про звільнення</a:t>
            </a:r>
          </a:p>
          <a:p>
            <a:pPr marL="46037" indent="0">
              <a:spcBef>
                <a:spcPts val="0"/>
              </a:spcBef>
              <a:buNone/>
            </a:pPr>
            <a:r>
              <a:rPr lang="uk-UA" sz="4500" dirty="0">
                <a:solidFill>
                  <a:schemeClr val="tx1"/>
                </a:solidFill>
              </a:rPr>
              <a:t>13. Видаємо ТК, копію наказу про звільнення, розрахунок</a:t>
            </a:r>
          </a:p>
          <a:p>
            <a:pPr marL="46037" indent="0">
              <a:spcBef>
                <a:spcPts val="0"/>
              </a:spcBef>
              <a:buNone/>
            </a:pPr>
            <a:r>
              <a:rPr lang="uk-UA" sz="4500" dirty="0">
                <a:solidFill>
                  <a:schemeClr val="tx1"/>
                </a:solidFill>
              </a:rPr>
              <a:t>14. У разі відмови від ознайомлення з наказом, отримання копії наказу складаємо акт</a:t>
            </a:r>
          </a:p>
        </p:txBody>
      </p:sp>
    </p:spTree>
    <p:extLst>
      <p:ext uri="{BB962C8B-B14F-4D97-AF65-F5344CB8AC3E}">
        <p14:creationId xmlns:p14="http://schemas.microsoft.com/office/powerpoint/2010/main" val="40809706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107504" y="44624"/>
            <a:ext cx="8856984" cy="6624736"/>
          </a:xfrm>
        </p:spPr>
        <p:txBody>
          <a:bodyPr/>
          <a:lstStyle/>
          <a:p>
            <a:pPr algn="ctr">
              <a:buFontTx/>
              <a:buNone/>
            </a:pPr>
            <a:r>
              <a:rPr lang="uk-UA" sz="4000" b="1" dirty="0">
                <a:solidFill>
                  <a:schemeClr val="tx1"/>
                </a:solidFill>
              </a:rPr>
              <a:t>За строком ТД поділяють на</a:t>
            </a:r>
            <a:r>
              <a:rPr lang="uk-UA" sz="4000" dirty="0">
                <a:solidFill>
                  <a:schemeClr val="tx1"/>
                </a:solidFill>
              </a:rPr>
              <a:t>:</a:t>
            </a:r>
          </a:p>
          <a:p>
            <a:pPr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uk-UA" sz="3600" b="1" dirty="0">
                <a:solidFill>
                  <a:schemeClr val="tx1"/>
                </a:solidFill>
              </a:rPr>
              <a:t>безстрокові</a:t>
            </a:r>
            <a:r>
              <a:rPr lang="uk-UA" sz="3600" dirty="0">
                <a:solidFill>
                  <a:schemeClr val="tx1"/>
                </a:solidFill>
              </a:rPr>
              <a:t>, на невизначений строк;</a:t>
            </a:r>
            <a:endParaRPr lang="uk-UA" sz="3600" b="1" dirty="0">
              <a:solidFill>
                <a:schemeClr val="tx1"/>
              </a:solidFill>
            </a:endParaRPr>
          </a:p>
          <a:p>
            <a:pPr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uk-UA" sz="3600" b="1" dirty="0">
                <a:solidFill>
                  <a:schemeClr val="tx1"/>
                </a:solidFill>
              </a:rPr>
              <a:t>строкові:</a:t>
            </a:r>
            <a:endParaRPr lang="uk-UA" sz="3600" dirty="0">
              <a:solidFill>
                <a:schemeClr val="tx1"/>
              </a:solidFill>
            </a:endParaRPr>
          </a:p>
          <a:p>
            <a:pPr lvl="1"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uk-UA" sz="3200" dirty="0">
                <a:solidFill>
                  <a:schemeClr val="tx1"/>
                </a:solidFill>
              </a:rPr>
              <a:t>на визначений строк, встановлений за погодженням сторін;</a:t>
            </a:r>
          </a:p>
          <a:p>
            <a:pPr lvl="1"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uk-UA" sz="3200" dirty="0">
                <a:solidFill>
                  <a:schemeClr val="tx1"/>
                </a:solidFill>
              </a:rPr>
              <a:t>на час виконання певної роботи.</a:t>
            </a:r>
          </a:p>
          <a:p>
            <a:pPr marL="3175" lvl="1" indent="0">
              <a:buClr>
                <a:schemeClr val="accent1">
                  <a:lumMod val="75000"/>
                </a:schemeClr>
              </a:buClr>
              <a:buNone/>
            </a:pPr>
            <a:r>
              <a:rPr lang="ru-RU" sz="2800" dirty="0">
                <a:solidFill>
                  <a:schemeClr val="tx1"/>
                </a:solidFill>
              </a:rPr>
              <a:t>СТД </a:t>
            </a:r>
            <a:r>
              <a:rPr lang="ru-RU" sz="2800" dirty="0" err="1">
                <a:solidFill>
                  <a:schemeClr val="tx1"/>
                </a:solidFill>
              </a:rPr>
              <a:t>укладають</a:t>
            </a:r>
            <a:r>
              <a:rPr lang="ru-RU" sz="2800" dirty="0">
                <a:solidFill>
                  <a:schemeClr val="tx1"/>
                </a:solidFill>
              </a:rPr>
              <a:t> у </a:t>
            </a:r>
            <a:r>
              <a:rPr lang="ru-RU" sz="2800" dirty="0" err="1">
                <a:solidFill>
                  <a:schemeClr val="tx1"/>
                </a:solidFill>
              </a:rPr>
              <a:t>випадках</a:t>
            </a:r>
            <a:r>
              <a:rPr lang="ru-RU" sz="2800" dirty="0">
                <a:solidFill>
                  <a:schemeClr val="tx1"/>
                </a:solidFill>
              </a:rPr>
              <a:t>, коли </a:t>
            </a:r>
            <a:r>
              <a:rPr lang="ru-RU" sz="2800" dirty="0" err="1">
                <a:solidFill>
                  <a:schemeClr val="tx1"/>
                </a:solidFill>
              </a:rPr>
              <a:t>трудові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відносини</a:t>
            </a:r>
            <a:r>
              <a:rPr lang="ru-RU" sz="2800" dirty="0">
                <a:solidFill>
                  <a:schemeClr val="tx1"/>
                </a:solidFill>
              </a:rPr>
              <a:t> не </a:t>
            </a:r>
            <a:r>
              <a:rPr lang="ru-RU" sz="2800" dirty="0" err="1">
                <a:solidFill>
                  <a:schemeClr val="tx1"/>
                </a:solidFill>
              </a:rPr>
              <a:t>можна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встановити</a:t>
            </a:r>
            <a:r>
              <a:rPr lang="ru-RU" sz="2800" dirty="0">
                <a:solidFill>
                  <a:schemeClr val="tx1"/>
                </a:solidFill>
              </a:rPr>
              <a:t> на </a:t>
            </a:r>
            <a:r>
              <a:rPr lang="ru-RU" sz="2800" dirty="0" err="1">
                <a:solidFill>
                  <a:schemeClr val="tx1"/>
                </a:solidFill>
              </a:rPr>
              <a:t>невизначений</a:t>
            </a:r>
            <a:r>
              <a:rPr lang="ru-RU" sz="2800" dirty="0">
                <a:solidFill>
                  <a:schemeClr val="tx1"/>
                </a:solidFill>
              </a:rPr>
              <a:t> строк з </a:t>
            </a:r>
            <a:r>
              <a:rPr lang="ru-RU" sz="2800" dirty="0" err="1">
                <a:solidFill>
                  <a:schemeClr val="tx1"/>
                </a:solidFill>
              </a:rPr>
              <a:t>урахуванням</a:t>
            </a:r>
            <a:r>
              <a:rPr lang="ru-RU" sz="2800" dirty="0">
                <a:solidFill>
                  <a:schemeClr val="tx1"/>
                </a:solidFill>
              </a:rPr>
              <a:t> характеру </a:t>
            </a:r>
            <a:r>
              <a:rPr lang="ru-RU" sz="2800" dirty="0" err="1">
                <a:solidFill>
                  <a:schemeClr val="tx1"/>
                </a:solidFill>
              </a:rPr>
              <a:t>роботи</a:t>
            </a:r>
            <a:r>
              <a:rPr lang="ru-RU" sz="2800" dirty="0">
                <a:solidFill>
                  <a:schemeClr val="tx1"/>
                </a:solidFill>
              </a:rPr>
              <a:t>, </a:t>
            </a:r>
            <a:r>
              <a:rPr lang="ru-RU" sz="2800" dirty="0" err="1">
                <a:solidFill>
                  <a:schemeClr val="tx1"/>
                </a:solidFill>
              </a:rPr>
              <a:t>або</a:t>
            </a:r>
            <a:r>
              <a:rPr lang="ru-RU" sz="2800" dirty="0">
                <a:solidFill>
                  <a:schemeClr val="tx1"/>
                </a:solidFill>
              </a:rPr>
              <a:t> умов </a:t>
            </a:r>
            <a:r>
              <a:rPr lang="ru-RU" sz="2800" dirty="0" err="1">
                <a:solidFill>
                  <a:schemeClr val="tx1"/>
                </a:solidFill>
              </a:rPr>
              <a:t>її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виконання</a:t>
            </a:r>
            <a:r>
              <a:rPr lang="ru-RU" sz="2800" dirty="0">
                <a:solidFill>
                  <a:schemeClr val="tx1"/>
                </a:solidFill>
              </a:rPr>
              <a:t>, </a:t>
            </a:r>
            <a:r>
              <a:rPr lang="ru-RU" sz="2800" dirty="0" err="1">
                <a:solidFill>
                  <a:schemeClr val="tx1"/>
                </a:solidFill>
              </a:rPr>
              <a:t>або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інтересів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працівника</a:t>
            </a:r>
            <a:r>
              <a:rPr lang="ru-RU" sz="2800" dirty="0">
                <a:solidFill>
                  <a:schemeClr val="tx1"/>
                </a:solidFill>
              </a:rPr>
              <a:t> та в </a:t>
            </a:r>
            <a:r>
              <a:rPr lang="ru-RU" sz="2800" dirty="0" err="1">
                <a:solidFill>
                  <a:schemeClr val="tx1"/>
                </a:solidFill>
              </a:rPr>
              <a:t>інших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випадках</a:t>
            </a:r>
            <a:r>
              <a:rPr lang="ru-RU" sz="2800" dirty="0">
                <a:solidFill>
                  <a:schemeClr val="tx1"/>
                </a:solidFill>
              </a:rPr>
              <a:t>, </a:t>
            </a:r>
            <a:r>
              <a:rPr lang="ru-RU" sz="2800" dirty="0" err="1">
                <a:solidFill>
                  <a:schemeClr val="tx1"/>
                </a:solidFill>
              </a:rPr>
              <a:t>передбачених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законодавчими</a:t>
            </a:r>
            <a:r>
              <a:rPr lang="ru-RU" sz="2800" dirty="0">
                <a:solidFill>
                  <a:schemeClr val="tx1"/>
                </a:solidFill>
              </a:rPr>
              <a:t> актами</a:t>
            </a:r>
            <a:endParaRPr lang="uk-UA" sz="2800" dirty="0">
              <a:solidFill>
                <a:schemeClr val="tx1"/>
              </a:solidFill>
            </a:endParaRPr>
          </a:p>
          <a:p>
            <a:pPr algn="r">
              <a:buFontTx/>
              <a:buNone/>
            </a:pPr>
            <a:r>
              <a:rPr lang="uk-UA" sz="2800" dirty="0">
                <a:solidFill>
                  <a:schemeClr val="tx1"/>
                </a:solidFill>
              </a:rPr>
              <a:t>ст. 23 </a:t>
            </a:r>
            <a:r>
              <a:rPr lang="uk-UA" sz="2800" dirty="0" err="1">
                <a:solidFill>
                  <a:schemeClr val="tx1"/>
                </a:solidFill>
              </a:rPr>
              <a:t>КЗпП</a:t>
            </a:r>
            <a:endParaRPr lang="uk-UA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4132522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107503" y="116632"/>
            <a:ext cx="8946185" cy="6667990"/>
          </a:xfrm>
        </p:spPr>
        <p:txBody>
          <a:bodyPr rtlCol="0">
            <a:normAutofit fontScale="92500"/>
          </a:bodyPr>
          <a:lstStyle/>
          <a:p>
            <a:pPr marL="46037" indent="0" algn="ctr">
              <a:buNone/>
            </a:pPr>
            <a:r>
              <a:rPr lang="ru-RU" sz="2500" b="1" dirty="0" err="1">
                <a:solidFill>
                  <a:schemeClr val="tx1"/>
                </a:solidFill>
              </a:rPr>
              <a:t>Звільнення</a:t>
            </a:r>
            <a:r>
              <a:rPr lang="ru-RU" sz="2500" b="1" dirty="0">
                <a:solidFill>
                  <a:schemeClr val="tx1"/>
                </a:solidFill>
              </a:rPr>
              <a:t> у </a:t>
            </a:r>
            <a:r>
              <a:rPr lang="ru-RU" sz="2500" b="1" dirty="0" err="1">
                <a:solidFill>
                  <a:schemeClr val="tx1"/>
                </a:solidFill>
              </a:rPr>
              <a:t>зв’язку</a:t>
            </a:r>
            <a:r>
              <a:rPr lang="ru-RU" sz="2500" b="1" dirty="0">
                <a:solidFill>
                  <a:schemeClr val="tx1"/>
                </a:solidFill>
              </a:rPr>
              <a:t> з </a:t>
            </a:r>
            <a:r>
              <a:rPr lang="ru-RU" sz="2500" b="1" dirty="0" err="1">
                <a:solidFill>
                  <a:schemeClr val="tx1"/>
                </a:solidFill>
              </a:rPr>
              <a:t>нез’явленням</a:t>
            </a:r>
            <a:r>
              <a:rPr lang="ru-RU" sz="2500" b="1" dirty="0">
                <a:solidFill>
                  <a:schemeClr val="tx1"/>
                </a:solidFill>
              </a:rPr>
              <a:t> на роботу через </a:t>
            </a:r>
            <a:r>
              <a:rPr lang="ru-RU" sz="2500" b="1" dirty="0" err="1">
                <a:solidFill>
                  <a:schemeClr val="tx1"/>
                </a:solidFill>
              </a:rPr>
              <a:t>тимч</a:t>
            </a:r>
            <a:r>
              <a:rPr lang="ru-RU" sz="2500" b="1" dirty="0">
                <a:solidFill>
                  <a:schemeClr val="tx1"/>
                </a:solidFill>
              </a:rPr>
              <a:t>. </a:t>
            </a:r>
            <a:r>
              <a:rPr lang="ru-RU" sz="2500" b="1" dirty="0" err="1">
                <a:solidFill>
                  <a:schemeClr val="tx1"/>
                </a:solidFill>
              </a:rPr>
              <a:t>непрацездатність</a:t>
            </a:r>
            <a:r>
              <a:rPr lang="ru-RU" sz="2500" b="1" dirty="0">
                <a:solidFill>
                  <a:schemeClr val="tx1"/>
                </a:solidFill>
              </a:rPr>
              <a:t> </a:t>
            </a:r>
            <a:r>
              <a:rPr lang="ru-RU" sz="2500" b="1" dirty="0" err="1">
                <a:solidFill>
                  <a:schemeClr val="tx1"/>
                </a:solidFill>
              </a:rPr>
              <a:t>понад</a:t>
            </a:r>
            <a:r>
              <a:rPr lang="ru-RU" sz="2500" b="1" dirty="0">
                <a:solidFill>
                  <a:schemeClr val="tx1"/>
                </a:solidFill>
              </a:rPr>
              <a:t> </a:t>
            </a:r>
            <a:r>
              <a:rPr lang="ru-RU" sz="2500" b="1" dirty="0" err="1">
                <a:solidFill>
                  <a:schemeClr val="tx1"/>
                </a:solidFill>
              </a:rPr>
              <a:t>чотири</a:t>
            </a:r>
            <a:r>
              <a:rPr lang="ru-RU" sz="2500" b="1" dirty="0">
                <a:solidFill>
                  <a:schemeClr val="tx1"/>
                </a:solidFill>
              </a:rPr>
              <a:t> </a:t>
            </a:r>
            <a:r>
              <a:rPr lang="ru-RU" sz="2500" b="1" dirty="0" err="1">
                <a:solidFill>
                  <a:schemeClr val="tx1"/>
                </a:solidFill>
              </a:rPr>
              <a:t>місяці</a:t>
            </a:r>
            <a:r>
              <a:rPr lang="ru-RU" sz="2500" b="1" dirty="0">
                <a:solidFill>
                  <a:schemeClr val="tx1"/>
                </a:solidFill>
              </a:rPr>
              <a:t> (п. 5 ст. 40)</a:t>
            </a:r>
          </a:p>
          <a:p>
            <a:pPr marL="46037" indent="0">
              <a:buNone/>
            </a:pPr>
            <a:r>
              <a:rPr lang="ru-RU" sz="2300" dirty="0" err="1">
                <a:solidFill>
                  <a:schemeClr val="tx1"/>
                </a:solidFill>
              </a:rPr>
              <a:t>Роботодавець</a:t>
            </a:r>
            <a:r>
              <a:rPr lang="ru-RU" sz="2300" dirty="0">
                <a:solidFill>
                  <a:schemeClr val="tx1"/>
                </a:solidFill>
              </a:rPr>
              <a:t> </a:t>
            </a:r>
            <a:r>
              <a:rPr lang="ru-RU" sz="2300" dirty="0" err="1">
                <a:solidFill>
                  <a:schemeClr val="tx1"/>
                </a:solidFill>
              </a:rPr>
              <a:t>може</a:t>
            </a:r>
            <a:r>
              <a:rPr lang="ru-RU" sz="2300" dirty="0">
                <a:solidFill>
                  <a:schemeClr val="tx1"/>
                </a:solidFill>
              </a:rPr>
              <a:t> </a:t>
            </a:r>
            <a:r>
              <a:rPr lang="ru-RU" sz="2300" dirty="0" err="1">
                <a:solidFill>
                  <a:schemeClr val="tx1"/>
                </a:solidFill>
              </a:rPr>
              <a:t>звільнити</a:t>
            </a:r>
            <a:r>
              <a:rPr lang="ru-RU" sz="2300" dirty="0">
                <a:solidFill>
                  <a:schemeClr val="tx1"/>
                </a:solidFill>
              </a:rPr>
              <a:t> </a:t>
            </a:r>
            <a:r>
              <a:rPr lang="ru-RU" sz="2300" dirty="0" err="1">
                <a:solidFill>
                  <a:schemeClr val="tx1"/>
                </a:solidFill>
              </a:rPr>
              <a:t>працівника</a:t>
            </a:r>
            <a:r>
              <a:rPr lang="ru-RU" sz="2300" dirty="0">
                <a:solidFill>
                  <a:schemeClr val="tx1"/>
                </a:solidFill>
              </a:rPr>
              <a:t> у </a:t>
            </a:r>
            <a:r>
              <a:rPr lang="ru-RU" sz="2300" dirty="0" err="1">
                <a:solidFill>
                  <a:schemeClr val="tx1"/>
                </a:solidFill>
              </a:rPr>
              <a:t>разі</a:t>
            </a:r>
            <a:r>
              <a:rPr lang="ru-RU" sz="2300" dirty="0">
                <a:solidFill>
                  <a:schemeClr val="tx1"/>
                </a:solidFill>
              </a:rPr>
              <a:t> </a:t>
            </a:r>
            <a:r>
              <a:rPr lang="ru-RU" sz="2300" dirty="0" err="1">
                <a:solidFill>
                  <a:schemeClr val="tx1"/>
                </a:solidFill>
              </a:rPr>
              <a:t>нез’явлення</a:t>
            </a:r>
            <a:r>
              <a:rPr lang="ru-RU" sz="2300" dirty="0">
                <a:solidFill>
                  <a:schemeClr val="tx1"/>
                </a:solidFill>
              </a:rPr>
              <a:t> на роботу </a:t>
            </a:r>
            <a:r>
              <a:rPr lang="ru-RU" sz="2300" dirty="0" err="1">
                <a:solidFill>
                  <a:schemeClr val="tx1"/>
                </a:solidFill>
              </a:rPr>
              <a:t>протягом</a:t>
            </a:r>
            <a:r>
              <a:rPr lang="ru-RU" sz="2300" dirty="0">
                <a:solidFill>
                  <a:schemeClr val="tx1"/>
                </a:solidFill>
              </a:rPr>
              <a:t> </a:t>
            </a:r>
            <a:r>
              <a:rPr lang="ru-RU" sz="2300" dirty="0" err="1">
                <a:solidFill>
                  <a:schemeClr val="tx1"/>
                </a:solidFill>
              </a:rPr>
              <a:t>більш</a:t>
            </a:r>
            <a:r>
              <a:rPr lang="ru-RU" sz="2300" dirty="0">
                <a:solidFill>
                  <a:schemeClr val="tx1"/>
                </a:solidFill>
              </a:rPr>
              <a:t> як </a:t>
            </a:r>
            <a:r>
              <a:rPr lang="ru-RU" sz="2300" dirty="0" err="1">
                <a:solidFill>
                  <a:schemeClr val="tx1"/>
                </a:solidFill>
              </a:rPr>
              <a:t>чотирьох</a:t>
            </a:r>
            <a:r>
              <a:rPr lang="ru-RU" sz="2300" dirty="0">
                <a:solidFill>
                  <a:schemeClr val="tx1"/>
                </a:solidFill>
              </a:rPr>
              <a:t> </a:t>
            </a:r>
            <a:r>
              <a:rPr lang="ru-RU" sz="2300" dirty="0" err="1">
                <a:solidFill>
                  <a:schemeClr val="tx1"/>
                </a:solidFill>
              </a:rPr>
              <a:t>місяців</a:t>
            </a:r>
            <a:r>
              <a:rPr lang="ru-RU" sz="2300" dirty="0">
                <a:solidFill>
                  <a:schemeClr val="tx1"/>
                </a:solidFill>
              </a:rPr>
              <a:t> </a:t>
            </a:r>
            <a:r>
              <a:rPr lang="ru-RU" sz="2300" dirty="0" err="1">
                <a:solidFill>
                  <a:schemeClr val="tx1"/>
                </a:solidFill>
              </a:rPr>
              <a:t>підряд</a:t>
            </a:r>
            <a:r>
              <a:rPr lang="ru-RU" sz="2300" dirty="0">
                <a:solidFill>
                  <a:schemeClr val="tx1"/>
                </a:solidFill>
              </a:rPr>
              <a:t> </a:t>
            </a:r>
            <a:r>
              <a:rPr lang="ru-RU" sz="2300" dirty="0" err="1">
                <a:solidFill>
                  <a:schemeClr val="tx1"/>
                </a:solidFill>
              </a:rPr>
              <a:t>внаслідок</a:t>
            </a:r>
            <a:r>
              <a:rPr lang="ru-RU" sz="2300" dirty="0">
                <a:solidFill>
                  <a:schemeClr val="tx1"/>
                </a:solidFill>
              </a:rPr>
              <a:t> ТН (</a:t>
            </a:r>
            <a:r>
              <a:rPr lang="ru-RU" sz="2300" dirty="0" err="1">
                <a:solidFill>
                  <a:schemeClr val="tx1"/>
                </a:solidFill>
              </a:rPr>
              <a:t>крім</a:t>
            </a:r>
            <a:r>
              <a:rPr lang="ru-RU" sz="2300" dirty="0">
                <a:solidFill>
                  <a:schemeClr val="tx1"/>
                </a:solidFill>
              </a:rPr>
              <a:t> </a:t>
            </a:r>
            <a:r>
              <a:rPr lang="ru-RU" sz="2300" dirty="0" err="1">
                <a:solidFill>
                  <a:schemeClr val="tx1"/>
                </a:solidFill>
              </a:rPr>
              <a:t>відпустки</a:t>
            </a:r>
            <a:r>
              <a:rPr lang="ru-RU" sz="2300" dirty="0">
                <a:solidFill>
                  <a:schemeClr val="tx1"/>
                </a:solidFill>
              </a:rPr>
              <a:t> з </a:t>
            </a:r>
            <a:r>
              <a:rPr lang="ru-RU" sz="2300" dirty="0" err="1">
                <a:solidFill>
                  <a:schemeClr val="tx1"/>
                </a:solidFill>
              </a:rPr>
              <a:t>вагітності</a:t>
            </a:r>
            <a:r>
              <a:rPr lang="ru-RU" sz="2300" dirty="0">
                <a:solidFill>
                  <a:schemeClr val="tx1"/>
                </a:solidFill>
              </a:rPr>
              <a:t> та </a:t>
            </a:r>
            <a:r>
              <a:rPr lang="ru-RU" sz="2300" dirty="0" err="1">
                <a:solidFill>
                  <a:schemeClr val="tx1"/>
                </a:solidFill>
              </a:rPr>
              <a:t>пологів</a:t>
            </a:r>
            <a:r>
              <a:rPr lang="ru-RU" sz="2300" dirty="0">
                <a:solidFill>
                  <a:schemeClr val="tx1"/>
                </a:solidFill>
              </a:rPr>
              <a:t>), </a:t>
            </a:r>
            <a:r>
              <a:rPr lang="ru-RU" sz="2300" dirty="0" err="1">
                <a:solidFill>
                  <a:schemeClr val="tx1"/>
                </a:solidFill>
              </a:rPr>
              <a:t>якщо</a:t>
            </a:r>
            <a:r>
              <a:rPr lang="ru-RU" sz="2300" dirty="0">
                <a:solidFill>
                  <a:schemeClr val="tx1"/>
                </a:solidFill>
              </a:rPr>
              <a:t> </a:t>
            </a:r>
            <a:r>
              <a:rPr lang="ru-RU" sz="2300" dirty="0" err="1">
                <a:solidFill>
                  <a:schemeClr val="tx1"/>
                </a:solidFill>
              </a:rPr>
              <a:t>законодавством</a:t>
            </a:r>
            <a:r>
              <a:rPr lang="ru-RU" sz="2300" dirty="0">
                <a:solidFill>
                  <a:schemeClr val="tx1"/>
                </a:solidFill>
              </a:rPr>
              <a:t> не </a:t>
            </a:r>
            <a:r>
              <a:rPr lang="ru-RU" sz="2300" dirty="0" err="1">
                <a:solidFill>
                  <a:schemeClr val="tx1"/>
                </a:solidFill>
              </a:rPr>
              <a:t>встановлено</a:t>
            </a:r>
            <a:r>
              <a:rPr lang="ru-RU" sz="2300" dirty="0">
                <a:solidFill>
                  <a:schemeClr val="tx1"/>
                </a:solidFill>
              </a:rPr>
              <a:t> </a:t>
            </a:r>
            <a:r>
              <a:rPr lang="ru-RU" sz="2300" dirty="0" err="1">
                <a:solidFill>
                  <a:schemeClr val="tx1"/>
                </a:solidFill>
              </a:rPr>
              <a:t>триваліший</a:t>
            </a:r>
            <a:r>
              <a:rPr lang="ru-RU" sz="2300" dirty="0">
                <a:solidFill>
                  <a:schemeClr val="tx1"/>
                </a:solidFill>
              </a:rPr>
              <a:t> строк </a:t>
            </a:r>
            <a:r>
              <a:rPr lang="ru-RU" sz="2300" dirty="0" err="1">
                <a:solidFill>
                  <a:schemeClr val="tx1"/>
                </a:solidFill>
              </a:rPr>
              <a:t>збереження</a:t>
            </a:r>
            <a:r>
              <a:rPr lang="ru-RU" sz="2300" dirty="0">
                <a:solidFill>
                  <a:schemeClr val="tx1"/>
                </a:solidFill>
              </a:rPr>
              <a:t> </a:t>
            </a:r>
            <a:r>
              <a:rPr lang="ru-RU" sz="2300" dirty="0" err="1">
                <a:solidFill>
                  <a:schemeClr val="tx1"/>
                </a:solidFill>
              </a:rPr>
              <a:t>місця</a:t>
            </a:r>
            <a:r>
              <a:rPr lang="ru-RU" sz="2300" dirty="0">
                <a:solidFill>
                  <a:schemeClr val="tx1"/>
                </a:solidFill>
              </a:rPr>
              <a:t> </a:t>
            </a:r>
            <a:r>
              <a:rPr lang="ru-RU" sz="2300" dirty="0" err="1">
                <a:solidFill>
                  <a:schemeClr val="tx1"/>
                </a:solidFill>
              </a:rPr>
              <a:t>роботи</a:t>
            </a:r>
            <a:r>
              <a:rPr lang="ru-RU" sz="2300" dirty="0">
                <a:solidFill>
                  <a:schemeClr val="tx1"/>
                </a:solidFill>
              </a:rPr>
              <a:t>. У </a:t>
            </a:r>
            <a:r>
              <a:rPr lang="ru-RU" sz="2300" dirty="0" err="1">
                <a:solidFill>
                  <a:schemeClr val="tx1"/>
                </a:solidFill>
              </a:rPr>
              <a:t>разі</a:t>
            </a:r>
            <a:r>
              <a:rPr lang="ru-RU" sz="2300" dirty="0">
                <a:solidFill>
                  <a:schemeClr val="tx1"/>
                </a:solidFill>
              </a:rPr>
              <a:t> </a:t>
            </a:r>
            <a:r>
              <a:rPr lang="ru-RU" sz="2300" dirty="0" err="1">
                <a:solidFill>
                  <a:schemeClr val="tx1"/>
                </a:solidFill>
              </a:rPr>
              <a:t>втрати</a:t>
            </a:r>
            <a:r>
              <a:rPr lang="ru-RU" sz="2300" dirty="0">
                <a:solidFill>
                  <a:schemeClr val="tx1"/>
                </a:solidFill>
              </a:rPr>
              <a:t> </a:t>
            </a:r>
            <a:r>
              <a:rPr lang="ru-RU" sz="2300" dirty="0" err="1">
                <a:solidFill>
                  <a:schemeClr val="tx1"/>
                </a:solidFill>
              </a:rPr>
              <a:t>працездатності</a:t>
            </a:r>
            <a:r>
              <a:rPr lang="ru-RU" sz="2300" dirty="0">
                <a:solidFill>
                  <a:schemeClr val="tx1"/>
                </a:solidFill>
              </a:rPr>
              <a:t> через </a:t>
            </a:r>
            <a:r>
              <a:rPr lang="ru-RU" sz="2300" dirty="0" err="1">
                <a:solidFill>
                  <a:schemeClr val="tx1"/>
                </a:solidFill>
              </a:rPr>
              <a:t>трудове</a:t>
            </a:r>
            <a:r>
              <a:rPr lang="ru-RU" sz="2300" dirty="0">
                <a:solidFill>
                  <a:schemeClr val="tx1"/>
                </a:solidFill>
              </a:rPr>
              <a:t> </a:t>
            </a:r>
            <a:r>
              <a:rPr lang="ru-RU" sz="2300" dirty="0" err="1">
                <a:solidFill>
                  <a:schemeClr val="tx1"/>
                </a:solidFill>
              </a:rPr>
              <a:t>каліцтво</a:t>
            </a:r>
            <a:r>
              <a:rPr lang="ru-RU" sz="2300" dirty="0">
                <a:solidFill>
                  <a:schemeClr val="tx1"/>
                </a:solidFill>
              </a:rPr>
              <a:t> </a:t>
            </a:r>
            <a:r>
              <a:rPr lang="ru-RU" sz="2300" dirty="0" err="1">
                <a:solidFill>
                  <a:schemeClr val="tx1"/>
                </a:solidFill>
              </a:rPr>
              <a:t>або</a:t>
            </a:r>
            <a:r>
              <a:rPr lang="ru-RU" sz="2300" dirty="0">
                <a:solidFill>
                  <a:schemeClr val="tx1"/>
                </a:solidFill>
              </a:rPr>
              <a:t> </a:t>
            </a:r>
            <a:r>
              <a:rPr lang="ru-RU" sz="2300" dirty="0" err="1">
                <a:solidFill>
                  <a:schemeClr val="tx1"/>
                </a:solidFill>
              </a:rPr>
              <a:t>профзахворювання</a:t>
            </a:r>
            <a:r>
              <a:rPr lang="ru-RU" sz="2300" dirty="0">
                <a:solidFill>
                  <a:schemeClr val="tx1"/>
                </a:solidFill>
              </a:rPr>
              <a:t>, </a:t>
            </a:r>
            <a:r>
              <a:rPr lang="ru-RU" sz="2300" dirty="0" err="1">
                <a:solidFill>
                  <a:schemeClr val="tx1"/>
                </a:solidFill>
              </a:rPr>
              <a:t>місце</a:t>
            </a:r>
            <a:r>
              <a:rPr lang="ru-RU" sz="2300" dirty="0">
                <a:solidFill>
                  <a:schemeClr val="tx1"/>
                </a:solidFill>
              </a:rPr>
              <a:t> </a:t>
            </a:r>
            <a:r>
              <a:rPr lang="ru-RU" sz="2300" dirty="0" err="1">
                <a:solidFill>
                  <a:schemeClr val="tx1"/>
                </a:solidFill>
              </a:rPr>
              <a:t>роботи</a:t>
            </a:r>
            <a:r>
              <a:rPr lang="ru-RU" sz="2300" dirty="0">
                <a:solidFill>
                  <a:schemeClr val="tx1"/>
                </a:solidFill>
              </a:rPr>
              <a:t> </a:t>
            </a:r>
            <a:r>
              <a:rPr lang="ru-RU" sz="2300" dirty="0" err="1">
                <a:solidFill>
                  <a:schemeClr val="tx1"/>
                </a:solidFill>
              </a:rPr>
              <a:t>зберігають</a:t>
            </a:r>
            <a:r>
              <a:rPr lang="ru-RU" sz="2300" dirty="0">
                <a:solidFill>
                  <a:schemeClr val="tx1"/>
                </a:solidFill>
              </a:rPr>
              <a:t> до </a:t>
            </a:r>
            <a:r>
              <a:rPr lang="ru-RU" sz="2300" dirty="0" err="1">
                <a:solidFill>
                  <a:schemeClr val="tx1"/>
                </a:solidFill>
              </a:rPr>
              <a:t>відновлення</a:t>
            </a:r>
            <a:r>
              <a:rPr lang="ru-RU" sz="2300" dirty="0">
                <a:solidFill>
                  <a:schemeClr val="tx1"/>
                </a:solidFill>
              </a:rPr>
              <a:t> </a:t>
            </a:r>
            <a:r>
              <a:rPr lang="ru-RU" sz="2300" dirty="0" err="1">
                <a:solidFill>
                  <a:schemeClr val="tx1"/>
                </a:solidFill>
              </a:rPr>
              <a:t>працездатності</a:t>
            </a:r>
            <a:r>
              <a:rPr lang="ru-RU" sz="2300" dirty="0">
                <a:solidFill>
                  <a:schemeClr val="tx1"/>
                </a:solidFill>
              </a:rPr>
              <a:t> (</a:t>
            </a:r>
            <a:r>
              <a:rPr lang="ru-RU" sz="2300" dirty="0" err="1">
                <a:solidFill>
                  <a:schemeClr val="tx1"/>
                </a:solidFill>
              </a:rPr>
              <a:t>встановлення</a:t>
            </a:r>
            <a:r>
              <a:rPr lang="ru-RU" sz="2300" dirty="0">
                <a:solidFill>
                  <a:schemeClr val="tx1"/>
                </a:solidFill>
              </a:rPr>
              <a:t> </a:t>
            </a:r>
            <a:r>
              <a:rPr lang="ru-RU" sz="2300" dirty="0" err="1">
                <a:solidFill>
                  <a:schemeClr val="tx1"/>
                </a:solidFill>
              </a:rPr>
              <a:t>інвалідності</a:t>
            </a:r>
            <a:r>
              <a:rPr lang="ru-RU" sz="2300" dirty="0">
                <a:solidFill>
                  <a:schemeClr val="tx1"/>
                </a:solidFill>
              </a:rPr>
              <a:t>).</a:t>
            </a:r>
            <a:endParaRPr lang="uk-UA" sz="2300" dirty="0">
              <a:solidFill>
                <a:schemeClr val="tx1"/>
              </a:solidFill>
            </a:endParaRPr>
          </a:p>
          <a:p>
            <a:pPr marL="0" indent="0">
              <a:buClr>
                <a:schemeClr val="tx2"/>
              </a:buClr>
              <a:buFont typeface="Wingdings" panose="05000000000000000000" pitchFamily="2" charset="2"/>
              <a:buChar char="§"/>
            </a:pPr>
            <a:r>
              <a:rPr lang="uk-UA" sz="2400" dirty="0">
                <a:solidFill>
                  <a:schemeClr val="tx1"/>
                </a:solidFill>
              </a:rPr>
              <a:t>Виробнича необхідність — ситуація, коли заміщення хворого працівника необхідне, перерозподілити його обов’язки неможливо, і неможливо прийняти працівника за СТД. </a:t>
            </a:r>
          </a:p>
          <a:p>
            <a:pPr marL="0" indent="0">
              <a:buClr>
                <a:schemeClr val="tx2"/>
              </a:buClr>
              <a:buFont typeface="Wingdings" panose="05000000000000000000" pitchFamily="2" charset="2"/>
              <a:buChar char="§"/>
            </a:pPr>
            <a:r>
              <a:rPr lang="ru-RU" sz="2400" dirty="0" err="1">
                <a:solidFill>
                  <a:schemeClr val="tx1"/>
                </a:solidFill>
              </a:rPr>
              <a:t>Запити</a:t>
            </a:r>
            <a:r>
              <a:rPr lang="ru-RU" sz="2400" dirty="0">
                <a:solidFill>
                  <a:schemeClr val="tx1"/>
                </a:solidFill>
              </a:rPr>
              <a:t> до </a:t>
            </a:r>
            <a:r>
              <a:rPr lang="ru-RU" sz="2400" dirty="0" err="1">
                <a:solidFill>
                  <a:schemeClr val="tx1"/>
                </a:solidFill>
              </a:rPr>
              <a:t>лікувального</a:t>
            </a:r>
            <a:r>
              <a:rPr lang="ru-RU" sz="2400" dirty="0">
                <a:solidFill>
                  <a:schemeClr val="tx1"/>
                </a:solidFill>
              </a:rPr>
              <a:t> закладу про </a:t>
            </a:r>
            <a:r>
              <a:rPr lang="ru-RU" sz="2400" dirty="0" err="1">
                <a:solidFill>
                  <a:schemeClr val="tx1"/>
                </a:solidFill>
              </a:rPr>
              <a:t>діагноз</a:t>
            </a:r>
            <a:r>
              <a:rPr lang="ru-RU" sz="2400" dirty="0">
                <a:solidFill>
                  <a:schemeClr val="tx1"/>
                </a:solidFill>
              </a:rPr>
              <a:t> — не </a:t>
            </a:r>
            <a:r>
              <a:rPr lang="ru-RU" sz="2400" dirty="0" err="1">
                <a:solidFill>
                  <a:schemeClr val="tx1"/>
                </a:solidFill>
              </a:rPr>
              <a:t>законні</a:t>
            </a:r>
            <a:endParaRPr lang="ru-RU" sz="2400" dirty="0">
              <a:solidFill>
                <a:schemeClr val="tx1"/>
              </a:solidFill>
            </a:endParaRPr>
          </a:p>
          <a:p>
            <a:pPr marL="0" indent="0">
              <a:buClr>
                <a:schemeClr val="tx2"/>
              </a:buClr>
              <a:buFont typeface="Wingdings" panose="05000000000000000000" pitchFamily="2" charset="2"/>
              <a:buChar char="§"/>
            </a:pPr>
            <a:r>
              <a:rPr lang="ru-RU" sz="2400" dirty="0">
                <a:solidFill>
                  <a:schemeClr val="tx1"/>
                </a:solidFill>
              </a:rPr>
              <a:t>Для </a:t>
            </a:r>
            <a:r>
              <a:rPr lang="ru-RU" sz="2400" dirty="0" err="1">
                <a:solidFill>
                  <a:schemeClr val="tx1"/>
                </a:solidFill>
              </a:rPr>
              <a:t>звільнення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необхідна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rgbClr val="0070C0"/>
                </a:solidFill>
              </a:rPr>
              <a:t>згода</a:t>
            </a:r>
            <a:r>
              <a:rPr lang="ru-RU" sz="2400" dirty="0">
                <a:solidFill>
                  <a:srgbClr val="0070C0"/>
                </a:solidFill>
              </a:rPr>
              <a:t> </a:t>
            </a:r>
            <a:r>
              <a:rPr lang="ru-RU" sz="2400" dirty="0" err="1">
                <a:solidFill>
                  <a:srgbClr val="0070C0"/>
                </a:solidFill>
              </a:rPr>
              <a:t>профспілкового</a:t>
            </a:r>
            <a:r>
              <a:rPr lang="ru-RU" sz="2400" dirty="0">
                <a:solidFill>
                  <a:srgbClr val="0070C0"/>
                </a:solidFill>
              </a:rPr>
              <a:t> органу </a:t>
            </a:r>
          </a:p>
          <a:p>
            <a:pPr marL="0" indent="0">
              <a:buClr>
                <a:schemeClr val="tx2"/>
              </a:buClr>
              <a:buFont typeface="Wingdings" panose="05000000000000000000" pitchFamily="2" charset="2"/>
              <a:buChar char="§"/>
            </a:pPr>
            <a:r>
              <a:rPr lang="ru-RU" sz="2400" dirty="0">
                <a:solidFill>
                  <a:schemeClr val="tx1"/>
                </a:solidFill>
              </a:rPr>
              <a:t>У день </a:t>
            </a:r>
            <a:r>
              <a:rPr lang="ru-RU" sz="2400" dirty="0" err="1">
                <a:solidFill>
                  <a:schemeClr val="tx1"/>
                </a:solidFill>
              </a:rPr>
              <a:t>звільнення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слід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надіслати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рекомендований</a:t>
            </a:r>
            <a:r>
              <a:rPr lang="ru-RU" sz="2400" dirty="0">
                <a:solidFill>
                  <a:schemeClr val="tx1"/>
                </a:solidFill>
              </a:rPr>
              <a:t> лист з </a:t>
            </a:r>
            <a:r>
              <a:rPr lang="ru-RU" sz="2400" dirty="0" err="1">
                <a:solidFill>
                  <a:schemeClr val="tx1"/>
                </a:solidFill>
              </a:rPr>
              <a:t>написом</a:t>
            </a:r>
            <a:r>
              <a:rPr lang="ru-RU" sz="2400" dirty="0">
                <a:solidFill>
                  <a:schemeClr val="tx1"/>
                </a:solidFill>
              </a:rPr>
              <a:t> «</a:t>
            </a:r>
            <a:r>
              <a:rPr lang="ru-RU" sz="2400" dirty="0" err="1">
                <a:solidFill>
                  <a:schemeClr val="tx1"/>
                </a:solidFill>
              </a:rPr>
              <a:t>вручити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особисто</a:t>
            </a:r>
            <a:r>
              <a:rPr lang="ru-RU" sz="2400" dirty="0">
                <a:solidFill>
                  <a:schemeClr val="tx1"/>
                </a:solidFill>
              </a:rPr>
              <a:t>» з </a:t>
            </a:r>
            <a:r>
              <a:rPr lang="ru-RU" sz="2400" dirty="0" err="1">
                <a:solidFill>
                  <a:schemeClr val="tx1"/>
                </a:solidFill>
              </a:rPr>
              <a:t>описом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вкладення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із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засвідченою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копією</a:t>
            </a:r>
            <a:r>
              <a:rPr lang="ru-RU" sz="2400" dirty="0">
                <a:solidFill>
                  <a:schemeClr val="tx1"/>
                </a:solidFill>
              </a:rPr>
              <a:t> наказу про </a:t>
            </a:r>
            <a:r>
              <a:rPr lang="ru-RU" sz="2400" dirty="0" err="1">
                <a:solidFill>
                  <a:schemeClr val="tx1"/>
                </a:solidFill>
              </a:rPr>
              <a:t>звільнення</a:t>
            </a:r>
            <a:r>
              <a:rPr lang="ru-RU" sz="2400" dirty="0">
                <a:solidFill>
                  <a:schemeClr val="tx1"/>
                </a:solidFill>
              </a:rPr>
              <a:t>, </a:t>
            </a:r>
            <a:r>
              <a:rPr lang="ru-RU" sz="2400" dirty="0" err="1">
                <a:solidFill>
                  <a:schemeClr val="tx1"/>
                </a:solidFill>
              </a:rPr>
              <a:t>повідомленням</a:t>
            </a:r>
            <a:r>
              <a:rPr lang="ru-RU" sz="2400" dirty="0">
                <a:solidFill>
                  <a:schemeClr val="tx1"/>
                </a:solidFill>
              </a:rPr>
              <a:t> про </a:t>
            </a:r>
            <a:r>
              <a:rPr lang="ru-RU" sz="2400" dirty="0" err="1">
                <a:solidFill>
                  <a:schemeClr val="tx1"/>
                </a:solidFill>
              </a:rPr>
              <a:t>необхідність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одержати</a:t>
            </a:r>
            <a:r>
              <a:rPr lang="ru-RU" sz="2400" dirty="0">
                <a:solidFill>
                  <a:schemeClr val="tx1"/>
                </a:solidFill>
              </a:rPr>
              <a:t> ТК</a:t>
            </a:r>
          </a:p>
        </p:txBody>
      </p:sp>
    </p:spTree>
    <p:extLst>
      <p:ext uri="{BB962C8B-B14F-4D97-AF65-F5344CB8AC3E}">
        <p14:creationId xmlns:p14="http://schemas.microsoft.com/office/powerpoint/2010/main" val="3649603021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107504" y="116632"/>
            <a:ext cx="8928992" cy="6624736"/>
          </a:xfrm>
        </p:spPr>
        <p:txBody>
          <a:bodyPr rtlCol="0">
            <a:normAutofit fontScale="92500" lnSpcReduction="20000"/>
          </a:bodyPr>
          <a:lstStyle/>
          <a:p>
            <a:pPr marL="46037" indent="0">
              <a:buNone/>
            </a:pPr>
            <a:r>
              <a:rPr lang="ru-RU" sz="2400" b="1" dirty="0" err="1">
                <a:solidFill>
                  <a:schemeClr val="tx1"/>
                </a:solidFill>
              </a:rPr>
              <a:t>Звільнення</a:t>
            </a:r>
            <a:r>
              <a:rPr lang="ru-RU" sz="2400" b="1" dirty="0">
                <a:solidFill>
                  <a:schemeClr val="tx1"/>
                </a:solidFill>
              </a:rPr>
              <a:t> за </a:t>
            </a:r>
            <a:r>
              <a:rPr lang="ru-RU" sz="2400" b="1" dirty="0" err="1">
                <a:solidFill>
                  <a:schemeClr val="tx1"/>
                </a:solidFill>
              </a:rPr>
              <a:t>появу</a:t>
            </a:r>
            <a:r>
              <a:rPr lang="ru-RU" sz="2400" b="1" dirty="0">
                <a:solidFill>
                  <a:schemeClr val="tx1"/>
                </a:solidFill>
              </a:rPr>
              <a:t> на </a:t>
            </a:r>
            <a:r>
              <a:rPr lang="ru-RU" sz="2400" b="1" dirty="0" err="1">
                <a:solidFill>
                  <a:schemeClr val="tx1"/>
                </a:solidFill>
              </a:rPr>
              <a:t>роботі</a:t>
            </a:r>
            <a:r>
              <a:rPr lang="ru-RU" sz="2400" b="1" dirty="0">
                <a:solidFill>
                  <a:schemeClr val="tx1"/>
                </a:solidFill>
              </a:rPr>
              <a:t> в </a:t>
            </a:r>
            <a:r>
              <a:rPr lang="ru-RU" sz="2400" b="1" dirty="0" err="1">
                <a:solidFill>
                  <a:schemeClr val="tx1"/>
                </a:solidFill>
              </a:rPr>
              <a:t>нетверезому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  <a:r>
              <a:rPr lang="ru-RU" sz="2400" b="1" dirty="0" err="1">
                <a:solidFill>
                  <a:schemeClr val="tx1"/>
                </a:solidFill>
              </a:rPr>
              <a:t>стані</a:t>
            </a:r>
            <a:r>
              <a:rPr lang="ru-RU" sz="2400" b="1" dirty="0">
                <a:solidFill>
                  <a:schemeClr val="tx1"/>
                </a:solidFill>
              </a:rPr>
              <a:t> (п.7ст.40)</a:t>
            </a:r>
          </a:p>
          <a:p>
            <a:pPr marL="46037" indent="0">
              <a:buNone/>
            </a:pPr>
            <a:r>
              <a:rPr lang="uk-UA" sz="2600" dirty="0">
                <a:solidFill>
                  <a:schemeClr val="tx1"/>
                </a:solidFill>
              </a:rPr>
              <a:t>В акті зазначають: дату і часу складання, </a:t>
            </a:r>
            <a:r>
              <a:rPr lang="uk-UA" sz="2600" b="1" dirty="0">
                <a:solidFill>
                  <a:schemeClr val="tx1"/>
                </a:solidFill>
              </a:rPr>
              <a:t>дату і час виявлення</a:t>
            </a:r>
            <a:r>
              <a:rPr lang="uk-UA" sz="2600" dirty="0">
                <a:solidFill>
                  <a:schemeClr val="tx1"/>
                </a:solidFill>
              </a:rPr>
              <a:t> працівника у нетверезому стані, ПІБ, посаду працівника, докладний перелік ознак алкогольного сп’яніння, ПІБ, працівників, які стали свідками порушення і підписали акт</a:t>
            </a:r>
            <a:endParaRPr lang="uk-UA" sz="2600" b="1" dirty="0">
              <a:solidFill>
                <a:schemeClr val="tx1"/>
              </a:solidFill>
            </a:endParaRPr>
          </a:p>
          <a:p>
            <a:pPr marL="46037" indent="0">
              <a:buNone/>
            </a:pPr>
            <a:r>
              <a:rPr lang="uk-UA" sz="2600" dirty="0">
                <a:solidFill>
                  <a:schemeClr val="tx1"/>
                </a:solidFill>
              </a:rPr>
              <a:t>1. Складаємо акт, ознайомлюємо порушника, фіксуємо відмову</a:t>
            </a:r>
            <a:endParaRPr lang="uk-UA" sz="2600" b="1" dirty="0">
              <a:solidFill>
                <a:schemeClr val="tx1"/>
              </a:solidFill>
            </a:endParaRPr>
          </a:p>
          <a:p>
            <a:pPr marL="46037" indent="0">
              <a:buNone/>
            </a:pPr>
            <a:r>
              <a:rPr lang="uk-UA" sz="2600" dirty="0">
                <a:solidFill>
                  <a:schemeClr val="tx1"/>
                </a:solidFill>
              </a:rPr>
              <a:t>2. Доповідаємо керівнику про появу на роботі у </a:t>
            </a:r>
            <a:r>
              <a:rPr lang="uk-UA" sz="2600" dirty="0" err="1">
                <a:solidFill>
                  <a:schemeClr val="tx1"/>
                </a:solidFill>
              </a:rPr>
              <a:t>нетверез</a:t>
            </a:r>
            <a:r>
              <a:rPr lang="uk-UA" sz="2600" dirty="0">
                <a:solidFill>
                  <a:schemeClr val="tx1"/>
                </a:solidFill>
              </a:rPr>
              <a:t>. стані</a:t>
            </a:r>
            <a:endParaRPr lang="uk-UA" sz="2600" b="1" dirty="0">
              <a:solidFill>
                <a:schemeClr val="tx1"/>
              </a:solidFill>
            </a:endParaRPr>
          </a:p>
          <a:p>
            <a:pPr marL="46037" indent="0">
              <a:buNone/>
            </a:pPr>
            <a:r>
              <a:rPr lang="uk-UA" sz="2600" dirty="0">
                <a:solidFill>
                  <a:schemeClr val="tx1"/>
                </a:solidFill>
              </a:rPr>
              <a:t>3. Керівник приймає рішення про відсторонення, направлення на медогляд </a:t>
            </a:r>
          </a:p>
          <a:p>
            <a:pPr marL="46037" indent="0">
              <a:buNone/>
            </a:pPr>
            <a:r>
              <a:rPr lang="uk-UA" sz="2600" dirty="0">
                <a:solidFill>
                  <a:schemeClr val="tx1"/>
                </a:solidFill>
              </a:rPr>
              <a:t>4. Видаємо наказ про відсторонення від роботи</a:t>
            </a:r>
            <a:endParaRPr lang="uk-UA" sz="2600" b="1" dirty="0">
              <a:solidFill>
                <a:schemeClr val="tx1"/>
              </a:solidFill>
            </a:endParaRPr>
          </a:p>
          <a:p>
            <a:pPr marL="46037" indent="0">
              <a:buNone/>
            </a:pPr>
            <a:r>
              <a:rPr lang="uk-UA" sz="2600" dirty="0">
                <a:solidFill>
                  <a:schemeClr val="tx1"/>
                </a:solidFill>
              </a:rPr>
              <a:t>5. Отримуємо письмові пояснення працівника (складаємо акт у разі відмови)</a:t>
            </a:r>
            <a:endParaRPr lang="uk-UA" sz="2600" b="1" dirty="0">
              <a:solidFill>
                <a:schemeClr val="tx1"/>
              </a:solidFill>
            </a:endParaRPr>
          </a:p>
          <a:p>
            <a:pPr marL="46037" indent="0">
              <a:buNone/>
            </a:pPr>
            <a:r>
              <a:rPr lang="uk-UA" sz="2600" dirty="0">
                <a:solidFill>
                  <a:schemeClr val="tx1"/>
                </a:solidFill>
              </a:rPr>
              <a:t>6. </a:t>
            </a:r>
            <a:r>
              <a:rPr lang="ru-RU" sz="2600" dirty="0" err="1">
                <a:solidFill>
                  <a:schemeClr val="tx1"/>
                </a:solidFill>
              </a:rPr>
              <a:t>Пропонуємо</a:t>
            </a:r>
            <a:r>
              <a:rPr lang="ru-RU" sz="2600" dirty="0">
                <a:solidFill>
                  <a:schemeClr val="tx1"/>
                </a:solidFill>
              </a:rPr>
              <a:t> пройти </a:t>
            </a:r>
            <a:r>
              <a:rPr lang="ru-RU" sz="2600" dirty="0" err="1">
                <a:solidFill>
                  <a:schemeClr val="tx1"/>
                </a:solidFill>
              </a:rPr>
              <a:t>медогляд</a:t>
            </a:r>
            <a:r>
              <a:rPr lang="ru-RU" sz="2600" dirty="0">
                <a:solidFill>
                  <a:schemeClr val="tx1"/>
                </a:solidFill>
              </a:rPr>
              <a:t> на </a:t>
            </a:r>
            <a:r>
              <a:rPr lang="ru-RU" sz="2600" dirty="0" err="1">
                <a:solidFill>
                  <a:schemeClr val="tx1"/>
                </a:solidFill>
              </a:rPr>
              <a:t>вміст</a:t>
            </a:r>
            <a:r>
              <a:rPr lang="ru-RU" sz="2600" dirty="0">
                <a:solidFill>
                  <a:schemeClr val="tx1"/>
                </a:solidFill>
              </a:rPr>
              <a:t> алкоголю в </a:t>
            </a:r>
            <a:r>
              <a:rPr lang="ru-RU" sz="2600" dirty="0" err="1">
                <a:solidFill>
                  <a:schemeClr val="tx1"/>
                </a:solidFill>
              </a:rPr>
              <a:t>організмі</a:t>
            </a:r>
            <a:r>
              <a:rPr lang="ru-RU" sz="2600" dirty="0">
                <a:solidFill>
                  <a:schemeClr val="tx1"/>
                </a:solidFill>
              </a:rPr>
              <a:t> у </a:t>
            </a:r>
            <a:r>
              <a:rPr lang="ru-RU" sz="2600" dirty="0" err="1">
                <a:solidFill>
                  <a:schemeClr val="tx1"/>
                </a:solidFill>
              </a:rPr>
              <a:t>спеціалізованому</a:t>
            </a:r>
            <a:r>
              <a:rPr lang="ru-RU" sz="2600" dirty="0">
                <a:solidFill>
                  <a:schemeClr val="tx1"/>
                </a:solidFill>
              </a:rPr>
              <a:t> </a:t>
            </a:r>
            <a:r>
              <a:rPr lang="ru-RU" sz="2600" dirty="0" err="1">
                <a:solidFill>
                  <a:schemeClr val="tx1"/>
                </a:solidFill>
              </a:rPr>
              <a:t>медзакладі</a:t>
            </a:r>
            <a:r>
              <a:rPr lang="ru-RU" sz="2600" dirty="0">
                <a:solidFill>
                  <a:schemeClr val="tx1"/>
                </a:solidFill>
              </a:rPr>
              <a:t> (не </a:t>
            </a:r>
            <a:r>
              <a:rPr lang="ru-RU" sz="2600" dirty="0" err="1">
                <a:solidFill>
                  <a:schemeClr val="tx1"/>
                </a:solidFill>
              </a:rPr>
              <a:t>пізніше</a:t>
            </a:r>
            <a:r>
              <a:rPr lang="ru-RU" sz="2600" dirty="0">
                <a:solidFill>
                  <a:schemeClr val="tx1"/>
                </a:solidFill>
              </a:rPr>
              <a:t> 2 год.)</a:t>
            </a:r>
            <a:endParaRPr lang="uk-UA" sz="2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0319179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107504" y="116632"/>
            <a:ext cx="8928992" cy="6624736"/>
          </a:xfrm>
        </p:spPr>
        <p:txBody>
          <a:bodyPr rtlCol="0">
            <a:normAutofit/>
          </a:bodyPr>
          <a:lstStyle/>
          <a:p>
            <a:pPr marL="46037" indent="0" algn="ctr">
              <a:buNone/>
            </a:pPr>
            <a:r>
              <a:rPr lang="ru-RU" sz="2500" b="1" dirty="0" err="1">
                <a:solidFill>
                  <a:schemeClr val="tx1"/>
                </a:solidFill>
              </a:rPr>
              <a:t>Звільнення</a:t>
            </a:r>
            <a:r>
              <a:rPr lang="ru-RU" sz="2500" b="1" dirty="0">
                <a:solidFill>
                  <a:schemeClr val="tx1"/>
                </a:solidFill>
              </a:rPr>
              <a:t> за </a:t>
            </a:r>
            <a:r>
              <a:rPr lang="ru-RU" sz="2500" b="1" dirty="0" err="1">
                <a:solidFill>
                  <a:schemeClr val="tx1"/>
                </a:solidFill>
              </a:rPr>
              <a:t>появу</a:t>
            </a:r>
            <a:r>
              <a:rPr lang="ru-RU" sz="2500" b="1" dirty="0">
                <a:solidFill>
                  <a:schemeClr val="tx1"/>
                </a:solidFill>
              </a:rPr>
              <a:t> на </a:t>
            </a:r>
            <a:r>
              <a:rPr lang="ru-RU" sz="2500" b="1" dirty="0" err="1">
                <a:solidFill>
                  <a:schemeClr val="tx1"/>
                </a:solidFill>
              </a:rPr>
              <a:t>роботі</a:t>
            </a:r>
            <a:r>
              <a:rPr lang="ru-RU" sz="2500" b="1" dirty="0">
                <a:solidFill>
                  <a:schemeClr val="tx1"/>
                </a:solidFill>
              </a:rPr>
              <a:t> в </a:t>
            </a:r>
            <a:r>
              <a:rPr lang="ru-RU" sz="2500" b="1" dirty="0" err="1">
                <a:solidFill>
                  <a:schemeClr val="tx1"/>
                </a:solidFill>
              </a:rPr>
              <a:t>нетверезому</a:t>
            </a:r>
            <a:r>
              <a:rPr lang="ru-RU" sz="2500" b="1" dirty="0">
                <a:solidFill>
                  <a:schemeClr val="tx1"/>
                </a:solidFill>
              </a:rPr>
              <a:t> </a:t>
            </a:r>
            <a:r>
              <a:rPr lang="ru-RU" sz="2500" b="1" dirty="0" err="1">
                <a:solidFill>
                  <a:schemeClr val="tx1"/>
                </a:solidFill>
              </a:rPr>
              <a:t>стані</a:t>
            </a:r>
            <a:r>
              <a:rPr lang="ru-RU" sz="2500" b="1" dirty="0">
                <a:solidFill>
                  <a:schemeClr val="tx1"/>
                </a:solidFill>
              </a:rPr>
              <a:t> </a:t>
            </a:r>
          </a:p>
          <a:p>
            <a:pPr marL="46037" indent="0">
              <a:buNone/>
            </a:pPr>
            <a:r>
              <a:rPr lang="uk-UA" sz="2400" dirty="0">
                <a:solidFill>
                  <a:schemeClr val="tx1"/>
                </a:solidFill>
              </a:rPr>
              <a:t>7. Направляємо на медогляд до закладу охорони здоров’я із супроводжуючим працівником і листом</a:t>
            </a:r>
            <a:endParaRPr lang="uk-UA" sz="2400" b="1" dirty="0">
              <a:solidFill>
                <a:schemeClr val="tx1"/>
              </a:solidFill>
            </a:endParaRPr>
          </a:p>
          <a:p>
            <a:pPr marL="46037" indent="0">
              <a:buNone/>
            </a:pPr>
            <a:r>
              <a:rPr lang="uk-UA" sz="2400" dirty="0">
                <a:solidFill>
                  <a:schemeClr val="tx1"/>
                </a:solidFill>
              </a:rPr>
              <a:t>8. Отримуємо примірник висновку про результати медогляду</a:t>
            </a:r>
            <a:endParaRPr lang="uk-UA" sz="2400" b="1" dirty="0">
              <a:solidFill>
                <a:schemeClr val="tx1"/>
              </a:solidFill>
            </a:endParaRPr>
          </a:p>
          <a:p>
            <a:pPr marL="46037" indent="0">
              <a:buNone/>
            </a:pPr>
            <a:r>
              <a:rPr lang="uk-UA" sz="2400" dirty="0">
                <a:solidFill>
                  <a:schemeClr val="tx1"/>
                </a:solidFill>
              </a:rPr>
              <a:t>9. Приймаємо рішення щодо притягнення до </a:t>
            </a:r>
            <a:r>
              <a:rPr lang="uk-UA" sz="2400" dirty="0" err="1">
                <a:solidFill>
                  <a:schemeClr val="tx1"/>
                </a:solidFill>
              </a:rPr>
              <a:t>дисц</a:t>
            </a:r>
            <a:r>
              <a:rPr lang="uk-UA" sz="2400" dirty="0">
                <a:solidFill>
                  <a:schemeClr val="tx1"/>
                </a:solidFill>
              </a:rPr>
              <a:t>. відповідальності за появу на роботі в нетверезому стані</a:t>
            </a:r>
            <a:endParaRPr lang="uk-UA" sz="2400" b="1" dirty="0">
              <a:solidFill>
                <a:schemeClr val="tx1"/>
              </a:solidFill>
            </a:endParaRPr>
          </a:p>
          <a:p>
            <a:pPr marL="46037" indent="0">
              <a:buNone/>
            </a:pPr>
            <a:r>
              <a:rPr lang="uk-UA" sz="2400" dirty="0">
                <a:solidFill>
                  <a:schemeClr val="tx1"/>
                </a:solidFill>
              </a:rPr>
              <a:t>10. Отримуємо згоду профспілки на звільнення </a:t>
            </a:r>
            <a:endParaRPr lang="uk-UA" sz="2400" b="1" dirty="0">
              <a:solidFill>
                <a:schemeClr val="tx1"/>
              </a:solidFill>
            </a:endParaRPr>
          </a:p>
          <a:p>
            <a:pPr marL="46037" indent="0">
              <a:buNone/>
            </a:pPr>
            <a:r>
              <a:rPr lang="uk-UA" sz="2400" dirty="0">
                <a:solidFill>
                  <a:schemeClr val="tx1"/>
                </a:solidFill>
              </a:rPr>
              <a:t>11. Видаємо наказ про звільнення</a:t>
            </a:r>
            <a:endParaRPr lang="uk-UA" sz="2400" b="1" dirty="0">
              <a:solidFill>
                <a:schemeClr val="tx1"/>
              </a:solidFill>
            </a:endParaRPr>
          </a:p>
          <a:p>
            <a:pPr marL="46037" indent="0">
              <a:buNone/>
            </a:pPr>
            <a:r>
              <a:rPr lang="uk-UA" sz="2400" dirty="0">
                <a:solidFill>
                  <a:schemeClr val="tx1"/>
                </a:solidFill>
              </a:rPr>
              <a:t>12. Ознайомлюємо з наказом про звільнення (складаємо акт)</a:t>
            </a:r>
            <a:endParaRPr lang="uk-UA" sz="2400" b="1" dirty="0">
              <a:solidFill>
                <a:schemeClr val="tx1"/>
              </a:solidFill>
            </a:endParaRPr>
          </a:p>
          <a:p>
            <a:pPr marL="46037" indent="0">
              <a:buNone/>
            </a:pPr>
            <a:r>
              <a:rPr lang="uk-UA" sz="2400" dirty="0">
                <a:solidFill>
                  <a:schemeClr val="tx1"/>
                </a:solidFill>
              </a:rPr>
              <a:t>13. Передаємо до бухгалтерії табель і копію наказу </a:t>
            </a:r>
          </a:p>
          <a:p>
            <a:pPr marL="46037" indent="0">
              <a:buNone/>
            </a:pPr>
            <a:r>
              <a:rPr lang="uk-UA" sz="2400" dirty="0">
                <a:solidFill>
                  <a:schemeClr val="tx1"/>
                </a:solidFill>
              </a:rPr>
              <a:t>14. Видаємо трудову книжку, копію наказу, розрахунок</a:t>
            </a:r>
          </a:p>
          <a:p>
            <a:pPr marL="46037" indent="0">
              <a:buNone/>
            </a:pPr>
            <a:r>
              <a:rPr lang="ru-RU" sz="2400" dirty="0">
                <a:solidFill>
                  <a:schemeClr val="tx1"/>
                </a:solidFill>
              </a:rPr>
              <a:t>* </a:t>
            </a:r>
            <a:r>
              <a:rPr lang="ru-RU" sz="2400" dirty="0" err="1">
                <a:solidFill>
                  <a:schemeClr val="tx1"/>
                </a:solidFill>
              </a:rPr>
              <a:t>Звільнення</a:t>
            </a:r>
            <a:r>
              <a:rPr lang="ru-RU" sz="2400" dirty="0">
                <a:solidFill>
                  <a:schemeClr val="tx1"/>
                </a:solidFill>
              </a:rPr>
              <a:t> — право, а не </a:t>
            </a:r>
            <a:r>
              <a:rPr lang="ru-RU" sz="2400" dirty="0" err="1">
                <a:solidFill>
                  <a:schemeClr val="tx1"/>
                </a:solidFill>
              </a:rPr>
              <a:t>обов’язок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роботодавця</a:t>
            </a:r>
            <a:endParaRPr lang="ru-RU" sz="2400" dirty="0">
              <a:solidFill>
                <a:schemeClr val="tx1"/>
              </a:solidFill>
            </a:endParaRPr>
          </a:p>
          <a:p>
            <a:pPr marL="46037" indent="0">
              <a:buNone/>
            </a:pPr>
            <a:endParaRPr lang="uk-UA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7053166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107504" y="116632"/>
            <a:ext cx="8928992" cy="6624736"/>
          </a:xfrm>
        </p:spPr>
        <p:txBody>
          <a:bodyPr rtlCol="0">
            <a:normAutofit fontScale="62500" lnSpcReduction="20000"/>
          </a:bodyPr>
          <a:lstStyle/>
          <a:p>
            <a:pPr marL="46037" indent="0" algn="ctr">
              <a:buNone/>
            </a:pPr>
            <a:r>
              <a:rPr lang="ru-RU" sz="3400" b="1" dirty="0">
                <a:solidFill>
                  <a:schemeClr val="tx1"/>
                </a:solidFill>
              </a:rPr>
              <a:t>ЗВІЛЬНЕННЯ ЗА ВТРАТУ ДОВІРИ (п. 2 ст. 41 КЗпП)</a:t>
            </a:r>
          </a:p>
          <a:p>
            <a:pPr marL="46037" indent="0">
              <a:buClr>
                <a:schemeClr val="accent1"/>
              </a:buClr>
              <a:buNone/>
            </a:pPr>
            <a:r>
              <a:rPr lang="ru-RU" sz="3500" dirty="0" err="1">
                <a:solidFill>
                  <a:schemeClr val="tx1"/>
                </a:solidFill>
              </a:rPr>
              <a:t>Звільнення</a:t>
            </a:r>
            <a:r>
              <a:rPr lang="ru-RU" sz="3500" dirty="0">
                <a:solidFill>
                  <a:schemeClr val="tx1"/>
                </a:solidFill>
              </a:rPr>
              <a:t> </a:t>
            </a:r>
            <a:r>
              <a:rPr lang="ru-RU" sz="3500" dirty="0" err="1">
                <a:solidFill>
                  <a:schemeClr val="tx1"/>
                </a:solidFill>
              </a:rPr>
              <a:t>можна</a:t>
            </a:r>
            <a:r>
              <a:rPr lang="ru-RU" sz="3500" dirty="0">
                <a:solidFill>
                  <a:schemeClr val="tx1"/>
                </a:solidFill>
              </a:rPr>
              <a:t> </a:t>
            </a:r>
            <a:r>
              <a:rPr lang="ru-RU" sz="3500" dirty="0" err="1">
                <a:solidFill>
                  <a:schemeClr val="tx1"/>
                </a:solidFill>
              </a:rPr>
              <a:t>визнати</a:t>
            </a:r>
            <a:r>
              <a:rPr lang="ru-RU" sz="3500" dirty="0">
                <a:solidFill>
                  <a:schemeClr val="tx1"/>
                </a:solidFill>
              </a:rPr>
              <a:t> </a:t>
            </a:r>
            <a:r>
              <a:rPr lang="ru-RU" sz="3500" dirty="0" err="1">
                <a:solidFill>
                  <a:schemeClr val="tx1"/>
                </a:solidFill>
              </a:rPr>
              <a:t>обгрунтованим</a:t>
            </a:r>
            <a:r>
              <a:rPr lang="ru-RU" sz="3500" dirty="0">
                <a:solidFill>
                  <a:schemeClr val="tx1"/>
                </a:solidFill>
              </a:rPr>
              <a:t>, </a:t>
            </a:r>
            <a:r>
              <a:rPr lang="ru-RU" sz="3500" dirty="0" err="1">
                <a:solidFill>
                  <a:schemeClr val="tx1"/>
                </a:solidFill>
              </a:rPr>
              <a:t>якщо</a:t>
            </a:r>
            <a:r>
              <a:rPr lang="ru-RU" sz="3500" dirty="0">
                <a:solidFill>
                  <a:schemeClr val="tx1"/>
                </a:solidFill>
              </a:rPr>
              <a:t> </a:t>
            </a:r>
            <a:r>
              <a:rPr lang="ru-RU" sz="3500" dirty="0" err="1">
                <a:solidFill>
                  <a:schemeClr val="tx1"/>
                </a:solidFill>
              </a:rPr>
              <a:t>працівник</a:t>
            </a:r>
            <a:r>
              <a:rPr lang="ru-RU" sz="3500" dirty="0">
                <a:solidFill>
                  <a:schemeClr val="tx1"/>
                </a:solidFill>
              </a:rPr>
              <a:t>, </a:t>
            </a:r>
            <a:r>
              <a:rPr lang="ru-RU" sz="3500" dirty="0" err="1">
                <a:solidFill>
                  <a:schemeClr val="tx1"/>
                </a:solidFill>
              </a:rPr>
              <a:t>який</a:t>
            </a:r>
            <a:r>
              <a:rPr lang="ru-RU" sz="3500" dirty="0">
                <a:solidFill>
                  <a:schemeClr val="tx1"/>
                </a:solidFill>
              </a:rPr>
              <a:t> </a:t>
            </a:r>
            <a:r>
              <a:rPr lang="ru-RU" sz="3500" b="1" dirty="0" err="1">
                <a:solidFill>
                  <a:schemeClr val="tx1"/>
                </a:solidFill>
              </a:rPr>
              <a:t>безпосередньо</a:t>
            </a:r>
            <a:r>
              <a:rPr lang="ru-RU" sz="3500" b="1" dirty="0">
                <a:solidFill>
                  <a:schemeClr val="tx1"/>
                </a:solidFill>
              </a:rPr>
              <a:t> </a:t>
            </a:r>
            <a:r>
              <a:rPr lang="ru-RU" sz="3500" b="1" dirty="0" err="1">
                <a:solidFill>
                  <a:schemeClr val="tx1"/>
                </a:solidFill>
              </a:rPr>
              <a:t>обслуговує</a:t>
            </a:r>
            <a:r>
              <a:rPr lang="ru-RU" sz="3500" b="1" dirty="0">
                <a:solidFill>
                  <a:schemeClr val="tx1"/>
                </a:solidFill>
              </a:rPr>
              <a:t> </a:t>
            </a:r>
            <a:r>
              <a:rPr lang="ru-RU" sz="3500" b="1" dirty="0" err="1">
                <a:solidFill>
                  <a:schemeClr val="tx1"/>
                </a:solidFill>
              </a:rPr>
              <a:t>грошові</a:t>
            </a:r>
            <a:r>
              <a:rPr lang="ru-RU" sz="3500" b="1" dirty="0">
                <a:solidFill>
                  <a:schemeClr val="tx1"/>
                </a:solidFill>
              </a:rPr>
              <a:t> </a:t>
            </a:r>
            <a:r>
              <a:rPr lang="ru-RU" sz="3500" b="1" dirty="0" err="1">
                <a:solidFill>
                  <a:schemeClr val="tx1"/>
                </a:solidFill>
              </a:rPr>
              <a:t>або</a:t>
            </a:r>
            <a:r>
              <a:rPr lang="ru-RU" sz="3500" b="1" dirty="0">
                <a:solidFill>
                  <a:schemeClr val="tx1"/>
                </a:solidFill>
              </a:rPr>
              <a:t> </a:t>
            </a:r>
            <a:r>
              <a:rPr lang="ru-RU" sz="3500" b="1" dirty="0" err="1">
                <a:solidFill>
                  <a:schemeClr val="tx1"/>
                </a:solidFill>
              </a:rPr>
              <a:t>товарні</a:t>
            </a:r>
            <a:r>
              <a:rPr lang="ru-RU" sz="3500" b="1" dirty="0">
                <a:solidFill>
                  <a:schemeClr val="tx1"/>
                </a:solidFill>
              </a:rPr>
              <a:t> </a:t>
            </a:r>
            <a:r>
              <a:rPr lang="ru-RU" sz="3500" b="1" dirty="0" err="1">
                <a:solidFill>
                  <a:schemeClr val="tx1"/>
                </a:solidFill>
              </a:rPr>
              <a:t>цінності</a:t>
            </a:r>
            <a:r>
              <a:rPr lang="ru-RU" sz="3500" b="1" dirty="0">
                <a:solidFill>
                  <a:schemeClr val="tx1"/>
                </a:solidFill>
              </a:rPr>
              <a:t> </a:t>
            </a:r>
            <a:r>
              <a:rPr lang="ru-RU" sz="3500" dirty="0">
                <a:solidFill>
                  <a:schemeClr val="tx1"/>
                </a:solidFill>
              </a:rPr>
              <a:t>(</a:t>
            </a:r>
            <a:r>
              <a:rPr lang="ru-RU" sz="3500" dirty="0" err="1">
                <a:solidFill>
                  <a:schemeClr val="tx1"/>
                </a:solidFill>
              </a:rPr>
              <a:t>приймає</a:t>
            </a:r>
            <a:r>
              <a:rPr lang="ru-RU" sz="3500" dirty="0">
                <a:solidFill>
                  <a:schemeClr val="tx1"/>
                </a:solidFill>
              </a:rPr>
              <a:t>, </a:t>
            </a:r>
            <a:r>
              <a:rPr lang="ru-RU" sz="3500" dirty="0" err="1">
                <a:solidFill>
                  <a:schemeClr val="tx1"/>
                </a:solidFill>
              </a:rPr>
              <a:t>зберігає</a:t>
            </a:r>
            <a:r>
              <a:rPr lang="ru-RU" sz="3500" dirty="0">
                <a:solidFill>
                  <a:schemeClr val="tx1"/>
                </a:solidFill>
              </a:rPr>
              <a:t>, </a:t>
            </a:r>
            <a:r>
              <a:rPr lang="ru-RU" sz="3500" dirty="0" err="1">
                <a:solidFill>
                  <a:schemeClr val="tx1"/>
                </a:solidFill>
              </a:rPr>
              <a:t>транспортує</a:t>
            </a:r>
            <a:r>
              <a:rPr lang="ru-RU" sz="3500" dirty="0">
                <a:solidFill>
                  <a:schemeClr val="tx1"/>
                </a:solidFill>
              </a:rPr>
              <a:t>, </a:t>
            </a:r>
            <a:r>
              <a:rPr lang="ru-RU" sz="3500" dirty="0" err="1">
                <a:solidFill>
                  <a:schemeClr val="tx1"/>
                </a:solidFill>
              </a:rPr>
              <a:t>розподіляє</a:t>
            </a:r>
            <a:r>
              <a:rPr lang="ru-RU" sz="3500" dirty="0">
                <a:solidFill>
                  <a:schemeClr val="tx1"/>
                </a:solidFill>
              </a:rPr>
              <a:t>…), вчинив </a:t>
            </a:r>
            <a:r>
              <a:rPr lang="ru-RU" sz="3500" dirty="0" err="1">
                <a:solidFill>
                  <a:schemeClr val="tx1"/>
                </a:solidFill>
              </a:rPr>
              <a:t>умисно</a:t>
            </a:r>
            <a:r>
              <a:rPr lang="ru-RU" sz="3500" dirty="0">
                <a:solidFill>
                  <a:schemeClr val="tx1"/>
                </a:solidFill>
              </a:rPr>
              <a:t> </a:t>
            </a:r>
            <a:r>
              <a:rPr lang="ru-RU" sz="3500" dirty="0" err="1">
                <a:solidFill>
                  <a:schemeClr val="tx1"/>
                </a:solidFill>
              </a:rPr>
              <a:t>або</a:t>
            </a:r>
            <a:r>
              <a:rPr lang="ru-RU" sz="3500" dirty="0">
                <a:solidFill>
                  <a:schemeClr val="tx1"/>
                </a:solidFill>
              </a:rPr>
              <a:t> </a:t>
            </a:r>
            <a:r>
              <a:rPr lang="ru-RU" sz="3500" dirty="0" err="1">
                <a:solidFill>
                  <a:schemeClr val="tx1"/>
                </a:solidFill>
              </a:rPr>
              <a:t>необережно</a:t>
            </a:r>
            <a:r>
              <a:rPr lang="ru-RU" sz="3500" dirty="0">
                <a:solidFill>
                  <a:schemeClr val="tx1"/>
                </a:solidFill>
              </a:rPr>
              <a:t> </a:t>
            </a:r>
            <a:r>
              <a:rPr lang="ru-RU" sz="3500" dirty="0" err="1">
                <a:solidFill>
                  <a:schemeClr val="tx1"/>
                </a:solidFill>
              </a:rPr>
              <a:t>дії</a:t>
            </a:r>
            <a:r>
              <a:rPr lang="ru-RU" sz="3500" dirty="0">
                <a:solidFill>
                  <a:schemeClr val="tx1"/>
                </a:solidFill>
              </a:rPr>
              <a:t>, </a:t>
            </a:r>
            <a:r>
              <a:rPr lang="ru-RU" sz="3500" dirty="0" err="1">
                <a:solidFill>
                  <a:schemeClr val="tx1"/>
                </a:solidFill>
              </a:rPr>
              <a:t>що</a:t>
            </a:r>
            <a:r>
              <a:rPr lang="ru-RU" sz="3500" dirty="0">
                <a:solidFill>
                  <a:schemeClr val="tx1"/>
                </a:solidFill>
              </a:rPr>
              <a:t> </a:t>
            </a:r>
            <a:r>
              <a:rPr lang="ru-RU" sz="3500" dirty="0" err="1">
                <a:solidFill>
                  <a:schemeClr val="tx1"/>
                </a:solidFill>
              </a:rPr>
              <a:t>дають</a:t>
            </a:r>
            <a:r>
              <a:rPr lang="ru-RU" sz="3500" dirty="0">
                <a:solidFill>
                  <a:schemeClr val="tx1"/>
                </a:solidFill>
              </a:rPr>
              <a:t> </a:t>
            </a:r>
            <a:r>
              <a:rPr lang="ru-RU" sz="3500" dirty="0" err="1">
                <a:solidFill>
                  <a:schemeClr val="tx1"/>
                </a:solidFill>
              </a:rPr>
              <a:t>роботодавцю</a:t>
            </a:r>
            <a:r>
              <a:rPr lang="ru-RU" sz="3500" dirty="0">
                <a:solidFill>
                  <a:schemeClr val="tx1"/>
                </a:solidFill>
              </a:rPr>
              <a:t> </a:t>
            </a:r>
            <a:r>
              <a:rPr lang="ru-RU" sz="3500" dirty="0" err="1">
                <a:solidFill>
                  <a:schemeClr val="tx1"/>
                </a:solidFill>
              </a:rPr>
              <a:t>підстави</a:t>
            </a:r>
            <a:r>
              <a:rPr lang="ru-RU" sz="3500" dirty="0">
                <a:solidFill>
                  <a:schemeClr val="tx1"/>
                </a:solidFill>
              </a:rPr>
              <a:t> для </a:t>
            </a:r>
            <a:r>
              <a:rPr lang="ru-RU" sz="3500" dirty="0" err="1">
                <a:solidFill>
                  <a:schemeClr val="tx1"/>
                </a:solidFill>
              </a:rPr>
              <a:t>втрати</a:t>
            </a:r>
            <a:r>
              <a:rPr lang="ru-RU" sz="3500" dirty="0">
                <a:solidFill>
                  <a:schemeClr val="tx1"/>
                </a:solidFill>
              </a:rPr>
              <a:t> </a:t>
            </a:r>
            <a:r>
              <a:rPr lang="ru-RU" sz="3500" dirty="0" err="1">
                <a:solidFill>
                  <a:schemeClr val="tx1"/>
                </a:solidFill>
              </a:rPr>
              <a:t>довір'я</a:t>
            </a:r>
            <a:r>
              <a:rPr lang="ru-RU" sz="3500" dirty="0">
                <a:solidFill>
                  <a:schemeClr val="tx1"/>
                </a:solidFill>
              </a:rPr>
              <a:t> (</a:t>
            </a:r>
            <a:r>
              <a:rPr lang="ru-RU" sz="3500" dirty="0" err="1">
                <a:solidFill>
                  <a:schemeClr val="tx1"/>
                </a:solidFill>
              </a:rPr>
              <a:t>порушення</a:t>
            </a:r>
            <a:r>
              <a:rPr lang="ru-RU" sz="3500" dirty="0">
                <a:solidFill>
                  <a:schemeClr val="tx1"/>
                </a:solidFill>
              </a:rPr>
              <a:t> правил </a:t>
            </a:r>
            <a:r>
              <a:rPr lang="ru-RU" sz="3500" dirty="0" err="1">
                <a:solidFill>
                  <a:schemeClr val="tx1"/>
                </a:solidFill>
              </a:rPr>
              <a:t>проведення</a:t>
            </a:r>
            <a:r>
              <a:rPr lang="ru-RU" sz="3500" dirty="0">
                <a:solidFill>
                  <a:schemeClr val="tx1"/>
                </a:solidFill>
              </a:rPr>
              <a:t> </a:t>
            </a:r>
            <a:r>
              <a:rPr lang="ru-RU" sz="3500" dirty="0" err="1">
                <a:solidFill>
                  <a:schemeClr val="tx1"/>
                </a:solidFill>
              </a:rPr>
              <a:t>операцій</a:t>
            </a:r>
            <a:r>
              <a:rPr lang="ru-RU" sz="3500" dirty="0">
                <a:solidFill>
                  <a:schemeClr val="tx1"/>
                </a:solidFill>
              </a:rPr>
              <a:t> з </a:t>
            </a:r>
            <a:r>
              <a:rPr lang="ru-RU" sz="3500" dirty="0" err="1">
                <a:solidFill>
                  <a:schemeClr val="tx1"/>
                </a:solidFill>
              </a:rPr>
              <a:t>матцінностями</a:t>
            </a:r>
            <a:r>
              <a:rPr lang="ru-RU" sz="3500" dirty="0">
                <a:solidFill>
                  <a:schemeClr val="tx1"/>
                </a:solidFill>
              </a:rPr>
              <a:t>) </a:t>
            </a:r>
          </a:p>
          <a:p>
            <a:pPr marL="46037" indent="0" algn="r">
              <a:buClr>
                <a:schemeClr val="accent1"/>
              </a:buClr>
              <a:buNone/>
            </a:pPr>
            <a:r>
              <a:rPr lang="ru-RU" sz="3500" dirty="0">
                <a:solidFill>
                  <a:schemeClr val="tx1"/>
                </a:solidFill>
              </a:rPr>
              <a:t>Постанова Пленуму ВСУ </a:t>
            </a:r>
            <a:r>
              <a:rPr lang="ru-RU" sz="3500" dirty="0" err="1">
                <a:solidFill>
                  <a:schemeClr val="tx1"/>
                </a:solidFill>
              </a:rPr>
              <a:t>від</a:t>
            </a:r>
            <a:r>
              <a:rPr lang="ru-RU" sz="3500" dirty="0">
                <a:solidFill>
                  <a:schemeClr val="tx1"/>
                </a:solidFill>
              </a:rPr>
              <a:t> 09.11.1992 № 9</a:t>
            </a:r>
          </a:p>
          <a:p>
            <a:pPr marL="46037" indent="0">
              <a:buClr>
                <a:schemeClr val="accent1"/>
              </a:buClr>
              <a:buNone/>
            </a:pPr>
            <a:r>
              <a:rPr lang="ru-RU" sz="3500" dirty="0">
                <a:solidFill>
                  <a:schemeClr val="tx1"/>
                </a:solidFill>
              </a:rPr>
              <a:t>1. Доводимо до </a:t>
            </a:r>
            <a:r>
              <a:rPr lang="ru-RU" sz="3500" dirty="0" err="1">
                <a:solidFill>
                  <a:schemeClr val="tx1"/>
                </a:solidFill>
              </a:rPr>
              <a:t>відома</a:t>
            </a:r>
            <a:r>
              <a:rPr lang="ru-RU" sz="3500" dirty="0">
                <a:solidFill>
                  <a:schemeClr val="tx1"/>
                </a:solidFill>
              </a:rPr>
              <a:t> </a:t>
            </a:r>
            <a:r>
              <a:rPr lang="ru-RU" sz="3500" dirty="0" err="1">
                <a:solidFill>
                  <a:schemeClr val="tx1"/>
                </a:solidFill>
              </a:rPr>
              <a:t>роботодавця</a:t>
            </a:r>
            <a:r>
              <a:rPr lang="ru-RU" sz="3500" dirty="0">
                <a:solidFill>
                  <a:schemeClr val="tx1"/>
                </a:solidFill>
              </a:rPr>
              <a:t> </a:t>
            </a:r>
            <a:r>
              <a:rPr lang="ru-RU" sz="3500" dirty="0" err="1">
                <a:solidFill>
                  <a:schemeClr val="tx1"/>
                </a:solidFill>
              </a:rPr>
              <a:t>інформацію</a:t>
            </a:r>
            <a:r>
              <a:rPr lang="ru-RU" sz="3500" dirty="0">
                <a:solidFill>
                  <a:schemeClr val="tx1"/>
                </a:solidFill>
              </a:rPr>
              <a:t> про </a:t>
            </a:r>
            <a:r>
              <a:rPr lang="ru-RU" sz="3500" dirty="0" err="1">
                <a:solidFill>
                  <a:schemeClr val="tx1"/>
                </a:solidFill>
              </a:rPr>
              <a:t>дії</a:t>
            </a:r>
            <a:r>
              <a:rPr lang="ru-RU" sz="3500" dirty="0">
                <a:solidFill>
                  <a:schemeClr val="tx1"/>
                </a:solidFill>
              </a:rPr>
              <a:t> </a:t>
            </a:r>
            <a:r>
              <a:rPr lang="ru-RU" sz="3500" dirty="0" err="1">
                <a:solidFill>
                  <a:schemeClr val="tx1"/>
                </a:solidFill>
              </a:rPr>
              <a:t>працівника</a:t>
            </a:r>
            <a:r>
              <a:rPr lang="ru-RU" sz="3500" dirty="0">
                <a:solidFill>
                  <a:schemeClr val="tx1"/>
                </a:solidFill>
              </a:rPr>
              <a:t>, </a:t>
            </a:r>
            <a:r>
              <a:rPr lang="ru-RU" sz="3500" dirty="0" err="1">
                <a:solidFill>
                  <a:schemeClr val="tx1"/>
                </a:solidFill>
              </a:rPr>
              <a:t>що</a:t>
            </a:r>
            <a:r>
              <a:rPr lang="ru-RU" sz="3500" dirty="0">
                <a:solidFill>
                  <a:schemeClr val="tx1"/>
                </a:solidFill>
              </a:rPr>
              <a:t> </a:t>
            </a:r>
            <a:r>
              <a:rPr lang="ru-RU" sz="3500" dirty="0" err="1">
                <a:solidFill>
                  <a:schemeClr val="tx1"/>
                </a:solidFill>
              </a:rPr>
              <a:t>можуть</a:t>
            </a:r>
            <a:r>
              <a:rPr lang="ru-RU" sz="3500" dirty="0">
                <a:solidFill>
                  <a:schemeClr val="tx1"/>
                </a:solidFill>
              </a:rPr>
              <a:t> бути </a:t>
            </a:r>
            <a:r>
              <a:rPr lang="ru-RU" sz="3500" dirty="0" err="1">
                <a:solidFill>
                  <a:schemeClr val="tx1"/>
                </a:solidFill>
              </a:rPr>
              <a:t>підставою</a:t>
            </a:r>
            <a:r>
              <a:rPr lang="ru-RU" sz="3500" dirty="0">
                <a:solidFill>
                  <a:schemeClr val="tx1"/>
                </a:solidFill>
              </a:rPr>
              <a:t> для </a:t>
            </a:r>
            <a:r>
              <a:rPr lang="ru-RU" sz="3500" dirty="0" err="1">
                <a:solidFill>
                  <a:schemeClr val="tx1"/>
                </a:solidFill>
              </a:rPr>
              <a:t>втрати</a:t>
            </a:r>
            <a:r>
              <a:rPr lang="ru-RU" sz="3500" dirty="0">
                <a:solidFill>
                  <a:schemeClr val="tx1"/>
                </a:solidFill>
              </a:rPr>
              <a:t> </a:t>
            </a:r>
            <a:r>
              <a:rPr lang="ru-RU" sz="3500" dirty="0" err="1">
                <a:solidFill>
                  <a:schemeClr val="tx1"/>
                </a:solidFill>
              </a:rPr>
              <a:t>довіри</a:t>
            </a:r>
            <a:endParaRPr lang="ru-RU" sz="3500" dirty="0">
              <a:solidFill>
                <a:schemeClr val="tx1"/>
              </a:solidFill>
            </a:endParaRPr>
          </a:p>
          <a:p>
            <a:pPr marL="46037" indent="0">
              <a:buClr>
                <a:schemeClr val="accent1"/>
              </a:buClr>
              <a:buNone/>
            </a:pPr>
            <a:r>
              <a:rPr lang="ru-RU" sz="3500" dirty="0">
                <a:solidFill>
                  <a:schemeClr val="tx1"/>
                </a:solidFill>
              </a:rPr>
              <a:t>2. </a:t>
            </a:r>
            <a:r>
              <a:rPr lang="ru-RU" sz="3500" dirty="0" err="1">
                <a:solidFill>
                  <a:schemeClr val="tx1"/>
                </a:solidFill>
              </a:rPr>
              <a:t>Роботодавець</a:t>
            </a:r>
            <a:r>
              <a:rPr lang="ru-RU" sz="3500" dirty="0">
                <a:solidFill>
                  <a:schemeClr val="tx1"/>
                </a:solidFill>
              </a:rPr>
              <a:t> </a:t>
            </a:r>
            <a:r>
              <a:rPr lang="ru-RU" sz="3500" dirty="0" err="1">
                <a:solidFill>
                  <a:schemeClr val="tx1"/>
                </a:solidFill>
              </a:rPr>
              <a:t>приймає</a:t>
            </a:r>
            <a:r>
              <a:rPr lang="ru-RU" sz="3500" dirty="0">
                <a:solidFill>
                  <a:schemeClr val="tx1"/>
                </a:solidFill>
              </a:rPr>
              <a:t> </a:t>
            </a:r>
            <a:r>
              <a:rPr lang="ru-RU" sz="3500" dirty="0" err="1">
                <a:solidFill>
                  <a:schemeClr val="tx1"/>
                </a:solidFill>
              </a:rPr>
              <a:t>рішення</a:t>
            </a:r>
            <a:r>
              <a:rPr lang="ru-RU" sz="3500" dirty="0">
                <a:solidFill>
                  <a:schemeClr val="tx1"/>
                </a:solidFill>
              </a:rPr>
              <a:t> про </a:t>
            </a:r>
            <a:r>
              <a:rPr lang="ru-RU" sz="3500" dirty="0" err="1">
                <a:solidFill>
                  <a:schemeClr val="tx1"/>
                </a:solidFill>
              </a:rPr>
              <a:t>проведення</a:t>
            </a:r>
            <a:r>
              <a:rPr lang="ru-RU" sz="3500" dirty="0">
                <a:solidFill>
                  <a:schemeClr val="tx1"/>
                </a:solidFill>
              </a:rPr>
              <a:t> </a:t>
            </a:r>
            <a:r>
              <a:rPr lang="ru-RU" sz="3500" dirty="0" err="1">
                <a:solidFill>
                  <a:schemeClr val="tx1"/>
                </a:solidFill>
              </a:rPr>
              <a:t>службового</a:t>
            </a:r>
            <a:r>
              <a:rPr lang="ru-RU" sz="3500" dirty="0">
                <a:solidFill>
                  <a:schemeClr val="tx1"/>
                </a:solidFill>
              </a:rPr>
              <a:t> </a:t>
            </a:r>
            <a:r>
              <a:rPr lang="ru-RU" sz="3500" dirty="0" err="1">
                <a:solidFill>
                  <a:schemeClr val="tx1"/>
                </a:solidFill>
              </a:rPr>
              <a:t>розслідування</a:t>
            </a:r>
            <a:r>
              <a:rPr lang="ru-RU" sz="3500" dirty="0">
                <a:solidFill>
                  <a:schemeClr val="tx1"/>
                </a:solidFill>
              </a:rPr>
              <a:t>, </a:t>
            </a:r>
            <a:r>
              <a:rPr lang="ru-RU" sz="3500" dirty="0" err="1">
                <a:solidFill>
                  <a:schemeClr val="tx1"/>
                </a:solidFill>
              </a:rPr>
              <a:t>визначає</a:t>
            </a:r>
            <a:r>
              <a:rPr lang="ru-RU" sz="3500" dirty="0">
                <a:solidFill>
                  <a:schemeClr val="tx1"/>
                </a:solidFill>
              </a:rPr>
              <a:t> склад та </a:t>
            </a:r>
            <a:r>
              <a:rPr lang="ru-RU" sz="3500" dirty="0" err="1">
                <a:solidFill>
                  <a:schemeClr val="tx1"/>
                </a:solidFill>
              </a:rPr>
              <a:t>повноваження</a:t>
            </a:r>
            <a:r>
              <a:rPr lang="ru-RU" sz="3500" dirty="0">
                <a:solidFill>
                  <a:schemeClr val="tx1"/>
                </a:solidFill>
              </a:rPr>
              <a:t> </a:t>
            </a:r>
            <a:r>
              <a:rPr lang="ru-RU" sz="3500" dirty="0" err="1">
                <a:solidFill>
                  <a:schemeClr val="tx1"/>
                </a:solidFill>
              </a:rPr>
              <a:t>комісії</a:t>
            </a:r>
            <a:endParaRPr lang="ru-RU" sz="3500" dirty="0">
              <a:solidFill>
                <a:schemeClr val="tx1"/>
              </a:solidFill>
            </a:endParaRPr>
          </a:p>
          <a:p>
            <a:pPr marL="46037" indent="0">
              <a:buClr>
                <a:schemeClr val="accent1"/>
              </a:buClr>
              <a:buNone/>
            </a:pPr>
            <a:r>
              <a:rPr lang="ru-RU" sz="3500" dirty="0">
                <a:solidFill>
                  <a:schemeClr val="tx1"/>
                </a:solidFill>
              </a:rPr>
              <a:t>3. </a:t>
            </a:r>
            <a:r>
              <a:rPr lang="ru-RU" sz="3500" dirty="0" err="1">
                <a:solidFill>
                  <a:schemeClr val="tx1"/>
                </a:solidFill>
              </a:rPr>
              <a:t>Комісія</a:t>
            </a:r>
            <a:r>
              <a:rPr lang="ru-RU" sz="3500" dirty="0">
                <a:solidFill>
                  <a:schemeClr val="tx1"/>
                </a:solidFill>
              </a:rPr>
              <a:t> проводить </a:t>
            </a:r>
            <a:r>
              <a:rPr lang="ru-RU" sz="3500" dirty="0" err="1">
                <a:solidFill>
                  <a:schemeClr val="tx1"/>
                </a:solidFill>
              </a:rPr>
              <a:t>службове</a:t>
            </a:r>
            <a:r>
              <a:rPr lang="ru-RU" sz="3500" dirty="0">
                <a:solidFill>
                  <a:schemeClr val="tx1"/>
                </a:solidFill>
              </a:rPr>
              <a:t> </a:t>
            </a:r>
            <a:r>
              <a:rPr lang="ru-RU" sz="3500" dirty="0" err="1">
                <a:solidFill>
                  <a:schemeClr val="tx1"/>
                </a:solidFill>
              </a:rPr>
              <a:t>розслідування</a:t>
            </a:r>
            <a:r>
              <a:rPr lang="ru-RU" sz="3500" dirty="0">
                <a:solidFill>
                  <a:schemeClr val="tx1"/>
                </a:solidFill>
              </a:rPr>
              <a:t>, </a:t>
            </a:r>
            <a:r>
              <a:rPr lang="ru-RU" sz="3500" dirty="0" err="1">
                <a:solidFill>
                  <a:schemeClr val="tx1"/>
                </a:solidFill>
              </a:rPr>
              <a:t>складає</a:t>
            </a:r>
            <a:r>
              <a:rPr lang="ru-RU" sz="3500" dirty="0">
                <a:solidFill>
                  <a:schemeClr val="tx1"/>
                </a:solidFill>
              </a:rPr>
              <a:t> акт, </a:t>
            </a:r>
            <a:r>
              <a:rPr lang="ru-RU" sz="3500" dirty="0" err="1">
                <a:solidFill>
                  <a:schemeClr val="tx1"/>
                </a:solidFill>
              </a:rPr>
              <a:t>ознайомлює</a:t>
            </a:r>
            <a:r>
              <a:rPr lang="ru-RU" sz="3500" dirty="0">
                <a:solidFill>
                  <a:schemeClr val="tx1"/>
                </a:solidFill>
              </a:rPr>
              <a:t> </a:t>
            </a:r>
            <a:r>
              <a:rPr lang="ru-RU" sz="3500" dirty="0" err="1">
                <a:solidFill>
                  <a:schemeClr val="tx1"/>
                </a:solidFill>
              </a:rPr>
              <a:t>працівника</a:t>
            </a:r>
            <a:r>
              <a:rPr lang="ru-RU" sz="3500" dirty="0">
                <a:solidFill>
                  <a:schemeClr val="tx1"/>
                </a:solidFill>
              </a:rPr>
              <a:t>, </a:t>
            </a:r>
            <a:r>
              <a:rPr lang="ru-RU" sz="3500" dirty="0" err="1">
                <a:solidFill>
                  <a:schemeClr val="tx1"/>
                </a:solidFill>
              </a:rPr>
              <a:t>подає</a:t>
            </a:r>
            <a:r>
              <a:rPr lang="ru-RU" sz="3500" dirty="0">
                <a:solidFill>
                  <a:schemeClr val="tx1"/>
                </a:solidFill>
              </a:rPr>
              <a:t> акт </a:t>
            </a:r>
            <a:r>
              <a:rPr lang="ru-RU" sz="3500" dirty="0" err="1">
                <a:solidFill>
                  <a:schemeClr val="tx1"/>
                </a:solidFill>
              </a:rPr>
              <a:t>роботодавцю</a:t>
            </a:r>
            <a:endParaRPr lang="ru-RU" sz="3500" dirty="0">
              <a:solidFill>
                <a:schemeClr val="tx1"/>
              </a:solidFill>
            </a:endParaRPr>
          </a:p>
          <a:p>
            <a:pPr marL="46037" indent="0">
              <a:buClr>
                <a:schemeClr val="accent1"/>
              </a:buClr>
              <a:buNone/>
            </a:pPr>
            <a:r>
              <a:rPr lang="ru-RU" sz="3500" dirty="0">
                <a:solidFill>
                  <a:schemeClr val="tx1"/>
                </a:solidFill>
              </a:rPr>
              <a:t>4. </a:t>
            </a:r>
            <a:r>
              <a:rPr lang="ru-RU" sz="3500" dirty="0" err="1">
                <a:solidFill>
                  <a:schemeClr val="tx1"/>
                </a:solidFill>
              </a:rPr>
              <a:t>Роботодавець</a:t>
            </a:r>
            <a:r>
              <a:rPr lang="ru-RU" sz="3500" dirty="0">
                <a:solidFill>
                  <a:schemeClr val="tx1"/>
                </a:solidFill>
              </a:rPr>
              <a:t> </a:t>
            </a:r>
            <a:r>
              <a:rPr lang="ru-RU" sz="3500" dirty="0" err="1">
                <a:solidFill>
                  <a:schemeClr val="tx1"/>
                </a:solidFill>
              </a:rPr>
              <a:t>приймає</a:t>
            </a:r>
            <a:r>
              <a:rPr lang="ru-RU" sz="3500" dirty="0">
                <a:solidFill>
                  <a:schemeClr val="tx1"/>
                </a:solidFill>
              </a:rPr>
              <a:t> </a:t>
            </a:r>
            <a:r>
              <a:rPr lang="ru-RU" sz="3500" dirty="0" err="1">
                <a:solidFill>
                  <a:schemeClr val="tx1"/>
                </a:solidFill>
              </a:rPr>
              <a:t>рішення</a:t>
            </a:r>
            <a:r>
              <a:rPr lang="ru-RU" sz="3500" dirty="0">
                <a:solidFill>
                  <a:schemeClr val="tx1"/>
                </a:solidFill>
              </a:rPr>
              <a:t> за результатами </a:t>
            </a:r>
            <a:r>
              <a:rPr lang="ru-RU" sz="3500" dirty="0" err="1">
                <a:solidFill>
                  <a:schemeClr val="tx1"/>
                </a:solidFill>
              </a:rPr>
              <a:t>розслідування</a:t>
            </a:r>
            <a:endParaRPr lang="ru-RU" sz="3500" dirty="0">
              <a:solidFill>
                <a:schemeClr val="tx1"/>
              </a:solidFill>
            </a:endParaRPr>
          </a:p>
          <a:p>
            <a:pPr marL="46037" indent="0">
              <a:buClr>
                <a:schemeClr val="accent1"/>
              </a:buClr>
              <a:buNone/>
            </a:pPr>
            <a:r>
              <a:rPr lang="ru-RU" sz="3500" dirty="0">
                <a:solidFill>
                  <a:schemeClr val="tx1"/>
                </a:solidFill>
              </a:rPr>
              <a:t>5. </a:t>
            </a:r>
            <a:r>
              <a:rPr lang="ru-RU" sz="3500" dirty="0" err="1">
                <a:solidFill>
                  <a:schemeClr val="tx1"/>
                </a:solidFill>
              </a:rPr>
              <a:t>Отримуємо</a:t>
            </a:r>
            <a:r>
              <a:rPr lang="ru-RU" sz="3500" dirty="0">
                <a:solidFill>
                  <a:schemeClr val="tx1"/>
                </a:solidFill>
              </a:rPr>
              <a:t> </a:t>
            </a:r>
            <a:r>
              <a:rPr lang="ru-RU" sz="3500" dirty="0" err="1">
                <a:solidFill>
                  <a:schemeClr val="tx1"/>
                </a:solidFill>
              </a:rPr>
              <a:t>згоду</a:t>
            </a:r>
            <a:r>
              <a:rPr lang="ru-RU" sz="3500" dirty="0">
                <a:solidFill>
                  <a:schemeClr val="tx1"/>
                </a:solidFill>
              </a:rPr>
              <a:t> </a:t>
            </a:r>
            <a:r>
              <a:rPr lang="ru-RU" sz="3500" dirty="0" err="1">
                <a:solidFill>
                  <a:schemeClr val="tx1"/>
                </a:solidFill>
              </a:rPr>
              <a:t>профспілки</a:t>
            </a:r>
            <a:r>
              <a:rPr lang="ru-RU" sz="3500" dirty="0">
                <a:solidFill>
                  <a:schemeClr val="tx1"/>
                </a:solidFill>
              </a:rPr>
              <a:t> на </a:t>
            </a:r>
            <a:r>
              <a:rPr lang="ru-RU" sz="3500" dirty="0" err="1">
                <a:solidFill>
                  <a:schemeClr val="tx1"/>
                </a:solidFill>
              </a:rPr>
              <a:t>звільнення</a:t>
            </a:r>
            <a:endParaRPr lang="ru-RU" sz="3500" dirty="0">
              <a:solidFill>
                <a:schemeClr val="tx1"/>
              </a:solidFill>
            </a:endParaRPr>
          </a:p>
          <a:p>
            <a:pPr marL="46037" indent="0">
              <a:buClr>
                <a:schemeClr val="accent1"/>
              </a:buClr>
              <a:buNone/>
            </a:pPr>
            <a:r>
              <a:rPr lang="ru-RU" sz="3500" dirty="0">
                <a:solidFill>
                  <a:schemeClr val="tx1"/>
                </a:solidFill>
              </a:rPr>
              <a:t>6. </a:t>
            </a:r>
            <a:r>
              <a:rPr lang="ru-RU" sz="3500" dirty="0" err="1">
                <a:solidFill>
                  <a:schemeClr val="tx1"/>
                </a:solidFill>
              </a:rPr>
              <a:t>Видаємо</a:t>
            </a:r>
            <a:r>
              <a:rPr lang="ru-RU" sz="3500" dirty="0">
                <a:solidFill>
                  <a:schemeClr val="tx1"/>
                </a:solidFill>
              </a:rPr>
              <a:t> наказ про </a:t>
            </a:r>
            <a:r>
              <a:rPr lang="ru-RU" sz="3500" dirty="0" err="1">
                <a:solidFill>
                  <a:schemeClr val="tx1"/>
                </a:solidFill>
              </a:rPr>
              <a:t>звільнення</a:t>
            </a:r>
            <a:endParaRPr lang="ru-RU" sz="3500" dirty="0">
              <a:solidFill>
                <a:schemeClr val="tx1"/>
              </a:solidFill>
            </a:endParaRPr>
          </a:p>
          <a:p>
            <a:pPr marL="46037" indent="0">
              <a:buClr>
                <a:schemeClr val="accent1"/>
              </a:buClr>
              <a:buNone/>
            </a:pPr>
            <a:r>
              <a:rPr lang="ru-RU" sz="3500" dirty="0">
                <a:solidFill>
                  <a:schemeClr val="tx1"/>
                </a:solidFill>
              </a:rPr>
              <a:t>7. </a:t>
            </a:r>
            <a:r>
              <a:rPr lang="ru-RU" sz="3500" dirty="0" err="1">
                <a:solidFill>
                  <a:schemeClr val="tx1"/>
                </a:solidFill>
              </a:rPr>
              <a:t>Ознайомлюємо</a:t>
            </a:r>
            <a:r>
              <a:rPr lang="ru-RU" sz="3500" dirty="0">
                <a:solidFill>
                  <a:schemeClr val="tx1"/>
                </a:solidFill>
              </a:rPr>
              <a:t> </a:t>
            </a:r>
            <a:r>
              <a:rPr lang="ru-RU" sz="3500" dirty="0" err="1">
                <a:solidFill>
                  <a:schemeClr val="tx1"/>
                </a:solidFill>
              </a:rPr>
              <a:t>працівника</a:t>
            </a:r>
            <a:r>
              <a:rPr lang="ru-RU" sz="3500" dirty="0">
                <a:solidFill>
                  <a:schemeClr val="tx1"/>
                </a:solidFill>
              </a:rPr>
              <a:t> з наказом</a:t>
            </a:r>
          </a:p>
          <a:p>
            <a:pPr marL="46037" indent="0">
              <a:buClr>
                <a:schemeClr val="accent1"/>
              </a:buClr>
              <a:buNone/>
            </a:pPr>
            <a:r>
              <a:rPr lang="ru-RU" sz="3500" dirty="0">
                <a:solidFill>
                  <a:schemeClr val="tx1"/>
                </a:solidFill>
              </a:rPr>
              <a:t>8. </a:t>
            </a:r>
            <a:r>
              <a:rPr lang="ru-RU" sz="3500" dirty="0" err="1">
                <a:solidFill>
                  <a:schemeClr val="tx1"/>
                </a:solidFill>
              </a:rPr>
              <a:t>Подаємо</a:t>
            </a:r>
            <a:r>
              <a:rPr lang="ru-RU" sz="3500" dirty="0">
                <a:solidFill>
                  <a:schemeClr val="tx1"/>
                </a:solidFill>
              </a:rPr>
              <a:t> до </a:t>
            </a:r>
            <a:r>
              <a:rPr lang="ru-RU" sz="3500" dirty="0" err="1">
                <a:solidFill>
                  <a:schemeClr val="tx1"/>
                </a:solidFill>
              </a:rPr>
              <a:t>бухгалтерії</a:t>
            </a:r>
            <a:r>
              <a:rPr lang="ru-RU" sz="3500" dirty="0">
                <a:solidFill>
                  <a:schemeClr val="tx1"/>
                </a:solidFill>
              </a:rPr>
              <a:t> табель і </a:t>
            </a:r>
            <a:r>
              <a:rPr lang="ru-RU" sz="3500" dirty="0" err="1">
                <a:solidFill>
                  <a:schemeClr val="tx1"/>
                </a:solidFill>
              </a:rPr>
              <a:t>копію</a:t>
            </a:r>
            <a:r>
              <a:rPr lang="ru-RU" sz="3500" dirty="0">
                <a:solidFill>
                  <a:schemeClr val="tx1"/>
                </a:solidFill>
              </a:rPr>
              <a:t> наказу </a:t>
            </a:r>
          </a:p>
          <a:p>
            <a:pPr marL="46037" indent="0">
              <a:buClr>
                <a:schemeClr val="accent1"/>
              </a:buClr>
              <a:buNone/>
            </a:pPr>
            <a:r>
              <a:rPr lang="ru-RU" sz="3500" dirty="0">
                <a:solidFill>
                  <a:schemeClr val="tx1"/>
                </a:solidFill>
              </a:rPr>
              <a:t>9. </a:t>
            </a:r>
            <a:r>
              <a:rPr lang="ru-RU" sz="3500" dirty="0" err="1">
                <a:solidFill>
                  <a:schemeClr val="tx1"/>
                </a:solidFill>
              </a:rPr>
              <a:t>Видаємо</a:t>
            </a:r>
            <a:r>
              <a:rPr lang="ru-RU" sz="3500" dirty="0">
                <a:solidFill>
                  <a:schemeClr val="tx1"/>
                </a:solidFill>
              </a:rPr>
              <a:t> </a:t>
            </a:r>
            <a:r>
              <a:rPr lang="ru-RU" sz="3500" dirty="0" err="1">
                <a:solidFill>
                  <a:schemeClr val="tx1"/>
                </a:solidFill>
              </a:rPr>
              <a:t>трудову</a:t>
            </a:r>
            <a:r>
              <a:rPr lang="ru-RU" sz="3500" dirty="0">
                <a:solidFill>
                  <a:schemeClr val="tx1"/>
                </a:solidFill>
              </a:rPr>
              <a:t> книжку, </a:t>
            </a:r>
            <a:r>
              <a:rPr lang="ru-RU" sz="3500" dirty="0" err="1">
                <a:solidFill>
                  <a:schemeClr val="tx1"/>
                </a:solidFill>
              </a:rPr>
              <a:t>копію</a:t>
            </a:r>
            <a:r>
              <a:rPr lang="ru-RU" sz="3500" dirty="0">
                <a:solidFill>
                  <a:schemeClr val="tx1"/>
                </a:solidFill>
              </a:rPr>
              <a:t> наказу, </a:t>
            </a:r>
            <a:r>
              <a:rPr lang="ru-RU" sz="3500" dirty="0" err="1">
                <a:solidFill>
                  <a:schemeClr val="tx1"/>
                </a:solidFill>
              </a:rPr>
              <a:t>розрахунок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3977068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107504" y="116632"/>
            <a:ext cx="8928992" cy="6624736"/>
          </a:xfrm>
        </p:spPr>
        <p:txBody>
          <a:bodyPr rtlCol="0">
            <a:normAutofit/>
          </a:bodyPr>
          <a:lstStyle/>
          <a:p>
            <a:pPr marL="0" indent="0" algn="ctr">
              <a:buNone/>
            </a:pPr>
            <a:r>
              <a:rPr lang="ru-RU" sz="2400" b="1" dirty="0" err="1">
                <a:solidFill>
                  <a:schemeClr val="tx1"/>
                </a:solidFill>
              </a:rPr>
              <a:t>Звільнення</a:t>
            </a:r>
            <a:r>
              <a:rPr lang="ru-RU" sz="2400" b="1" dirty="0">
                <a:solidFill>
                  <a:schemeClr val="tx1"/>
                </a:solidFill>
              </a:rPr>
              <a:t> за </a:t>
            </a:r>
            <a:r>
              <a:rPr lang="ru-RU" sz="2400" b="1" dirty="0" err="1">
                <a:solidFill>
                  <a:schemeClr val="tx1"/>
                </a:solidFill>
              </a:rPr>
              <a:t>розкрадання</a:t>
            </a:r>
            <a:r>
              <a:rPr lang="ru-RU" sz="2400" b="1" dirty="0">
                <a:solidFill>
                  <a:schemeClr val="tx1"/>
                </a:solidFill>
              </a:rPr>
              <a:t> (в </a:t>
            </a:r>
            <a:r>
              <a:rPr lang="ru-RU" sz="2400" b="1" dirty="0" err="1">
                <a:solidFill>
                  <a:schemeClr val="tx1"/>
                </a:solidFill>
              </a:rPr>
              <a:t>т.ч</a:t>
            </a:r>
            <a:r>
              <a:rPr lang="ru-RU" sz="2400" b="1" dirty="0">
                <a:solidFill>
                  <a:schemeClr val="tx1"/>
                </a:solidFill>
              </a:rPr>
              <a:t>. </a:t>
            </a:r>
            <a:r>
              <a:rPr lang="ru-RU" sz="2400" b="1" dirty="0" err="1">
                <a:solidFill>
                  <a:schemeClr val="tx1"/>
                </a:solidFill>
              </a:rPr>
              <a:t>дрібного</a:t>
            </a:r>
            <a:r>
              <a:rPr lang="ru-RU" sz="2400" b="1" dirty="0">
                <a:solidFill>
                  <a:schemeClr val="tx1"/>
                </a:solidFill>
              </a:rPr>
              <a:t>) майна </a:t>
            </a:r>
            <a:r>
              <a:rPr lang="ru-RU" sz="2400" b="1" dirty="0" err="1">
                <a:solidFill>
                  <a:schemeClr val="tx1"/>
                </a:solidFill>
              </a:rPr>
              <a:t>власника</a:t>
            </a:r>
            <a:r>
              <a:rPr lang="ru-RU" sz="2400" b="1" dirty="0">
                <a:solidFill>
                  <a:schemeClr val="tx1"/>
                </a:solidFill>
              </a:rPr>
              <a:t>, </a:t>
            </a:r>
            <a:r>
              <a:rPr lang="ru-RU" sz="2400" b="1" dirty="0" err="1">
                <a:solidFill>
                  <a:schemeClr val="tx1"/>
                </a:solidFill>
              </a:rPr>
              <a:t>встановленого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  <a:r>
              <a:rPr lang="ru-RU" sz="2400" b="1" dirty="0" err="1">
                <a:solidFill>
                  <a:schemeClr val="tx1"/>
                </a:solidFill>
              </a:rPr>
              <a:t>вироком</a:t>
            </a:r>
            <a:r>
              <a:rPr lang="ru-RU" sz="2400" b="1" dirty="0">
                <a:solidFill>
                  <a:schemeClr val="tx1"/>
                </a:solidFill>
              </a:rPr>
              <a:t> суду, </a:t>
            </a:r>
            <a:r>
              <a:rPr lang="ru-RU" sz="2400" b="1" dirty="0" err="1">
                <a:solidFill>
                  <a:schemeClr val="tx1"/>
                </a:solidFill>
              </a:rPr>
              <a:t>що</a:t>
            </a:r>
            <a:r>
              <a:rPr lang="ru-RU" sz="2400" b="1" dirty="0">
                <a:solidFill>
                  <a:schemeClr val="tx1"/>
                </a:solidFill>
              </a:rPr>
              <a:t> набрав </a:t>
            </a:r>
            <a:r>
              <a:rPr lang="ru-RU" sz="2400" b="1" dirty="0" err="1">
                <a:solidFill>
                  <a:schemeClr val="tx1"/>
                </a:solidFill>
              </a:rPr>
              <a:t>законної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  <a:r>
              <a:rPr lang="ru-RU" sz="2400" b="1" dirty="0" err="1">
                <a:solidFill>
                  <a:schemeClr val="tx1"/>
                </a:solidFill>
              </a:rPr>
              <a:t>сили</a:t>
            </a:r>
            <a:r>
              <a:rPr lang="ru-RU" sz="2400" b="1" dirty="0">
                <a:solidFill>
                  <a:schemeClr val="tx1"/>
                </a:solidFill>
              </a:rPr>
              <a:t>, </a:t>
            </a:r>
            <a:r>
              <a:rPr lang="ru-RU" sz="2400" b="1" dirty="0" err="1">
                <a:solidFill>
                  <a:schemeClr val="tx1"/>
                </a:solidFill>
              </a:rPr>
              <a:t>чи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  <a:r>
              <a:rPr lang="ru-RU" sz="2400" b="1" dirty="0" err="1">
                <a:solidFill>
                  <a:schemeClr val="tx1"/>
                </a:solidFill>
              </a:rPr>
              <a:t>постановою</a:t>
            </a:r>
            <a:r>
              <a:rPr lang="ru-RU" sz="2400" b="1" dirty="0">
                <a:solidFill>
                  <a:schemeClr val="tx1"/>
                </a:solidFill>
              </a:rPr>
              <a:t> органу, до </a:t>
            </a:r>
            <a:r>
              <a:rPr lang="ru-RU" sz="2400" b="1" dirty="0" err="1">
                <a:solidFill>
                  <a:schemeClr val="tx1"/>
                </a:solidFill>
              </a:rPr>
              <a:t>компетенції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  <a:r>
              <a:rPr lang="ru-RU" sz="2400" b="1" dirty="0" err="1">
                <a:solidFill>
                  <a:schemeClr val="tx1"/>
                </a:solidFill>
              </a:rPr>
              <a:t>якого</a:t>
            </a:r>
            <a:r>
              <a:rPr lang="ru-RU" sz="2400" b="1" dirty="0">
                <a:solidFill>
                  <a:schemeClr val="tx1"/>
                </a:solidFill>
              </a:rPr>
              <a:t> входить </a:t>
            </a:r>
            <a:r>
              <a:rPr lang="ru-RU" sz="2400" b="1" dirty="0" err="1">
                <a:solidFill>
                  <a:schemeClr val="tx1"/>
                </a:solidFill>
              </a:rPr>
              <a:t>накладення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  <a:r>
              <a:rPr lang="ru-RU" sz="2400" b="1" dirty="0" err="1">
                <a:solidFill>
                  <a:schemeClr val="tx1"/>
                </a:solidFill>
              </a:rPr>
              <a:t>адмін.стягнення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  <a:r>
              <a:rPr lang="ru-RU" sz="2400" b="1" dirty="0" err="1">
                <a:solidFill>
                  <a:schemeClr val="tx1"/>
                </a:solidFill>
              </a:rPr>
              <a:t>або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  <a:r>
              <a:rPr lang="ru-RU" sz="2400" b="1" dirty="0" err="1">
                <a:solidFill>
                  <a:schemeClr val="tx1"/>
                </a:solidFill>
              </a:rPr>
              <a:t>застосування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  <a:r>
              <a:rPr lang="ru-RU" sz="2400" b="1" dirty="0" err="1">
                <a:solidFill>
                  <a:schemeClr val="tx1"/>
                </a:solidFill>
              </a:rPr>
              <a:t>заходів</a:t>
            </a:r>
            <a:r>
              <a:rPr lang="ru-RU" sz="2400" b="1" dirty="0">
                <a:solidFill>
                  <a:schemeClr val="tx1"/>
                </a:solidFill>
              </a:rPr>
              <a:t> громад. </a:t>
            </a:r>
            <a:r>
              <a:rPr lang="ru-RU" sz="2400" b="1" dirty="0" err="1">
                <a:solidFill>
                  <a:schemeClr val="tx1"/>
                </a:solidFill>
              </a:rPr>
              <a:t>впливу</a:t>
            </a:r>
            <a:r>
              <a:rPr lang="ru-RU" sz="2400" b="1" dirty="0">
                <a:solidFill>
                  <a:schemeClr val="tx1"/>
                </a:solidFill>
              </a:rPr>
              <a:t> (п. 8 ст. 40 КЗпП)</a:t>
            </a:r>
          </a:p>
          <a:p>
            <a:pPr marL="0" indent="0"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ru-RU" sz="2300" dirty="0" err="1">
                <a:solidFill>
                  <a:schemeClr val="tx1"/>
                </a:solidFill>
              </a:rPr>
              <a:t>Викрадення</a:t>
            </a:r>
            <a:r>
              <a:rPr lang="ru-RU" sz="2300" dirty="0">
                <a:solidFill>
                  <a:schemeClr val="tx1"/>
                </a:solidFill>
              </a:rPr>
              <a:t> </a:t>
            </a:r>
            <a:r>
              <a:rPr lang="ru-RU" sz="2300" dirty="0" err="1">
                <a:solidFill>
                  <a:schemeClr val="tx1"/>
                </a:solidFill>
              </a:rPr>
              <a:t>дрібне</a:t>
            </a:r>
            <a:r>
              <a:rPr lang="ru-RU" sz="2300" dirty="0">
                <a:solidFill>
                  <a:schemeClr val="tx1"/>
                </a:solidFill>
              </a:rPr>
              <a:t>, </a:t>
            </a:r>
            <a:r>
              <a:rPr lang="ru-RU" sz="2300" dirty="0" err="1">
                <a:solidFill>
                  <a:schemeClr val="tx1"/>
                </a:solidFill>
              </a:rPr>
              <a:t>якщо</a:t>
            </a:r>
            <a:r>
              <a:rPr lang="ru-RU" sz="2300" dirty="0">
                <a:solidFill>
                  <a:schemeClr val="tx1"/>
                </a:solidFill>
              </a:rPr>
              <a:t> </a:t>
            </a:r>
            <a:r>
              <a:rPr lang="ru-RU" sz="2300" dirty="0" err="1">
                <a:solidFill>
                  <a:schemeClr val="tx1"/>
                </a:solidFill>
              </a:rPr>
              <a:t>його</a:t>
            </a:r>
            <a:r>
              <a:rPr lang="ru-RU" sz="2300" dirty="0">
                <a:solidFill>
                  <a:schemeClr val="tx1"/>
                </a:solidFill>
              </a:rPr>
              <a:t> </a:t>
            </a:r>
            <a:r>
              <a:rPr lang="ru-RU" sz="2300" dirty="0" err="1">
                <a:solidFill>
                  <a:schemeClr val="tx1"/>
                </a:solidFill>
              </a:rPr>
              <a:t>вартість</a:t>
            </a:r>
            <a:r>
              <a:rPr lang="ru-RU" sz="2300" dirty="0">
                <a:solidFill>
                  <a:schemeClr val="tx1"/>
                </a:solidFill>
              </a:rPr>
              <a:t> на момент </a:t>
            </a:r>
            <a:r>
              <a:rPr lang="ru-RU" sz="2300" dirty="0" err="1">
                <a:solidFill>
                  <a:schemeClr val="tx1"/>
                </a:solidFill>
              </a:rPr>
              <a:t>крадіжки</a:t>
            </a:r>
            <a:r>
              <a:rPr lang="ru-RU" sz="2300" dirty="0">
                <a:solidFill>
                  <a:schemeClr val="tx1"/>
                </a:solidFill>
              </a:rPr>
              <a:t> не </a:t>
            </a:r>
            <a:r>
              <a:rPr lang="ru-RU" sz="2300" dirty="0" err="1">
                <a:solidFill>
                  <a:schemeClr val="tx1"/>
                </a:solidFill>
              </a:rPr>
              <a:t>перевищує</a:t>
            </a:r>
            <a:r>
              <a:rPr lang="ru-RU" sz="2300" dirty="0">
                <a:solidFill>
                  <a:schemeClr val="tx1"/>
                </a:solidFill>
              </a:rPr>
              <a:t> 0,2 </a:t>
            </a:r>
            <a:r>
              <a:rPr lang="ru-RU" sz="2300" dirty="0" err="1">
                <a:solidFill>
                  <a:schemeClr val="tx1"/>
                </a:solidFill>
              </a:rPr>
              <a:t>неоподатковуваного</a:t>
            </a:r>
            <a:r>
              <a:rPr lang="ru-RU" sz="2300" dirty="0">
                <a:solidFill>
                  <a:schemeClr val="tx1"/>
                </a:solidFill>
              </a:rPr>
              <a:t> </a:t>
            </a:r>
            <a:r>
              <a:rPr lang="ru-RU" sz="2300" dirty="0" err="1">
                <a:solidFill>
                  <a:schemeClr val="tx1"/>
                </a:solidFill>
              </a:rPr>
              <a:t>мінімуму</a:t>
            </a:r>
            <a:r>
              <a:rPr lang="ru-RU" sz="2300" dirty="0">
                <a:solidFill>
                  <a:schemeClr val="tx1"/>
                </a:solidFill>
              </a:rPr>
              <a:t> </a:t>
            </a:r>
            <a:r>
              <a:rPr lang="ru-RU" sz="2300" dirty="0" err="1">
                <a:solidFill>
                  <a:schemeClr val="tx1"/>
                </a:solidFill>
              </a:rPr>
              <a:t>доходів</a:t>
            </a:r>
            <a:r>
              <a:rPr lang="ru-RU" sz="2300" dirty="0">
                <a:solidFill>
                  <a:schemeClr val="tx1"/>
                </a:solidFill>
              </a:rPr>
              <a:t> </a:t>
            </a:r>
            <a:r>
              <a:rPr lang="ru-RU" sz="2300" dirty="0" err="1">
                <a:solidFill>
                  <a:schemeClr val="tx1"/>
                </a:solidFill>
              </a:rPr>
              <a:t>громадян</a:t>
            </a:r>
            <a:r>
              <a:rPr lang="ru-RU" sz="2300" dirty="0">
                <a:solidFill>
                  <a:schemeClr val="tx1"/>
                </a:solidFill>
              </a:rPr>
              <a:t> (1600 </a:t>
            </a:r>
            <a:r>
              <a:rPr lang="ru-RU" sz="2300">
                <a:solidFill>
                  <a:schemeClr val="tx1"/>
                </a:solidFill>
              </a:rPr>
              <a:t>грн </a:t>
            </a:r>
            <a:r>
              <a:rPr lang="ru-RU" sz="2300" dirty="0">
                <a:solidFill>
                  <a:schemeClr val="tx1"/>
                </a:solidFill>
              </a:rPr>
              <a:t>× 0,2 = 320 </a:t>
            </a:r>
            <a:r>
              <a:rPr lang="ru-RU" sz="2300" dirty="0" err="1">
                <a:solidFill>
                  <a:schemeClr val="tx1"/>
                </a:solidFill>
              </a:rPr>
              <a:t>грн</a:t>
            </a:r>
            <a:r>
              <a:rPr lang="ru-RU" sz="2300" dirty="0">
                <a:solidFill>
                  <a:schemeClr val="tx1"/>
                </a:solidFill>
              </a:rPr>
              <a:t>);</a:t>
            </a:r>
          </a:p>
          <a:p>
            <a:pPr marL="0" indent="0"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ru-RU" sz="2300" dirty="0" err="1">
                <a:solidFill>
                  <a:schemeClr val="tx1"/>
                </a:solidFill>
              </a:rPr>
              <a:t>Крадіжку</a:t>
            </a:r>
            <a:r>
              <a:rPr lang="ru-RU" sz="2300" dirty="0">
                <a:solidFill>
                  <a:schemeClr val="tx1"/>
                </a:solidFill>
              </a:rPr>
              <a:t> </a:t>
            </a:r>
            <a:r>
              <a:rPr lang="ru-RU" sz="2300" dirty="0" err="1">
                <a:solidFill>
                  <a:schemeClr val="tx1"/>
                </a:solidFill>
              </a:rPr>
              <a:t>скоєно</a:t>
            </a:r>
            <a:r>
              <a:rPr lang="ru-RU" sz="2300" dirty="0">
                <a:solidFill>
                  <a:schemeClr val="tx1"/>
                </a:solidFill>
              </a:rPr>
              <a:t> на </a:t>
            </a:r>
            <a:r>
              <a:rPr lang="ru-RU" sz="2300" dirty="0" err="1">
                <a:solidFill>
                  <a:schemeClr val="tx1"/>
                </a:solidFill>
              </a:rPr>
              <a:t>підприємстві</a:t>
            </a:r>
            <a:r>
              <a:rPr lang="ru-RU" sz="2300" dirty="0">
                <a:solidFill>
                  <a:schemeClr val="tx1"/>
                </a:solidFill>
              </a:rPr>
              <a:t>, з </a:t>
            </a:r>
            <a:r>
              <a:rPr lang="ru-RU" sz="2300" dirty="0" err="1">
                <a:solidFill>
                  <a:schemeClr val="tx1"/>
                </a:solidFill>
              </a:rPr>
              <a:t>якого</a:t>
            </a:r>
            <a:r>
              <a:rPr lang="ru-RU" sz="2300" dirty="0">
                <a:solidFill>
                  <a:schemeClr val="tx1"/>
                </a:solidFill>
              </a:rPr>
              <a:t> </a:t>
            </a:r>
            <a:r>
              <a:rPr lang="ru-RU" sz="2300" dirty="0" err="1">
                <a:solidFill>
                  <a:schemeClr val="tx1"/>
                </a:solidFill>
              </a:rPr>
              <a:t>працівника</a:t>
            </a:r>
            <a:r>
              <a:rPr lang="ru-RU" sz="2300" dirty="0">
                <a:solidFill>
                  <a:schemeClr val="tx1"/>
                </a:solidFill>
              </a:rPr>
              <a:t> </a:t>
            </a:r>
            <a:r>
              <a:rPr lang="ru-RU" sz="2300" dirty="0" err="1">
                <a:solidFill>
                  <a:schemeClr val="tx1"/>
                </a:solidFill>
              </a:rPr>
              <a:t>хочуть</a:t>
            </a:r>
            <a:r>
              <a:rPr lang="ru-RU" sz="2300" dirty="0">
                <a:solidFill>
                  <a:schemeClr val="tx1"/>
                </a:solidFill>
              </a:rPr>
              <a:t> </a:t>
            </a:r>
            <a:r>
              <a:rPr lang="ru-RU" sz="2300" dirty="0" err="1">
                <a:solidFill>
                  <a:schemeClr val="tx1"/>
                </a:solidFill>
              </a:rPr>
              <a:t>звільнити</a:t>
            </a:r>
            <a:r>
              <a:rPr lang="ru-RU" sz="2300" dirty="0">
                <a:solidFill>
                  <a:schemeClr val="tx1"/>
                </a:solidFill>
              </a:rPr>
              <a:t>;</a:t>
            </a:r>
          </a:p>
          <a:p>
            <a:pPr marL="0" indent="0"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ru-RU" sz="2300" dirty="0" err="1">
                <a:solidFill>
                  <a:schemeClr val="tx1"/>
                </a:solidFill>
              </a:rPr>
              <a:t>Працівник</a:t>
            </a:r>
            <a:r>
              <a:rPr lang="ru-RU" sz="2300" dirty="0">
                <a:solidFill>
                  <a:schemeClr val="tx1"/>
                </a:solidFill>
              </a:rPr>
              <a:t> </a:t>
            </a:r>
            <a:r>
              <a:rPr lang="ru-RU" sz="2300" dirty="0" err="1">
                <a:solidFill>
                  <a:schemeClr val="tx1"/>
                </a:solidFill>
              </a:rPr>
              <a:t>вкрав</a:t>
            </a:r>
            <a:r>
              <a:rPr lang="ru-RU" sz="2300" dirty="0">
                <a:solidFill>
                  <a:schemeClr val="tx1"/>
                </a:solidFill>
              </a:rPr>
              <a:t> </a:t>
            </a:r>
            <a:r>
              <a:rPr lang="ru-RU" sz="2300" dirty="0" err="1">
                <a:solidFill>
                  <a:schemeClr val="tx1"/>
                </a:solidFill>
              </a:rPr>
              <a:t>майно</a:t>
            </a:r>
            <a:r>
              <a:rPr lang="ru-RU" sz="2300" dirty="0">
                <a:solidFill>
                  <a:schemeClr val="tx1"/>
                </a:solidFill>
              </a:rPr>
              <a:t> </a:t>
            </a:r>
            <a:r>
              <a:rPr lang="ru-RU" sz="2300" dirty="0" err="1">
                <a:solidFill>
                  <a:schemeClr val="tx1"/>
                </a:solidFill>
              </a:rPr>
              <a:t>власника</a:t>
            </a:r>
            <a:r>
              <a:rPr lang="ru-RU" sz="2300" dirty="0">
                <a:solidFill>
                  <a:schemeClr val="tx1"/>
                </a:solidFill>
              </a:rPr>
              <a:t>, а не </a:t>
            </a:r>
            <a:r>
              <a:rPr lang="ru-RU" sz="2300" dirty="0" err="1">
                <a:solidFill>
                  <a:schemeClr val="tx1"/>
                </a:solidFill>
              </a:rPr>
              <a:t>колег</a:t>
            </a:r>
            <a:r>
              <a:rPr lang="ru-RU" sz="2300" dirty="0">
                <a:solidFill>
                  <a:schemeClr val="tx1"/>
                </a:solidFill>
              </a:rPr>
              <a:t>;</a:t>
            </a:r>
          </a:p>
          <a:p>
            <a:pPr marL="0" indent="0"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ru-RU" sz="2300" dirty="0">
                <a:solidFill>
                  <a:schemeClr val="tx1"/>
                </a:solidFill>
              </a:rPr>
              <a:t>Факт </a:t>
            </a:r>
            <a:r>
              <a:rPr lang="ru-RU" sz="2300" dirty="0" err="1">
                <a:solidFill>
                  <a:schemeClr val="tx1"/>
                </a:solidFill>
              </a:rPr>
              <a:t>крадіжки</a:t>
            </a:r>
            <a:r>
              <a:rPr lang="ru-RU" sz="2300" dirty="0">
                <a:solidFill>
                  <a:schemeClr val="tx1"/>
                </a:solidFill>
              </a:rPr>
              <a:t> </a:t>
            </a:r>
            <a:r>
              <a:rPr lang="ru-RU" sz="2300" dirty="0" err="1">
                <a:solidFill>
                  <a:schemeClr val="tx1"/>
                </a:solidFill>
              </a:rPr>
              <a:t>встановлений</a:t>
            </a:r>
            <a:r>
              <a:rPr lang="ru-RU" sz="2300" dirty="0">
                <a:solidFill>
                  <a:schemeClr val="tx1"/>
                </a:solidFill>
              </a:rPr>
              <a:t>:</a:t>
            </a:r>
          </a:p>
          <a:p>
            <a:pPr lvl="1"/>
            <a:r>
              <a:rPr lang="ru-RU" sz="2200" dirty="0" err="1">
                <a:solidFill>
                  <a:schemeClr val="tx1"/>
                </a:solidFill>
              </a:rPr>
              <a:t>вироком</a:t>
            </a:r>
            <a:r>
              <a:rPr lang="ru-RU" sz="2200" dirty="0">
                <a:solidFill>
                  <a:schemeClr val="tx1"/>
                </a:solidFill>
              </a:rPr>
              <a:t> суду, </a:t>
            </a:r>
            <a:r>
              <a:rPr lang="ru-RU" sz="2200" dirty="0" err="1">
                <a:solidFill>
                  <a:schemeClr val="tx1"/>
                </a:solidFill>
              </a:rPr>
              <a:t>який</a:t>
            </a:r>
            <a:r>
              <a:rPr lang="ru-RU" sz="2200" dirty="0">
                <a:solidFill>
                  <a:schemeClr val="tx1"/>
                </a:solidFill>
              </a:rPr>
              <a:t> набрав </a:t>
            </a:r>
            <a:r>
              <a:rPr lang="ru-RU" sz="2200" dirty="0" err="1">
                <a:solidFill>
                  <a:schemeClr val="tx1"/>
                </a:solidFill>
              </a:rPr>
              <a:t>законної</a:t>
            </a:r>
            <a:r>
              <a:rPr lang="ru-RU" sz="2200" dirty="0">
                <a:solidFill>
                  <a:schemeClr val="tx1"/>
                </a:solidFill>
              </a:rPr>
              <a:t> </a:t>
            </a:r>
            <a:r>
              <a:rPr lang="ru-RU" sz="2200" dirty="0" err="1">
                <a:solidFill>
                  <a:schemeClr val="tx1"/>
                </a:solidFill>
              </a:rPr>
              <a:t>сили</a:t>
            </a:r>
            <a:r>
              <a:rPr lang="ru-RU" sz="2200" dirty="0">
                <a:solidFill>
                  <a:schemeClr val="tx1"/>
                </a:solidFill>
              </a:rPr>
              <a:t>;</a:t>
            </a:r>
          </a:p>
          <a:p>
            <a:pPr lvl="1"/>
            <a:r>
              <a:rPr lang="ru-RU" sz="2200" dirty="0">
                <a:solidFill>
                  <a:schemeClr val="tx1"/>
                </a:solidFill>
              </a:rPr>
              <a:t>протоколом у справах про </a:t>
            </a:r>
            <a:r>
              <a:rPr lang="ru-RU" sz="2200" dirty="0" err="1">
                <a:solidFill>
                  <a:schemeClr val="tx1"/>
                </a:solidFill>
              </a:rPr>
              <a:t>адміністративне</a:t>
            </a:r>
            <a:r>
              <a:rPr lang="ru-RU" sz="2200" dirty="0">
                <a:solidFill>
                  <a:schemeClr val="tx1"/>
                </a:solidFill>
              </a:rPr>
              <a:t> </a:t>
            </a:r>
            <a:r>
              <a:rPr lang="ru-RU" sz="2200" dirty="0" err="1">
                <a:solidFill>
                  <a:schemeClr val="tx1"/>
                </a:solidFill>
              </a:rPr>
              <a:t>правопорушення</a:t>
            </a:r>
            <a:r>
              <a:rPr lang="ru-RU" sz="2200" dirty="0">
                <a:solidFill>
                  <a:schemeClr val="tx1"/>
                </a:solidFill>
              </a:rPr>
              <a:t>, </a:t>
            </a:r>
            <a:r>
              <a:rPr lang="ru-RU" sz="2200" dirty="0" err="1">
                <a:solidFill>
                  <a:schemeClr val="tx1"/>
                </a:solidFill>
              </a:rPr>
              <a:t>складеного</a:t>
            </a:r>
            <a:r>
              <a:rPr lang="ru-RU" sz="2200" dirty="0">
                <a:solidFill>
                  <a:schemeClr val="tx1"/>
                </a:solidFill>
              </a:rPr>
              <a:t> </a:t>
            </a:r>
            <a:r>
              <a:rPr lang="ru-RU" sz="2200" dirty="0" err="1">
                <a:solidFill>
                  <a:schemeClr val="tx1"/>
                </a:solidFill>
              </a:rPr>
              <a:t>посадовою</a:t>
            </a:r>
            <a:r>
              <a:rPr lang="ru-RU" sz="2200" dirty="0">
                <a:solidFill>
                  <a:schemeClr val="tx1"/>
                </a:solidFill>
              </a:rPr>
              <a:t> особою </a:t>
            </a:r>
            <a:r>
              <a:rPr lang="ru-RU" sz="2200" dirty="0" err="1">
                <a:solidFill>
                  <a:schemeClr val="tx1"/>
                </a:solidFill>
              </a:rPr>
              <a:t>органів</a:t>
            </a:r>
            <a:r>
              <a:rPr lang="ru-RU" sz="2200" dirty="0">
                <a:solidFill>
                  <a:schemeClr val="tx1"/>
                </a:solidFill>
              </a:rPr>
              <a:t> </a:t>
            </a:r>
            <a:r>
              <a:rPr lang="ru-RU" sz="2200" dirty="0" err="1">
                <a:solidFill>
                  <a:schemeClr val="tx1"/>
                </a:solidFill>
              </a:rPr>
              <a:t>внутрішніх</a:t>
            </a:r>
            <a:r>
              <a:rPr lang="ru-RU" sz="2200" dirty="0">
                <a:solidFill>
                  <a:schemeClr val="tx1"/>
                </a:solidFill>
              </a:rPr>
              <a:t> справ;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6772085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107504" y="116632"/>
            <a:ext cx="8928992" cy="6624736"/>
          </a:xfrm>
        </p:spPr>
        <p:txBody>
          <a:bodyPr rtlCol="0">
            <a:normAutofit/>
          </a:bodyPr>
          <a:lstStyle/>
          <a:p>
            <a:pPr marL="46037" indent="0" algn="ctr">
              <a:buNone/>
            </a:pPr>
            <a:r>
              <a:rPr lang="ru-RU" sz="2400" b="1" dirty="0" err="1">
                <a:solidFill>
                  <a:schemeClr val="tx1"/>
                </a:solidFill>
              </a:rPr>
              <a:t>Звільнення</a:t>
            </a:r>
            <a:r>
              <a:rPr lang="ru-RU" sz="2400" b="1" dirty="0">
                <a:solidFill>
                  <a:schemeClr val="tx1"/>
                </a:solidFill>
              </a:rPr>
              <a:t> за </a:t>
            </a:r>
            <a:r>
              <a:rPr lang="ru-RU" sz="2400" b="1" dirty="0" err="1">
                <a:solidFill>
                  <a:schemeClr val="tx1"/>
                </a:solidFill>
              </a:rPr>
              <a:t>розкрадання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</a:p>
          <a:p>
            <a:pPr marL="46037" indent="0" algn="ctr">
              <a:buNone/>
            </a:pPr>
            <a:r>
              <a:rPr lang="ru-RU" sz="2400" dirty="0">
                <a:solidFill>
                  <a:schemeClr val="tx1"/>
                </a:solidFill>
              </a:rPr>
              <a:t>1. </a:t>
            </a:r>
            <a:r>
              <a:rPr lang="ru-RU" sz="2300" dirty="0" err="1">
                <a:solidFill>
                  <a:schemeClr val="tx1"/>
                </a:solidFill>
              </a:rPr>
              <a:t>Фіксуємо</a:t>
            </a:r>
            <a:r>
              <a:rPr lang="ru-RU" sz="2300" dirty="0">
                <a:solidFill>
                  <a:schemeClr val="tx1"/>
                </a:solidFill>
              </a:rPr>
              <a:t> факт </a:t>
            </a:r>
            <a:r>
              <a:rPr lang="ru-RU" sz="2300" dirty="0" err="1">
                <a:solidFill>
                  <a:schemeClr val="tx1"/>
                </a:solidFill>
              </a:rPr>
              <a:t>пропажі</a:t>
            </a:r>
            <a:r>
              <a:rPr lang="ru-RU" sz="2300" dirty="0">
                <a:solidFill>
                  <a:schemeClr val="tx1"/>
                </a:solidFill>
              </a:rPr>
              <a:t> майна, </a:t>
            </a:r>
            <a:r>
              <a:rPr lang="ru-RU" sz="2300" dirty="0" err="1">
                <a:solidFill>
                  <a:schemeClr val="tx1"/>
                </a:solidFill>
              </a:rPr>
              <a:t>збираємо</a:t>
            </a:r>
            <a:r>
              <a:rPr lang="ru-RU" sz="2300" dirty="0">
                <a:solidFill>
                  <a:schemeClr val="tx1"/>
                </a:solidFill>
              </a:rPr>
              <a:t> </a:t>
            </a:r>
            <a:r>
              <a:rPr lang="ru-RU" sz="2300" dirty="0" err="1">
                <a:solidFill>
                  <a:schemeClr val="tx1"/>
                </a:solidFill>
              </a:rPr>
              <a:t>докази</a:t>
            </a:r>
            <a:r>
              <a:rPr lang="ru-RU" sz="2300" dirty="0">
                <a:solidFill>
                  <a:schemeClr val="tx1"/>
                </a:solidFill>
              </a:rPr>
              <a:t>, </a:t>
            </a:r>
            <a:r>
              <a:rPr lang="ru-RU" sz="2300" dirty="0" err="1">
                <a:solidFill>
                  <a:schemeClr val="tx1"/>
                </a:solidFill>
              </a:rPr>
              <a:t>пояснення</a:t>
            </a:r>
            <a:endParaRPr lang="ru-RU" sz="2300" dirty="0">
              <a:solidFill>
                <a:schemeClr val="tx1"/>
              </a:solidFill>
            </a:endParaRPr>
          </a:p>
          <a:p>
            <a:pPr marL="46037" indent="0">
              <a:buClr>
                <a:schemeClr val="accent1"/>
              </a:buClr>
              <a:buNone/>
            </a:pPr>
            <a:r>
              <a:rPr lang="ru-RU" sz="2400" dirty="0">
                <a:solidFill>
                  <a:schemeClr val="tx1"/>
                </a:solidFill>
              </a:rPr>
              <a:t>2. </a:t>
            </a:r>
            <a:r>
              <a:rPr lang="ru-RU" sz="2400" dirty="0" err="1">
                <a:solidFill>
                  <a:schemeClr val="tx1"/>
                </a:solidFill>
              </a:rPr>
              <a:t>Подаємо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заяву</a:t>
            </a:r>
            <a:r>
              <a:rPr lang="ru-RU" sz="2400" dirty="0">
                <a:solidFill>
                  <a:schemeClr val="tx1"/>
                </a:solidFill>
              </a:rPr>
              <a:t> про </a:t>
            </a:r>
            <a:r>
              <a:rPr lang="ru-RU" sz="2400" dirty="0" err="1">
                <a:solidFill>
                  <a:schemeClr val="tx1"/>
                </a:solidFill>
              </a:rPr>
              <a:t>крадіжку</a:t>
            </a:r>
            <a:r>
              <a:rPr lang="ru-RU" sz="2400" dirty="0">
                <a:solidFill>
                  <a:schemeClr val="tx1"/>
                </a:solidFill>
              </a:rPr>
              <a:t> до </a:t>
            </a:r>
            <a:r>
              <a:rPr lang="ru-RU" sz="2400" dirty="0" err="1">
                <a:solidFill>
                  <a:schemeClr val="tx1"/>
                </a:solidFill>
              </a:rPr>
              <a:t>поліції</a:t>
            </a:r>
            <a:endParaRPr lang="ru-RU" sz="2400" dirty="0">
              <a:solidFill>
                <a:schemeClr val="tx1"/>
              </a:solidFill>
            </a:endParaRPr>
          </a:p>
          <a:p>
            <a:pPr marL="46037" indent="0">
              <a:buClr>
                <a:schemeClr val="accent1"/>
              </a:buClr>
              <a:buNone/>
            </a:pPr>
            <a:r>
              <a:rPr lang="ru-RU" sz="2400" dirty="0">
                <a:solidFill>
                  <a:schemeClr val="tx1"/>
                </a:solidFill>
              </a:rPr>
              <a:t>3. </a:t>
            </a:r>
            <a:r>
              <a:rPr lang="ru-RU" sz="2400" dirty="0" err="1">
                <a:solidFill>
                  <a:schemeClr val="tx1"/>
                </a:solidFill>
              </a:rPr>
              <a:t>Після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одержання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вироку</a:t>
            </a:r>
            <a:r>
              <a:rPr lang="ru-RU" sz="2400" dirty="0">
                <a:solidFill>
                  <a:schemeClr val="tx1"/>
                </a:solidFill>
              </a:rPr>
              <a:t> суду (постанови) </a:t>
            </a:r>
            <a:r>
              <a:rPr lang="ru-RU" sz="2400" dirty="0" err="1">
                <a:solidFill>
                  <a:schemeClr val="tx1"/>
                </a:solidFill>
              </a:rPr>
              <a:t>видаємо</a:t>
            </a:r>
            <a:r>
              <a:rPr lang="ru-RU" sz="2400" dirty="0">
                <a:solidFill>
                  <a:schemeClr val="tx1"/>
                </a:solidFill>
              </a:rPr>
              <a:t> наказ про </a:t>
            </a:r>
            <a:r>
              <a:rPr lang="ru-RU" sz="2400" dirty="0" err="1">
                <a:solidFill>
                  <a:schemeClr val="tx1"/>
                </a:solidFill>
              </a:rPr>
              <a:t>звільнення</a:t>
            </a:r>
            <a:endParaRPr lang="ru-RU" sz="2400" dirty="0">
              <a:solidFill>
                <a:schemeClr val="tx1"/>
              </a:solidFill>
            </a:endParaRPr>
          </a:p>
          <a:p>
            <a:pPr marL="46037" indent="0">
              <a:buClr>
                <a:schemeClr val="accent1"/>
              </a:buClr>
              <a:buNone/>
            </a:pPr>
            <a:r>
              <a:rPr lang="ru-RU" sz="2400" dirty="0">
                <a:solidFill>
                  <a:schemeClr val="tx1"/>
                </a:solidFill>
              </a:rPr>
              <a:t>4. </a:t>
            </a:r>
            <a:r>
              <a:rPr lang="ru-RU" sz="2400" dirty="0" err="1">
                <a:solidFill>
                  <a:schemeClr val="tx1"/>
                </a:solidFill>
              </a:rPr>
              <a:t>Подаємо</a:t>
            </a:r>
            <a:r>
              <a:rPr lang="ru-RU" sz="2400" dirty="0">
                <a:solidFill>
                  <a:schemeClr val="tx1"/>
                </a:solidFill>
              </a:rPr>
              <a:t> в </a:t>
            </a:r>
            <a:r>
              <a:rPr lang="ru-RU" sz="2400" dirty="0" err="1">
                <a:solidFill>
                  <a:schemeClr val="tx1"/>
                </a:solidFill>
              </a:rPr>
              <a:t>бухгалтерію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копію</a:t>
            </a:r>
            <a:r>
              <a:rPr lang="ru-RU" sz="2400" dirty="0">
                <a:solidFill>
                  <a:schemeClr val="tx1"/>
                </a:solidFill>
              </a:rPr>
              <a:t> наказу і табель</a:t>
            </a:r>
          </a:p>
          <a:p>
            <a:pPr marL="46037" indent="0">
              <a:buClr>
                <a:schemeClr val="accent1"/>
              </a:buClr>
              <a:buNone/>
            </a:pPr>
            <a:r>
              <a:rPr lang="ru-RU" sz="2400" dirty="0">
                <a:solidFill>
                  <a:schemeClr val="tx1"/>
                </a:solidFill>
              </a:rPr>
              <a:t>5. </a:t>
            </a:r>
            <a:r>
              <a:rPr lang="ru-RU" sz="2400" dirty="0" err="1">
                <a:solidFill>
                  <a:schemeClr val="tx1"/>
                </a:solidFill>
              </a:rPr>
              <a:t>Ознайомлюємо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працівника</a:t>
            </a:r>
            <a:r>
              <a:rPr lang="ru-RU" sz="2400" dirty="0">
                <a:solidFill>
                  <a:schemeClr val="tx1"/>
                </a:solidFill>
              </a:rPr>
              <a:t> з наказом, </a:t>
            </a:r>
            <a:r>
              <a:rPr lang="ru-RU" sz="2400" dirty="0" err="1">
                <a:solidFill>
                  <a:schemeClr val="tx1"/>
                </a:solidFill>
              </a:rPr>
              <a:t>видаємо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трудову</a:t>
            </a:r>
            <a:r>
              <a:rPr lang="ru-RU" sz="2400" dirty="0">
                <a:solidFill>
                  <a:schemeClr val="tx1"/>
                </a:solidFill>
              </a:rPr>
              <a:t> книжку, </a:t>
            </a:r>
            <a:r>
              <a:rPr lang="ru-RU" sz="2400" dirty="0" err="1">
                <a:solidFill>
                  <a:schemeClr val="tx1"/>
                </a:solidFill>
              </a:rPr>
              <a:t>копію</a:t>
            </a:r>
            <a:r>
              <a:rPr lang="ru-RU" sz="2400" dirty="0">
                <a:solidFill>
                  <a:schemeClr val="tx1"/>
                </a:solidFill>
              </a:rPr>
              <a:t> наказу, </a:t>
            </a:r>
            <a:r>
              <a:rPr lang="ru-RU" sz="2400" dirty="0" err="1">
                <a:solidFill>
                  <a:schemeClr val="tx1"/>
                </a:solidFill>
              </a:rPr>
              <a:t>розрахунок</a:t>
            </a:r>
            <a:endParaRPr lang="ru-RU" sz="2400" dirty="0">
              <a:solidFill>
                <a:schemeClr val="tx1"/>
              </a:solidFill>
            </a:endParaRPr>
          </a:p>
          <a:p>
            <a:pPr marL="46037" indent="0">
              <a:buClr>
                <a:schemeClr val="accent1"/>
              </a:buClr>
              <a:buNone/>
            </a:pPr>
            <a:r>
              <a:rPr lang="ru-RU" sz="2400" dirty="0">
                <a:solidFill>
                  <a:schemeClr val="tx1"/>
                </a:solidFill>
              </a:rPr>
              <a:t>*</a:t>
            </a:r>
            <a:r>
              <a:rPr lang="ru-RU" sz="2400" dirty="0" err="1">
                <a:solidFill>
                  <a:schemeClr val="tx1"/>
                </a:solidFill>
              </a:rPr>
              <a:t>Згода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профспілки</a:t>
            </a:r>
            <a:r>
              <a:rPr lang="ru-RU" sz="2400" dirty="0">
                <a:solidFill>
                  <a:schemeClr val="tx1"/>
                </a:solidFill>
              </a:rPr>
              <a:t> на </a:t>
            </a:r>
            <a:r>
              <a:rPr lang="ru-RU" sz="2400" dirty="0" err="1">
                <a:solidFill>
                  <a:schemeClr val="tx1"/>
                </a:solidFill>
              </a:rPr>
              <a:t>звільнення</a:t>
            </a:r>
            <a:r>
              <a:rPr lang="ru-RU" sz="2400" dirty="0">
                <a:solidFill>
                  <a:schemeClr val="tx1"/>
                </a:solidFill>
              </a:rPr>
              <a:t> не </a:t>
            </a:r>
            <a:r>
              <a:rPr lang="ru-RU" sz="2400" dirty="0" err="1">
                <a:solidFill>
                  <a:schemeClr val="tx1"/>
                </a:solidFill>
              </a:rPr>
              <a:t>потрібна</a:t>
            </a:r>
            <a:endParaRPr lang="ru-RU" sz="2400" dirty="0">
              <a:solidFill>
                <a:schemeClr val="tx1"/>
              </a:solidFill>
            </a:endParaRPr>
          </a:p>
          <a:p>
            <a:pPr marL="46037" indent="0">
              <a:buClr>
                <a:schemeClr val="accent1"/>
              </a:buClr>
              <a:buNone/>
            </a:pPr>
            <a:r>
              <a:rPr lang="ru-RU" sz="2400" dirty="0">
                <a:solidFill>
                  <a:schemeClr val="tx1"/>
                </a:solidFill>
              </a:rPr>
              <a:t>* </a:t>
            </a:r>
            <a:r>
              <a:rPr lang="ru-RU" sz="2400" dirty="0" err="1">
                <a:solidFill>
                  <a:schemeClr val="tx1"/>
                </a:solidFill>
              </a:rPr>
              <a:t>Звільнення</a:t>
            </a:r>
            <a:r>
              <a:rPr lang="ru-RU" sz="2400" dirty="0">
                <a:solidFill>
                  <a:schemeClr val="tx1"/>
                </a:solidFill>
              </a:rPr>
              <a:t> — право, а не </a:t>
            </a:r>
            <a:r>
              <a:rPr lang="ru-RU" sz="2400" dirty="0" err="1">
                <a:solidFill>
                  <a:schemeClr val="tx1"/>
                </a:solidFill>
              </a:rPr>
              <a:t>обов’язок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роботодавця</a:t>
            </a:r>
            <a:endParaRPr lang="ru-RU" sz="2400" dirty="0">
              <a:solidFill>
                <a:schemeClr val="tx1"/>
              </a:solidFill>
            </a:endParaRPr>
          </a:p>
          <a:p>
            <a:pPr>
              <a:buClr>
                <a:schemeClr val="accent1"/>
              </a:buClr>
              <a:buFont typeface="Wingdings" panose="05000000000000000000" pitchFamily="2" charset="2"/>
              <a:buChar char="§"/>
            </a:pP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000864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107504" y="116632"/>
            <a:ext cx="8928992" cy="6624736"/>
          </a:xfrm>
        </p:spPr>
        <p:txBody>
          <a:bodyPr rtlCol="0">
            <a:normAutofit/>
          </a:bodyPr>
          <a:lstStyle/>
          <a:p>
            <a:pPr marL="46037" indent="0" algn="ctr">
              <a:buNone/>
            </a:pPr>
            <a:r>
              <a:rPr lang="ru-RU" sz="2700" b="1" dirty="0">
                <a:solidFill>
                  <a:schemeClr val="tx1"/>
                </a:solidFill>
              </a:rPr>
              <a:t>ПРИПИНЕННЯ ПОВНОВАЖЕНЬ ПОСАДОВИХ ОСІБ </a:t>
            </a:r>
            <a:br>
              <a:rPr lang="ru-RU" sz="2700" b="1" dirty="0">
                <a:solidFill>
                  <a:schemeClr val="tx1"/>
                </a:solidFill>
              </a:rPr>
            </a:br>
            <a:r>
              <a:rPr lang="ru-RU" sz="2700" b="1" dirty="0">
                <a:solidFill>
                  <a:schemeClr val="tx1"/>
                </a:solidFill>
              </a:rPr>
              <a:t>(п. 5 ст. 41КЗпП)</a:t>
            </a:r>
          </a:p>
          <a:p>
            <a:pPr marL="46037" indent="0">
              <a:buClr>
                <a:schemeClr val="accent1"/>
              </a:buClr>
              <a:buNone/>
            </a:pPr>
            <a:r>
              <a:rPr lang="ru-RU" sz="2600" dirty="0">
                <a:solidFill>
                  <a:schemeClr val="tx1"/>
                </a:solidFill>
              </a:rPr>
              <a:t>За </a:t>
            </a:r>
            <a:r>
              <a:rPr lang="ru-RU" sz="2600" dirty="0" err="1">
                <a:solidFill>
                  <a:schemeClr val="tx1"/>
                </a:solidFill>
              </a:rPr>
              <a:t>цією</a:t>
            </a:r>
            <a:r>
              <a:rPr lang="ru-RU" sz="2600" dirty="0">
                <a:solidFill>
                  <a:schemeClr val="tx1"/>
                </a:solidFill>
              </a:rPr>
              <a:t> </a:t>
            </a:r>
            <a:r>
              <a:rPr lang="ru-RU" sz="2600" dirty="0" err="1">
                <a:solidFill>
                  <a:schemeClr val="tx1"/>
                </a:solidFill>
              </a:rPr>
              <a:t>підставою</a:t>
            </a:r>
            <a:r>
              <a:rPr lang="ru-RU" sz="2600" dirty="0">
                <a:solidFill>
                  <a:schemeClr val="tx1"/>
                </a:solidFill>
              </a:rPr>
              <a:t> </a:t>
            </a:r>
            <a:r>
              <a:rPr lang="ru-RU" sz="2600" dirty="0" err="1">
                <a:solidFill>
                  <a:schemeClr val="tx1"/>
                </a:solidFill>
              </a:rPr>
              <a:t>звільняють</a:t>
            </a:r>
            <a:r>
              <a:rPr lang="ru-RU" sz="2600" dirty="0">
                <a:solidFill>
                  <a:schemeClr val="tx1"/>
                </a:solidFill>
              </a:rPr>
              <a:t> з </a:t>
            </a:r>
            <a:r>
              <a:rPr lang="ru-RU" sz="2600" dirty="0" err="1">
                <a:solidFill>
                  <a:schemeClr val="tx1"/>
                </a:solidFill>
              </a:rPr>
              <a:t>підприємств</a:t>
            </a:r>
            <a:r>
              <a:rPr lang="ru-RU" sz="2600" dirty="0">
                <a:solidFill>
                  <a:schemeClr val="tx1"/>
                </a:solidFill>
              </a:rPr>
              <a:t>, </a:t>
            </a:r>
            <a:r>
              <a:rPr lang="ru-RU" sz="2600" dirty="0" err="1">
                <a:solidFill>
                  <a:schemeClr val="tx1"/>
                </a:solidFill>
              </a:rPr>
              <a:t>створених</a:t>
            </a:r>
            <a:r>
              <a:rPr lang="ru-RU" sz="2600" dirty="0">
                <a:solidFill>
                  <a:schemeClr val="tx1"/>
                </a:solidFill>
              </a:rPr>
              <a:t> у </a:t>
            </a:r>
            <a:r>
              <a:rPr lang="ru-RU" sz="2600" dirty="0" err="1">
                <a:solidFill>
                  <a:schemeClr val="tx1"/>
                </a:solidFill>
              </a:rPr>
              <a:t>формі</a:t>
            </a:r>
            <a:r>
              <a:rPr lang="ru-RU" sz="2600" dirty="0">
                <a:solidFill>
                  <a:schemeClr val="tx1"/>
                </a:solidFill>
              </a:rPr>
              <a:t> </a:t>
            </a:r>
            <a:r>
              <a:rPr lang="ru-RU" sz="2600" dirty="0" err="1">
                <a:solidFill>
                  <a:schemeClr val="tx1"/>
                </a:solidFill>
              </a:rPr>
              <a:t>товариств</a:t>
            </a:r>
            <a:r>
              <a:rPr lang="ru-RU" sz="2600" dirty="0">
                <a:solidFill>
                  <a:schemeClr val="tx1"/>
                </a:solidFill>
              </a:rPr>
              <a:t> і </a:t>
            </a:r>
            <a:r>
              <a:rPr lang="ru-RU" sz="2600" b="1" dirty="0">
                <a:solidFill>
                  <a:schemeClr val="tx1"/>
                </a:solidFill>
              </a:rPr>
              <a:t>не </a:t>
            </a:r>
            <a:r>
              <a:rPr lang="ru-RU" sz="2600" b="1" dirty="0" err="1">
                <a:solidFill>
                  <a:schemeClr val="tx1"/>
                </a:solidFill>
              </a:rPr>
              <a:t>застосовують</a:t>
            </a:r>
            <a:r>
              <a:rPr lang="ru-RU" sz="2600" dirty="0">
                <a:solidFill>
                  <a:schemeClr val="tx1"/>
                </a:solidFill>
              </a:rPr>
              <a:t> при </a:t>
            </a:r>
            <a:r>
              <a:rPr lang="ru-RU" sz="2600" dirty="0" err="1">
                <a:solidFill>
                  <a:schemeClr val="tx1"/>
                </a:solidFill>
              </a:rPr>
              <a:t>розірванні</a:t>
            </a:r>
            <a:r>
              <a:rPr lang="ru-RU" sz="2600" dirty="0">
                <a:solidFill>
                  <a:schemeClr val="tx1"/>
                </a:solidFill>
              </a:rPr>
              <a:t> ТД з </a:t>
            </a:r>
            <a:r>
              <a:rPr lang="ru-RU" sz="2600" dirty="0" err="1">
                <a:solidFill>
                  <a:schemeClr val="tx1"/>
                </a:solidFill>
              </a:rPr>
              <a:t>посадовими</a:t>
            </a:r>
            <a:r>
              <a:rPr lang="ru-RU" sz="2600" dirty="0">
                <a:solidFill>
                  <a:schemeClr val="tx1"/>
                </a:solidFill>
              </a:rPr>
              <a:t> особами </a:t>
            </a:r>
            <a:r>
              <a:rPr lang="ru-RU" sz="2600" dirty="0" err="1">
                <a:solidFill>
                  <a:schemeClr val="tx1"/>
                </a:solidFill>
              </a:rPr>
              <a:t>органів</a:t>
            </a:r>
            <a:r>
              <a:rPr lang="ru-RU" sz="2600" dirty="0">
                <a:solidFill>
                  <a:schemeClr val="tx1"/>
                </a:solidFill>
              </a:rPr>
              <a:t> </a:t>
            </a:r>
            <a:r>
              <a:rPr lang="ru-RU" sz="2600" dirty="0" err="1">
                <a:solidFill>
                  <a:schemeClr val="tx1"/>
                </a:solidFill>
              </a:rPr>
              <a:t>держвлади</a:t>
            </a:r>
            <a:r>
              <a:rPr lang="ru-RU" sz="2600" dirty="0">
                <a:solidFill>
                  <a:schemeClr val="tx1"/>
                </a:solidFill>
              </a:rPr>
              <a:t> і </a:t>
            </a:r>
            <a:r>
              <a:rPr lang="ru-RU" sz="2600" dirty="0" err="1">
                <a:solidFill>
                  <a:schemeClr val="tx1"/>
                </a:solidFill>
              </a:rPr>
              <a:t>місцевого</a:t>
            </a:r>
            <a:r>
              <a:rPr lang="ru-RU" sz="2600" dirty="0">
                <a:solidFill>
                  <a:schemeClr val="tx1"/>
                </a:solidFill>
              </a:rPr>
              <a:t> </a:t>
            </a:r>
            <a:r>
              <a:rPr lang="ru-RU" sz="2600" dirty="0" err="1">
                <a:solidFill>
                  <a:schemeClr val="tx1"/>
                </a:solidFill>
              </a:rPr>
              <a:t>самоврядування</a:t>
            </a:r>
            <a:r>
              <a:rPr lang="ru-RU" sz="2600" dirty="0">
                <a:solidFill>
                  <a:schemeClr val="tx1"/>
                </a:solidFill>
              </a:rPr>
              <a:t>. </a:t>
            </a:r>
          </a:p>
          <a:p>
            <a:pPr marL="46037" indent="0">
              <a:buClr>
                <a:schemeClr val="accent1"/>
              </a:buClr>
              <a:buNone/>
            </a:pPr>
            <a:r>
              <a:rPr lang="ru-RU" sz="2600" dirty="0" err="1">
                <a:solidFill>
                  <a:schemeClr val="tx1"/>
                </a:solidFill>
              </a:rPr>
              <a:t>Посадові</a:t>
            </a:r>
            <a:r>
              <a:rPr lang="ru-RU" sz="2600" dirty="0">
                <a:solidFill>
                  <a:schemeClr val="tx1"/>
                </a:solidFill>
              </a:rPr>
              <a:t> особи: голова та члени </a:t>
            </a:r>
            <a:r>
              <a:rPr lang="ru-RU" sz="2600" dirty="0" err="1">
                <a:solidFill>
                  <a:schemeClr val="tx1"/>
                </a:solidFill>
              </a:rPr>
              <a:t>наглядової</a:t>
            </a:r>
            <a:r>
              <a:rPr lang="ru-RU" sz="2600" dirty="0">
                <a:solidFill>
                  <a:schemeClr val="tx1"/>
                </a:solidFill>
              </a:rPr>
              <a:t> ради, </a:t>
            </a:r>
            <a:r>
              <a:rPr lang="ru-RU" sz="2600" dirty="0" err="1">
                <a:solidFill>
                  <a:schemeClr val="tx1"/>
                </a:solidFill>
              </a:rPr>
              <a:t>виконавчого</a:t>
            </a:r>
            <a:r>
              <a:rPr lang="ru-RU" sz="2600" dirty="0">
                <a:solidFill>
                  <a:schemeClr val="tx1"/>
                </a:solidFill>
              </a:rPr>
              <a:t> органу, </a:t>
            </a:r>
            <a:r>
              <a:rPr lang="ru-RU" sz="2600" dirty="0" err="1">
                <a:solidFill>
                  <a:schemeClr val="tx1"/>
                </a:solidFill>
              </a:rPr>
              <a:t>ревізійної</a:t>
            </a:r>
            <a:r>
              <a:rPr lang="ru-RU" sz="2600" dirty="0">
                <a:solidFill>
                  <a:schemeClr val="tx1"/>
                </a:solidFill>
              </a:rPr>
              <a:t> </a:t>
            </a:r>
            <a:r>
              <a:rPr lang="ru-RU" sz="2600" dirty="0" err="1">
                <a:solidFill>
                  <a:schemeClr val="tx1"/>
                </a:solidFill>
              </a:rPr>
              <a:t>комісії</a:t>
            </a:r>
            <a:endParaRPr lang="ru-RU" sz="2600" dirty="0">
              <a:solidFill>
                <a:schemeClr val="tx1"/>
              </a:solidFill>
            </a:endParaRPr>
          </a:p>
          <a:p>
            <a:pPr marL="46037" indent="0">
              <a:buClr>
                <a:schemeClr val="accent1"/>
              </a:buClr>
              <a:buNone/>
            </a:pPr>
            <a:r>
              <a:rPr lang="ru-RU" sz="2600" dirty="0">
                <a:solidFill>
                  <a:schemeClr val="tx1"/>
                </a:solidFill>
              </a:rPr>
              <a:t>1. </a:t>
            </a:r>
            <a:r>
              <a:rPr lang="ru-RU" sz="2600" dirty="0" err="1">
                <a:solidFill>
                  <a:schemeClr val="tx1"/>
                </a:solidFill>
              </a:rPr>
              <a:t>Вищий</a:t>
            </a:r>
            <a:r>
              <a:rPr lang="ru-RU" sz="2600" dirty="0">
                <a:solidFill>
                  <a:schemeClr val="tx1"/>
                </a:solidFill>
              </a:rPr>
              <a:t> орган </a:t>
            </a:r>
            <a:r>
              <a:rPr lang="ru-RU" sz="2600" dirty="0" err="1">
                <a:solidFill>
                  <a:schemeClr val="tx1"/>
                </a:solidFill>
              </a:rPr>
              <a:t>управління</a:t>
            </a:r>
            <a:r>
              <a:rPr lang="ru-RU" sz="2600" dirty="0">
                <a:solidFill>
                  <a:schemeClr val="tx1"/>
                </a:solidFill>
              </a:rPr>
              <a:t> </a:t>
            </a:r>
            <a:r>
              <a:rPr lang="ru-RU" sz="2600" dirty="0" err="1">
                <a:solidFill>
                  <a:schemeClr val="tx1"/>
                </a:solidFill>
              </a:rPr>
              <a:t>товариством</a:t>
            </a:r>
            <a:r>
              <a:rPr lang="ru-RU" sz="2600" dirty="0">
                <a:solidFill>
                  <a:schemeClr val="tx1"/>
                </a:solidFill>
              </a:rPr>
              <a:t> </a:t>
            </a:r>
            <a:r>
              <a:rPr lang="ru-RU" sz="2600" dirty="0" err="1">
                <a:solidFill>
                  <a:schemeClr val="tx1"/>
                </a:solidFill>
              </a:rPr>
              <a:t>приймає</a:t>
            </a:r>
            <a:r>
              <a:rPr lang="ru-RU" sz="2600" dirty="0">
                <a:solidFill>
                  <a:schemeClr val="tx1"/>
                </a:solidFill>
              </a:rPr>
              <a:t> </a:t>
            </a:r>
            <a:r>
              <a:rPr lang="ru-RU" sz="2600" dirty="0" err="1">
                <a:solidFill>
                  <a:schemeClr val="tx1"/>
                </a:solidFill>
              </a:rPr>
              <a:t>рішення</a:t>
            </a:r>
            <a:r>
              <a:rPr lang="ru-RU" sz="2600" dirty="0">
                <a:solidFill>
                  <a:schemeClr val="tx1"/>
                </a:solidFill>
              </a:rPr>
              <a:t> про </a:t>
            </a:r>
            <a:r>
              <a:rPr lang="ru-RU" sz="2600" dirty="0" err="1">
                <a:solidFill>
                  <a:schemeClr val="tx1"/>
                </a:solidFill>
              </a:rPr>
              <a:t>припинення</a:t>
            </a:r>
            <a:r>
              <a:rPr lang="ru-RU" sz="2600" dirty="0">
                <a:solidFill>
                  <a:schemeClr val="tx1"/>
                </a:solidFill>
              </a:rPr>
              <a:t> </a:t>
            </a:r>
            <a:r>
              <a:rPr lang="ru-RU" sz="2600" dirty="0" err="1">
                <a:solidFill>
                  <a:schemeClr val="tx1"/>
                </a:solidFill>
              </a:rPr>
              <a:t>повноважень</a:t>
            </a:r>
            <a:r>
              <a:rPr lang="ru-RU" sz="2600" dirty="0">
                <a:solidFill>
                  <a:schemeClr val="tx1"/>
                </a:solidFill>
              </a:rPr>
              <a:t> </a:t>
            </a:r>
            <a:r>
              <a:rPr lang="ru-RU" sz="2600" dirty="0" err="1">
                <a:solidFill>
                  <a:schemeClr val="tx1"/>
                </a:solidFill>
              </a:rPr>
              <a:t>посадової</a:t>
            </a:r>
            <a:r>
              <a:rPr lang="ru-RU" sz="2600" dirty="0">
                <a:solidFill>
                  <a:schemeClr val="tx1"/>
                </a:solidFill>
              </a:rPr>
              <a:t> особи</a:t>
            </a:r>
          </a:p>
          <a:p>
            <a:pPr marL="46037" indent="0">
              <a:buClr>
                <a:schemeClr val="accent1"/>
              </a:buClr>
              <a:buNone/>
            </a:pPr>
            <a:r>
              <a:rPr lang="ru-RU" sz="2600" dirty="0">
                <a:solidFill>
                  <a:schemeClr val="tx1"/>
                </a:solidFill>
              </a:rPr>
              <a:t>2. </a:t>
            </a:r>
            <a:r>
              <a:rPr lang="ru-RU" sz="2600" dirty="0" err="1">
                <a:solidFill>
                  <a:schemeClr val="tx1"/>
                </a:solidFill>
              </a:rPr>
              <a:t>Видаємо</a:t>
            </a:r>
            <a:r>
              <a:rPr lang="ru-RU" sz="2600" dirty="0">
                <a:solidFill>
                  <a:schemeClr val="tx1"/>
                </a:solidFill>
              </a:rPr>
              <a:t> наказ про </a:t>
            </a:r>
            <a:r>
              <a:rPr lang="ru-RU" sz="2600" dirty="0" err="1">
                <a:solidFill>
                  <a:schemeClr val="tx1"/>
                </a:solidFill>
              </a:rPr>
              <a:t>звільнення</a:t>
            </a:r>
            <a:r>
              <a:rPr lang="ru-RU" sz="2600" dirty="0">
                <a:solidFill>
                  <a:schemeClr val="tx1"/>
                </a:solidFill>
              </a:rPr>
              <a:t>, </a:t>
            </a:r>
            <a:r>
              <a:rPr lang="ru-RU" sz="2600" dirty="0" err="1">
                <a:solidFill>
                  <a:schemeClr val="tx1"/>
                </a:solidFill>
              </a:rPr>
              <a:t>ознайомлюємо</a:t>
            </a:r>
            <a:endParaRPr lang="ru-RU" sz="2600" dirty="0">
              <a:solidFill>
                <a:schemeClr val="tx1"/>
              </a:solidFill>
            </a:endParaRPr>
          </a:p>
          <a:p>
            <a:pPr marL="46037" indent="0">
              <a:buClr>
                <a:schemeClr val="accent1"/>
              </a:buClr>
              <a:buNone/>
            </a:pPr>
            <a:r>
              <a:rPr lang="ru-RU" sz="2600" dirty="0">
                <a:solidFill>
                  <a:schemeClr val="tx1"/>
                </a:solidFill>
              </a:rPr>
              <a:t>3. </a:t>
            </a:r>
            <a:r>
              <a:rPr lang="ru-RU" sz="2600" dirty="0" err="1">
                <a:solidFill>
                  <a:schemeClr val="tx1"/>
                </a:solidFill>
              </a:rPr>
              <a:t>Подаємо</a:t>
            </a:r>
            <a:r>
              <a:rPr lang="ru-RU" sz="2600" dirty="0">
                <a:solidFill>
                  <a:schemeClr val="tx1"/>
                </a:solidFill>
              </a:rPr>
              <a:t> до </a:t>
            </a:r>
            <a:r>
              <a:rPr lang="ru-RU" sz="2600" dirty="0" err="1">
                <a:solidFill>
                  <a:schemeClr val="tx1"/>
                </a:solidFill>
              </a:rPr>
              <a:t>бухгалтерії</a:t>
            </a:r>
            <a:r>
              <a:rPr lang="ru-RU" sz="2600" dirty="0">
                <a:solidFill>
                  <a:schemeClr val="tx1"/>
                </a:solidFill>
              </a:rPr>
              <a:t> табель і </a:t>
            </a:r>
            <a:r>
              <a:rPr lang="ru-RU" sz="2600" dirty="0" err="1">
                <a:solidFill>
                  <a:schemeClr val="tx1"/>
                </a:solidFill>
              </a:rPr>
              <a:t>копію</a:t>
            </a:r>
            <a:r>
              <a:rPr lang="ru-RU" sz="2600" dirty="0">
                <a:solidFill>
                  <a:schemeClr val="tx1"/>
                </a:solidFill>
              </a:rPr>
              <a:t> наказу </a:t>
            </a:r>
          </a:p>
          <a:p>
            <a:pPr marL="46037" indent="0">
              <a:buClr>
                <a:schemeClr val="accent1"/>
              </a:buClr>
              <a:buNone/>
            </a:pPr>
            <a:r>
              <a:rPr lang="ru-RU" sz="2600" dirty="0">
                <a:solidFill>
                  <a:schemeClr val="tx1"/>
                </a:solidFill>
              </a:rPr>
              <a:t>4. </a:t>
            </a:r>
            <a:r>
              <a:rPr lang="ru-RU" sz="2600" dirty="0" err="1">
                <a:solidFill>
                  <a:schemeClr val="tx1"/>
                </a:solidFill>
              </a:rPr>
              <a:t>Видаємо</a:t>
            </a:r>
            <a:r>
              <a:rPr lang="ru-RU" sz="2600" dirty="0">
                <a:solidFill>
                  <a:schemeClr val="tx1"/>
                </a:solidFill>
              </a:rPr>
              <a:t> ТК, </a:t>
            </a:r>
            <a:r>
              <a:rPr lang="ru-RU" sz="2600" dirty="0" err="1">
                <a:solidFill>
                  <a:schemeClr val="tx1"/>
                </a:solidFill>
              </a:rPr>
              <a:t>копію</a:t>
            </a:r>
            <a:r>
              <a:rPr lang="ru-RU" sz="2600" dirty="0">
                <a:solidFill>
                  <a:schemeClr val="tx1"/>
                </a:solidFill>
              </a:rPr>
              <a:t> наказу про </a:t>
            </a:r>
            <a:r>
              <a:rPr lang="ru-RU" sz="2600" dirty="0" err="1">
                <a:solidFill>
                  <a:schemeClr val="tx1"/>
                </a:solidFill>
              </a:rPr>
              <a:t>звільнення</a:t>
            </a:r>
            <a:r>
              <a:rPr lang="ru-RU" sz="2600" dirty="0">
                <a:solidFill>
                  <a:schemeClr val="tx1"/>
                </a:solidFill>
              </a:rPr>
              <a:t>, </a:t>
            </a:r>
            <a:r>
              <a:rPr lang="ru-RU" sz="2600" dirty="0" err="1">
                <a:solidFill>
                  <a:schemeClr val="tx1"/>
                </a:solidFill>
              </a:rPr>
              <a:t>розрахунок</a:t>
            </a:r>
            <a:r>
              <a:rPr lang="ru-RU" sz="2600" dirty="0">
                <a:solidFill>
                  <a:schemeClr val="tx1"/>
                </a:solidFill>
              </a:rPr>
              <a:t> + </a:t>
            </a:r>
            <a:r>
              <a:rPr lang="ru-RU" sz="2600" dirty="0" err="1">
                <a:solidFill>
                  <a:schemeClr val="tx1"/>
                </a:solidFill>
              </a:rPr>
              <a:t>вихідну</a:t>
            </a:r>
            <a:r>
              <a:rPr lang="ru-RU" sz="2600" dirty="0">
                <a:solidFill>
                  <a:schemeClr val="tx1"/>
                </a:solidFill>
              </a:rPr>
              <a:t> </a:t>
            </a:r>
            <a:r>
              <a:rPr lang="ru-RU" sz="2600" dirty="0" err="1">
                <a:solidFill>
                  <a:schemeClr val="tx1"/>
                </a:solidFill>
              </a:rPr>
              <a:t>допомогу</a:t>
            </a:r>
            <a:r>
              <a:rPr lang="ru-RU" sz="2600" dirty="0">
                <a:solidFill>
                  <a:schemeClr val="tx1"/>
                </a:solidFill>
              </a:rPr>
              <a:t> 6 </a:t>
            </a:r>
            <a:r>
              <a:rPr lang="ru-RU" sz="2600" dirty="0" err="1">
                <a:solidFill>
                  <a:schemeClr val="tx1"/>
                </a:solidFill>
              </a:rPr>
              <a:t>середніх</a:t>
            </a:r>
            <a:r>
              <a:rPr lang="ru-RU" sz="2600" dirty="0">
                <a:solidFill>
                  <a:schemeClr val="tx1"/>
                </a:solidFill>
              </a:rPr>
              <a:t> </a:t>
            </a:r>
            <a:r>
              <a:rPr lang="ru-RU" sz="2600" dirty="0" err="1">
                <a:solidFill>
                  <a:schemeClr val="tx1"/>
                </a:solidFill>
              </a:rPr>
              <a:t>зп</a:t>
            </a:r>
            <a:endParaRPr lang="ru-RU" sz="2600" dirty="0">
              <a:solidFill>
                <a:schemeClr val="tx1"/>
              </a:solidFill>
            </a:endParaRPr>
          </a:p>
          <a:p>
            <a:pPr marL="46037" indent="0">
              <a:buClr>
                <a:schemeClr val="accent1"/>
              </a:buClr>
              <a:buNone/>
            </a:pPr>
            <a:endParaRPr lang="ru-RU" sz="2400" dirty="0">
              <a:solidFill>
                <a:schemeClr val="tx1"/>
              </a:solidFill>
            </a:endParaRPr>
          </a:p>
          <a:p>
            <a:pPr>
              <a:buClr>
                <a:schemeClr val="accent1"/>
              </a:buClr>
              <a:buFont typeface="Wingdings" panose="05000000000000000000" pitchFamily="2" charset="2"/>
              <a:buChar char="§"/>
            </a:pP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5996322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107504" y="116632"/>
            <a:ext cx="8928992" cy="6624736"/>
          </a:xfrm>
        </p:spPr>
        <p:txBody>
          <a:bodyPr rtlCol="0">
            <a:normAutofit fontScale="55000" lnSpcReduction="20000"/>
          </a:bodyPr>
          <a:lstStyle/>
          <a:p>
            <a:pPr marL="46037" indent="0" algn="ctr">
              <a:buNone/>
            </a:pPr>
            <a:r>
              <a:rPr lang="ru-RU" sz="3200" b="1" dirty="0">
                <a:solidFill>
                  <a:schemeClr val="tx1"/>
                </a:solidFill>
              </a:rPr>
              <a:t>ЗВІЛЬНЕННЯ ЗА АМОРАЛЬНИЙ ПРОСТУПОК (п. 3 ст. 41 КЗпП)</a:t>
            </a:r>
          </a:p>
          <a:p>
            <a:pPr marL="46037" indent="0">
              <a:buClr>
                <a:schemeClr val="accent1"/>
              </a:buClr>
              <a:buNone/>
            </a:pPr>
            <a:r>
              <a:rPr lang="ru-RU" sz="3800" dirty="0">
                <a:solidFill>
                  <a:schemeClr val="tx1"/>
                </a:solidFill>
              </a:rPr>
              <a:t>За </a:t>
            </a:r>
            <a:r>
              <a:rPr lang="ru-RU" sz="3800" dirty="0" err="1">
                <a:solidFill>
                  <a:schemeClr val="tx1"/>
                </a:solidFill>
              </a:rPr>
              <a:t>аморальний</a:t>
            </a:r>
            <a:r>
              <a:rPr lang="ru-RU" sz="3800" dirty="0">
                <a:solidFill>
                  <a:schemeClr val="tx1"/>
                </a:solidFill>
              </a:rPr>
              <a:t> проступок, не </a:t>
            </a:r>
            <a:r>
              <a:rPr lang="ru-RU" sz="3800" dirty="0" err="1">
                <a:solidFill>
                  <a:schemeClr val="tx1"/>
                </a:solidFill>
              </a:rPr>
              <a:t>сумісний</a:t>
            </a:r>
            <a:r>
              <a:rPr lang="ru-RU" sz="3800" dirty="0">
                <a:solidFill>
                  <a:schemeClr val="tx1"/>
                </a:solidFill>
              </a:rPr>
              <a:t> з </a:t>
            </a:r>
            <a:r>
              <a:rPr lang="ru-RU" sz="3800" dirty="0" err="1">
                <a:solidFill>
                  <a:schemeClr val="tx1"/>
                </a:solidFill>
              </a:rPr>
              <a:t>продовженням</a:t>
            </a:r>
            <a:r>
              <a:rPr lang="ru-RU" sz="3800" dirty="0">
                <a:solidFill>
                  <a:schemeClr val="tx1"/>
                </a:solidFill>
              </a:rPr>
              <a:t> </a:t>
            </a:r>
            <a:r>
              <a:rPr lang="ru-RU" sz="3800" dirty="0" err="1">
                <a:solidFill>
                  <a:schemeClr val="tx1"/>
                </a:solidFill>
              </a:rPr>
              <a:t>роботи</a:t>
            </a:r>
            <a:r>
              <a:rPr lang="ru-RU" sz="3800" dirty="0">
                <a:solidFill>
                  <a:schemeClr val="tx1"/>
                </a:solidFill>
              </a:rPr>
              <a:t>, </a:t>
            </a:r>
            <a:r>
              <a:rPr lang="ru-RU" sz="3800" dirty="0" err="1">
                <a:solidFill>
                  <a:schemeClr val="tx1"/>
                </a:solidFill>
              </a:rPr>
              <a:t>можна</a:t>
            </a:r>
            <a:r>
              <a:rPr lang="ru-RU" sz="3800" dirty="0">
                <a:solidFill>
                  <a:schemeClr val="tx1"/>
                </a:solidFill>
              </a:rPr>
              <a:t> </a:t>
            </a:r>
            <a:r>
              <a:rPr lang="ru-RU" sz="3800" dirty="0" err="1">
                <a:solidFill>
                  <a:schemeClr val="tx1"/>
                </a:solidFill>
              </a:rPr>
              <a:t>звільнити</a:t>
            </a:r>
            <a:r>
              <a:rPr lang="ru-RU" sz="3800" dirty="0">
                <a:solidFill>
                  <a:schemeClr val="tx1"/>
                </a:solidFill>
              </a:rPr>
              <a:t> </a:t>
            </a:r>
            <a:r>
              <a:rPr lang="ru-RU" sz="3800" dirty="0" err="1">
                <a:solidFill>
                  <a:schemeClr val="tx1"/>
                </a:solidFill>
              </a:rPr>
              <a:t>працівників</a:t>
            </a:r>
            <a:r>
              <a:rPr lang="ru-RU" sz="3800" dirty="0">
                <a:solidFill>
                  <a:schemeClr val="tx1"/>
                </a:solidFill>
              </a:rPr>
              <a:t>, </a:t>
            </a:r>
            <a:r>
              <a:rPr lang="ru-RU" sz="3800" dirty="0" err="1">
                <a:solidFill>
                  <a:schemeClr val="tx1"/>
                </a:solidFill>
              </a:rPr>
              <a:t>які</a:t>
            </a:r>
            <a:r>
              <a:rPr lang="ru-RU" sz="3800" dirty="0">
                <a:solidFill>
                  <a:schemeClr val="tx1"/>
                </a:solidFill>
              </a:rPr>
              <a:t> </a:t>
            </a:r>
            <a:r>
              <a:rPr lang="ru-RU" sz="3800" dirty="0" err="1">
                <a:solidFill>
                  <a:schemeClr val="tx1"/>
                </a:solidFill>
              </a:rPr>
              <a:t>займаються</a:t>
            </a:r>
            <a:r>
              <a:rPr lang="ru-RU" sz="3800" dirty="0">
                <a:solidFill>
                  <a:schemeClr val="tx1"/>
                </a:solidFill>
              </a:rPr>
              <a:t> </a:t>
            </a:r>
            <a:r>
              <a:rPr lang="ru-RU" sz="3800" dirty="0" err="1">
                <a:solidFill>
                  <a:schemeClr val="tx1"/>
                </a:solidFill>
              </a:rPr>
              <a:t>виховною</a:t>
            </a:r>
            <a:r>
              <a:rPr lang="ru-RU" sz="3800" dirty="0">
                <a:solidFill>
                  <a:schemeClr val="tx1"/>
                </a:solidFill>
              </a:rPr>
              <a:t> </a:t>
            </a:r>
            <a:r>
              <a:rPr lang="ru-RU" sz="3800" dirty="0" err="1">
                <a:solidFill>
                  <a:schemeClr val="tx1"/>
                </a:solidFill>
              </a:rPr>
              <a:t>діяльністю</a:t>
            </a:r>
            <a:r>
              <a:rPr lang="ru-RU" sz="3800" dirty="0">
                <a:solidFill>
                  <a:schemeClr val="tx1"/>
                </a:solidFill>
              </a:rPr>
              <a:t>, — </a:t>
            </a:r>
            <a:r>
              <a:rPr lang="ru-RU" sz="3800" dirty="0" err="1">
                <a:solidFill>
                  <a:schemeClr val="tx1"/>
                </a:solidFill>
              </a:rPr>
              <a:t>вихователі</a:t>
            </a:r>
            <a:r>
              <a:rPr lang="ru-RU" sz="3800" dirty="0">
                <a:solidFill>
                  <a:schemeClr val="tx1"/>
                </a:solidFill>
              </a:rPr>
              <a:t>, </a:t>
            </a:r>
            <a:r>
              <a:rPr lang="ru-RU" sz="3800" dirty="0" err="1">
                <a:solidFill>
                  <a:schemeClr val="tx1"/>
                </a:solidFill>
              </a:rPr>
              <a:t>вчителі</a:t>
            </a:r>
            <a:r>
              <a:rPr lang="ru-RU" sz="3800" dirty="0">
                <a:solidFill>
                  <a:schemeClr val="tx1"/>
                </a:solidFill>
              </a:rPr>
              <a:t>, </a:t>
            </a:r>
            <a:r>
              <a:rPr lang="ru-RU" sz="3800" dirty="0" err="1">
                <a:solidFill>
                  <a:schemeClr val="tx1"/>
                </a:solidFill>
              </a:rPr>
              <a:t>викладачі</a:t>
            </a:r>
            <a:r>
              <a:rPr lang="ru-RU" sz="3800" dirty="0">
                <a:solidFill>
                  <a:schemeClr val="tx1"/>
                </a:solidFill>
              </a:rPr>
              <a:t>, </a:t>
            </a:r>
            <a:r>
              <a:rPr lang="ru-RU" sz="3800" dirty="0" err="1">
                <a:solidFill>
                  <a:schemeClr val="tx1"/>
                </a:solidFill>
              </a:rPr>
              <a:t>практичні</a:t>
            </a:r>
            <a:r>
              <a:rPr lang="ru-RU" sz="3800" dirty="0">
                <a:solidFill>
                  <a:schemeClr val="tx1"/>
                </a:solidFill>
              </a:rPr>
              <a:t> психологи, </a:t>
            </a:r>
            <a:r>
              <a:rPr lang="ru-RU" sz="3800" dirty="0" err="1">
                <a:solidFill>
                  <a:schemeClr val="tx1"/>
                </a:solidFill>
              </a:rPr>
              <a:t>соціальні</a:t>
            </a:r>
            <a:r>
              <a:rPr lang="ru-RU" sz="3800" dirty="0">
                <a:solidFill>
                  <a:schemeClr val="tx1"/>
                </a:solidFill>
              </a:rPr>
              <a:t> педагоги, </a:t>
            </a:r>
            <a:r>
              <a:rPr lang="ru-RU" sz="3800" dirty="0" err="1">
                <a:solidFill>
                  <a:schemeClr val="tx1"/>
                </a:solidFill>
              </a:rPr>
              <a:t>майстри</a:t>
            </a:r>
            <a:r>
              <a:rPr lang="ru-RU" sz="3800" dirty="0">
                <a:solidFill>
                  <a:schemeClr val="tx1"/>
                </a:solidFill>
              </a:rPr>
              <a:t> </a:t>
            </a:r>
            <a:r>
              <a:rPr lang="ru-RU" sz="3800" dirty="0" err="1">
                <a:solidFill>
                  <a:schemeClr val="tx1"/>
                </a:solidFill>
              </a:rPr>
              <a:t>виробн</a:t>
            </a:r>
            <a:r>
              <a:rPr lang="ru-RU" sz="3800" dirty="0">
                <a:solidFill>
                  <a:schemeClr val="tx1"/>
                </a:solidFill>
              </a:rPr>
              <a:t>. </a:t>
            </a:r>
            <a:r>
              <a:rPr lang="ru-RU" sz="3800" dirty="0" err="1">
                <a:solidFill>
                  <a:schemeClr val="tx1"/>
                </a:solidFill>
              </a:rPr>
              <a:t>навчання</a:t>
            </a:r>
            <a:r>
              <a:rPr lang="ru-RU" sz="3800" dirty="0">
                <a:solidFill>
                  <a:schemeClr val="tx1"/>
                </a:solidFill>
              </a:rPr>
              <a:t>, </a:t>
            </a:r>
            <a:r>
              <a:rPr lang="ru-RU" sz="3800" dirty="0" err="1">
                <a:solidFill>
                  <a:schemeClr val="tx1"/>
                </a:solidFill>
              </a:rPr>
              <a:t>методисти</a:t>
            </a:r>
            <a:r>
              <a:rPr lang="ru-RU" sz="3800" dirty="0">
                <a:solidFill>
                  <a:schemeClr val="tx1"/>
                </a:solidFill>
              </a:rPr>
              <a:t>, </a:t>
            </a:r>
            <a:r>
              <a:rPr lang="ru-RU" sz="3800" dirty="0" err="1">
                <a:solidFill>
                  <a:schemeClr val="tx1"/>
                </a:solidFill>
              </a:rPr>
              <a:t>педагогічні</a:t>
            </a:r>
            <a:r>
              <a:rPr lang="ru-RU" sz="3800" dirty="0">
                <a:solidFill>
                  <a:schemeClr val="tx1"/>
                </a:solidFill>
              </a:rPr>
              <a:t> </a:t>
            </a:r>
            <a:r>
              <a:rPr lang="ru-RU" sz="3800" dirty="0" err="1">
                <a:solidFill>
                  <a:schemeClr val="tx1"/>
                </a:solidFill>
              </a:rPr>
              <a:t>працівники</a:t>
            </a:r>
            <a:endParaRPr lang="ru-RU" sz="3800" dirty="0">
              <a:solidFill>
                <a:schemeClr val="tx1"/>
              </a:solidFill>
            </a:endParaRPr>
          </a:p>
          <a:p>
            <a:pPr marL="46037" indent="0" algn="r">
              <a:buClr>
                <a:schemeClr val="accent1"/>
              </a:buClr>
              <a:buNone/>
            </a:pPr>
            <a:r>
              <a:rPr lang="ru-RU" sz="3200" dirty="0">
                <a:solidFill>
                  <a:schemeClr val="tx1"/>
                </a:solidFill>
              </a:rPr>
              <a:t>Постанова Пленуму ВСУ </a:t>
            </a:r>
            <a:r>
              <a:rPr lang="ru-RU" sz="3200" dirty="0" err="1">
                <a:solidFill>
                  <a:schemeClr val="tx1"/>
                </a:solidFill>
              </a:rPr>
              <a:t>від</a:t>
            </a:r>
            <a:r>
              <a:rPr lang="ru-RU" sz="3200" dirty="0">
                <a:solidFill>
                  <a:schemeClr val="tx1"/>
                </a:solidFill>
              </a:rPr>
              <a:t> 09.11.1992 № 9</a:t>
            </a:r>
          </a:p>
          <a:p>
            <a:pPr marL="46037" indent="0">
              <a:buClr>
                <a:schemeClr val="accent1"/>
              </a:buClr>
              <a:buNone/>
            </a:pPr>
            <a:r>
              <a:rPr lang="ru-RU" sz="3200" dirty="0">
                <a:solidFill>
                  <a:schemeClr val="tx1"/>
                </a:solidFill>
              </a:rPr>
              <a:t>1. </a:t>
            </a:r>
            <a:r>
              <a:rPr lang="ru-RU" sz="3600" dirty="0" err="1">
                <a:solidFill>
                  <a:schemeClr val="tx1"/>
                </a:solidFill>
              </a:rPr>
              <a:t>Засвідчення</a:t>
            </a:r>
            <a:r>
              <a:rPr lang="ru-RU" sz="3600" dirty="0">
                <a:solidFill>
                  <a:schemeClr val="tx1"/>
                </a:solidFill>
              </a:rPr>
              <a:t> факту </a:t>
            </a:r>
            <a:r>
              <a:rPr lang="ru-RU" sz="3600" dirty="0" err="1">
                <a:solidFill>
                  <a:schemeClr val="tx1"/>
                </a:solidFill>
              </a:rPr>
              <a:t>вчинення</a:t>
            </a:r>
            <a:r>
              <a:rPr lang="ru-RU" sz="3600" dirty="0">
                <a:solidFill>
                  <a:schemeClr val="tx1"/>
                </a:solidFill>
              </a:rPr>
              <a:t> аморального проступку</a:t>
            </a:r>
          </a:p>
          <a:p>
            <a:pPr marL="46037" indent="0">
              <a:buClr>
                <a:schemeClr val="accent1"/>
              </a:buClr>
              <a:buNone/>
            </a:pPr>
            <a:r>
              <a:rPr lang="ru-RU" sz="3600" dirty="0">
                <a:solidFill>
                  <a:schemeClr val="tx1"/>
                </a:solidFill>
              </a:rPr>
              <a:t>2. </a:t>
            </a:r>
            <a:r>
              <a:rPr lang="ru-RU" sz="3600" dirty="0" err="1">
                <a:solidFill>
                  <a:schemeClr val="tx1"/>
                </a:solidFill>
              </a:rPr>
              <a:t>Видання</a:t>
            </a:r>
            <a:r>
              <a:rPr lang="ru-RU" sz="3600" dirty="0">
                <a:solidFill>
                  <a:schemeClr val="tx1"/>
                </a:solidFill>
              </a:rPr>
              <a:t> наказу та </a:t>
            </a:r>
            <a:r>
              <a:rPr lang="ru-RU" sz="3600" dirty="0" err="1">
                <a:solidFill>
                  <a:schemeClr val="tx1"/>
                </a:solidFill>
              </a:rPr>
              <a:t>створення</a:t>
            </a:r>
            <a:r>
              <a:rPr lang="ru-RU" sz="3600" dirty="0">
                <a:solidFill>
                  <a:schemeClr val="tx1"/>
                </a:solidFill>
              </a:rPr>
              <a:t> </a:t>
            </a:r>
            <a:r>
              <a:rPr lang="ru-RU" sz="3600" dirty="0" err="1">
                <a:solidFill>
                  <a:schemeClr val="tx1"/>
                </a:solidFill>
              </a:rPr>
              <a:t>комісії</a:t>
            </a:r>
            <a:r>
              <a:rPr lang="ru-RU" sz="3600" dirty="0">
                <a:solidFill>
                  <a:schemeClr val="tx1"/>
                </a:solidFill>
              </a:rPr>
              <a:t> з </a:t>
            </a:r>
            <a:r>
              <a:rPr lang="ru-RU" sz="3600" dirty="0" err="1">
                <a:solidFill>
                  <a:schemeClr val="tx1"/>
                </a:solidFill>
              </a:rPr>
              <a:t>розслідування</a:t>
            </a:r>
            <a:r>
              <a:rPr lang="ru-RU" sz="3600" dirty="0">
                <a:solidFill>
                  <a:schemeClr val="tx1"/>
                </a:solidFill>
              </a:rPr>
              <a:t> </a:t>
            </a:r>
          </a:p>
          <a:p>
            <a:pPr marL="46037" indent="0">
              <a:buClr>
                <a:schemeClr val="accent1"/>
              </a:buClr>
              <a:buNone/>
            </a:pPr>
            <a:r>
              <a:rPr lang="ru-RU" sz="3600" dirty="0">
                <a:solidFill>
                  <a:schemeClr val="tx1"/>
                </a:solidFill>
              </a:rPr>
              <a:t>3. </a:t>
            </a:r>
            <a:r>
              <a:rPr lang="ru-RU" sz="3600" dirty="0" err="1">
                <a:solidFill>
                  <a:schemeClr val="tx1"/>
                </a:solidFill>
              </a:rPr>
              <a:t>Оформлення</a:t>
            </a:r>
            <a:r>
              <a:rPr lang="ru-RU" sz="3600" dirty="0">
                <a:solidFill>
                  <a:schemeClr val="tx1"/>
                </a:solidFill>
              </a:rPr>
              <a:t> акта </a:t>
            </a:r>
            <a:r>
              <a:rPr lang="ru-RU" sz="3600" dirty="0" err="1">
                <a:solidFill>
                  <a:schemeClr val="tx1"/>
                </a:solidFill>
              </a:rPr>
              <a:t>комісією</a:t>
            </a:r>
            <a:r>
              <a:rPr lang="ru-RU" sz="3600" dirty="0">
                <a:solidFill>
                  <a:schemeClr val="tx1"/>
                </a:solidFill>
              </a:rPr>
              <a:t> </a:t>
            </a:r>
          </a:p>
          <a:p>
            <a:pPr marL="46037" indent="0">
              <a:buClr>
                <a:schemeClr val="accent1"/>
              </a:buClr>
              <a:buNone/>
            </a:pPr>
            <a:r>
              <a:rPr lang="ru-RU" sz="3600" dirty="0">
                <a:solidFill>
                  <a:schemeClr val="tx1"/>
                </a:solidFill>
              </a:rPr>
              <a:t>4. </a:t>
            </a:r>
            <a:r>
              <a:rPr lang="ru-RU" sz="3600" dirty="0" err="1">
                <a:solidFill>
                  <a:schemeClr val="tx1"/>
                </a:solidFill>
              </a:rPr>
              <a:t>Ознайомлення</a:t>
            </a:r>
            <a:r>
              <a:rPr lang="ru-RU" sz="3600" dirty="0">
                <a:solidFill>
                  <a:schemeClr val="tx1"/>
                </a:solidFill>
              </a:rPr>
              <a:t> з актом </a:t>
            </a:r>
            <a:r>
              <a:rPr lang="ru-RU" sz="3600" dirty="0" err="1">
                <a:solidFill>
                  <a:schemeClr val="tx1"/>
                </a:solidFill>
              </a:rPr>
              <a:t>працівника</a:t>
            </a:r>
            <a:endParaRPr lang="ru-RU" sz="3600" dirty="0">
              <a:solidFill>
                <a:schemeClr val="tx1"/>
              </a:solidFill>
            </a:endParaRPr>
          </a:p>
          <a:p>
            <a:pPr marL="46037" indent="0">
              <a:buClr>
                <a:schemeClr val="accent1"/>
              </a:buClr>
              <a:buNone/>
            </a:pPr>
            <a:r>
              <a:rPr lang="ru-RU" sz="3600" dirty="0">
                <a:solidFill>
                  <a:schemeClr val="tx1"/>
                </a:solidFill>
              </a:rPr>
              <a:t>5. </a:t>
            </a:r>
            <a:r>
              <a:rPr lang="ru-RU" sz="3600" dirty="0" err="1">
                <a:solidFill>
                  <a:schemeClr val="tx1"/>
                </a:solidFill>
              </a:rPr>
              <a:t>Прийняття</a:t>
            </a:r>
            <a:r>
              <a:rPr lang="ru-RU" sz="3600" dirty="0">
                <a:solidFill>
                  <a:schemeClr val="tx1"/>
                </a:solidFill>
              </a:rPr>
              <a:t> </a:t>
            </a:r>
            <a:r>
              <a:rPr lang="ru-RU" sz="3600" dirty="0" err="1">
                <a:solidFill>
                  <a:schemeClr val="tx1"/>
                </a:solidFill>
              </a:rPr>
              <a:t>рішення</a:t>
            </a:r>
            <a:r>
              <a:rPr lang="ru-RU" sz="3600" dirty="0">
                <a:solidFill>
                  <a:schemeClr val="tx1"/>
                </a:solidFill>
              </a:rPr>
              <a:t> про </a:t>
            </a:r>
            <a:r>
              <a:rPr lang="ru-RU" sz="3600" dirty="0" err="1">
                <a:solidFill>
                  <a:schemeClr val="tx1"/>
                </a:solidFill>
              </a:rPr>
              <a:t>необхідність</a:t>
            </a:r>
            <a:r>
              <a:rPr lang="ru-RU" sz="3600" dirty="0">
                <a:solidFill>
                  <a:schemeClr val="tx1"/>
                </a:solidFill>
              </a:rPr>
              <a:t> </a:t>
            </a:r>
            <a:r>
              <a:rPr lang="ru-RU" sz="3600" dirty="0" err="1">
                <a:solidFill>
                  <a:schemeClr val="tx1"/>
                </a:solidFill>
              </a:rPr>
              <a:t>звільнення</a:t>
            </a:r>
            <a:r>
              <a:rPr lang="ru-RU" sz="3600" dirty="0">
                <a:solidFill>
                  <a:schemeClr val="tx1"/>
                </a:solidFill>
              </a:rPr>
              <a:t> </a:t>
            </a:r>
          </a:p>
          <a:p>
            <a:pPr marL="46037" indent="0">
              <a:buClr>
                <a:schemeClr val="accent1"/>
              </a:buClr>
              <a:buNone/>
            </a:pPr>
            <a:r>
              <a:rPr lang="ru-RU" sz="3600" dirty="0">
                <a:solidFill>
                  <a:schemeClr val="tx1"/>
                </a:solidFill>
              </a:rPr>
              <a:t>6. </a:t>
            </a:r>
            <a:r>
              <a:rPr lang="ru-RU" sz="3600" dirty="0" err="1">
                <a:solidFill>
                  <a:schemeClr val="tx1"/>
                </a:solidFill>
              </a:rPr>
              <a:t>Отримуємо</a:t>
            </a:r>
            <a:r>
              <a:rPr lang="ru-RU" sz="3600" dirty="0">
                <a:solidFill>
                  <a:schemeClr val="tx1"/>
                </a:solidFill>
              </a:rPr>
              <a:t> </a:t>
            </a:r>
            <a:r>
              <a:rPr lang="ru-RU" sz="3600" dirty="0" err="1">
                <a:solidFill>
                  <a:schemeClr val="tx1"/>
                </a:solidFill>
              </a:rPr>
              <a:t>згоду</a:t>
            </a:r>
            <a:r>
              <a:rPr lang="ru-RU" sz="3600" dirty="0">
                <a:solidFill>
                  <a:schemeClr val="tx1"/>
                </a:solidFill>
              </a:rPr>
              <a:t> </a:t>
            </a:r>
            <a:r>
              <a:rPr lang="ru-RU" sz="3600" dirty="0" err="1">
                <a:solidFill>
                  <a:schemeClr val="tx1"/>
                </a:solidFill>
              </a:rPr>
              <a:t>профспілки</a:t>
            </a:r>
            <a:r>
              <a:rPr lang="ru-RU" sz="3600" dirty="0">
                <a:solidFill>
                  <a:schemeClr val="tx1"/>
                </a:solidFill>
              </a:rPr>
              <a:t> на </a:t>
            </a:r>
            <a:r>
              <a:rPr lang="ru-RU" sz="3600" dirty="0" err="1">
                <a:solidFill>
                  <a:schemeClr val="tx1"/>
                </a:solidFill>
              </a:rPr>
              <a:t>звільнення</a:t>
            </a:r>
            <a:endParaRPr lang="ru-RU" sz="3600" dirty="0">
              <a:solidFill>
                <a:schemeClr val="tx1"/>
              </a:solidFill>
            </a:endParaRPr>
          </a:p>
          <a:p>
            <a:pPr marL="46037" indent="0">
              <a:buClr>
                <a:schemeClr val="accent1"/>
              </a:buClr>
              <a:buNone/>
            </a:pPr>
            <a:r>
              <a:rPr lang="ru-RU" sz="3600" dirty="0">
                <a:solidFill>
                  <a:schemeClr val="tx1"/>
                </a:solidFill>
              </a:rPr>
              <a:t>7. </a:t>
            </a:r>
            <a:r>
              <a:rPr lang="ru-RU" sz="3600" dirty="0" err="1">
                <a:solidFill>
                  <a:schemeClr val="tx1"/>
                </a:solidFill>
              </a:rPr>
              <a:t>Видаємо</a:t>
            </a:r>
            <a:r>
              <a:rPr lang="ru-RU" sz="3600" dirty="0">
                <a:solidFill>
                  <a:schemeClr val="tx1"/>
                </a:solidFill>
              </a:rPr>
              <a:t> наказ про </a:t>
            </a:r>
            <a:r>
              <a:rPr lang="ru-RU" sz="3600" dirty="0" err="1">
                <a:solidFill>
                  <a:schemeClr val="tx1"/>
                </a:solidFill>
              </a:rPr>
              <a:t>звільнення</a:t>
            </a:r>
            <a:endParaRPr lang="ru-RU" sz="3600" dirty="0">
              <a:solidFill>
                <a:schemeClr val="tx1"/>
              </a:solidFill>
            </a:endParaRPr>
          </a:p>
          <a:p>
            <a:pPr marL="46037" indent="0">
              <a:buClr>
                <a:schemeClr val="accent1"/>
              </a:buClr>
              <a:buNone/>
            </a:pPr>
            <a:r>
              <a:rPr lang="ru-RU" sz="3600" dirty="0">
                <a:solidFill>
                  <a:schemeClr val="tx1"/>
                </a:solidFill>
              </a:rPr>
              <a:t>8. </a:t>
            </a:r>
            <a:r>
              <a:rPr lang="ru-RU" sz="3600" dirty="0" err="1">
                <a:solidFill>
                  <a:schemeClr val="tx1"/>
                </a:solidFill>
              </a:rPr>
              <a:t>Ознайомлюємо</a:t>
            </a:r>
            <a:r>
              <a:rPr lang="ru-RU" sz="3600" dirty="0">
                <a:solidFill>
                  <a:schemeClr val="tx1"/>
                </a:solidFill>
              </a:rPr>
              <a:t> з наказом</a:t>
            </a:r>
          </a:p>
          <a:p>
            <a:pPr marL="46037" indent="0">
              <a:buClr>
                <a:schemeClr val="accent1"/>
              </a:buClr>
              <a:buNone/>
            </a:pPr>
            <a:r>
              <a:rPr lang="ru-RU" sz="3600" dirty="0">
                <a:solidFill>
                  <a:schemeClr val="tx1"/>
                </a:solidFill>
              </a:rPr>
              <a:t>9. </a:t>
            </a:r>
            <a:r>
              <a:rPr lang="ru-RU" sz="3600" dirty="0" err="1">
                <a:solidFill>
                  <a:schemeClr val="tx1"/>
                </a:solidFill>
              </a:rPr>
              <a:t>Подаємо</a:t>
            </a:r>
            <a:r>
              <a:rPr lang="ru-RU" sz="3600" dirty="0">
                <a:solidFill>
                  <a:schemeClr val="tx1"/>
                </a:solidFill>
              </a:rPr>
              <a:t> до </a:t>
            </a:r>
            <a:r>
              <a:rPr lang="ru-RU" sz="3600" dirty="0" err="1">
                <a:solidFill>
                  <a:schemeClr val="tx1"/>
                </a:solidFill>
              </a:rPr>
              <a:t>бухгалтерії</a:t>
            </a:r>
            <a:r>
              <a:rPr lang="ru-RU" sz="3600" dirty="0">
                <a:solidFill>
                  <a:schemeClr val="tx1"/>
                </a:solidFill>
              </a:rPr>
              <a:t> табель і </a:t>
            </a:r>
            <a:r>
              <a:rPr lang="ru-RU" sz="3600" dirty="0" err="1">
                <a:solidFill>
                  <a:schemeClr val="tx1"/>
                </a:solidFill>
              </a:rPr>
              <a:t>копію</a:t>
            </a:r>
            <a:r>
              <a:rPr lang="ru-RU" sz="3600" dirty="0">
                <a:solidFill>
                  <a:schemeClr val="tx1"/>
                </a:solidFill>
              </a:rPr>
              <a:t> наказу </a:t>
            </a:r>
          </a:p>
          <a:p>
            <a:pPr marL="46037" indent="0">
              <a:buClr>
                <a:schemeClr val="accent1"/>
              </a:buClr>
              <a:buNone/>
            </a:pPr>
            <a:r>
              <a:rPr lang="ru-RU" sz="3600" dirty="0">
                <a:solidFill>
                  <a:schemeClr val="tx1"/>
                </a:solidFill>
              </a:rPr>
              <a:t>10. </a:t>
            </a:r>
            <a:r>
              <a:rPr lang="ru-RU" sz="3600" dirty="0" err="1">
                <a:solidFill>
                  <a:schemeClr val="tx1"/>
                </a:solidFill>
              </a:rPr>
              <a:t>Видаємо</a:t>
            </a:r>
            <a:r>
              <a:rPr lang="ru-RU" sz="3600" dirty="0">
                <a:solidFill>
                  <a:schemeClr val="tx1"/>
                </a:solidFill>
              </a:rPr>
              <a:t> </a:t>
            </a:r>
            <a:r>
              <a:rPr lang="ru-RU" sz="3600" dirty="0" err="1">
                <a:solidFill>
                  <a:schemeClr val="tx1"/>
                </a:solidFill>
              </a:rPr>
              <a:t>трудову</a:t>
            </a:r>
            <a:r>
              <a:rPr lang="ru-RU" sz="3600" dirty="0">
                <a:solidFill>
                  <a:schemeClr val="tx1"/>
                </a:solidFill>
              </a:rPr>
              <a:t> книжку, </a:t>
            </a:r>
            <a:r>
              <a:rPr lang="ru-RU" sz="3600" dirty="0" err="1">
                <a:solidFill>
                  <a:schemeClr val="tx1"/>
                </a:solidFill>
              </a:rPr>
              <a:t>копію</a:t>
            </a:r>
            <a:r>
              <a:rPr lang="ru-RU" sz="3600" dirty="0">
                <a:solidFill>
                  <a:schemeClr val="tx1"/>
                </a:solidFill>
              </a:rPr>
              <a:t> наказу про </a:t>
            </a:r>
            <a:r>
              <a:rPr lang="ru-RU" sz="3600" dirty="0" err="1">
                <a:solidFill>
                  <a:schemeClr val="tx1"/>
                </a:solidFill>
              </a:rPr>
              <a:t>звільнення</a:t>
            </a:r>
            <a:r>
              <a:rPr lang="ru-RU" sz="3600" dirty="0">
                <a:solidFill>
                  <a:schemeClr val="tx1"/>
                </a:solidFill>
              </a:rPr>
              <a:t>, </a:t>
            </a:r>
            <a:r>
              <a:rPr lang="ru-RU" sz="3600" dirty="0" err="1">
                <a:solidFill>
                  <a:schemeClr val="tx1"/>
                </a:solidFill>
              </a:rPr>
              <a:t>розрахунок</a:t>
            </a:r>
            <a:endParaRPr lang="ru-RU" sz="3600" dirty="0">
              <a:solidFill>
                <a:schemeClr val="tx1"/>
              </a:solidFill>
            </a:endParaRPr>
          </a:p>
          <a:p>
            <a:pPr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ru-RU" sz="3600" dirty="0" err="1">
                <a:solidFill>
                  <a:schemeClr val="tx1"/>
                </a:solidFill>
              </a:rPr>
              <a:t>Якщо</a:t>
            </a:r>
            <a:r>
              <a:rPr lang="ru-RU" sz="3600" dirty="0">
                <a:solidFill>
                  <a:schemeClr val="tx1"/>
                </a:solidFill>
              </a:rPr>
              <a:t> </a:t>
            </a:r>
            <a:r>
              <a:rPr lang="ru-RU" sz="3600" dirty="0" err="1">
                <a:solidFill>
                  <a:schemeClr val="tx1"/>
                </a:solidFill>
              </a:rPr>
              <a:t>аморальний</a:t>
            </a:r>
            <a:r>
              <a:rPr lang="ru-RU" sz="3600" dirty="0">
                <a:solidFill>
                  <a:schemeClr val="tx1"/>
                </a:solidFill>
              </a:rPr>
              <a:t> проступок </a:t>
            </a:r>
            <a:r>
              <a:rPr lang="ru-RU" sz="3600" dirty="0" err="1">
                <a:solidFill>
                  <a:schemeClr val="tx1"/>
                </a:solidFill>
              </a:rPr>
              <a:t>вчинений</a:t>
            </a:r>
            <a:r>
              <a:rPr lang="ru-RU" sz="3600" dirty="0">
                <a:solidFill>
                  <a:schemeClr val="tx1"/>
                </a:solidFill>
              </a:rPr>
              <a:t> не на </a:t>
            </a:r>
            <a:r>
              <a:rPr lang="ru-RU" sz="3600" dirty="0" err="1">
                <a:solidFill>
                  <a:schemeClr val="tx1"/>
                </a:solidFill>
              </a:rPr>
              <a:t>роботі</a:t>
            </a:r>
            <a:r>
              <a:rPr lang="ru-RU" sz="3600" dirty="0">
                <a:solidFill>
                  <a:schemeClr val="tx1"/>
                </a:solidFill>
              </a:rPr>
              <a:t>, то </a:t>
            </a:r>
            <a:r>
              <a:rPr lang="ru-RU" sz="3600" dirty="0" err="1">
                <a:solidFill>
                  <a:schemeClr val="tx1"/>
                </a:solidFill>
              </a:rPr>
              <a:t>вказують</a:t>
            </a:r>
            <a:r>
              <a:rPr lang="ru-RU" sz="3600" dirty="0">
                <a:solidFill>
                  <a:schemeClr val="tx1"/>
                </a:solidFill>
              </a:rPr>
              <a:t> </a:t>
            </a:r>
            <a:r>
              <a:rPr lang="ru-RU" sz="3600" dirty="0" err="1">
                <a:solidFill>
                  <a:schemeClr val="tx1"/>
                </a:solidFill>
              </a:rPr>
              <a:t>джерело</a:t>
            </a:r>
            <a:r>
              <a:rPr lang="ru-RU" sz="3600" dirty="0">
                <a:solidFill>
                  <a:schemeClr val="tx1"/>
                </a:solidFill>
              </a:rPr>
              <a:t>  (</a:t>
            </a:r>
            <a:r>
              <a:rPr lang="ru-RU" sz="3600" dirty="0" err="1">
                <a:solidFill>
                  <a:schemeClr val="tx1"/>
                </a:solidFill>
              </a:rPr>
              <a:t>публікація</a:t>
            </a:r>
            <a:r>
              <a:rPr lang="ru-RU" sz="3600" dirty="0">
                <a:solidFill>
                  <a:schemeClr val="tx1"/>
                </a:solidFill>
              </a:rPr>
              <a:t> в ЗМІ, </a:t>
            </a:r>
            <a:r>
              <a:rPr lang="ru-RU" sz="3600" dirty="0" err="1">
                <a:solidFill>
                  <a:schemeClr val="tx1"/>
                </a:solidFill>
              </a:rPr>
              <a:t>скарги</a:t>
            </a:r>
            <a:r>
              <a:rPr lang="ru-RU" sz="3600" dirty="0">
                <a:solidFill>
                  <a:schemeClr val="tx1"/>
                </a:solidFill>
              </a:rPr>
              <a:t> </a:t>
            </a:r>
            <a:r>
              <a:rPr lang="ru-RU" sz="3600" dirty="0" err="1">
                <a:solidFill>
                  <a:schemeClr val="tx1"/>
                </a:solidFill>
              </a:rPr>
              <a:t>свідків</a:t>
            </a:r>
            <a:r>
              <a:rPr lang="ru-RU" sz="3600" dirty="0">
                <a:solidFill>
                  <a:schemeClr val="tx1"/>
                </a:solidFill>
              </a:rPr>
              <a:t>, </a:t>
            </a:r>
            <a:r>
              <a:rPr lang="ru-RU" sz="3600" dirty="0" err="1">
                <a:solidFill>
                  <a:schemeClr val="tx1"/>
                </a:solidFill>
              </a:rPr>
              <a:t>інформація</a:t>
            </a:r>
            <a:r>
              <a:rPr lang="ru-RU" sz="3600" dirty="0">
                <a:solidFill>
                  <a:schemeClr val="tx1"/>
                </a:solidFill>
              </a:rPr>
              <a:t> з </a:t>
            </a:r>
            <a:r>
              <a:rPr lang="ru-RU" sz="3600" dirty="0" err="1">
                <a:solidFill>
                  <a:schemeClr val="tx1"/>
                </a:solidFill>
              </a:rPr>
              <a:t>правоохоронних</a:t>
            </a:r>
            <a:r>
              <a:rPr lang="ru-RU" sz="3600" dirty="0">
                <a:solidFill>
                  <a:schemeClr val="tx1"/>
                </a:solidFill>
              </a:rPr>
              <a:t> </a:t>
            </a:r>
            <a:r>
              <a:rPr lang="ru-RU" sz="3600" dirty="0" err="1">
                <a:solidFill>
                  <a:schemeClr val="tx1"/>
                </a:solidFill>
              </a:rPr>
              <a:t>органів</a:t>
            </a:r>
            <a:r>
              <a:rPr lang="ru-RU" sz="3600" dirty="0">
                <a:solidFill>
                  <a:schemeClr val="tx1"/>
                </a:solidFill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3170832297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285156B1-7509-46C1-1E4E-0AC79768C616}"/>
              </a:ext>
            </a:extLst>
          </p:cNvPr>
          <p:cNvSpPr txBox="1"/>
          <p:nvPr/>
        </p:nvSpPr>
        <p:spPr>
          <a:xfrm>
            <a:off x="179512" y="188640"/>
            <a:ext cx="8640960" cy="23687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28600">
              <a:lnSpc>
                <a:spcPct val="107000"/>
              </a:lnSpc>
              <a:spcAft>
                <a:spcPts val="800"/>
              </a:spcAft>
            </a:pPr>
            <a:r>
              <a:rPr lang="ru-UA" sz="1800" b="1" kern="0" dirty="0" err="1">
                <a:solidFill>
                  <a:srgbClr val="242424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Механізм</a:t>
            </a:r>
            <a:r>
              <a:rPr lang="ru-UA" sz="1800" b="1" kern="0" dirty="0">
                <a:solidFill>
                  <a:srgbClr val="242424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UA" sz="1800" b="1" kern="0" dirty="0" err="1">
                <a:solidFill>
                  <a:srgbClr val="242424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саморегулювання</a:t>
            </a:r>
            <a:r>
              <a:rPr lang="ru-UA" sz="1800" b="1" kern="0" dirty="0">
                <a:solidFill>
                  <a:srgbClr val="242424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ринку </a:t>
            </a:r>
            <a:r>
              <a:rPr lang="ru-UA" sz="1800" b="1" kern="0" dirty="0" err="1">
                <a:solidFill>
                  <a:srgbClr val="242424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праці</a:t>
            </a:r>
            <a:endParaRPr lang="ru-UA" sz="1600" b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>
              <a:lnSpc>
                <a:spcPct val="107000"/>
              </a:lnSpc>
              <a:spcAft>
                <a:spcPts val="800"/>
              </a:spcAft>
            </a:pPr>
            <a:r>
              <a:rPr lang="ru-UA" sz="1800" kern="0" dirty="0">
                <a:solidFill>
                  <a:srgbClr val="242424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UA" sz="1800" kern="0" dirty="0" err="1">
                <a:solidFill>
                  <a:srgbClr val="242424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Теоретичні</a:t>
            </a:r>
            <a:r>
              <a:rPr lang="ru-UA" sz="1800" kern="0" dirty="0">
                <a:solidFill>
                  <a:srgbClr val="242424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UA" sz="1800" kern="0" dirty="0" err="1">
                <a:solidFill>
                  <a:srgbClr val="242424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основи</a:t>
            </a:r>
            <a:r>
              <a:rPr lang="ru-UA" sz="1800" kern="0" dirty="0">
                <a:solidFill>
                  <a:srgbClr val="242424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UA" sz="1800" kern="0" dirty="0" err="1">
                <a:solidFill>
                  <a:srgbClr val="242424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саморегулювання</a:t>
            </a:r>
            <a:r>
              <a:rPr lang="ru-UA" sz="1800" kern="0" dirty="0">
                <a:solidFill>
                  <a:srgbClr val="242424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ринку </a:t>
            </a:r>
            <a:r>
              <a:rPr lang="ru-UA" sz="1800" kern="0" dirty="0" err="1">
                <a:solidFill>
                  <a:srgbClr val="242424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праці</a:t>
            </a:r>
            <a:r>
              <a:rPr lang="ru-UA" sz="1800" kern="0" dirty="0">
                <a:solidFill>
                  <a:srgbClr val="242424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UA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>
              <a:lnSpc>
                <a:spcPct val="107000"/>
              </a:lnSpc>
              <a:spcAft>
                <a:spcPts val="800"/>
              </a:spcAft>
            </a:pPr>
            <a:r>
              <a:rPr lang="ru-UA" sz="1800" kern="0" dirty="0">
                <a:solidFill>
                  <a:srgbClr val="242424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UA" sz="1800" kern="0" dirty="0" err="1">
                <a:solidFill>
                  <a:srgbClr val="242424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Регулююча</a:t>
            </a:r>
            <a:r>
              <a:rPr lang="ru-UA" sz="1800" kern="0" dirty="0">
                <a:solidFill>
                  <a:srgbClr val="242424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роль </a:t>
            </a:r>
            <a:r>
              <a:rPr lang="ru-UA" sz="1800" kern="0" dirty="0" err="1">
                <a:solidFill>
                  <a:srgbClr val="242424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попиту</a:t>
            </a:r>
            <a:r>
              <a:rPr lang="ru-UA" sz="1800" kern="0" dirty="0">
                <a:solidFill>
                  <a:srgbClr val="242424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UA" sz="1800" kern="0" dirty="0" err="1">
                <a:solidFill>
                  <a:srgbClr val="242424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пропозиції</a:t>
            </a:r>
            <a:r>
              <a:rPr lang="ru-UA" sz="1800" kern="0" dirty="0">
                <a:solidFill>
                  <a:srgbClr val="242424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на конкурентному ринку </a:t>
            </a:r>
            <a:r>
              <a:rPr lang="ru-UA" sz="1800" kern="0" dirty="0" err="1">
                <a:solidFill>
                  <a:srgbClr val="242424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праці</a:t>
            </a:r>
            <a:r>
              <a:rPr lang="ru-UA" sz="1800" kern="0" dirty="0">
                <a:solidFill>
                  <a:srgbClr val="242424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UA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>
              <a:lnSpc>
                <a:spcPct val="107000"/>
              </a:lnSpc>
              <a:spcAft>
                <a:spcPts val="800"/>
              </a:spcAft>
            </a:pPr>
            <a:r>
              <a:rPr lang="ru-UA" sz="1800" kern="0" dirty="0">
                <a:solidFill>
                  <a:srgbClr val="242424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UA" sz="1800" kern="0" dirty="0" err="1">
                <a:solidFill>
                  <a:srgbClr val="242424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Закони</a:t>
            </a:r>
            <a:r>
              <a:rPr lang="ru-UA" sz="1800" kern="0" dirty="0">
                <a:solidFill>
                  <a:srgbClr val="242424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UA" sz="1800" kern="0" dirty="0" err="1">
                <a:solidFill>
                  <a:srgbClr val="242424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Хікса</a:t>
            </a:r>
            <a:r>
              <a:rPr lang="ru-UA" sz="1800" kern="0" dirty="0">
                <a:solidFill>
                  <a:srgbClr val="242424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-Маршала. </a:t>
            </a:r>
            <a:r>
              <a:rPr lang="ru-UA" sz="1800" kern="0" dirty="0" err="1">
                <a:solidFill>
                  <a:srgbClr val="242424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Перехресна</a:t>
            </a:r>
            <a:r>
              <a:rPr lang="ru-UA" sz="1800" kern="0" dirty="0">
                <a:solidFill>
                  <a:srgbClr val="242424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UA" sz="1800" kern="0" dirty="0" err="1">
                <a:solidFill>
                  <a:srgbClr val="242424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еластичність</a:t>
            </a:r>
            <a:r>
              <a:rPr lang="ru-UA" sz="1800" kern="0" dirty="0">
                <a:solidFill>
                  <a:srgbClr val="242424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UA" sz="1800" kern="0" dirty="0" err="1">
                <a:solidFill>
                  <a:srgbClr val="242424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попиту</a:t>
            </a:r>
            <a:r>
              <a:rPr lang="ru-UA" sz="1800" kern="0" dirty="0">
                <a:solidFill>
                  <a:srgbClr val="242424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UA" sz="1800" kern="0" dirty="0" err="1">
                <a:solidFill>
                  <a:srgbClr val="242424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працю</a:t>
            </a:r>
            <a:r>
              <a:rPr lang="ru-UA" sz="1800" kern="0" dirty="0">
                <a:solidFill>
                  <a:srgbClr val="242424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UA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>
              <a:lnSpc>
                <a:spcPct val="107000"/>
              </a:lnSpc>
              <a:spcAft>
                <a:spcPts val="800"/>
              </a:spcAft>
            </a:pPr>
            <a:r>
              <a:rPr lang="ru-UA" sz="1800" kern="0" dirty="0">
                <a:solidFill>
                  <a:srgbClr val="242424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ru-UA" sz="1800" kern="0" dirty="0" err="1">
                <a:solidFill>
                  <a:srgbClr val="242424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Класичні</a:t>
            </a:r>
            <a:r>
              <a:rPr lang="ru-UA" sz="1800" kern="0" dirty="0">
                <a:solidFill>
                  <a:srgbClr val="242424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UA" sz="1800" kern="0" dirty="0" err="1">
                <a:solidFill>
                  <a:srgbClr val="242424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моделі</a:t>
            </a:r>
            <a:r>
              <a:rPr lang="ru-UA" sz="1800" kern="0" dirty="0">
                <a:solidFill>
                  <a:srgbClr val="242424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ринку </a:t>
            </a:r>
            <a:r>
              <a:rPr lang="ru-UA" sz="1800" kern="0" dirty="0" err="1">
                <a:solidFill>
                  <a:srgbClr val="242424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праці</a:t>
            </a:r>
            <a:r>
              <a:rPr lang="ru-UA" sz="1800" kern="0" dirty="0">
                <a:solidFill>
                  <a:srgbClr val="242424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UA" sz="1800" kern="0" dirty="0" err="1">
                <a:solidFill>
                  <a:srgbClr val="242424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особливості</a:t>
            </a:r>
            <a:r>
              <a:rPr lang="ru-UA" sz="1800" kern="0" dirty="0">
                <a:solidFill>
                  <a:srgbClr val="242424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UA" sz="1800" kern="0" dirty="0" err="1">
                <a:solidFill>
                  <a:srgbClr val="242424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UA" sz="1800" kern="0" dirty="0">
                <a:solidFill>
                  <a:srgbClr val="242424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UA" sz="1800" kern="0" dirty="0" err="1">
                <a:solidFill>
                  <a:srgbClr val="242424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саморегулювання</a:t>
            </a:r>
            <a:r>
              <a:rPr lang="ru-UA" sz="1800" kern="0" dirty="0">
                <a:solidFill>
                  <a:srgbClr val="242424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UA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>
              <a:lnSpc>
                <a:spcPct val="107000"/>
              </a:lnSpc>
              <a:spcAft>
                <a:spcPts val="800"/>
              </a:spcAft>
            </a:pPr>
            <a:r>
              <a:rPr lang="ru-UA" sz="1800" kern="0" dirty="0">
                <a:solidFill>
                  <a:srgbClr val="242424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ru-UA" sz="1800" kern="0" dirty="0" err="1">
                <a:solidFill>
                  <a:srgbClr val="242424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Зарубіжні</a:t>
            </a:r>
            <a:r>
              <a:rPr lang="ru-UA" sz="1800" kern="0" dirty="0">
                <a:solidFill>
                  <a:srgbClr val="242424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UA" sz="1800" kern="0" dirty="0" err="1">
                <a:solidFill>
                  <a:srgbClr val="242424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моделі</a:t>
            </a:r>
            <a:r>
              <a:rPr lang="ru-UA" sz="1800" kern="0" dirty="0">
                <a:solidFill>
                  <a:srgbClr val="242424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UA" sz="1800" kern="0" dirty="0" err="1">
                <a:solidFill>
                  <a:srgbClr val="242424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ринків</a:t>
            </a:r>
            <a:r>
              <a:rPr lang="ru-UA" sz="1800" kern="0" dirty="0">
                <a:solidFill>
                  <a:srgbClr val="242424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UA" sz="1800" kern="0" dirty="0" err="1">
                <a:solidFill>
                  <a:srgbClr val="242424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праці</a:t>
            </a:r>
            <a:r>
              <a:rPr lang="ru-UA" sz="1800" kern="0" dirty="0">
                <a:solidFill>
                  <a:srgbClr val="242424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UA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4686536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70A54C4B-54D5-6A5F-CBF8-ED060141316F}"/>
              </a:ext>
            </a:extLst>
          </p:cNvPr>
          <p:cNvSpPr txBox="1"/>
          <p:nvPr/>
        </p:nvSpPr>
        <p:spPr>
          <a:xfrm>
            <a:off x="179512" y="476672"/>
            <a:ext cx="8784976" cy="51630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UA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Тема</a:t>
            </a:r>
            <a:r>
              <a:rPr lang="uk-UA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r>
              <a:rPr lang="ru-UA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UA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Соціально-трудові</a:t>
            </a:r>
            <a:r>
              <a:rPr lang="ru-UA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UA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відносини</a:t>
            </a:r>
            <a:r>
              <a:rPr lang="ru-UA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як система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UA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uk-UA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UA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Загальна</a:t>
            </a:r>
            <a:r>
              <a:rPr lang="ru-UA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характеристика </a:t>
            </a:r>
            <a:r>
              <a:rPr lang="ru-UA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соціально-трудових</a:t>
            </a:r>
            <a:r>
              <a:rPr lang="ru-UA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UA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відносин</a:t>
            </a:r>
            <a:r>
              <a:rPr lang="ru-UA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UA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uk-UA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UA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Соціально-трудові</a:t>
            </a:r>
            <a:r>
              <a:rPr lang="ru-UA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UA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відносини</a:t>
            </a:r>
            <a:r>
              <a:rPr lang="ru-UA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як система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UA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uk-UA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UA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Типи </a:t>
            </a:r>
            <a:r>
              <a:rPr lang="ru-UA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соціально-трудових</a:t>
            </a:r>
            <a:r>
              <a:rPr lang="ru-UA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UA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відносин</a:t>
            </a:r>
            <a:r>
              <a:rPr lang="ru-UA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UA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uk-UA" kern="1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UA" sz="1800" kern="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Розвиток</a:t>
            </a:r>
            <a:r>
              <a:rPr lang="ru-UA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СТВ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UA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Тема: Соціальне партнерство</a:t>
            </a:r>
            <a:endParaRPr lang="ru-UA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 Сутність соціального партнерства та його роль у функціонуванні ринкової економіки.</a:t>
            </a:r>
            <a:endParaRPr lang="ru-UA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 Форми і принципи соціального партнерства.</a:t>
            </a:r>
            <a:endParaRPr lang="ru-UA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 Держава в системі соціально-трудових відносин.</a:t>
            </a:r>
            <a:endParaRPr lang="ru-UA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4. Роль найманих працівників і профспілок у системі соціального партнерства.</a:t>
            </a:r>
            <a:endParaRPr lang="ru-UA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5. Організації та об'єднання роботодавців як суб'єкти соціального партнерства.</a:t>
            </a:r>
            <a:endParaRPr lang="ru-UA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6. Стан соціального партнерства в Україні та основні напрями його розвитку.</a:t>
            </a:r>
            <a:endParaRPr lang="ru-UA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50948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107504" y="188640"/>
            <a:ext cx="9001000" cy="6552728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ru-RU" sz="4000" b="1" dirty="0" err="1">
                <a:solidFill>
                  <a:schemeClr val="tx1"/>
                </a:solidFill>
              </a:rPr>
              <a:t>Строкові</a:t>
            </a:r>
            <a:r>
              <a:rPr lang="ru-RU" sz="4000" b="1" dirty="0">
                <a:solidFill>
                  <a:schemeClr val="tx1"/>
                </a:solidFill>
              </a:rPr>
              <a:t> ТД </a:t>
            </a:r>
            <a:r>
              <a:rPr lang="ru-RU" sz="4000" b="1" dirty="0" err="1">
                <a:solidFill>
                  <a:schemeClr val="tx1"/>
                </a:solidFill>
              </a:rPr>
              <a:t>можна</a:t>
            </a:r>
            <a:r>
              <a:rPr lang="ru-RU" sz="4000" b="1" dirty="0">
                <a:solidFill>
                  <a:schemeClr val="tx1"/>
                </a:solidFill>
              </a:rPr>
              <a:t> </a:t>
            </a:r>
            <a:r>
              <a:rPr lang="ru-RU" sz="4000" b="1" dirty="0" err="1">
                <a:solidFill>
                  <a:schemeClr val="tx1"/>
                </a:solidFill>
              </a:rPr>
              <a:t>укладати</a:t>
            </a:r>
            <a:r>
              <a:rPr lang="ru-RU" sz="4000" b="1" dirty="0">
                <a:solidFill>
                  <a:schemeClr val="tx1"/>
                </a:solidFill>
              </a:rPr>
              <a:t>:</a:t>
            </a:r>
            <a:endParaRPr lang="uk-UA" sz="4000" b="1" dirty="0">
              <a:solidFill>
                <a:schemeClr val="tx1"/>
              </a:solidFill>
            </a:endParaRPr>
          </a:p>
          <a:p>
            <a:pPr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uk-UA" sz="3200" dirty="0">
                <a:solidFill>
                  <a:schemeClr val="tx1"/>
                </a:solidFill>
              </a:rPr>
              <a:t>для заміщення тимчасово відсутнього працівника, за яким зберігають місце роботи (посаду);</a:t>
            </a:r>
          </a:p>
          <a:p>
            <a:pPr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uk-UA" sz="3200" dirty="0">
                <a:solidFill>
                  <a:schemeClr val="tx1"/>
                </a:solidFill>
              </a:rPr>
              <a:t>на час виконання певного обсягу чи виду роботи, строк закінчення якої не може бути визначений конкретною датою;</a:t>
            </a:r>
          </a:p>
          <a:p>
            <a:pPr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ru-RU" sz="3200" dirty="0">
                <a:solidFill>
                  <a:schemeClr val="tx1"/>
                </a:solidFill>
              </a:rPr>
              <a:t> у </a:t>
            </a:r>
            <a:r>
              <a:rPr lang="ru-RU" sz="3200" dirty="0" err="1">
                <a:solidFill>
                  <a:schemeClr val="tx1"/>
                </a:solidFill>
              </a:rPr>
              <a:t>зв’язку</a:t>
            </a:r>
            <a:r>
              <a:rPr lang="ru-RU" sz="3200" dirty="0">
                <a:solidFill>
                  <a:schemeClr val="tx1"/>
                </a:solidFill>
              </a:rPr>
              <a:t> з </a:t>
            </a:r>
            <a:r>
              <a:rPr lang="ru-RU" sz="3200" dirty="0" err="1">
                <a:solidFill>
                  <a:schemeClr val="tx1"/>
                </a:solidFill>
              </a:rPr>
              <a:t>обранням</a:t>
            </a:r>
            <a:r>
              <a:rPr lang="ru-RU" sz="3200" dirty="0">
                <a:solidFill>
                  <a:schemeClr val="tx1"/>
                </a:solidFill>
              </a:rPr>
              <a:t> на </a:t>
            </a:r>
            <a:r>
              <a:rPr lang="ru-RU" sz="3200" dirty="0" err="1">
                <a:solidFill>
                  <a:schemeClr val="tx1"/>
                </a:solidFill>
              </a:rPr>
              <a:t>визначений</a:t>
            </a:r>
            <a:r>
              <a:rPr lang="ru-RU" sz="3200" dirty="0">
                <a:solidFill>
                  <a:schemeClr val="tx1"/>
                </a:solidFill>
              </a:rPr>
              <a:t> строк до складу </a:t>
            </a:r>
            <a:r>
              <a:rPr lang="ru-RU" sz="3200" dirty="0" err="1">
                <a:solidFill>
                  <a:schemeClr val="tx1"/>
                </a:solidFill>
              </a:rPr>
              <a:t>виборного</a:t>
            </a:r>
            <a:r>
              <a:rPr lang="ru-RU" sz="3200" dirty="0">
                <a:solidFill>
                  <a:schemeClr val="tx1"/>
                </a:solidFill>
              </a:rPr>
              <a:t> органу </a:t>
            </a:r>
            <a:r>
              <a:rPr lang="ru-RU" sz="3200" dirty="0" err="1">
                <a:solidFill>
                  <a:schemeClr val="tx1"/>
                </a:solidFill>
              </a:rPr>
              <a:t>або</a:t>
            </a:r>
            <a:r>
              <a:rPr lang="ru-RU" sz="3200" dirty="0">
                <a:solidFill>
                  <a:schemeClr val="tx1"/>
                </a:solidFill>
              </a:rPr>
              <a:t> на </a:t>
            </a:r>
            <a:r>
              <a:rPr lang="ru-RU" sz="3200" dirty="0" err="1">
                <a:solidFill>
                  <a:schemeClr val="tx1"/>
                </a:solidFill>
              </a:rPr>
              <a:t>виборну</a:t>
            </a:r>
            <a:r>
              <a:rPr lang="ru-RU" sz="3200" dirty="0">
                <a:solidFill>
                  <a:schemeClr val="tx1"/>
                </a:solidFill>
              </a:rPr>
              <a:t> посаду;</a:t>
            </a:r>
            <a:endParaRPr lang="uk-UA" sz="3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67733" y="260648"/>
            <a:ext cx="8896755" cy="6444952"/>
          </a:xfrm>
        </p:spPr>
        <p:txBody>
          <a:bodyPr/>
          <a:lstStyle/>
          <a:p>
            <a:pPr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uk-UA" sz="3100" dirty="0">
                <a:solidFill>
                  <a:schemeClr val="tx1"/>
                </a:solidFill>
              </a:rPr>
              <a:t>з педагогічними, науково-педагогічними, науковими працівниками, яких призначають (обирають) на посаду відповідно до закону за результатами конкурсу на визначений строк;</a:t>
            </a:r>
          </a:p>
          <a:p>
            <a:pPr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ru-RU" sz="3100" dirty="0">
                <a:solidFill>
                  <a:schemeClr val="tx1"/>
                </a:solidFill>
              </a:rPr>
              <a:t>для </a:t>
            </a:r>
            <a:r>
              <a:rPr lang="ru-RU" sz="3100" dirty="0" err="1">
                <a:solidFill>
                  <a:schemeClr val="tx1"/>
                </a:solidFill>
              </a:rPr>
              <a:t>виконання</a:t>
            </a:r>
            <a:r>
              <a:rPr lang="ru-RU" sz="3100" dirty="0">
                <a:solidFill>
                  <a:schemeClr val="tx1"/>
                </a:solidFill>
              </a:rPr>
              <a:t> </a:t>
            </a:r>
            <a:r>
              <a:rPr lang="ru-RU" sz="3100" dirty="0" err="1">
                <a:solidFill>
                  <a:schemeClr val="tx1"/>
                </a:solidFill>
              </a:rPr>
              <a:t>громадських</a:t>
            </a:r>
            <a:r>
              <a:rPr lang="ru-RU" sz="3100" dirty="0">
                <a:solidFill>
                  <a:schemeClr val="tx1"/>
                </a:solidFill>
              </a:rPr>
              <a:t> </a:t>
            </a:r>
            <a:r>
              <a:rPr lang="ru-RU" sz="3100" dirty="0" err="1">
                <a:solidFill>
                  <a:schemeClr val="tx1"/>
                </a:solidFill>
              </a:rPr>
              <a:t>робіт</a:t>
            </a:r>
            <a:r>
              <a:rPr lang="ru-RU" sz="3100" dirty="0">
                <a:solidFill>
                  <a:schemeClr val="tx1"/>
                </a:solidFill>
              </a:rPr>
              <a:t> за </a:t>
            </a:r>
            <a:r>
              <a:rPr lang="ru-RU" sz="3100" dirty="0" err="1">
                <a:solidFill>
                  <a:schemeClr val="tx1"/>
                </a:solidFill>
              </a:rPr>
              <a:t>направленням</a:t>
            </a:r>
            <a:r>
              <a:rPr lang="ru-RU" sz="3100" dirty="0">
                <a:solidFill>
                  <a:schemeClr val="tx1"/>
                </a:solidFill>
              </a:rPr>
              <a:t> центру </a:t>
            </a:r>
            <a:r>
              <a:rPr lang="ru-RU" sz="3100" dirty="0" err="1">
                <a:solidFill>
                  <a:schemeClr val="tx1"/>
                </a:solidFill>
              </a:rPr>
              <a:t>зайнятості</a:t>
            </a:r>
            <a:r>
              <a:rPr lang="ru-RU" sz="3100" dirty="0">
                <a:solidFill>
                  <a:schemeClr val="tx1"/>
                </a:solidFill>
              </a:rPr>
              <a:t>;</a:t>
            </a:r>
          </a:p>
          <a:p>
            <a:pPr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ru-RU" sz="3100" dirty="0">
                <a:solidFill>
                  <a:schemeClr val="tx1"/>
                </a:solidFill>
              </a:rPr>
              <a:t>у </a:t>
            </a:r>
            <a:r>
              <a:rPr lang="ru-RU" sz="3100" dirty="0" err="1">
                <a:solidFill>
                  <a:schemeClr val="tx1"/>
                </a:solidFill>
              </a:rPr>
              <a:t>випадках</a:t>
            </a:r>
            <a:r>
              <a:rPr lang="ru-RU" sz="3100" dirty="0">
                <a:solidFill>
                  <a:schemeClr val="tx1"/>
                </a:solidFill>
              </a:rPr>
              <a:t>, коли </a:t>
            </a:r>
            <a:r>
              <a:rPr lang="ru-RU" sz="3100" dirty="0" err="1">
                <a:solidFill>
                  <a:schemeClr val="tx1"/>
                </a:solidFill>
              </a:rPr>
              <a:t>встановлення</a:t>
            </a:r>
            <a:r>
              <a:rPr lang="ru-RU" sz="3100" dirty="0">
                <a:solidFill>
                  <a:schemeClr val="tx1"/>
                </a:solidFill>
              </a:rPr>
              <a:t> </a:t>
            </a:r>
            <a:r>
              <a:rPr lang="ru-RU" sz="3100" dirty="0" err="1">
                <a:solidFill>
                  <a:schemeClr val="tx1"/>
                </a:solidFill>
              </a:rPr>
              <a:t>строкових</a:t>
            </a:r>
            <a:r>
              <a:rPr lang="ru-RU" sz="3100" dirty="0">
                <a:solidFill>
                  <a:schemeClr val="tx1"/>
                </a:solidFill>
              </a:rPr>
              <a:t> </a:t>
            </a:r>
            <a:r>
              <a:rPr lang="ru-RU" sz="3100" dirty="0" err="1">
                <a:solidFill>
                  <a:schemeClr val="tx1"/>
                </a:solidFill>
              </a:rPr>
              <a:t>трудових</a:t>
            </a:r>
            <a:r>
              <a:rPr lang="ru-RU" sz="3100" dirty="0">
                <a:solidFill>
                  <a:schemeClr val="tx1"/>
                </a:solidFill>
              </a:rPr>
              <a:t> </a:t>
            </a:r>
            <a:r>
              <a:rPr lang="ru-RU" sz="3100" dirty="0" err="1">
                <a:solidFill>
                  <a:schemeClr val="tx1"/>
                </a:solidFill>
              </a:rPr>
              <a:t>відносин</a:t>
            </a:r>
            <a:r>
              <a:rPr lang="ru-RU" sz="3100" dirty="0">
                <a:solidFill>
                  <a:schemeClr val="tx1"/>
                </a:solidFill>
              </a:rPr>
              <a:t> </a:t>
            </a:r>
            <a:r>
              <a:rPr lang="ru-RU" sz="3100" dirty="0" err="1">
                <a:solidFill>
                  <a:schemeClr val="tx1"/>
                </a:solidFill>
              </a:rPr>
              <a:t>передбачено</a:t>
            </a:r>
            <a:r>
              <a:rPr lang="ru-RU" sz="3100" dirty="0">
                <a:solidFill>
                  <a:schemeClr val="tx1"/>
                </a:solidFill>
              </a:rPr>
              <a:t> законом;</a:t>
            </a:r>
          </a:p>
          <a:p>
            <a:pPr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uk-UA" sz="3100" dirty="0">
                <a:solidFill>
                  <a:schemeClr val="tx1"/>
                </a:solidFill>
              </a:rPr>
              <a:t>з керівником юридичної особи;</a:t>
            </a:r>
          </a:p>
          <a:p>
            <a:pPr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uk-UA" sz="3100" dirty="0">
                <a:solidFill>
                  <a:schemeClr val="tx1"/>
                </a:solidFill>
              </a:rPr>
              <a:t>за ініціативою працівника.</a:t>
            </a:r>
          </a:p>
          <a:p>
            <a:pPr marL="46037" indent="0" algn="r">
              <a:buNone/>
            </a:pPr>
            <a:r>
              <a:rPr lang="uk-UA" sz="2800" dirty="0">
                <a:solidFill>
                  <a:schemeClr val="tx1"/>
                </a:solidFill>
              </a:rPr>
              <a:t>витяг зі ст. 60 проекту Трудового Кодексу</a:t>
            </a:r>
          </a:p>
          <a:p>
            <a:pPr>
              <a:lnSpc>
                <a:spcPct val="90000"/>
              </a:lnSpc>
              <a:buFontTx/>
              <a:buNone/>
            </a:pPr>
            <a:endParaRPr lang="uk-UA" sz="2400" dirty="0"/>
          </a:p>
          <a:p>
            <a:pPr>
              <a:lnSpc>
                <a:spcPct val="90000"/>
              </a:lnSpc>
              <a:buFontTx/>
              <a:buNone/>
            </a:pPr>
            <a:endParaRPr lang="uk-UA" sz="2400" dirty="0"/>
          </a:p>
          <a:p>
            <a:pPr>
              <a:lnSpc>
                <a:spcPct val="90000"/>
              </a:lnSpc>
              <a:buFontTx/>
              <a:buNone/>
            </a:pPr>
            <a:endParaRPr lang="uk-UA" sz="2400" dirty="0"/>
          </a:p>
          <a:p>
            <a:pPr>
              <a:lnSpc>
                <a:spcPct val="90000"/>
              </a:lnSpc>
              <a:buFontTx/>
              <a:buNone/>
            </a:pPr>
            <a:endParaRPr lang="uk-UA" sz="2400" dirty="0"/>
          </a:p>
          <a:p>
            <a:pPr>
              <a:lnSpc>
                <a:spcPct val="90000"/>
              </a:lnSpc>
            </a:pP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7341136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107504" y="44624"/>
            <a:ext cx="8928992" cy="6624736"/>
          </a:xfrm>
        </p:spPr>
        <p:txBody>
          <a:bodyPr rtlCol="0">
            <a:normAutofit/>
          </a:bodyPr>
          <a:lstStyle/>
          <a:p>
            <a:pPr indent="-182880" algn="ctr" fontAlgn="auto">
              <a:buClr>
                <a:schemeClr val="accent6">
                  <a:lumMod val="75000"/>
                </a:schemeClr>
              </a:buClr>
              <a:buFontTx/>
              <a:buNone/>
              <a:defRPr/>
            </a:pPr>
            <a:r>
              <a:rPr lang="uk-UA" sz="4400" b="1" dirty="0">
                <a:solidFill>
                  <a:schemeClr val="tx1"/>
                </a:solidFill>
              </a:rPr>
              <a:t>Різновидами СТД є:</a:t>
            </a:r>
          </a:p>
          <a:p>
            <a:pPr marL="502920" indent="-457200" fontAlgn="auto">
              <a:buClr>
                <a:schemeClr val="accent1"/>
              </a:buClr>
              <a:buFont typeface="Wingdings" panose="05000000000000000000" pitchFamily="2" charset="2"/>
              <a:buChar char="§"/>
              <a:defRPr/>
            </a:pPr>
            <a:r>
              <a:rPr lang="uk-UA" sz="3600" b="1" dirty="0">
                <a:solidFill>
                  <a:schemeClr val="tx1"/>
                </a:solidFill>
              </a:rPr>
              <a:t>контракт</a:t>
            </a:r>
            <a:r>
              <a:rPr lang="uk-UA" sz="3400" dirty="0">
                <a:solidFill>
                  <a:schemeClr val="tx1"/>
                </a:solidFill>
              </a:rPr>
              <a:t>;</a:t>
            </a:r>
          </a:p>
          <a:p>
            <a:pPr marL="502920" indent="-457200" fontAlgn="auto">
              <a:buClr>
                <a:schemeClr val="accent1"/>
              </a:buClr>
              <a:buFont typeface="Wingdings" panose="05000000000000000000" pitchFamily="2" charset="2"/>
              <a:buChar char="§"/>
              <a:defRPr/>
            </a:pPr>
            <a:r>
              <a:rPr lang="uk-UA" sz="3400" dirty="0">
                <a:solidFill>
                  <a:schemeClr val="tx1"/>
                </a:solidFill>
              </a:rPr>
              <a:t>ТД із </a:t>
            </a:r>
            <a:r>
              <a:rPr lang="uk-UA" sz="3600" b="1" dirty="0">
                <a:solidFill>
                  <a:schemeClr val="tx1"/>
                </a:solidFill>
              </a:rPr>
              <a:t>сезонними</a:t>
            </a:r>
            <a:r>
              <a:rPr lang="uk-UA" sz="3400" dirty="0">
                <a:solidFill>
                  <a:schemeClr val="tx1"/>
                </a:solidFill>
              </a:rPr>
              <a:t> працівниками (</a:t>
            </a:r>
            <a:r>
              <a:rPr lang="ru-RU" sz="3400" dirty="0">
                <a:solidFill>
                  <a:schemeClr val="tx1"/>
                </a:solidFill>
              </a:rPr>
              <a:t>У</a:t>
            </a:r>
            <a:r>
              <a:rPr lang="uk-UA" sz="3400" dirty="0" err="1">
                <a:solidFill>
                  <a:schemeClr val="tx1"/>
                </a:solidFill>
              </a:rPr>
              <a:t>каз</a:t>
            </a:r>
            <a:r>
              <a:rPr lang="ru-RU" sz="3400" dirty="0">
                <a:solidFill>
                  <a:schemeClr val="tx1"/>
                </a:solidFill>
              </a:rPr>
              <a:t> </a:t>
            </a:r>
            <a:r>
              <a:rPr lang="uk-UA" sz="3400" dirty="0">
                <a:solidFill>
                  <a:schemeClr val="tx1"/>
                </a:solidFill>
              </a:rPr>
              <a:t>Президії ВР</a:t>
            </a:r>
            <a:r>
              <a:rPr lang="ru-RU" sz="3400" dirty="0">
                <a:solidFill>
                  <a:schemeClr val="tx1"/>
                </a:solidFill>
              </a:rPr>
              <a:t> СРСР</a:t>
            </a:r>
            <a:r>
              <a:rPr lang="ru-RU" sz="3400" b="1" dirty="0">
                <a:solidFill>
                  <a:schemeClr val="tx1"/>
                </a:solidFill>
              </a:rPr>
              <a:t> </a:t>
            </a:r>
            <a:r>
              <a:rPr lang="uk-UA" sz="3400" dirty="0">
                <a:solidFill>
                  <a:schemeClr val="tx1"/>
                </a:solidFill>
              </a:rPr>
              <a:t>«Про умови праці робітників і службовців, зайнятих на сезонних роботах» </a:t>
            </a:r>
            <a:r>
              <a:rPr lang="ru-RU" sz="2800" dirty="0">
                <a:solidFill>
                  <a:schemeClr val="tx1"/>
                </a:solidFill>
              </a:rPr>
              <a:t>№ 310-09 </a:t>
            </a:r>
            <a:r>
              <a:rPr lang="uk-UA" sz="2800" dirty="0">
                <a:solidFill>
                  <a:schemeClr val="tx1"/>
                </a:solidFill>
              </a:rPr>
              <a:t>від </a:t>
            </a:r>
            <a:r>
              <a:rPr lang="ru-RU" sz="2800" dirty="0">
                <a:solidFill>
                  <a:schemeClr val="tx1"/>
                </a:solidFill>
              </a:rPr>
              <a:t>24.09.1974</a:t>
            </a:r>
            <a:r>
              <a:rPr lang="uk-UA" sz="2800" dirty="0">
                <a:solidFill>
                  <a:schemeClr val="tx1"/>
                </a:solidFill>
              </a:rPr>
              <a:t>)</a:t>
            </a:r>
            <a:endParaRPr lang="uk-UA" sz="3400" dirty="0">
              <a:solidFill>
                <a:schemeClr val="tx1"/>
              </a:solidFill>
            </a:endParaRPr>
          </a:p>
          <a:p>
            <a:pPr marL="502920" indent="-457200" fontAlgn="auto">
              <a:buClr>
                <a:schemeClr val="accent1"/>
              </a:buClr>
              <a:buFont typeface="Wingdings" panose="05000000000000000000" pitchFamily="2" charset="2"/>
              <a:buChar char="§"/>
              <a:defRPr/>
            </a:pPr>
            <a:r>
              <a:rPr lang="uk-UA" sz="3400" dirty="0">
                <a:solidFill>
                  <a:schemeClr val="tx1"/>
                </a:solidFill>
              </a:rPr>
              <a:t>ТД із </a:t>
            </a:r>
            <a:r>
              <a:rPr lang="uk-UA" sz="3600" b="1" dirty="0">
                <a:solidFill>
                  <a:schemeClr val="tx1"/>
                </a:solidFill>
              </a:rPr>
              <a:t>тимчасовими</a:t>
            </a:r>
            <a:r>
              <a:rPr lang="uk-UA" sz="3400" dirty="0">
                <a:solidFill>
                  <a:schemeClr val="tx1"/>
                </a:solidFill>
              </a:rPr>
              <a:t> працівниками (Указ Президії ВР СРСР</a:t>
            </a:r>
            <a:r>
              <a:rPr lang="uk-UA" sz="3400" b="1" dirty="0">
                <a:solidFill>
                  <a:schemeClr val="tx1"/>
                </a:solidFill>
              </a:rPr>
              <a:t> </a:t>
            </a:r>
            <a:r>
              <a:rPr lang="uk-UA" sz="3400" dirty="0">
                <a:solidFill>
                  <a:schemeClr val="tx1"/>
                </a:solidFill>
              </a:rPr>
              <a:t>«Про умови праці тимчасових робітників і службовців»</a:t>
            </a:r>
            <a:r>
              <a:rPr lang="ru-RU" sz="3400" dirty="0">
                <a:solidFill>
                  <a:schemeClr val="tx1"/>
                </a:solidFill>
              </a:rPr>
              <a:t> №</a:t>
            </a:r>
            <a:r>
              <a:rPr lang="uk-UA" sz="3400" dirty="0">
                <a:solidFill>
                  <a:schemeClr val="tx1"/>
                </a:solidFill>
              </a:rPr>
              <a:t>311-09 від 24.09.1974)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Воздушный поток">
    <a:dk1>
      <a:sysClr val="windowText" lastClr="000000"/>
    </a:dk1>
    <a:lt1>
      <a:sysClr val="window" lastClr="FFFFFF"/>
    </a:lt1>
    <a:dk2>
      <a:srgbClr val="212745"/>
    </a:dk2>
    <a:lt2>
      <a:srgbClr val="B4DCFA"/>
    </a:lt2>
    <a:accent1>
      <a:srgbClr val="4E67C8"/>
    </a:accent1>
    <a:accent2>
      <a:srgbClr val="5ECCF3"/>
    </a:accent2>
    <a:accent3>
      <a:srgbClr val="A7EA52"/>
    </a:accent3>
    <a:accent4>
      <a:srgbClr val="5DCEAF"/>
    </a:accent4>
    <a:accent5>
      <a:srgbClr val="FF8021"/>
    </a:accent5>
    <a:accent6>
      <a:srgbClr val="F14124"/>
    </a:accent6>
    <a:hlink>
      <a:srgbClr val="56C7AA"/>
    </a:hlink>
    <a:folHlink>
      <a:srgbClr val="59A8D1"/>
    </a:folHlink>
  </a:clrScheme>
</a:themeOverride>
</file>

<file path=ppt/theme/themeOverride2.xml><?xml version="1.0" encoding="utf-8"?>
<a:themeOverride xmlns:a="http://schemas.openxmlformats.org/drawingml/2006/main">
  <a:clrScheme name="Воздушный поток">
    <a:dk1>
      <a:sysClr val="windowText" lastClr="000000"/>
    </a:dk1>
    <a:lt1>
      <a:sysClr val="window" lastClr="FFFFFF"/>
    </a:lt1>
    <a:dk2>
      <a:srgbClr val="212745"/>
    </a:dk2>
    <a:lt2>
      <a:srgbClr val="B4DCFA"/>
    </a:lt2>
    <a:accent1>
      <a:srgbClr val="4E67C8"/>
    </a:accent1>
    <a:accent2>
      <a:srgbClr val="5ECCF3"/>
    </a:accent2>
    <a:accent3>
      <a:srgbClr val="A7EA52"/>
    </a:accent3>
    <a:accent4>
      <a:srgbClr val="5DCEAF"/>
    </a:accent4>
    <a:accent5>
      <a:srgbClr val="FF8021"/>
    </a:accent5>
    <a:accent6>
      <a:srgbClr val="F14124"/>
    </a:accent6>
    <a:hlink>
      <a:srgbClr val="56C7AA"/>
    </a:hlink>
    <a:folHlink>
      <a:srgbClr val="59A8D1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5332</TotalTime>
  <Words>6528</Words>
  <Application>Microsoft Office PowerPoint</Application>
  <PresentationFormat>Экран (4:3)</PresentationFormat>
  <Paragraphs>485</Paragraphs>
  <Slides>69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69</vt:i4>
      </vt:variant>
    </vt:vector>
  </HeadingPairs>
  <TitlesOfParts>
    <vt:vector size="77" baseType="lpstr">
      <vt:lpstr>Arial</vt:lpstr>
      <vt:lpstr>Calibri</vt:lpstr>
      <vt:lpstr>Comic Sans MS</vt:lpstr>
      <vt:lpstr>Georgia</vt:lpstr>
      <vt:lpstr>Myriad Pro</vt:lpstr>
      <vt:lpstr>Trebuchet MS</vt:lpstr>
      <vt:lpstr>Wingdings</vt:lpstr>
      <vt:lpstr>Воздушный поток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Трудовий договір</dc:title>
  <dc:creator>HOME</dc:creator>
  <cp:lastModifiedBy>legion noutbuk</cp:lastModifiedBy>
  <cp:revision>315</cp:revision>
  <dcterms:created xsi:type="dcterms:W3CDTF">2012-02-12T09:39:07Z</dcterms:created>
  <dcterms:modified xsi:type="dcterms:W3CDTF">2023-03-28T04:28:31Z</dcterms:modified>
</cp:coreProperties>
</file>