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9144000" cy="5143500" type="screen16x9"/>
  <p:notesSz cx="6858000" cy="9144000"/>
  <p:embeddedFontLst>
    <p:embeddedFont>
      <p:font typeface="Amatic SC" charset="-79"/>
      <p:regular r:id="rId47"/>
      <p:bold r:id="rId48"/>
    </p:embeddedFont>
    <p:embeddedFont>
      <p:font typeface="Source Code Pro"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1" d="100"/>
          <a:sy n="121" d="100"/>
        </p:scale>
        <p:origin x="-346" y="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0562007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a393c83143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a393c8314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a393c83143_0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a393c8314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393c83143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393c8314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393c83143_0_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393c8314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393c83143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393c83143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00018619d_0_8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00018619d_0_8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a393c83143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a393c8314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a393c83143_0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a393c83143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a393c83143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a393c83143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a393c83143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a393c83143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a00018619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a0001861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a393c83143_0_1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a393c83143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a39926fa3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a39926fa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a39926fa3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a39926fa3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39926fa37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a39926fa3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39926fa37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39926fa3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a39926fa37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a39926fa3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39926fa37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a39926fa37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a39926fa37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a39926fa37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39926fa37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a39926fa37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a39926fa37_0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a39926fa37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a393c8314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a393c8314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a39926fa37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a39926fa37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a39926fa37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a39926fa3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a39926fa37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a39926fa3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a39926fa37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a39926fa3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a39926fa37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a39926fa37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a39926fa37_0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a39926fa37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a39926fa37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a39926fa3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a39926fa37_0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a39926fa3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a39926fa37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a39926fa3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a39926fa37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a39926fa3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a00018619d_0_8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a00018619d_0_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a39926fa37_0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a39926fa37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a39926fa37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a39926fa37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39926fa37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a39926fa37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a39926fa37_0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a39926fa37_0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a39926fa37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a39926fa37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a393c8314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a393c8314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393c83143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393c83143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a393c83143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a393c8314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a393c83143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a393c8314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393c83143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393c8314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kaggle.com/prasadperera/the-boston-housing-datase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468300" y="382025"/>
            <a:ext cx="8589300" cy="259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ru" sz="4900" dirty="0"/>
              <a:t>Засоби машинного навчання</a:t>
            </a:r>
            <a:endParaRPr sz="4900" dirty="0"/>
          </a:p>
          <a:p>
            <a:pPr marL="0" lvl="0" indent="0" algn="ctr" rtl="0">
              <a:spcBef>
                <a:spcPts val="0"/>
              </a:spcBef>
              <a:spcAft>
                <a:spcPts val="0"/>
              </a:spcAft>
              <a:buNone/>
            </a:pPr>
            <a:r>
              <a:rPr lang="ru" sz="4100" dirty="0"/>
              <a:t>Лекція </a:t>
            </a:r>
            <a:r>
              <a:rPr lang="ru" sz="4100" dirty="0" smtClean="0"/>
              <a:t>. </a:t>
            </a:r>
            <a:r>
              <a:rPr lang="ru" sz="4100" dirty="0"/>
              <a:t>Дерева рішень</a:t>
            </a:r>
            <a:endParaRPr sz="4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body" idx="1"/>
          </p:nvPr>
        </p:nvSpPr>
        <p:spPr>
          <a:xfrm>
            <a:off x="311700" y="397500"/>
            <a:ext cx="8520600" cy="417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a:solidFill>
                  <a:srgbClr val="000000"/>
                </a:solidFill>
              </a:rPr>
              <a:t>Дерева рішень випадки використання</a:t>
            </a:r>
            <a:endParaRPr>
              <a:solidFill>
                <a:srgbClr val="000000"/>
              </a:solidFill>
            </a:endParaRPr>
          </a:p>
          <a:p>
            <a:pPr marL="0" lvl="0" indent="0" algn="ctr" rtl="0">
              <a:spcBef>
                <a:spcPts val="1600"/>
              </a:spcBef>
              <a:spcAft>
                <a:spcPts val="0"/>
              </a:spcAft>
              <a:buNone/>
            </a:pPr>
            <a:r>
              <a:rPr lang="ru" b="1">
                <a:solidFill>
                  <a:srgbClr val="000000"/>
                </a:solidFill>
              </a:rPr>
              <a:t>Дерева рішень і лінійна модель</a:t>
            </a:r>
            <a:endParaRPr b="1">
              <a:solidFill>
                <a:srgbClr val="000000"/>
              </a:solidFill>
            </a:endParaRPr>
          </a:p>
          <a:p>
            <a:pPr marL="0" lvl="0" indent="0" algn="ctr" rtl="0">
              <a:spcBef>
                <a:spcPts val="1600"/>
              </a:spcBef>
              <a:spcAft>
                <a:spcPts val="0"/>
              </a:spcAft>
              <a:buNone/>
            </a:pPr>
            <a:r>
              <a:rPr lang="ru">
                <a:solidFill>
                  <a:srgbClr val="000000"/>
                </a:solidFill>
              </a:rPr>
              <a:t>Дерева рішень для регресії</a:t>
            </a:r>
            <a:endParaRPr>
              <a:solidFill>
                <a:srgbClr val="000000"/>
              </a:solidFill>
            </a:endParaRPr>
          </a:p>
          <a:p>
            <a:pPr marL="0" lvl="0" indent="0" algn="ctr" rtl="0">
              <a:spcBef>
                <a:spcPts val="1600"/>
              </a:spcBef>
              <a:spcAft>
                <a:spcPts val="0"/>
              </a:spcAft>
              <a:buNone/>
            </a:pPr>
            <a:r>
              <a:rPr lang="ru">
                <a:solidFill>
                  <a:srgbClr val="000000"/>
                </a:solidFill>
              </a:rPr>
              <a:t>Метрики розділу</a:t>
            </a:r>
            <a:endParaRPr>
              <a:solidFill>
                <a:srgbClr val="000000"/>
              </a:solidFill>
            </a:endParaRPr>
          </a:p>
          <a:p>
            <a:pPr marL="0" lvl="0" indent="0" algn="ctr" rtl="0">
              <a:spcBef>
                <a:spcPts val="1600"/>
              </a:spcBef>
              <a:spcAft>
                <a:spcPts val="0"/>
              </a:spcAft>
              <a:buNone/>
            </a:pPr>
            <a:r>
              <a:rPr lang="ru">
                <a:solidFill>
                  <a:srgbClr val="000000"/>
                </a:solidFill>
              </a:rPr>
              <a:t>Навчання дерев рішень</a:t>
            </a:r>
            <a:endParaRPr>
              <a:solidFill>
                <a:srgbClr val="000000"/>
              </a:solidFill>
            </a:endParaRPr>
          </a:p>
          <a:p>
            <a:pPr marL="0" lvl="0" indent="0" algn="ctr" rtl="0">
              <a:spcBef>
                <a:spcPts val="1600"/>
              </a:spcBef>
              <a:spcAft>
                <a:spcPts val="1600"/>
              </a:spcAft>
              <a:buNone/>
            </a:pPr>
            <a:endParaRPr>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311700" y="642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Вид Ірису: розподіл спостережень</a:t>
            </a:r>
            <a:endParaRPr/>
          </a:p>
        </p:txBody>
      </p:sp>
      <p:pic>
        <p:nvPicPr>
          <p:cNvPr id="129" name="Google Shape;129;p23"/>
          <p:cNvPicPr preferRelativeResize="0"/>
          <p:nvPr/>
        </p:nvPicPr>
        <p:blipFill rotWithShape="1">
          <a:blip r:embed="rId3">
            <a:alphaModFix/>
          </a:blip>
          <a:srcRect r="59951" b="1816"/>
          <a:stretch/>
        </p:blipFill>
        <p:spPr>
          <a:xfrm>
            <a:off x="429425" y="865250"/>
            <a:ext cx="3112000" cy="4133700"/>
          </a:xfrm>
          <a:prstGeom prst="rect">
            <a:avLst/>
          </a:prstGeom>
          <a:noFill/>
          <a:ln>
            <a:noFill/>
          </a:ln>
        </p:spPr>
      </p:pic>
      <p:pic>
        <p:nvPicPr>
          <p:cNvPr id="130" name="Google Shape;130;p23"/>
          <p:cNvPicPr preferRelativeResize="0"/>
          <p:nvPr/>
        </p:nvPicPr>
        <p:blipFill>
          <a:blip r:embed="rId4">
            <a:alphaModFix/>
          </a:blip>
          <a:stretch>
            <a:fillRect/>
          </a:stretch>
        </p:blipFill>
        <p:spPr>
          <a:xfrm>
            <a:off x="3541425" y="812875"/>
            <a:ext cx="5480775" cy="42811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311700" y="642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Вид Ірису: розподіл спостережень</a:t>
            </a:r>
            <a:endParaRPr/>
          </a:p>
        </p:txBody>
      </p:sp>
      <p:pic>
        <p:nvPicPr>
          <p:cNvPr id="136" name="Google Shape;136;p24"/>
          <p:cNvPicPr preferRelativeResize="0"/>
          <p:nvPr/>
        </p:nvPicPr>
        <p:blipFill>
          <a:blip r:embed="rId3">
            <a:alphaModFix/>
          </a:blip>
          <a:stretch>
            <a:fillRect/>
          </a:stretch>
        </p:blipFill>
        <p:spPr>
          <a:xfrm>
            <a:off x="152400" y="1017650"/>
            <a:ext cx="8839200" cy="353568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311700" y="642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Коли дерева рішень працюють краще, а коли лінійна модель?</a:t>
            </a:r>
            <a:endParaRPr/>
          </a:p>
        </p:txBody>
      </p:sp>
      <p:pic>
        <p:nvPicPr>
          <p:cNvPr id="142" name="Google Shape;142;p25"/>
          <p:cNvPicPr preferRelativeResize="0"/>
          <p:nvPr/>
        </p:nvPicPr>
        <p:blipFill>
          <a:blip r:embed="rId3">
            <a:alphaModFix/>
          </a:blip>
          <a:stretch>
            <a:fillRect/>
          </a:stretch>
        </p:blipFill>
        <p:spPr>
          <a:xfrm>
            <a:off x="2271625" y="1173975"/>
            <a:ext cx="4457446" cy="3973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body" idx="1"/>
          </p:nvPr>
        </p:nvSpPr>
        <p:spPr>
          <a:xfrm>
            <a:off x="311700" y="397500"/>
            <a:ext cx="8520600" cy="417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a:solidFill>
                  <a:srgbClr val="000000"/>
                </a:solidFill>
              </a:rPr>
              <a:t>Дерева рішень випадки використання</a:t>
            </a:r>
            <a:endParaRPr>
              <a:solidFill>
                <a:srgbClr val="000000"/>
              </a:solidFill>
            </a:endParaRPr>
          </a:p>
          <a:p>
            <a:pPr marL="0" lvl="0" indent="0" algn="ctr" rtl="0">
              <a:spcBef>
                <a:spcPts val="1600"/>
              </a:spcBef>
              <a:spcAft>
                <a:spcPts val="0"/>
              </a:spcAft>
              <a:buNone/>
            </a:pPr>
            <a:r>
              <a:rPr lang="ru">
                <a:solidFill>
                  <a:srgbClr val="000000"/>
                </a:solidFill>
              </a:rPr>
              <a:t>Дерева рішень і лінійна модель</a:t>
            </a:r>
            <a:endParaRPr>
              <a:solidFill>
                <a:srgbClr val="000000"/>
              </a:solidFill>
            </a:endParaRPr>
          </a:p>
          <a:p>
            <a:pPr marL="0" lvl="0" indent="0" algn="ctr" rtl="0">
              <a:spcBef>
                <a:spcPts val="1600"/>
              </a:spcBef>
              <a:spcAft>
                <a:spcPts val="0"/>
              </a:spcAft>
              <a:buNone/>
            </a:pPr>
            <a:r>
              <a:rPr lang="ru" b="1">
                <a:solidFill>
                  <a:srgbClr val="000000"/>
                </a:solidFill>
              </a:rPr>
              <a:t>Дерева рішень для регресії</a:t>
            </a:r>
            <a:endParaRPr b="1">
              <a:solidFill>
                <a:srgbClr val="000000"/>
              </a:solidFill>
            </a:endParaRPr>
          </a:p>
          <a:p>
            <a:pPr marL="0" lvl="0" indent="0" algn="ctr" rtl="0">
              <a:spcBef>
                <a:spcPts val="1600"/>
              </a:spcBef>
              <a:spcAft>
                <a:spcPts val="0"/>
              </a:spcAft>
              <a:buNone/>
            </a:pPr>
            <a:r>
              <a:rPr lang="ru">
                <a:solidFill>
                  <a:srgbClr val="000000"/>
                </a:solidFill>
              </a:rPr>
              <a:t>Метрики розділу</a:t>
            </a:r>
            <a:endParaRPr>
              <a:solidFill>
                <a:srgbClr val="000000"/>
              </a:solidFill>
            </a:endParaRPr>
          </a:p>
          <a:p>
            <a:pPr marL="0" lvl="0" indent="0" algn="ctr" rtl="0">
              <a:spcBef>
                <a:spcPts val="1600"/>
              </a:spcBef>
              <a:spcAft>
                <a:spcPts val="0"/>
              </a:spcAft>
              <a:buNone/>
            </a:pPr>
            <a:r>
              <a:rPr lang="ru">
                <a:solidFill>
                  <a:srgbClr val="000000"/>
                </a:solidFill>
              </a:rPr>
              <a:t>Навчання дерев рішень</a:t>
            </a:r>
            <a:endParaRPr>
              <a:solidFill>
                <a:srgbClr val="000000"/>
              </a:solidFill>
            </a:endParaRPr>
          </a:p>
          <a:p>
            <a:pPr marL="0" lvl="0" indent="0" algn="ctr" rtl="0">
              <a:spcBef>
                <a:spcPts val="1600"/>
              </a:spcBef>
              <a:spcAft>
                <a:spcPts val="1600"/>
              </a:spcAft>
              <a:buNone/>
            </a:pPr>
            <a:endParaRPr>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Ціни на нерухомість у Бостоні</a:t>
            </a:r>
            <a:endParaRPr/>
          </a:p>
        </p:txBody>
      </p:sp>
      <p:sp>
        <p:nvSpPr>
          <p:cNvPr id="153" name="Google Shape;153;p27"/>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solidFill>
                  <a:srgbClr val="000000"/>
                </a:solidFill>
              </a:rPr>
              <a:t>Мета аналізу: спрогнозувати ціну на нерухомість</a:t>
            </a:r>
            <a:endParaRPr>
              <a:solidFill>
                <a:srgbClr val="000000"/>
              </a:solidFill>
            </a:endParaRPr>
          </a:p>
          <a:p>
            <a:pPr marL="0" lvl="0" indent="0" algn="l" rtl="0">
              <a:spcBef>
                <a:spcPts val="1600"/>
              </a:spcBef>
              <a:spcAft>
                <a:spcPts val="0"/>
              </a:spcAft>
              <a:buNone/>
            </a:pPr>
            <a:r>
              <a:rPr lang="ru">
                <a:solidFill>
                  <a:srgbClr val="000000"/>
                </a:solidFill>
              </a:rPr>
              <a:t>Кількість ознак: 14</a:t>
            </a:r>
            <a:endParaRPr>
              <a:solidFill>
                <a:srgbClr val="000000"/>
              </a:solidFill>
            </a:endParaRPr>
          </a:p>
          <a:p>
            <a:pPr marL="0" lvl="0" indent="0" algn="l" rtl="0">
              <a:spcBef>
                <a:spcPts val="1600"/>
              </a:spcBef>
              <a:spcAft>
                <a:spcPts val="0"/>
              </a:spcAft>
              <a:buNone/>
            </a:pPr>
            <a:r>
              <a:rPr lang="ru">
                <a:solidFill>
                  <a:srgbClr val="000000"/>
                </a:solidFill>
              </a:rPr>
              <a:t>Характер залежності: нелінійний</a:t>
            </a:r>
            <a:endParaRPr>
              <a:solidFill>
                <a:srgbClr val="000000"/>
              </a:solidFill>
            </a:endParaRPr>
          </a:p>
          <a:p>
            <a:pPr marL="0" lvl="0" indent="0" algn="l" rtl="0">
              <a:spcBef>
                <a:spcPts val="1600"/>
              </a:spcBef>
              <a:spcAft>
                <a:spcPts val="0"/>
              </a:spcAft>
              <a:buNone/>
            </a:pPr>
            <a:r>
              <a:rPr lang="ru" u="sng">
                <a:solidFill>
                  <a:schemeClr val="hlink"/>
                </a:solidFill>
                <a:hlinkClick r:id="rId3"/>
              </a:rPr>
              <a:t>https://www.kaggle.com/prasadperera/the-boston-housing-dataset</a:t>
            </a:r>
            <a:endParaRPr>
              <a:solidFill>
                <a:srgbClr val="000000"/>
              </a:solidFill>
            </a:endParaRPr>
          </a:p>
          <a:p>
            <a:pPr marL="0" lvl="0" indent="0" algn="l" rtl="0">
              <a:spcBef>
                <a:spcPts val="1600"/>
              </a:spcBef>
              <a:spcAft>
                <a:spcPts val="1600"/>
              </a:spcAft>
              <a:buNone/>
            </a:pPr>
            <a:endParaRPr>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Ціни на нерухомість у Бостоні</a:t>
            </a:r>
            <a:endParaRPr/>
          </a:p>
        </p:txBody>
      </p:sp>
      <p:pic>
        <p:nvPicPr>
          <p:cNvPr id="159" name="Google Shape;159;p28"/>
          <p:cNvPicPr preferRelativeResize="0"/>
          <p:nvPr/>
        </p:nvPicPr>
        <p:blipFill>
          <a:blip r:embed="rId3">
            <a:alphaModFix/>
          </a:blip>
          <a:stretch>
            <a:fillRect/>
          </a:stretch>
        </p:blipFill>
        <p:spPr>
          <a:xfrm>
            <a:off x="152400" y="1246250"/>
            <a:ext cx="4714875" cy="23431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Ціни на нерухомість у Бостоні</a:t>
            </a:r>
            <a:endParaRPr/>
          </a:p>
        </p:txBody>
      </p:sp>
      <p:pic>
        <p:nvPicPr>
          <p:cNvPr id="165" name="Google Shape;165;p29"/>
          <p:cNvPicPr preferRelativeResize="0"/>
          <p:nvPr/>
        </p:nvPicPr>
        <p:blipFill>
          <a:blip r:embed="rId3">
            <a:alphaModFix/>
          </a:blip>
          <a:stretch>
            <a:fillRect/>
          </a:stretch>
        </p:blipFill>
        <p:spPr>
          <a:xfrm>
            <a:off x="304800" y="712850"/>
            <a:ext cx="8527500" cy="43608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Ціни на нерухомість у Бостоні</a:t>
            </a:r>
            <a:endParaRPr/>
          </a:p>
        </p:txBody>
      </p:sp>
      <p:pic>
        <p:nvPicPr>
          <p:cNvPr id="171" name="Google Shape;171;p30"/>
          <p:cNvPicPr preferRelativeResize="0"/>
          <p:nvPr/>
        </p:nvPicPr>
        <p:blipFill>
          <a:blip r:embed="rId3">
            <a:alphaModFix/>
          </a:blip>
          <a:stretch>
            <a:fillRect/>
          </a:stretch>
        </p:blipFill>
        <p:spPr>
          <a:xfrm>
            <a:off x="304800" y="712850"/>
            <a:ext cx="8527500" cy="4360854"/>
          </a:xfrm>
          <a:prstGeom prst="rect">
            <a:avLst/>
          </a:prstGeom>
          <a:noFill/>
          <a:ln>
            <a:noFill/>
          </a:ln>
        </p:spPr>
      </p:pic>
      <p:sp>
        <p:nvSpPr>
          <p:cNvPr id="172" name="Google Shape;172;p30"/>
          <p:cNvSpPr txBox="1"/>
          <p:nvPr/>
        </p:nvSpPr>
        <p:spPr>
          <a:xfrm>
            <a:off x="445700" y="3192100"/>
            <a:ext cx="2830800" cy="162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700">
                <a:latin typeface="Source Code Pro"/>
                <a:ea typeface="Source Code Pro"/>
                <a:cs typeface="Source Code Pro"/>
                <a:sym typeface="Source Code Pro"/>
              </a:rPr>
              <a:t>Апроксимація деревами рішень виглядає як полігональна крива</a:t>
            </a:r>
            <a:endParaRPr sz="1700">
              <a:latin typeface="Source Code Pro"/>
              <a:ea typeface="Source Code Pro"/>
              <a:cs typeface="Source Code Pro"/>
              <a:sym typeface="Source Code Pro"/>
            </a:endParaRPr>
          </a:p>
        </p:txBody>
      </p:sp>
      <p:sp>
        <p:nvSpPr>
          <p:cNvPr id="173" name="Google Shape;173;p30"/>
          <p:cNvSpPr txBox="1"/>
          <p:nvPr/>
        </p:nvSpPr>
        <p:spPr>
          <a:xfrm>
            <a:off x="5779700" y="982300"/>
            <a:ext cx="2830800" cy="11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700">
                <a:latin typeface="Source Code Pro"/>
                <a:ea typeface="Source Code Pro"/>
                <a:cs typeface="Source Code Pro"/>
                <a:sym typeface="Source Code Pro"/>
              </a:rPr>
              <a:t>Дерева рішень можуть наближати суттєво нелінійні залежності</a:t>
            </a:r>
            <a:endParaRPr sz="1700">
              <a:latin typeface="Source Code Pro"/>
              <a:ea typeface="Source Code Pro"/>
              <a:cs typeface="Source Code Pro"/>
              <a:sym typeface="Source Code Pr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body" idx="1"/>
          </p:nvPr>
        </p:nvSpPr>
        <p:spPr>
          <a:xfrm>
            <a:off x="311700" y="397500"/>
            <a:ext cx="8520600" cy="417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a:solidFill>
                  <a:srgbClr val="000000"/>
                </a:solidFill>
              </a:rPr>
              <a:t>Дерева рішень випадки використання</a:t>
            </a:r>
            <a:endParaRPr>
              <a:solidFill>
                <a:srgbClr val="000000"/>
              </a:solidFill>
            </a:endParaRPr>
          </a:p>
          <a:p>
            <a:pPr marL="0" lvl="0" indent="0" algn="ctr" rtl="0">
              <a:spcBef>
                <a:spcPts val="1600"/>
              </a:spcBef>
              <a:spcAft>
                <a:spcPts val="0"/>
              </a:spcAft>
              <a:buNone/>
            </a:pPr>
            <a:r>
              <a:rPr lang="ru">
                <a:solidFill>
                  <a:srgbClr val="000000"/>
                </a:solidFill>
              </a:rPr>
              <a:t>Дерева рішень і лінійна модель</a:t>
            </a:r>
            <a:endParaRPr>
              <a:solidFill>
                <a:srgbClr val="000000"/>
              </a:solidFill>
            </a:endParaRPr>
          </a:p>
          <a:p>
            <a:pPr marL="0" lvl="0" indent="0" algn="ctr" rtl="0">
              <a:spcBef>
                <a:spcPts val="1600"/>
              </a:spcBef>
              <a:spcAft>
                <a:spcPts val="0"/>
              </a:spcAft>
              <a:buNone/>
            </a:pPr>
            <a:r>
              <a:rPr lang="ru">
                <a:solidFill>
                  <a:srgbClr val="000000"/>
                </a:solidFill>
              </a:rPr>
              <a:t>Дерева рішень для регресії</a:t>
            </a:r>
            <a:endParaRPr>
              <a:solidFill>
                <a:srgbClr val="000000"/>
              </a:solidFill>
            </a:endParaRPr>
          </a:p>
          <a:p>
            <a:pPr marL="0" lvl="0" indent="0" algn="ctr" rtl="0">
              <a:spcBef>
                <a:spcPts val="1600"/>
              </a:spcBef>
              <a:spcAft>
                <a:spcPts val="0"/>
              </a:spcAft>
              <a:buNone/>
            </a:pPr>
            <a:r>
              <a:rPr lang="ru" b="1">
                <a:solidFill>
                  <a:srgbClr val="000000"/>
                </a:solidFill>
              </a:rPr>
              <a:t>Метрики розділу</a:t>
            </a:r>
            <a:endParaRPr b="1">
              <a:solidFill>
                <a:srgbClr val="000000"/>
              </a:solidFill>
            </a:endParaRPr>
          </a:p>
          <a:p>
            <a:pPr marL="0" lvl="0" indent="0" algn="ctr" rtl="0">
              <a:spcBef>
                <a:spcPts val="1600"/>
              </a:spcBef>
              <a:spcAft>
                <a:spcPts val="0"/>
              </a:spcAft>
              <a:buNone/>
            </a:pPr>
            <a:r>
              <a:rPr lang="ru">
                <a:solidFill>
                  <a:srgbClr val="000000"/>
                </a:solidFill>
              </a:rPr>
              <a:t>Навчання дерев рішень</a:t>
            </a:r>
            <a:endParaRPr>
              <a:solidFill>
                <a:srgbClr val="000000"/>
              </a:solidFill>
            </a:endParaRPr>
          </a:p>
          <a:p>
            <a:pPr marL="0" lvl="0" indent="0" algn="ctr" rtl="0">
              <a:spcBef>
                <a:spcPts val="1600"/>
              </a:spcBef>
              <a:spcAft>
                <a:spcPts val="1600"/>
              </a:spcAft>
              <a:buNone/>
            </a:pPr>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План</a:t>
            </a:r>
            <a:endParaRPr/>
          </a:p>
        </p:txBody>
      </p:sp>
      <p:sp>
        <p:nvSpPr>
          <p:cNvPr id="63" name="Google Shape;63;p1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ru">
                <a:solidFill>
                  <a:srgbClr val="000000"/>
                </a:solidFill>
              </a:rPr>
              <a:t>Хто виживе на Титаніку? Підхід дерев рішень</a:t>
            </a:r>
            <a:endParaRPr>
              <a:solidFill>
                <a:srgbClr val="000000"/>
              </a:solidFill>
            </a:endParaRPr>
          </a:p>
          <a:p>
            <a:pPr marL="457200" lvl="0" indent="-342900" algn="l" rtl="0">
              <a:spcBef>
                <a:spcPts val="0"/>
              </a:spcBef>
              <a:spcAft>
                <a:spcPts val="0"/>
              </a:spcAft>
              <a:buClr>
                <a:srgbClr val="000000"/>
              </a:buClr>
              <a:buSzPts val="1800"/>
              <a:buAutoNum type="arabicPeriod"/>
            </a:pPr>
            <a:r>
              <a:rPr lang="ru">
                <a:solidFill>
                  <a:srgbClr val="000000"/>
                </a:solidFill>
              </a:rPr>
              <a:t>Дерева рішень та лінійний класифікатор</a:t>
            </a:r>
            <a:endParaRPr>
              <a:solidFill>
                <a:srgbClr val="000000"/>
              </a:solidFill>
            </a:endParaRPr>
          </a:p>
          <a:p>
            <a:pPr marL="457200" lvl="0" indent="-342900" algn="l" rtl="0">
              <a:spcBef>
                <a:spcPts val="0"/>
              </a:spcBef>
              <a:spcAft>
                <a:spcPts val="0"/>
              </a:spcAft>
              <a:buClr>
                <a:srgbClr val="000000"/>
              </a:buClr>
              <a:buSzPts val="1800"/>
              <a:buAutoNum type="arabicPeriod"/>
            </a:pPr>
            <a:r>
              <a:rPr lang="ru">
                <a:solidFill>
                  <a:srgbClr val="000000"/>
                </a:solidFill>
              </a:rPr>
              <a:t>Дерева рішень для регресії та класифікації</a:t>
            </a:r>
            <a:endParaRPr>
              <a:solidFill>
                <a:srgbClr val="000000"/>
              </a:solidFill>
            </a:endParaRPr>
          </a:p>
          <a:p>
            <a:pPr marL="457200" lvl="0" indent="-342900" algn="l" rtl="0">
              <a:spcBef>
                <a:spcPts val="0"/>
              </a:spcBef>
              <a:spcAft>
                <a:spcPts val="0"/>
              </a:spcAft>
              <a:buClr>
                <a:srgbClr val="000000"/>
              </a:buClr>
              <a:buSzPts val="1800"/>
              <a:buAutoNum type="arabicPeriod"/>
            </a:pPr>
            <a:r>
              <a:rPr lang="ru">
                <a:solidFill>
                  <a:srgbClr val="000000"/>
                </a:solidFill>
              </a:rPr>
              <a:t>Як побудувати дерево рішень? Простий алгоритм</a:t>
            </a:r>
            <a:endParaRPr>
              <a:solidFill>
                <a:srgbClr val="000000"/>
              </a:solidFill>
            </a:endParaRPr>
          </a:p>
          <a:p>
            <a:pPr marL="457200" lvl="0" indent="-342900" algn="l" rtl="0">
              <a:spcBef>
                <a:spcPts val="0"/>
              </a:spcBef>
              <a:spcAft>
                <a:spcPts val="0"/>
              </a:spcAft>
              <a:buClr>
                <a:srgbClr val="000000"/>
              </a:buClr>
              <a:buSzPts val="1800"/>
              <a:buAutoNum type="arabicPeriod"/>
            </a:pPr>
            <a:r>
              <a:rPr lang="ru">
                <a:solidFill>
                  <a:srgbClr val="000000"/>
                </a:solidFill>
              </a:rPr>
              <a:t>Коли дерева рішень ефективні? Метрики розділу</a:t>
            </a:r>
            <a:endParaRPr>
              <a:solidFill>
                <a:srgbClr val="000000"/>
              </a:solidFill>
            </a:endParaRPr>
          </a:p>
          <a:p>
            <a:pPr marL="457200" lvl="0" indent="-342900" algn="l" rtl="0">
              <a:spcBef>
                <a:spcPts val="0"/>
              </a:spcBef>
              <a:spcAft>
                <a:spcPts val="0"/>
              </a:spcAft>
              <a:buClr>
                <a:srgbClr val="000000"/>
              </a:buClr>
              <a:buSzPts val="1800"/>
              <a:buAutoNum type="arabicPeriod"/>
            </a:pPr>
            <a:r>
              <a:rPr lang="ru">
                <a:solidFill>
                  <a:srgbClr val="000000"/>
                </a:solidFill>
              </a:rPr>
              <a:t>Алгоритм навчання дерев рішень</a:t>
            </a:r>
            <a:endParaRPr>
              <a:solidFill>
                <a:srgbClr val="000000"/>
              </a:solidFill>
            </a:endParaRPr>
          </a:p>
          <a:p>
            <a:pPr marL="457200" lvl="0" indent="0" algn="l" rtl="0">
              <a:spcBef>
                <a:spcPts val="1600"/>
              </a:spcBef>
              <a:spcAft>
                <a:spcPts val="1600"/>
              </a:spcAft>
              <a:buNone/>
            </a:pPr>
            <a:endParaRPr>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Метод рекурсивного розбиття</a:t>
            </a:r>
            <a:endParaRPr/>
          </a:p>
        </p:txBody>
      </p:sp>
      <p:sp>
        <p:nvSpPr>
          <p:cNvPr id="184" name="Google Shape;184;p32"/>
          <p:cNvSpPr txBox="1"/>
          <p:nvPr/>
        </p:nvSpPr>
        <p:spPr>
          <a:xfrm>
            <a:off x="602275" y="3457100"/>
            <a:ext cx="7432200" cy="8010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SzPts val="1700"/>
              <a:buFont typeface="Source Code Pro"/>
              <a:buChar char="●"/>
            </a:pPr>
            <a:r>
              <a:rPr lang="ru" sz="1700">
                <a:latin typeface="Source Code Pro"/>
                <a:ea typeface="Source Code Pro"/>
                <a:cs typeface="Source Code Pro"/>
                <a:sym typeface="Source Code Pro"/>
              </a:rPr>
              <a:t>Яким чином підібрати краще розбиття?</a:t>
            </a:r>
            <a:endParaRPr sz="1700">
              <a:latin typeface="Source Code Pro"/>
              <a:ea typeface="Source Code Pro"/>
              <a:cs typeface="Source Code Pro"/>
              <a:sym typeface="Source Code Pro"/>
            </a:endParaRPr>
          </a:p>
          <a:p>
            <a:pPr marL="457200" lvl="0" indent="-336550" algn="l" rtl="0">
              <a:spcBef>
                <a:spcPts val="0"/>
              </a:spcBef>
              <a:spcAft>
                <a:spcPts val="0"/>
              </a:spcAft>
              <a:buSzPts val="1700"/>
              <a:buFont typeface="Source Code Pro"/>
              <a:buChar char="●"/>
            </a:pPr>
            <a:r>
              <a:rPr lang="ru" sz="1700">
                <a:latin typeface="Source Code Pro"/>
                <a:ea typeface="Source Code Pro"/>
                <a:cs typeface="Source Code Pro"/>
                <a:sym typeface="Source Code Pro"/>
              </a:rPr>
              <a:t>Що таке краще розбиття?</a:t>
            </a:r>
            <a:endParaRPr sz="1700">
              <a:latin typeface="Source Code Pro"/>
              <a:ea typeface="Source Code Pro"/>
              <a:cs typeface="Source Code Pro"/>
              <a:sym typeface="Source Code Pro"/>
            </a:endParaRPr>
          </a:p>
        </p:txBody>
      </p:sp>
      <p:pic>
        <p:nvPicPr>
          <p:cNvPr id="185" name="Google Shape;185;p32"/>
          <p:cNvPicPr preferRelativeResize="0"/>
          <p:nvPr/>
        </p:nvPicPr>
        <p:blipFill>
          <a:blip r:embed="rId3">
            <a:alphaModFix/>
          </a:blip>
          <a:stretch>
            <a:fillRect/>
          </a:stretch>
        </p:blipFill>
        <p:spPr>
          <a:xfrm>
            <a:off x="92175" y="1326900"/>
            <a:ext cx="8839198" cy="19683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3"/>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Метод рекурсивного розбиття</a:t>
            </a:r>
            <a:endParaRPr/>
          </a:p>
        </p:txBody>
      </p:sp>
      <p:sp>
        <p:nvSpPr>
          <p:cNvPr id="191" name="Google Shape;191;p33"/>
          <p:cNvSpPr txBox="1"/>
          <p:nvPr/>
        </p:nvSpPr>
        <p:spPr>
          <a:xfrm>
            <a:off x="602275" y="3457100"/>
            <a:ext cx="7432200" cy="8010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ru" sz="1700">
                <a:latin typeface="Source Code Pro"/>
                <a:ea typeface="Source Code Pro"/>
                <a:cs typeface="Source Code Pro"/>
                <a:sym typeface="Source Code Pro"/>
              </a:rPr>
              <a:t>Ідея алгоритму</a:t>
            </a:r>
            <a:endParaRPr sz="1700">
              <a:latin typeface="Source Code Pro"/>
              <a:ea typeface="Source Code Pro"/>
              <a:cs typeface="Source Code Pro"/>
              <a:sym typeface="Source Code Pro"/>
            </a:endParaRPr>
          </a:p>
          <a:p>
            <a:pPr marL="457200" lvl="0" indent="-336550" algn="l" rtl="0">
              <a:spcBef>
                <a:spcPts val="0"/>
              </a:spcBef>
              <a:spcAft>
                <a:spcPts val="0"/>
              </a:spcAft>
              <a:buSzPts val="1700"/>
              <a:buFont typeface="Source Code Pro"/>
              <a:buChar char="●"/>
            </a:pPr>
            <a:r>
              <a:rPr lang="ru" sz="1700">
                <a:latin typeface="Source Code Pro"/>
                <a:ea typeface="Source Code Pro"/>
                <a:cs typeface="Source Code Pro"/>
                <a:sym typeface="Source Code Pro"/>
              </a:rPr>
              <a:t>На кожному кроці обирати таке розбиття, щоб два потомки були максимально “різні”</a:t>
            </a:r>
            <a:endParaRPr sz="1700">
              <a:latin typeface="Source Code Pro"/>
              <a:ea typeface="Source Code Pro"/>
              <a:cs typeface="Source Code Pro"/>
              <a:sym typeface="Source Code Pro"/>
            </a:endParaRPr>
          </a:p>
          <a:p>
            <a:pPr marL="457200" lvl="0" indent="-336550" algn="l" rtl="0">
              <a:spcBef>
                <a:spcPts val="0"/>
              </a:spcBef>
              <a:spcAft>
                <a:spcPts val="0"/>
              </a:spcAft>
              <a:buSzPts val="1700"/>
              <a:buFont typeface="Source Code Pro"/>
              <a:buChar char="●"/>
            </a:pPr>
            <a:r>
              <a:rPr lang="ru" sz="1700">
                <a:latin typeface="Source Code Pro"/>
                <a:ea typeface="Source Code Pro"/>
                <a:cs typeface="Source Code Pro"/>
                <a:sym typeface="Source Code Pro"/>
              </a:rPr>
              <a:t>Ідеальне розбиття для бінарної класифікації - лівий потомок містить всі випадки з міткою “0”, правий - з міткою “1”</a:t>
            </a:r>
            <a:endParaRPr sz="1700">
              <a:latin typeface="Source Code Pro"/>
              <a:ea typeface="Source Code Pro"/>
              <a:cs typeface="Source Code Pro"/>
              <a:sym typeface="Source Code Pro"/>
            </a:endParaRPr>
          </a:p>
        </p:txBody>
      </p:sp>
      <p:pic>
        <p:nvPicPr>
          <p:cNvPr id="192" name="Google Shape;192;p33"/>
          <p:cNvPicPr preferRelativeResize="0"/>
          <p:nvPr/>
        </p:nvPicPr>
        <p:blipFill>
          <a:blip r:embed="rId3">
            <a:alphaModFix/>
          </a:blip>
          <a:stretch>
            <a:fillRect/>
          </a:stretch>
        </p:blipFill>
        <p:spPr>
          <a:xfrm>
            <a:off x="92175" y="1326900"/>
            <a:ext cx="8839198" cy="196839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4"/>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Метод рекурсивного розбиття</a:t>
            </a:r>
            <a:endParaRPr/>
          </a:p>
        </p:txBody>
      </p:sp>
      <p:sp>
        <p:nvSpPr>
          <p:cNvPr id="198" name="Google Shape;198;p34"/>
          <p:cNvSpPr txBox="1"/>
          <p:nvPr/>
        </p:nvSpPr>
        <p:spPr>
          <a:xfrm>
            <a:off x="590225" y="3833150"/>
            <a:ext cx="7432200" cy="801000"/>
          </a:xfrm>
          <a:prstGeom prst="rect">
            <a:avLst/>
          </a:prstGeom>
          <a:noFill/>
          <a:ln>
            <a:noFill/>
          </a:ln>
        </p:spPr>
        <p:txBody>
          <a:bodyPr spcFirstLastPara="1" wrap="square" lIns="91425" tIns="91425" rIns="91425" bIns="91425" anchor="t" anchorCtr="0">
            <a:noAutofit/>
          </a:bodyPr>
          <a:lstStyle/>
          <a:p>
            <a:pPr marL="457200" lvl="0" indent="0" algn="l" rtl="0">
              <a:spcBef>
                <a:spcPts val="0"/>
              </a:spcBef>
              <a:spcAft>
                <a:spcPts val="0"/>
              </a:spcAft>
              <a:buNone/>
            </a:pPr>
            <a:r>
              <a:rPr lang="ru" sz="1700">
                <a:latin typeface="Source Code Pro"/>
                <a:ea typeface="Source Code Pro"/>
                <a:cs typeface="Source Code Pro"/>
                <a:sym typeface="Source Code Pro"/>
              </a:rPr>
              <a:t>Яким чином можна визначити, що потомки “різні”?</a:t>
            </a:r>
            <a:endParaRPr sz="1700">
              <a:latin typeface="Source Code Pro"/>
              <a:ea typeface="Source Code Pro"/>
              <a:cs typeface="Source Code Pro"/>
              <a:sym typeface="Source Code Pro"/>
            </a:endParaRPr>
          </a:p>
          <a:p>
            <a:pPr marL="457200" lvl="0" indent="-336550" algn="l" rtl="0">
              <a:spcBef>
                <a:spcPts val="0"/>
              </a:spcBef>
              <a:spcAft>
                <a:spcPts val="0"/>
              </a:spcAft>
              <a:buSzPts val="1700"/>
              <a:buFont typeface="Source Code Pro"/>
              <a:buChar char="●"/>
            </a:pPr>
            <a:r>
              <a:rPr lang="ru" sz="1700">
                <a:latin typeface="Source Code Pro"/>
                <a:ea typeface="Source Code Pro"/>
                <a:cs typeface="Source Code Pro"/>
                <a:sym typeface="Source Code Pro"/>
              </a:rPr>
              <a:t>Gini індекс</a:t>
            </a:r>
            <a:endParaRPr sz="1700">
              <a:latin typeface="Source Code Pro"/>
              <a:ea typeface="Source Code Pro"/>
              <a:cs typeface="Source Code Pro"/>
              <a:sym typeface="Source Code Pro"/>
            </a:endParaRPr>
          </a:p>
          <a:p>
            <a:pPr marL="457200" lvl="0" indent="-336550" algn="l" rtl="0">
              <a:spcBef>
                <a:spcPts val="0"/>
              </a:spcBef>
              <a:spcAft>
                <a:spcPts val="0"/>
              </a:spcAft>
              <a:buSzPts val="1700"/>
              <a:buFont typeface="Source Code Pro"/>
              <a:buChar char="●"/>
            </a:pPr>
            <a:r>
              <a:rPr lang="ru" sz="1700">
                <a:latin typeface="Source Code Pro"/>
                <a:ea typeface="Source Code Pro"/>
                <a:cs typeface="Source Code Pro"/>
                <a:sym typeface="Source Code Pro"/>
              </a:rPr>
              <a:t>Приріст кількості інформації</a:t>
            </a:r>
            <a:endParaRPr sz="1700">
              <a:latin typeface="Source Code Pro"/>
              <a:ea typeface="Source Code Pro"/>
              <a:cs typeface="Source Code Pro"/>
              <a:sym typeface="Source Code Pro"/>
            </a:endParaRPr>
          </a:p>
        </p:txBody>
      </p:sp>
      <p:pic>
        <p:nvPicPr>
          <p:cNvPr id="199" name="Google Shape;199;p34"/>
          <p:cNvPicPr preferRelativeResize="0"/>
          <p:nvPr/>
        </p:nvPicPr>
        <p:blipFill>
          <a:blip r:embed="rId3">
            <a:alphaModFix/>
          </a:blip>
          <a:stretch>
            <a:fillRect/>
          </a:stretch>
        </p:blipFill>
        <p:spPr>
          <a:xfrm>
            <a:off x="92175" y="1326900"/>
            <a:ext cx="8839198" cy="196839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5"/>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Метод рекурсивного розбиття</a:t>
            </a:r>
            <a:endParaRPr/>
          </a:p>
        </p:txBody>
      </p:sp>
      <p:sp>
        <p:nvSpPr>
          <p:cNvPr id="205" name="Google Shape;205;p35"/>
          <p:cNvSpPr txBox="1"/>
          <p:nvPr/>
        </p:nvSpPr>
        <p:spPr>
          <a:xfrm>
            <a:off x="626350" y="3411550"/>
            <a:ext cx="8094600" cy="1491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ru" sz="1700" b="1">
                <a:latin typeface="Source Code Pro"/>
                <a:ea typeface="Source Code Pro"/>
                <a:cs typeface="Source Code Pro"/>
                <a:sym typeface="Source Code Pro"/>
              </a:rPr>
              <a:t>Gini індекс</a:t>
            </a:r>
            <a:r>
              <a:rPr lang="ru" sz="1700">
                <a:latin typeface="Source Code Pro"/>
                <a:ea typeface="Source Code Pro"/>
                <a:cs typeface="Source Code Pro"/>
                <a:sym typeface="Source Code Pro"/>
              </a:rPr>
              <a:t> вимірює ймовірність того, що певна ознака може бути класифіковано невірно, коли значення ознаки обрано випадково. Індекс приймає значення від 0 до 1. Значення 0 свідчить що спостереження належать до одного класу, а значення 1 - всі спостереження випадково розподілено між класами</a:t>
            </a:r>
            <a:endParaRPr sz="1700">
              <a:latin typeface="Source Code Pro"/>
              <a:ea typeface="Source Code Pro"/>
              <a:cs typeface="Source Code Pro"/>
              <a:sym typeface="Source Code Pro"/>
            </a:endParaRPr>
          </a:p>
          <a:p>
            <a:pPr marL="0" lvl="0" indent="0" algn="l" rtl="0">
              <a:spcBef>
                <a:spcPts val="0"/>
              </a:spcBef>
              <a:spcAft>
                <a:spcPts val="0"/>
              </a:spcAft>
              <a:buNone/>
            </a:pPr>
            <a:endParaRPr sz="1700">
              <a:latin typeface="Source Code Pro"/>
              <a:ea typeface="Source Code Pro"/>
              <a:cs typeface="Source Code Pro"/>
              <a:sym typeface="Source Code Pro"/>
            </a:endParaRPr>
          </a:p>
        </p:txBody>
      </p:sp>
      <p:pic>
        <p:nvPicPr>
          <p:cNvPr id="206" name="Google Shape;206;p35"/>
          <p:cNvPicPr preferRelativeResize="0"/>
          <p:nvPr/>
        </p:nvPicPr>
        <p:blipFill>
          <a:blip r:embed="rId3">
            <a:alphaModFix/>
          </a:blip>
          <a:stretch>
            <a:fillRect/>
          </a:stretch>
        </p:blipFill>
        <p:spPr>
          <a:xfrm>
            <a:off x="92175" y="1326900"/>
            <a:ext cx="8839198" cy="196839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6"/>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Метод рекурсивного розбиття</a:t>
            </a:r>
            <a:endParaRPr/>
          </a:p>
        </p:txBody>
      </p:sp>
      <p:sp>
        <p:nvSpPr>
          <p:cNvPr id="212" name="Google Shape;212;p36"/>
          <p:cNvSpPr txBox="1"/>
          <p:nvPr/>
        </p:nvSpPr>
        <p:spPr>
          <a:xfrm>
            <a:off x="626350" y="3411550"/>
            <a:ext cx="8094600" cy="1491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ru" sz="1700" b="1">
                <a:latin typeface="Source Code Pro"/>
                <a:ea typeface="Source Code Pro"/>
                <a:cs typeface="Source Code Pro"/>
                <a:sym typeface="Source Code Pro"/>
              </a:rPr>
              <a:t>Приріст кількості інформації</a:t>
            </a:r>
            <a:r>
              <a:rPr lang="ru" sz="1700">
                <a:latin typeface="Source Code Pro"/>
                <a:ea typeface="Source Code Pro"/>
                <a:cs typeface="Source Code Pro"/>
                <a:sym typeface="Source Code Pro"/>
              </a:rPr>
              <a:t> використовується для визначення ознаки, які дають найбільший приріст інформації при розділі. Основано на понятті інформаційної ентропії. Вища ентропія свідчить про випадковість розподілення. Алгоритм намагається зменшити рівень ентропії при зниженні від кореня дерева до листів </a:t>
            </a:r>
            <a:endParaRPr sz="1700">
              <a:latin typeface="Source Code Pro"/>
              <a:ea typeface="Source Code Pro"/>
              <a:cs typeface="Source Code Pro"/>
              <a:sym typeface="Source Code Pro"/>
            </a:endParaRPr>
          </a:p>
          <a:p>
            <a:pPr marL="0" lvl="0" indent="0" algn="l" rtl="0">
              <a:spcBef>
                <a:spcPts val="0"/>
              </a:spcBef>
              <a:spcAft>
                <a:spcPts val="0"/>
              </a:spcAft>
              <a:buNone/>
            </a:pPr>
            <a:endParaRPr sz="1700">
              <a:latin typeface="Source Code Pro"/>
              <a:ea typeface="Source Code Pro"/>
              <a:cs typeface="Source Code Pro"/>
              <a:sym typeface="Source Code Pro"/>
            </a:endParaRPr>
          </a:p>
        </p:txBody>
      </p:sp>
      <p:pic>
        <p:nvPicPr>
          <p:cNvPr id="213" name="Google Shape;213;p36"/>
          <p:cNvPicPr preferRelativeResize="0"/>
          <p:nvPr/>
        </p:nvPicPr>
        <p:blipFill>
          <a:blip r:embed="rId3">
            <a:alphaModFix/>
          </a:blip>
          <a:stretch>
            <a:fillRect/>
          </a:stretch>
        </p:blipFill>
        <p:spPr>
          <a:xfrm>
            <a:off x="92175" y="1326900"/>
            <a:ext cx="8839198" cy="196839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7"/>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Ступінь різноманітності</a:t>
            </a:r>
            <a:endParaRPr/>
          </a:p>
        </p:txBody>
      </p:sp>
      <p:sp>
        <p:nvSpPr>
          <p:cNvPr id="219" name="Google Shape;219;p37"/>
          <p:cNvSpPr txBox="1"/>
          <p:nvPr/>
        </p:nvSpPr>
        <p:spPr>
          <a:xfrm>
            <a:off x="662500" y="975700"/>
            <a:ext cx="3071700" cy="3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latin typeface="Source Code Pro"/>
              <a:ea typeface="Source Code Pro"/>
              <a:cs typeface="Source Code Pro"/>
              <a:sym typeface="Source Code Pro"/>
            </a:endParaRPr>
          </a:p>
          <a:p>
            <a:pPr marL="0" lvl="0" indent="0" algn="l" rtl="0">
              <a:spcBef>
                <a:spcPts val="0"/>
              </a:spcBef>
              <a:spcAft>
                <a:spcPts val="0"/>
              </a:spcAft>
              <a:buNone/>
            </a:pPr>
            <a:r>
              <a:rPr lang="ru" sz="1600">
                <a:latin typeface="Source Code Pro"/>
                <a:ea typeface="Source Code Pro"/>
                <a:cs typeface="Source Code Pro"/>
                <a:sym typeface="Source Code Pro"/>
              </a:rPr>
              <a:t>[0,1,0,1,0,0,1]</a:t>
            </a:r>
            <a:endParaRPr sz="1600">
              <a:latin typeface="Source Code Pro"/>
              <a:ea typeface="Source Code Pro"/>
              <a:cs typeface="Source Code Pro"/>
              <a:sym typeface="Source Code Pro"/>
            </a:endParaRPr>
          </a:p>
          <a:p>
            <a:pPr marL="0" lvl="0" indent="0" algn="l" rtl="0">
              <a:spcBef>
                <a:spcPts val="0"/>
              </a:spcBef>
              <a:spcAft>
                <a:spcPts val="0"/>
              </a:spcAft>
              <a:buNone/>
            </a:pPr>
            <a:endParaRPr sz="1600">
              <a:latin typeface="Source Code Pro"/>
              <a:ea typeface="Source Code Pro"/>
              <a:cs typeface="Source Code Pro"/>
              <a:sym typeface="Source Code Pro"/>
            </a:endParaRPr>
          </a:p>
          <a:p>
            <a:pPr marL="0" lvl="0" indent="0" algn="l" rtl="0">
              <a:spcBef>
                <a:spcPts val="0"/>
              </a:spcBef>
              <a:spcAft>
                <a:spcPts val="0"/>
              </a:spcAft>
              <a:buNone/>
            </a:pPr>
            <a:endParaRPr sz="1600">
              <a:latin typeface="Source Code Pro"/>
              <a:ea typeface="Source Code Pro"/>
              <a:cs typeface="Source Code Pro"/>
              <a:sym typeface="Source Code Pro"/>
            </a:endParaRPr>
          </a:p>
          <a:p>
            <a:pPr marL="0" lvl="0" indent="0" algn="l" rtl="0">
              <a:spcBef>
                <a:spcPts val="0"/>
              </a:spcBef>
              <a:spcAft>
                <a:spcPts val="0"/>
              </a:spcAft>
              <a:buNone/>
            </a:pPr>
            <a:r>
              <a:rPr lang="ru" sz="1600">
                <a:latin typeface="Source Code Pro"/>
                <a:ea typeface="Source Code Pro"/>
                <a:cs typeface="Source Code Pro"/>
                <a:sym typeface="Source Code Pro"/>
              </a:rPr>
              <a:t>Різноманітність висока</a:t>
            </a:r>
            <a:endParaRPr sz="1600">
              <a:latin typeface="Source Code Pro"/>
              <a:ea typeface="Source Code Pro"/>
              <a:cs typeface="Source Code Pro"/>
              <a:sym typeface="Source Code Pro"/>
            </a:endParaRPr>
          </a:p>
          <a:p>
            <a:pPr marL="0" lvl="0" indent="0" algn="l" rtl="0">
              <a:spcBef>
                <a:spcPts val="0"/>
              </a:spcBef>
              <a:spcAft>
                <a:spcPts val="0"/>
              </a:spcAft>
              <a:buNone/>
            </a:pPr>
            <a:endParaRPr sz="1600">
              <a:latin typeface="Source Code Pro"/>
              <a:ea typeface="Source Code Pro"/>
              <a:cs typeface="Source Code Pro"/>
              <a:sym typeface="Source Code Pro"/>
            </a:endParaRPr>
          </a:p>
          <a:p>
            <a:pPr marL="0" lvl="0" indent="0" algn="l" rtl="0">
              <a:spcBef>
                <a:spcPts val="0"/>
              </a:spcBef>
              <a:spcAft>
                <a:spcPts val="0"/>
              </a:spcAft>
              <a:buNone/>
            </a:pPr>
            <a:r>
              <a:rPr lang="ru" sz="1600">
                <a:latin typeface="Source Code Pro"/>
                <a:ea typeface="Source Code Pro"/>
                <a:cs typeface="Source Code Pro"/>
                <a:sym typeface="Source Code Pro"/>
              </a:rPr>
              <a:t>Gini = 0.49</a:t>
            </a:r>
            <a:endParaRPr sz="1600">
              <a:latin typeface="Source Code Pro"/>
              <a:ea typeface="Source Code Pro"/>
              <a:cs typeface="Source Code Pro"/>
              <a:sym typeface="Source Code Pro"/>
            </a:endParaRPr>
          </a:p>
          <a:p>
            <a:pPr marL="0" lvl="0" indent="0" algn="l" rtl="0">
              <a:spcBef>
                <a:spcPts val="0"/>
              </a:spcBef>
              <a:spcAft>
                <a:spcPts val="0"/>
              </a:spcAft>
              <a:buNone/>
            </a:pPr>
            <a:endParaRPr sz="1600">
              <a:latin typeface="Source Code Pro"/>
              <a:ea typeface="Source Code Pro"/>
              <a:cs typeface="Source Code Pro"/>
              <a:sym typeface="Source Code Pro"/>
            </a:endParaRPr>
          </a:p>
          <a:p>
            <a:pPr marL="0" lvl="0" indent="0" algn="l" rtl="0">
              <a:spcBef>
                <a:spcPts val="0"/>
              </a:spcBef>
              <a:spcAft>
                <a:spcPts val="0"/>
              </a:spcAft>
              <a:buNone/>
            </a:pPr>
            <a:r>
              <a:rPr lang="ru" sz="1600">
                <a:latin typeface="Source Code Pro"/>
                <a:ea typeface="Source Code Pro"/>
                <a:cs typeface="Source Code Pro"/>
                <a:sym typeface="Source Code Pro"/>
              </a:rPr>
              <a:t>Entropy = 0.98</a:t>
            </a:r>
            <a:endParaRPr sz="1600">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
        <p:nvSpPr>
          <p:cNvPr id="220" name="Google Shape;220;p37"/>
          <p:cNvSpPr txBox="1"/>
          <p:nvPr/>
        </p:nvSpPr>
        <p:spPr>
          <a:xfrm>
            <a:off x="5310700" y="975700"/>
            <a:ext cx="3071700" cy="3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latin typeface="Source Code Pro"/>
              <a:ea typeface="Source Code Pro"/>
              <a:cs typeface="Source Code Pro"/>
              <a:sym typeface="Source Code Pro"/>
            </a:endParaRPr>
          </a:p>
          <a:p>
            <a:pPr marL="0" lvl="0" indent="0" algn="l" rtl="0">
              <a:spcBef>
                <a:spcPts val="0"/>
              </a:spcBef>
              <a:spcAft>
                <a:spcPts val="0"/>
              </a:spcAft>
              <a:buNone/>
            </a:pPr>
            <a:r>
              <a:rPr lang="ru" sz="1600">
                <a:latin typeface="Source Code Pro"/>
                <a:ea typeface="Source Code Pro"/>
                <a:cs typeface="Source Code Pro"/>
                <a:sym typeface="Source Code Pro"/>
              </a:rPr>
              <a:t>[1,1,1,1,1,1,1]</a:t>
            </a:r>
            <a:endParaRPr sz="1600">
              <a:latin typeface="Source Code Pro"/>
              <a:ea typeface="Source Code Pro"/>
              <a:cs typeface="Source Code Pro"/>
              <a:sym typeface="Source Code Pro"/>
            </a:endParaRPr>
          </a:p>
          <a:p>
            <a:pPr marL="0" lvl="0" indent="0" algn="l" rtl="0">
              <a:spcBef>
                <a:spcPts val="0"/>
              </a:spcBef>
              <a:spcAft>
                <a:spcPts val="0"/>
              </a:spcAft>
              <a:buNone/>
            </a:pPr>
            <a:endParaRPr sz="1600">
              <a:latin typeface="Source Code Pro"/>
              <a:ea typeface="Source Code Pro"/>
              <a:cs typeface="Source Code Pro"/>
              <a:sym typeface="Source Code Pro"/>
            </a:endParaRPr>
          </a:p>
          <a:p>
            <a:pPr marL="0" lvl="0" indent="0" algn="l" rtl="0">
              <a:spcBef>
                <a:spcPts val="0"/>
              </a:spcBef>
              <a:spcAft>
                <a:spcPts val="0"/>
              </a:spcAft>
              <a:buNone/>
            </a:pPr>
            <a:endParaRPr sz="1600">
              <a:latin typeface="Source Code Pro"/>
              <a:ea typeface="Source Code Pro"/>
              <a:cs typeface="Source Code Pro"/>
              <a:sym typeface="Source Code Pro"/>
            </a:endParaRPr>
          </a:p>
          <a:p>
            <a:pPr marL="0" lvl="0" indent="0" algn="l" rtl="0">
              <a:spcBef>
                <a:spcPts val="0"/>
              </a:spcBef>
              <a:spcAft>
                <a:spcPts val="0"/>
              </a:spcAft>
              <a:buNone/>
            </a:pPr>
            <a:r>
              <a:rPr lang="ru" sz="1600">
                <a:latin typeface="Source Code Pro"/>
                <a:ea typeface="Source Code Pro"/>
                <a:cs typeface="Source Code Pro"/>
                <a:sym typeface="Source Code Pro"/>
              </a:rPr>
              <a:t>Різноманітність низька</a:t>
            </a:r>
            <a:endParaRPr sz="1600">
              <a:latin typeface="Source Code Pro"/>
              <a:ea typeface="Source Code Pro"/>
              <a:cs typeface="Source Code Pro"/>
              <a:sym typeface="Source Code Pro"/>
            </a:endParaRPr>
          </a:p>
          <a:p>
            <a:pPr marL="0" lvl="0" indent="0" algn="l" rtl="0">
              <a:spcBef>
                <a:spcPts val="0"/>
              </a:spcBef>
              <a:spcAft>
                <a:spcPts val="0"/>
              </a:spcAft>
              <a:buNone/>
            </a:pPr>
            <a:endParaRPr sz="1600">
              <a:latin typeface="Source Code Pro"/>
              <a:ea typeface="Source Code Pro"/>
              <a:cs typeface="Source Code Pro"/>
              <a:sym typeface="Source Code Pro"/>
            </a:endParaRPr>
          </a:p>
          <a:p>
            <a:pPr marL="0" lvl="0" indent="0" algn="l" rtl="0">
              <a:spcBef>
                <a:spcPts val="0"/>
              </a:spcBef>
              <a:spcAft>
                <a:spcPts val="0"/>
              </a:spcAft>
              <a:buNone/>
            </a:pPr>
            <a:r>
              <a:rPr lang="ru" sz="1600">
                <a:latin typeface="Source Code Pro"/>
                <a:ea typeface="Source Code Pro"/>
                <a:cs typeface="Source Code Pro"/>
                <a:sym typeface="Source Code Pro"/>
              </a:rPr>
              <a:t>Gini = 0</a:t>
            </a:r>
            <a:endParaRPr sz="1600">
              <a:latin typeface="Source Code Pro"/>
              <a:ea typeface="Source Code Pro"/>
              <a:cs typeface="Source Code Pro"/>
              <a:sym typeface="Source Code Pro"/>
            </a:endParaRPr>
          </a:p>
          <a:p>
            <a:pPr marL="0" lvl="0" indent="0" algn="l" rtl="0">
              <a:spcBef>
                <a:spcPts val="0"/>
              </a:spcBef>
              <a:spcAft>
                <a:spcPts val="0"/>
              </a:spcAft>
              <a:buNone/>
            </a:pPr>
            <a:endParaRPr sz="1600">
              <a:latin typeface="Source Code Pro"/>
              <a:ea typeface="Source Code Pro"/>
              <a:cs typeface="Source Code Pro"/>
              <a:sym typeface="Source Code Pro"/>
            </a:endParaRPr>
          </a:p>
          <a:p>
            <a:pPr marL="0" lvl="0" indent="0" algn="l" rtl="0">
              <a:spcBef>
                <a:spcPts val="0"/>
              </a:spcBef>
              <a:spcAft>
                <a:spcPts val="0"/>
              </a:spcAft>
              <a:buNone/>
            </a:pPr>
            <a:r>
              <a:rPr lang="ru" sz="1600">
                <a:latin typeface="Source Code Pro"/>
                <a:ea typeface="Source Code Pro"/>
                <a:cs typeface="Source Code Pro"/>
                <a:sym typeface="Source Code Pro"/>
              </a:rPr>
              <a:t>Entropy = 0</a:t>
            </a:r>
            <a:endParaRPr sz="1600">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a:p>
            <a:pPr marL="0" lvl="0" indent="0" algn="l" rtl="0">
              <a:spcBef>
                <a:spcPts val="0"/>
              </a:spcBef>
              <a:spcAft>
                <a:spcPts val="0"/>
              </a:spcAft>
              <a:buNone/>
            </a:pPr>
            <a:endParaRPr>
              <a:latin typeface="Source Code Pro"/>
              <a:ea typeface="Source Code Pro"/>
              <a:cs typeface="Source Code Pro"/>
              <a:sym typeface="Source Code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8"/>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Ступінь різноманітності</a:t>
            </a:r>
            <a:endParaRPr/>
          </a:p>
        </p:txBody>
      </p:sp>
      <p:pic>
        <p:nvPicPr>
          <p:cNvPr id="226" name="Google Shape;226;p38"/>
          <p:cNvPicPr preferRelativeResize="0"/>
          <p:nvPr/>
        </p:nvPicPr>
        <p:blipFill>
          <a:blip r:embed="rId3">
            <a:alphaModFix/>
          </a:blip>
          <a:stretch>
            <a:fillRect/>
          </a:stretch>
        </p:blipFill>
        <p:spPr>
          <a:xfrm>
            <a:off x="311700" y="1073950"/>
            <a:ext cx="8282401" cy="201947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9"/>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Ступінь різноманітності</a:t>
            </a:r>
            <a:endParaRPr/>
          </a:p>
        </p:txBody>
      </p:sp>
      <p:pic>
        <p:nvPicPr>
          <p:cNvPr id="232" name="Google Shape;232;p39"/>
          <p:cNvPicPr preferRelativeResize="0"/>
          <p:nvPr/>
        </p:nvPicPr>
        <p:blipFill>
          <a:blip r:embed="rId3">
            <a:alphaModFix/>
          </a:blip>
          <a:stretch>
            <a:fillRect/>
          </a:stretch>
        </p:blipFill>
        <p:spPr>
          <a:xfrm>
            <a:off x="311700" y="1073950"/>
            <a:ext cx="8282401" cy="2019474"/>
          </a:xfrm>
          <a:prstGeom prst="rect">
            <a:avLst/>
          </a:prstGeom>
          <a:noFill/>
          <a:ln>
            <a:noFill/>
          </a:ln>
        </p:spPr>
      </p:pic>
      <p:pic>
        <p:nvPicPr>
          <p:cNvPr id="233" name="Google Shape;233;p39"/>
          <p:cNvPicPr preferRelativeResize="0"/>
          <p:nvPr/>
        </p:nvPicPr>
        <p:blipFill>
          <a:blip r:embed="rId4">
            <a:alphaModFix/>
          </a:blip>
          <a:stretch>
            <a:fillRect/>
          </a:stretch>
        </p:blipFill>
        <p:spPr>
          <a:xfrm>
            <a:off x="457200" y="3322025"/>
            <a:ext cx="8584499" cy="13917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0"/>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Приріст інформації (Information Gain)</a:t>
            </a:r>
            <a:endParaRPr/>
          </a:p>
        </p:txBody>
      </p:sp>
      <p:pic>
        <p:nvPicPr>
          <p:cNvPr id="239" name="Google Shape;239;p40"/>
          <p:cNvPicPr preferRelativeResize="0"/>
          <p:nvPr/>
        </p:nvPicPr>
        <p:blipFill>
          <a:blip r:embed="rId3">
            <a:alphaModFix/>
          </a:blip>
          <a:stretch>
            <a:fillRect/>
          </a:stretch>
        </p:blipFill>
        <p:spPr>
          <a:xfrm>
            <a:off x="1145400" y="660725"/>
            <a:ext cx="6631901" cy="4397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245" name="Google Shape;245;p41"/>
          <p:cNvPicPr preferRelativeResize="0"/>
          <p:nvPr/>
        </p:nvPicPr>
        <p:blipFill>
          <a:blip r:embed="rId3">
            <a:alphaModFix/>
          </a:blip>
          <a:stretch>
            <a:fillRect/>
          </a:stretch>
        </p:blipFill>
        <p:spPr>
          <a:xfrm>
            <a:off x="990600" y="712850"/>
            <a:ext cx="7236195" cy="4202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body" idx="1"/>
          </p:nvPr>
        </p:nvSpPr>
        <p:spPr>
          <a:xfrm>
            <a:off x="311700" y="397500"/>
            <a:ext cx="8520600" cy="417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ru" b="1">
                <a:solidFill>
                  <a:srgbClr val="000000"/>
                </a:solidFill>
              </a:rPr>
              <a:t>Дерева рішень випадки використання</a:t>
            </a:r>
            <a:endParaRPr b="1">
              <a:solidFill>
                <a:srgbClr val="000000"/>
              </a:solidFill>
            </a:endParaRPr>
          </a:p>
          <a:p>
            <a:pPr marL="0" lvl="0" indent="0" algn="ctr" rtl="0">
              <a:spcBef>
                <a:spcPts val="1600"/>
              </a:spcBef>
              <a:spcAft>
                <a:spcPts val="0"/>
              </a:spcAft>
              <a:buNone/>
            </a:pPr>
            <a:r>
              <a:rPr lang="ru">
                <a:solidFill>
                  <a:srgbClr val="000000"/>
                </a:solidFill>
              </a:rPr>
              <a:t>Дерева рішень і лінійна модель</a:t>
            </a:r>
            <a:endParaRPr>
              <a:solidFill>
                <a:srgbClr val="000000"/>
              </a:solidFill>
            </a:endParaRPr>
          </a:p>
          <a:p>
            <a:pPr marL="0" lvl="0" indent="0" algn="ctr" rtl="0">
              <a:spcBef>
                <a:spcPts val="1600"/>
              </a:spcBef>
              <a:spcAft>
                <a:spcPts val="0"/>
              </a:spcAft>
              <a:buNone/>
            </a:pPr>
            <a:r>
              <a:rPr lang="ru">
                <a:solidFill>
                  <a:srgbClr val="000000"/>
                </a:solidFill>
              </a:rPr>
              <a:t>Дерева рішень для регресії</a:t>
            </a:r>
            <a:endParaRPr>
              <a:solidFill>
                <a:srgbClr val="000000"/>
              </a:solidFill>
            </a:endParaRPr>
          </a:p>
          <a:p>
            <a:pPr marL="0" lvl="0" indent="0" algn="ctr" rtl="0">
              <a:spcBef>
                <a:spcPts val="1600"/>
              </a:spcBef>
              <a:spcAft>
                <a:spcPts val="0"/>
              </a:spcAft>
              <a:buNone/>
            </a:pPr>
            <a:r>
              <a:rPr lang="ru">
                <a:solidFill>
                  <a:srgbClr val="000000"/>
                </a:solidFill>
              </a:rPr>
              <a:t>Метрики розділу</a:t>
            </a:r>
            <a:endParaRPr>
              <a:solidFill>
                <a:srgbClr val="000000"/>
              </a:solidFill>
            </a:endParaRPr>
          </a:p>
          <a:p>
            <a:pPr marL="0" lvl="0" indent="0" algn="ctr" rtl="0">
              <a:spcBef>
                <a:spcPts val="1600"/>
              </a:spcBef>
              <a:spcAft>
                <a:spcPts val="0"/>
              </a:spcAft>
              <a:buNone/>
            </a:pPr>
            <a:r>
              <a:rPr lang="ru">
                <a:solidFill>
                  <a:srgbClr val="000000"/>
                </a:solidFill>
              </a:rPr>
              <a:t>Навчання дерев рішень</a:t>
            </a:r>
            <a:endParaRPr>
              <a:solidFill>
                <a:srgbClr val="000000"/>
              </a:solidFill>
            </a:endParaRPr>
          </a:p>
          <a:p>
            <a:pPr marL="0" lvl="0" indent="0" algn="ctr" rtl="0">
              <a:spcBef>
                <a:spcPts val="1600"/>
              </a:spcBef>
              <a:spcAft>
                <a:spcPts val="1600"/>
              </a:spcAft>
              <a:buNone/>
            </a:pP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251" name="Google Shape;251;p42"/>
          <p:cNvPicPr preferRelativeResize="0"/>
          <p:nvPr/>
        </p:nvPicPr>
        <p:blipFill>
          <a:blip r:embed="rId3">
            <a:alphaModFix/>
          </a:blip>
          <a:stretch>
            <a:fillRect/>
          </a:stretch>
        </p:blipFill>
        <p:spPr>
          <a:xfrm>
            <a:off x="381000" y="789050"/>
            <a:ext cx="8390457" cy="4202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3"/>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257" name="Google Shape;257;p43"/>
          <p:cNvPicPr preferRelativeResize="0"/>
          <p:nvPr/>
        </p:nvPicPr>
        <p:blipFill>
          <a:blip r:embed="rId3">
            <a:alphaModFix/>
          </a:blip>
          <a:stretch>
            <a:fillRect/>
          </a:stretch>
        </p:blipFill>
        <p:spPr>
          <a:xfrm>
            <a:off x="381000" y="789050"/>
            <a:ext cx="8390457" cy="42020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263" name="Google Shape;263;p44"/>
          <p:cNvPicPr preferRelativeResize="0"/>
          <p:nvPr/>
        </p:nvPicPr>
        <p:blipFill>
          <a:blip r:embed="rId3">
            <a:alphaModFix/>
          </a:blip>
          <a:stretch>
            <a:fillRect/>
          </a:stretch>
        </p:blipFill>
        <p:spPr>
          <a:xfrm>
            <a:off x="188550" y="840900"/>
            <a:ext cx="8769399" cy="41297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5"/>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269" name="Google Shape;269;p45"/>
          <p:cNvPicPr preferRelativeResize="0"/>
          <p:nvPr/>
        </p:nvPicPr>
        <p:blipFill>
          <a:blip r:embed="rId3">
            <a:alphaModFix/>
          </a:blip>
          <a:stretch>
            <a:fillRect/>
          </a:stretch>
        </p:blipFill>
        <p:spPr>
          <a:xfrm>
            <a:off x="152400" y="789050"/>
            <a:ext cx="8991599" cy="4260554"/>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6"/>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275" name="Google Shape;275;p46"/>
          <p:cNvPicPr preferRelativeResize="0"/>
          <p:nvPr/>
        </p:nvPicPr>
        <p:blipFill>
          <a:blip r:embed="rId3">
            <a:alphaModFix/>
          </a:blip>
          <a:stretch>
            <a:fillRect/>
          </a:stretch>
        </p:blipFill>
        <p:spPr>
          <a:xfrm>
            <a:off x="64150" y="652350"/>
            <a:ext cx="9003650" cy="427511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7"/>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281" name="Google Shape;281;p47"/>
          <p:cNvPicPr preferRelativeResize="0"/>
          <p:nvPr/>
        </p:nvPicPr>
        <p:blipFill>
          <a:blip r:embed="rId3">
            <a:alphaModFix/>
          </a:blip>
          <a:stretch>
            <a:fillRect/>
          </a:stretch>
        </p:blipFill>
        <p:spPr>
          <a:xfrm>
            <a:off x="40075" y="664400"/>
            <a:ext cx="9027725" cy="418917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8"/>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287" name="Google Shape;287;p48"/>
          <p:cNvPicPr preferRelativeResize="0"/>
          <p:nvPr/>
        </p:nvPicPr>
        <p:blipFill>
          <a:blip r:embed="rId3">
            <a:alphaModFix/>
          </a:blip>
          <a:stretch>
            <a:fillRect/>
          </a:stretch>
        </p:blipFill>
        <p:spPr>
          <a:xfrm>
            <a:off x="76200" y="636650"/>
            <a:ext cx="8991601" cy="433805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9"/>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293" name="Google Shape;293;p49"/>
          <p:cNvPicPr preferRelativeResize="0"/>
          <p:nvPr/>
        </p:nvPicPr>
        <p:blipFill>
          <a:blip r:embed="rId3">
            <a:alphaModFix/>
          </a:blip>
          <a:stretch>
            <a:fillRect/>
          </a:stretch>
        </p:blipFill>
        <p:spPr>
          <a:xfrm>
            <a:off x="152400" y="636650"/>
            <a:ext cx="8991599" cy="427297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50"/>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299" name="Google Shape;299;p50"/>
          <p:cNvPicPr preferRelativeResize="0"/>
          <p:nvPr/>
        </p:nvPicPr>
        <p:blipFill>
          <a:blip r:embed="rId3">
            <a:alphaModFix/>
          </a:blip>
          <a:stretch>
            <a:fillRect/>
          </a:stretch>
        </p:blipFill>
        <p:spPr>
          <a:xfrm>
            <a:off x="76200" y="1093850"/>
            <a:ext cx="8991600" cy="286789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1"/>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305" name="Google Shape;305;p51"/>
          <p:cNvPicPr preferRelativeResize="0"/>
          <p:nvPr/>
        </p:nvPicPr>
        <p:blipFill>
          <a:blip r:embed="rId3">
            <a:alphaModFix/>
          </a:blip>
          <a:stretch>
            <a:fillRect/>
          </a:stretch>
        </p:blipFill>
        <p:spPr>
          <a:xfrm>
            <a:off x="76200" y="1093850"/>
            <a:ext cx="8991600" cy="28678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Вгадай хто. Приклад дерев рішень</a:t>
            </a:r>
            <a:endParaRPr/>
          </a:p>
        </p:txBody>
      </p:sp>
      <p:pic>
        <p:nvPicPr>
          <p:cNvPr id="74" name="Google Shape;74;p16"/>
          <p:cNvPicPr preferRelativeResize="0"/>
          <p:nvPr/>
        </p:nvPicPr>
        <p:blipFill>
          <a:blip r:embed="rId3">
            <a:alphaModFix/>
          </a:blip>
          <a:stretch>
            <a:fillRect/>
          </a:stretch>
        </p:blipFill>
        <p:spPr>
          <a:xfrm>
            <a:off x="2874725" y="1559450"/>
            <a:ext cx="3648075" cy="1247775"/>
          </a:xfrm>
          <a:prstGeom prst="rect">
            <a:avLst/>
          </a:prstGeom>
          <a:noFill/>
          <a:ln>
            <a:noFill/>
          </a:ln>
        </p:spPr>
      </p:pic>
      <p:sp>
        <p:nvSpPr>
          <p:cNvPr id="75" name="Google Shape;75;p16"/>
          <p:cNvSpPr txBox="1"/>
          <p:nvPr/>
        </p:nvSpPr>
        <p:spPr>
          <a:xfrm>
            <a:off x="2228450" y="3059600"/>
            <a:ext cx="5492700" cy="4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500">
                <a:latin typeface="Source Code Pro"/>
                <a:ea typeface="Source Code Pro"/>
                <a:cs typeface="Source Code Pro"/>
                <a:sym typeface="Source Code Pro"/>
              </a:rPr>
              <a:t>Задайте питання і вгадайте кого загадали?</a:t>
            </a:r>
            <a:endParaRPr sz="1500">
              <a:latin typeface="Source Code Pro"/>
              <a:ea typeface="Source Code Pro"/>
              <a:cs typeface="Source Code Pro"/>
              <a:sym typeface="Source Code Pro"/>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2"/>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311" name="Google Shape;311;p52"/>
          <p:cNvPicPr preferRelativeResize="0"/>
          <p:nvPr/>
        </p:nvPicPr>
        <p:blipFill>
          <a:blip r:embed="rId3">
            <a:alphaModFix/>
          </a:blip>
          <a:stretch>
            <a:fillRect/>
          </a:stretch>
        </p:blipFill>
        <p:spPr>
          <a:xfrm>
            <a:off x="152400" y="712850"/>
            <a:ext cx="8991599" cy="427554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3"/>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317" name="Google Shape;317;p53"/>
          <p:cNvPicPr preferRelativeResize="0"/>
          <p:nvPr/>
        </p:nvPicPr>
        <p:blipFill>
          <a:blip r:embed="rId3">
            <a:alphaModFix/>
          </a:blip>
          <a:stretch>
            <a:fillRect/>
          </a:stretch>
        </p:blipFill>
        <p:spPr>
          <a:xfrm>
            <a:off x="152400" y="712850"/>
            <a:ext cx="8991600" cy="42578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4"/>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323" name="Google Shape;323;p54"/>
          <p:cNvPicPr preferRelativeResize="0"/>
          <p:nvPr/>
        </p:nvPicPr>
        <p:blipFill>
          <a:blip r:embed="rId3">
            <a:alphaModFix/>
          </a:blip>
          <a:stretch>
            <a:fillRect/>
          </a:stretch>
        </p:blipFill>
        <p:spPr>
          <a:xfrm>
            <a:off x="76200" y="712850"/>
            <a:ext cx="8847800" cy="41897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55"/>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Алгоритм навчання</a:t>
            </a:r>
            <a:endParaRPr/>
          </a:p>
        </p:txBody>
      </p:sp>
      <p:pic>
        <p:nvPicPr>
          <p:cNvPr id="329" name="Google Shape;329;p55"/>
          <p:cNvPicPr preferRelativeResize="0"/>
          <p:nvPr/>
        </p:nvPicPr>
        <p:blipFill>
          <a:blip r:embed="rId3">
            <a:alphaModFix/>
          </a:blip>
          <a:stretch>
            <a:fillRect/>
          </a:stretch>
        </p:blipFill>
        <p:spPr>
          <a:xfrm>
            <a:off x="76200" y="789050"/>
            <a:ext cx="8991600" cy="3007429"/>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6"/>
          <p:cNvSpPr txBox="1">
            <a:spLocks noGrp="1"/>
          </p:cNvSpPr>
          <p:nvPr>
            <p:ph type="title"/>
          </p:nvPr>
        </p:nvSpPr>
        <p:spPr>
          <a:xfrm>
            <a:off x="311700" y="-119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Побудовані дерева</a:t>
            </a:r>
            <a:endParaRPr/>
          </a:p>
        </p:txBody>
      </p:sp>
      <p:pic>
        <p:nvPicPr>
          <p:cNvPr id="335" name="Google Shape;335;p56"/>
          <p:cNvPicPr preferRelativeResize="0"/>
          <p:nvPr/>
        </p:nvPicPr>
        <p:blipFill>
          <a:blip r:embed="rId3">
            <a:alphaModFix/>
          </a:blip>
          <a:stretch>
            <a:fillRect/>
          </a:stretch>
        </p:blipFill>
        <p:spPr>
          <a:xfrm>
            <a:off x="2816550" y="1701825"/>
            <a:ext cx="3225250" cy="2115850"/>
          </a:xfrm>
          <a:prstGeom prst="rect">
            <a:avLst/>
          </a:prstGeom>
          <a:noFill/>
          <a:ln>
            <a:noFill/>
          </a:ln>
        </p:spPr>
      </p:pic>
      <p:pic>
        <p:nvPicPr>
          <p:cNvPr id="336" name="Google Shape;336;p56"/>
          <p:cNvPicPr preferRelativeResize="0"/>
          <p:nvPr/>
        </p:nvPicPr>
        <p:blipFill>
          <a:blip r:embed="rId4">
            <a:alphaModFix/>
          </a:blip>
          <a:stretch>
            <a:fillRect/>
          </a:stretch>
        </p:blipFill>
        <p:spPr>
          <a:xfrm>
            <a:off x="224325" y="2286825"/>
            <a:ext cx="2949801" cy="2744349"/>
          </a:xfrm>
          <a:prstGeom prst="rect">
            <a:avLst/>
          </a:prstGeom>
          <a:noFill/>
          <a:ln>
            <a:noFill/>
          </a:ln>
        </p:spPr>
      </p:pic>
      <p:pic>
        <p:nvPicPr>
          <p:cNvPr id="337" name="Google Shape;337;p56"/>
          <p:cNvPicPr preferRelativeResize="0"/>
          <p:nvPr/>
        </p:nvPicPr>
        <p:blipFill>
          <a:blip r:embed="rId5">
            <a:alphaModFix/>
          </a:blip>
          <a:stretch>
            <a:fillRect/>
          </a:stretch>
        </p:blipFill>
        <p:spPr>
          <a:xfrm>
            <a:off x="5979599" y="382900"/>
            <a:ext cx="3164399" cy="2925645"/>
          </a:xfrm>
          <a:prstGeom prst="rect">
            <a:avLst/>
          </a:prstGeom>
          <a:noFill/>
          <a:ln>
            <a:noFill/>
          </a:ln>
        </p:spPr>
      </p:pic>
      <p:sp>
        <p:nvSpPr>
          <p:cNvPr id="338" name="Google Shape;338;p56"/>
          <p:cNvSpPr txBox="1"/>
          <p:nvPr/>
        </p:nvSpPr>
        <p:spPr>
          <a:xfrm>
            <a:off x="6973100" y="3670275"/>
            <a:ext cx="1397400" cy="8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500">
                <a:latin typeface="Source Code Pro"/>
                <a:ea typeface="Source Code Pro"/>
                <a:cs typeface="Source Code Pro"/>
                <a:sym typeface="Source Code Pro"/>
              </a:rPr>
              <a:t>Метрика ентропія</a:t>
            </a:r>
            <a:endParaRPr sz="1500">
              <a:latin typeface="Source Code Pro"/>
              <a:ea typeface="Source Code Pro"/>
              <a:cs typeface="Source Code Pro"/>
              <a:sym typeface="Source Code Pro"/>
            </a:endParaRPr>
          </a:p>
        </p:txBody>
      </p:sp>
      <p:sp>
        <p:nvSpPr>
          <p:cNvPr id="339" name="Google Shape;339;p56"/>
          <p:cNvSpPr txBox="1"/>
          <p:nvPr/>
        </p:nvSpPr>
        <p:spPr>
          <a:xfrm>
            <a:off x="419900" y="1003275"/>
            <a:ext cx="1397400" cy="8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500">
                <a:latin typeface="Source Code Pro"/>
                <a:ea typeface="Source Code Pro"/>
                <a:cs typeface="Source Code Pro"/>
                <a:sym typeface="Source Code Pro"/>
              </a:rPr>
              <a:t>Метрика Gini</a:t>
            </a:r>
            <a:endParaRPr sz="1500">
              <a:latin typeface="Source Code Pro"/>
              <a:ea typeface="Source Code Pro"/>
              <a:cs typeface="Source Code Pro"/>
              <a:sym typeface="Source Code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311700" y="642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Вгадай хто. Приклад дерев рішень</a:t>
            </a:r>
            <a:endParaRPr/>
          </a:p>
        </p:txBody>
      </p:sp>
      <p:pic>
        <p:nvPicPr>
          <p:cNvPr id="81" name="Google Shape;81;p17"/>
          <p:cNvPicPr preferRelativeResize="0"/>
          <p:nvPr/>
        </p:nvPicPr>
        <p:blipFill>
          <a:blip r:embed="rId3">
            <a:alphaModFix/>
          </a:blip>
          <a:stretch>
            <a:fillRect/>
          </a:stretch>
        </p:blipFill>
        <p:spPr>
          <a:xfrm>
            <a:off x="366100" y="712850"/>
            <a:ext cx="3648075" cy="1247775"/>
          </a:xfrm>
          <a:prstGeom prst="rect">
            <a:avLst/>
          </a:prstGeom>
          <a:noFill/>
          <a:ln>
            <a:noFill/>
          </a:ln>
        </p:spPr>
      </p:pic>
      <p:sp>
        <p:nvSpPr>
          <p:cNvPr id="82" name="Google Shape;82;p17"/>
          <p:cNvSpPr txBox="1"/>
          <p:nvPr/>
        </p:nvSpPr>
        <p:spPr>
          <a:xfrm>
            <a:off x="4521575" y="1857825"/>
            <a:ext cx="2011500" cy="4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500">
                <a:latin typeface="Source Code Pro"/>
                <a:ea typeface="Source Code Pro"/>
                <a:cs typeface="Source Code Pro"/>
                <a:sym typeface="Source Code Pro"/>
              </a:rPr>
              <a:t>Носить окуляри?</a:t>
            </a:r>
            <a:endParaRPr sz="1500">
              <a:latin typeface="Source Code Pro"/>
              <a:ea typeface="Source Code Pro"/>
              <a:cs typeface="Source Code Pro"/>
              <a:sym typeface="Source Code Pro"/>
            </a:endParaRPr>
          </a:p>
        </p:txBody>
      </p:sp>
      <p:pic>
        <p:nvPicPr>
          <p:cNvPr id="83" name="Google Shape;83;p17"/>
          <p:cNvPicPr preferRelativeResize="0"/>
          <p:nvPr/>
        </p:nvPicPr>
        <p:blipFill>
          <a:blip r:embed="rId4">
            <a:alphaModFix/>
          </a:blip>
          <a:stretch>
            <a:fillRect/>
          </a:stretch>
        </p:blipFill>
        <p:spPr>
          <a:xfrm>
            <a:off x="480400" y="2273550"/>
            <a:ext cx="3876675" cy="695325"/>
          </a:xfrm>
          <a:prstGeom prst="rect">
            <a:avLst/>
          </a:prstGeom>
          <a:noFill/>
          <a:ln>
            <a:noFill/>
          </a:ln>
        </p:spPr>
      </p:pic>
      <p:sp>
        <p:nvSpPr>
          <p:cNvPr id="84" name="Google Shape;84;p17"/>
          <p:cNvSpPr txBox="1"/>
          <p:nvPr/>
        </p:nvSpPr>
        <p:spPr>
          <a:xfrm>
            <a:off x="4521575" y="2924625"/>
            <a:ext cx="2011500" cy="4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500">
                <a:latin typeface="Source Code Pro"/>
                <a:ea typeface="Source Code Pro"/>
                <a:cs typeface="Source Code Pro"/>
                <a:sym typeface="Source Code Pro"/>
              </a:rPr>
              <a:t>Чоловік?</a:t>
            </a:r>
            <a:endParaRPr sz="1500">
              <a:latin typeface="Source Code Pro"/>
              <a:ea typeface="Source Code Pro"/>
              <a:cs typeface="Source Code Pro"/>
              <a:sym typeface="Source Code Pro"/>
            </a:endParaRPr>
          </a:p>
        </p:txBody>
      </p:sp>
      <p:cxnSp>
        <p:nvCxnSpPr>
          <p:cNvPr id="85" name="Google Shape;85;p17"/>
          <p:cNvCxnSpPr/>
          <p:nvPr/>
        </p:nvCxnSpPr>
        <p:spPr>
          <a:xfrm flipH="1">
            <a:off x="1867038" y="3027425"/>
            <a:ext cx="399300" cy="273000"/>
          </a:xfrm>
          <a:prstGeom prst="straightConnector1">
            <a:avLst/>
          </a:prstGeom>
          <a:noFill/>
          <a:ln w="9525" cap="flat" cmpd="sng">
            <a:solidFill>
              <a:schemeClr val="dk2"/>
            </a:solidFill>
            <a:prstDash val="solid"/>
            <a:round/>
            <a:headEnd type="none" w="med" len="med"/>
            <a:tailEnd type="triangle" w="med" len="med"/>
          </a:ln>
        </p:spPr>
      </p:cxnSp>
      <p:cxnSp>
        <p:nvCxnSpPr>
          <p:cNvPr id="86" name="Google Shape;86;p17"/>
          <p:cNvCxnSpPr/>
          <p:nvPr/>
        </p:nvCxnSpPr>
        <p:spPr>
          <a:xfrm>
            <a:off x="2266338" y="3027425"/>
            <a:ext cx="468000" cy="285000"/>
          </a:xfrm>
          <a:prstGeom prst="straightConnector1">
            <a:avLst/>
          </a:prstGeom>
          <a:noFill/>
          <a:ln w="9525" cap="flat" cmpd="sng">
            <a:solidFill>
              <a:schemeClr val="dk2"/>
            </a:solidFill>
            <a:prstDash val="solid"/>
            <a:round/>
            <a:headEnd type="none" w="med" len="med"/>
            <a:tailEnd type="triangle" w="med" len="med"/>
          </a:ln>
        </p:spPr>
      </p:cxnSp>
      <p:pic>
        <p:nvPicPr>
          <p:cNvPr id="87" name="Google Shape;87;p17"/>
          <p:cNvPicPr preferRelativeResize="0"/>
          <p:nvPr/>
        </p:nvPicPr>
        <p:blipFill>
          <a:blip r:embed="rId5">
            <a:alphaModFix/>
          </a:blip>
          <a:stretch>
            <a:fillRect/>
          </a:stretch>
        </p:blipFill>
        <p:spPr>
          <a:xfrm>
            <a:off x="1143000" y="3323825"/>
            <a:ext cx="2800350" cy="838200"/>
          </a:xfrm>
          <a:prstGeom prst="rect">
            <a:avLst/>
          </a:prstGeom>
          <a:noFill/>
          <a:ln>
            <a:noFill/>
          </a:ln>
        </p:spPr>
      </p:pic>
      <p:sp>
        <p:nvSpPr>
          <p:cNvPr id="88" name="Google Shape;88;p17"/>
          <p:cNvSpPr txBox="1"/>
          <p:nvPr/>
        </p:nvSpPr>
        <p:spPr>
          <a:xfrm>
            <a:off x="4521575" y="4143825"/>
            <a:ext cx="2011500" cy="4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500">
                <a:latin typeface="Source Code Pro"/>
                <a:ea typeface="Source Code Pro"/>
                <a:cs typeface="Source Code Pro"/>
                <a:sym typeface="Source Code Pro"/>
              </a:rPr>
              <a:t>Довге волосся?</a:t>
            </a:r>
            <a:endParaRPr sz="1500">
              <a:latin typeface="Source Code Pro"/>
              <a:ea typeface="Source Code Pro"/>
              <a:cs typeface="Source Code Pro"/>
              <a:sym typeface="Source Code Pro"/>
            </a:endParaRPr>
          </a:p>
        </p:txBody>
      </p:sp>
      <p:pic>
        <p:nvPicPr>
          <p:cNvPr id="89" name="Google Shape;89;p17"/>
          <p:cNvPicPr preferRelativeResize="0"/>
          <p:nvPr/>
        </p:nvPicPr>
        <p:blipFill>
          <a:blip r:embed="rId6">
            <a:alphaModFix/>
          </a:blip>
          <a:stretch>
            <a:fillRect/>
          </a:stretch>
        </p:blipFill>
        <p:spPr>
          <a:xfrm>
            <a:off x="1880575" y="4446650"/>
            <a:ext cx="2687752" cy="687775"/>
          </a:xfrm>
          <a:prstGeom prst="rect">
            <a:avLst/>
          </a:prstGeom>
          <a:noFill/>
          <a:ln>
            <a:noFill/>
          </a:ln>
        </p:spPr>
      </p:pic>
      <p:cxnSp>
        <p:nvCxnSpPr>
          <p:cNvPr id="90" name="Google Shape;90;p17"/>
          <p:cNvCxnSpPr/>
          <p:nvPr/>
        </p:nvCxnSpPr>
        <p:spPr>
          <a:xfrm flipH="1">
            <a:off x="1257438" y="1884425"/>
            <a:ext cx="399300" cy="273000"/>
          </a:xfrm>
          <a:prstGeom prst="straightConnector1">
            <a:avLst/>
          </a:prstGeom>
          <a:noFill/>
          <a:ln w="9525" cap="flat" cmpd="sng">
            <a:solidFill>
              <a:schemeClr val="dk2"/>
            </a:solidFill>
            <a:prstDash val="solid"/>
            <a:round/>
            <a:headEnd type="none" w="med" len="med"/>
            <a:tailEnd type="triangle" w="med" len="med"/>
          </a:ln>
        </p:spPr>
      </p:cxnSp>
      <p:cxnSp>
        <p:nvCxnSpPr>
          <p:cNvPr id="91" name="Google Shape;91;p17"/>
          <p:cNvCxnSpPr/>
          <p:nvPr/>
        </p:nvCxnSpPr>
        <p:spPr>
          <a:xfrm>
            <a:off x="1656738" y="1884425"/>
            <a:ext cx="468000" cy="285000"/>
          </a:xfrm>
          <a:prstGeom prst="straightConnector1">
            <a:avLst/>
          </a:prstGeom>
          <a:noFill/>
          <a:ln w="9525" cap="flat" cmpd="sng">
            <a:solidFill>
              <a:schemeClr val="dk2"/>
            </a:solidFill>
            <a:prstDash val="solid"/>
            <a:round/>
            <a:headEnd type="none" w="med" len="med"/>
            <a:tailEnd type="triangle" w="med" len="med"/>
          </a:ln>
        </p:spPr>
      </p:cxnSp>
      <p:cxnSp>
        <p:nvCxnSpPr>
          <p:cNvPr id="92" name="Google Shape;92;p17"/>
          <p:cNvCxnSpPr/>
          <p:nvPr/>
        </p:nvCxnSpPr>
        <p:spPr>
          <a:xfrm flipH="1">
            <a:off x="2781438" y="4170425"/>
            <a:ext cx="399300" cy="273000"/>
          </a:xfrm>
          <a:prstGeom prst="straightConnector1">
            <a:avLst/>
          </a:prstGeom>
          <a:noFill/>
          <a:ln w="9525" cap="flat" cmpd="sng">
            <a:solidFill>
              <a:schemeClr val="dk2"/>
            </a:solidFill>
            <a:prstDash val="solid"/>
            <a:round/>
            <a:headEnd type="none" w="med" len="med"/>
            <a:tailEnd type="triangle" w="med" len="med"/>
          </a:ln>
        </p:spPr>
      </p:cxnSp>
      <p:cxnSp>
        <p:nvCxnSpPr>
          <p:cNvPr id="93" name="Google Shape;93;p17"/>
          <p:cNvCxnSpPr/>
          <p:nvPr/>
        </p:nvCxnSpPr>
        <p:spPr>
          <a:xfrm>
            <a:off x="3180738" y="4170425"/>
            <a:ext cx="468000" cy="285000"/>
          </a:xfrm>
          <a:prstGeom prst="straightConnector1">
            <a:avLst/>
          </a:prstGeom>
          <a:noFill/>
          <a:ln w="9525" cap="flat" cmpd="sng">
            <a:solidFill>
              <a:schemeClr val="dk2"/>
            </a:solidFill>
            <a:prstDash val="solid"/>
            <a:round/>
            <a:headEnd type="none" w="med" len="med"/>
            <a:tailEnd type="triangle" w="med" len="med"/>
          </a:ln>
        </p:spPr>
      </p:cxnSp>
      <p:sp>
        <p:nvSpPr>
          <p:cNvPr id="94" name="Google Shape;94;p17"/>
          <p:cNvSpPr txBox="1"/>
          <p:nvPr/>
        </p:nvSpPr>
        <p:spPr>
          <a:xfrm>
            <a:off x="6533075" y="2491025"/>
            <a:ext cx="2406300" cy="80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ru" sz="1700">
                <a:latin typeface="Source Code Pro"/>
                <a:ea typeface="Source Code Pro"/>
                <a:cs typeface="Source Code Pro"/>
                <a:sym typeface="Source Code Pro"/>
              </a:rPr>
              <a:t>Дерева рішень використовуються:</a:t>
            </a:r>
            <a:endParaRPr sz="1700">
              <a:latin typeface="Source Code Pro"/>
              <a:ea typeface="Source Code Pro"/>
              <a:cs typeface="Source Code Pro"/>
              <a:sym typeface="Source Code Pro"/>
            </a:endParaRPr>
          </a:p>
          <a:p>
            <a:pPr marL="457200" lvl="0" indent="-336550" algn="l" rtl="0">
              <a:spcBef>
                <a:spcPts val="0"/>
              </a:spcBef>
              <a:spcAft>
                <a:spcPts val="0"/>
              </a:spcAft>
              <a:buSzPts val="1700"/>
              <a:buFont typeface="Source Code Pro"/>
              <a:buChar char="●"/>
            </a:pPr>
            <a:r>
              <a:rPr lang="ru" sz="1700">
                <a:latin typeface="Source Code Pro"/>
                <a:ea typeface="Source Code Pro"/>
                <a:cs typeface="Source Code Pro"/>
                <a:sym typeface="Source Code Pro"/>
              </a:rPr>
              <a:t>Регресія</a:t>
            </a:r>
            <a:endParaRPr sz="1700">
              <a:latin typeface="Source Code Pro"/>
              <a:ea typeface="Source Code Pro"/>
              <a:cs typeface="Source Code Pro"/>
              <a:sym typeface="Source Code Pro"/>
            </a:endParaRPr>
          </a:p>
          <a:p>
            <a:pPr marL="457200" lvl="0" indent="-336550" algn="l" rtl="0">
              <a:spcBef>
                <a:spcPts val="0"/>
              </a:spcBef>
              <a:spcAft>
                <a:spcPts val="0"/>
              </a:spcAft>
              <a:buSzPts val="1700"/>
              <a:buFont typeface="Source Code Pro"/>
              <a:buChar char="●"/>
            </a:pPr>
            <a:r>
              <a:rPr lang="ru" sz="1700">
                <a:latin typeface="Source Code Pro"/>
                <a:ea typeface="Source Code Pro"/>
                <a:cs typeface="Source Code Pro"/>
                <a:sym typeface="Source Code Pro"/>
              </a:rPr>
              <a:t>Класифікація</a:t>
            </a:r>
            <a:endParaRPr sz="1700">
              <a:latin typeface="Source Code Pro"/>
              <a:ea typeface="Source Code Pro"/>
              <a:cs typeface="Source Code Pro"/>
              <a:sym typeface="Source Code Pr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642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Хто виживе на Титаніку? Метод дерев рішень</a:t>
            </a:r>
            <a:endParaRPr/>
          </a:p>
        </p:txBody>
      </p:sp>
      <p:pic>
        <p:nvPicPr>
          <p:cNvPr id="100" name="Google Shape;100;p18"/>
          <p:cNvPicPr preferRelativeResize="0"/>
          <p:nvPr/>
        </p:nvPicPr>
        <p:blipFill>
          <a:blip r:embed="rId3">
            <a:alphaModFix/>
          </a:blip>
          <a:stretch>
            <a:fillRect/>
          </a:stretch>
        </p:blipFill>
        <p:spPr>
          <a:xfrm>
            <a:off x="513775" y="1252551"/>
            <a:ext cx="8179576" cy="2927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00" y="642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Хто виживе на Титаніку? Метод дерев рішень</a:t>
            </a:r>
            <a:endParaRPr/>
          </a:p>
        </p:txBody>
      </p:sp>
      <p:pic>
        <p:nvPicPr>
          <p:cNvPr id="106" name="Google Shape;106;p19"/>
          <p:cNvPicPr preferRelativeResize="0"/>
          <p:nvPr/>
        </p:nvPicPr>
        <p:blipFill>
          <a:blip r:embed="rId3">
            <a:alphaModFix/>
          </a:blip>
          <a:stretch>
            <a:fillRect/>
          </a:stretch>
        </p:blipFill>
        <p:spPr>
          <a:xfrm>
            <a:off x="1405400" y="981500"/>
            <a:ext cx="6251931" cy="39734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311700" y="642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Вид Ірису</a:t>
            </a:r>
            <a:endParaRPr/>
          </a:p>
        </p:txBody>
      </p:sp>
      <p:pic>
        <p:nvPicPr>
          <p:cNvPr id="112" name="Google Shape;112;p20"/>
          <p:cNvPicPr preferRelativeResize="0"/>
          <p:nvPr/>
        </p:nvPicPr>
        <p:blipFill>
          <a:blip r:embed="rId3">
            <a:alphaModFix/>
          </a:blip>
          <a:stretch>
            <a:fillRect/>
          </a:stretch>
        </p:blipFill>
        <p:spPr>
          <a:xfrm>
            <a:off x="228600" y="789050"/>
            <a:ext cx="8767500" cy="42701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311700" y="642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a:t>Вид Ірису</a:t>
            </a:r>
            <a:endParaRPr/>
          </a:p>
        </p:txBody>
      </p:sp>
      <p:pic>
        <p:nvPicPr>
          <p:cNvPr id="118" name="Google Shape;118;p21"/>
          <p:cNvPicPr preferRelativeResize="0"/>
          <p:nvPr/>
        </p:nvPicPr>
        <p:blipFill>
          <a:blip r:embed="rId3">
            <a:alphaModFix/>
          </a:blip>
          <a:stretch>
            <a:fillRect/>
          </a:stretch>
        </p:blipFill>
        <p:spPr>
          <a:xfrm>
            <a:off x="1477425" y="1069775"/>
            <a:ext cx="6496050" cy="3495675"/>
          </a:xfrm>
          <a:prstGeom prst="rect">
            <a:avLst/>
          </a:prstGeom>
          <a:noFill/>
          <a:ln>
            <a:noFill/>
          </a:ln>
        </p:spPr>
      </p:pic>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483</Words>
  <Application>Microsoft Office PowerPoint</Application>
  <PresentationFormat>Экран (16:9)</PresentationFormat>
  <Paragraphs>110</Paragraphs>
  <Slides>44</Slides>
  <Notes>44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44</vt:i4>
      </vt:variant>
    </vt:vector>
  </HeadingPairs>
  <TitlesOfParts>
    <vt:vector size="48" baseType="lpstr">
      <vt:lpstr>Arial</vt:lpstr>
      <vt:lpstr>Amatic SC</vt:lpstr>
      <vt:lpstr>Source Code Pro</vt:lpstr>
      <vt:lpstr>Beach Day</vt:lpstr>
      <vt:lpstr>Засоби машинного навчання Лекція . Дерева рішень</vt:lpstr>
      <vt:lpstr>План</vt:lpstr>
      <vt:lpstr>Презентация PowerPoint</vt:lpstr>
      <vt:lpstr>Вгадай хто. Приклад дерев рішень</vt:lpstr>
      <vt:lpstr>Вгадай хто. Приклад дерев рішень</vt:lpstr>
      <vt:lpstr>Хто виживе на Титаніку? Метод дерев рішень</vt:lpstr>
      <vt:lpstr>Хто виживе на Титаніку? Метод дерев рішень</vt:lpstr>
      <vt:lpstr>Вид Ірису</vt:lpstr>
      <vt:lpstr>Вид Ірису</vt:lpstr>
      <vt:lpstr>Презентация PowerPoint</vt:lpstr>
      <vt:lpstr>Вид Ірису: розподіл спостережень</vt:lpstr>
      <vt:lpstr>Вид Ірису: розподіл спостережень</vt:lpstr>
      <vt:lpstr>Коли дерева рішень працюють краще, а коли лінійна модель?</vt:lpstr>
      <vt:lpstr>Презентация PowerPoint</vt:lpstr>
      <vt:lpstr>Ціни на нерухомість у Бостоні</vt:lpstr>
      <vt:lpstr>Ціни на нерухомість у Бостоні</vt:lpstr>
      <vt:lpstr>Ціни на нерухомість у Бостоні</vt:lpstr>
      <vt:lpstr>Ціни на нерухомість у Бостоні</vt:lpstr>
      <vt:lpstr>Презентация PowerPoint</vt:lpstr>
      <vt:lpstr>Метод рекурсивного розбиття</vt:lpstr>
      <vt:lpstr>Метод рекурсивного розбиття</vt:lpstr>
      <vt:lpstr>Метод рекурсивного розбиття</vt:lpstr>
      <vt:lpstr>Метод рекурсивного розбиття</vt:lpstr>
      <vt:lpstr>Метод рекурсивного розбиття</vt:lpstr>
      <vt:lpstr>Ступінь різноманітності</vt:lpstr>
      <vt:lpstr>Ступінь різноманітності</vt:lpstr>
      <vt:lpstr>Ступінь різноманітності</vt:lpstr>
      <vt:lpstr>Приріст інформації (Information Gain)</vt:lpstr>
      <vt:lpstr>Алгоритм навчання</vt:lpstr>
      <vt:lpstr>Алгоритм навчання</vt:lpstr>
      <vt:lpstr>Алгоритм навчання</vt:lpstr>
      <vt:lpstr>Алгоритм навчання</vt:lpstr>
      <vt:lpstr>Алгоритм навчання</vt:lpstr>
      <vt:lpstr>Алгоритм навчання</vt:lpstr>
      <vt:lpstr>Алгоритм навчання</vt:lpstr>
      <vt:lpstr>Алгоритм навчання</vt:lpstr>
      <vt:lpstr>Алгоритм навчання</vt:lpstr>
      <vt:lpstr>Алгоритм навчання</vt:lpstr>
      <vt:lpstr>Алгоритм навчання</vt:lpstr>
      <vt:lpstr>Алгоритм навчання</vt:lpstr>
      <vt:lpstr>Алгоритм навчання</vt:lpstr>
      <vt:lpstr>Алгоритм навчання</vt:lpstr>
      <vt:lpstr>Алгоритм навчання</vt:lpstr>
      <vt:lpstr>Побудовані дерева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Засоби машинного навчання Лекція . Дерева рішень</dc:title>
  <cp:lastModifiedBy>Анастасия Коргун</cp:lastModifiedBy>
  <cp:revision>1</cp:revision>
  <dcterms:modified xsi:type="dcterms:W3CDTF">2023-04-05T10:41:56Z</dcterms:modified>
</cp:coreProperties>
</file>