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DE7F11-EF40-401A-AD45-7AD8949777C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F6D279C-FA35-47AB-A5B0-2813B4851E96}">
      <dgm:prSet phldrT="[Текст]"/>
      <dgm:spPr/>
      <dgm:t>
        <a:bodyPr/>
        <a:lstStyle/>
        <a:p>
          <a:r>
            <a:rPr lang="ru-RU" dirty="0"/>
            <a:t>1.	</a:t>
          </a:r>
          <a:r>
            <a:rPr lang="ru-RU" dirty="0" err="1"/>
            <a:t>Кримінальні</a:t>
          </a:r>
          <a:r>
            <a:rPr lang="ru-RU" dirty="0"/>
            <a:t> </a:t>
          </a:r>
          <a:r>
            <a:rPr lang="ru-RU" dirty="0" err="1"/>
            <a:t>правопорушення</a:t>
          </a:r>
          <a:r>
            <a:rPr lang="ru-RU" dirty="0"/>
            <a:t>, </a:t>
          </a:r>
          <a:r>
            <a:rPr lang="ru-RU" dirty="0" err="1"/>
            <a:t>які</a:t>
          </a:r>
          <a:r>
            <a:rPr lang="ru-RU" dirty="0"/>
            <a:t> </a:t>
          </a:r>
          <a:r>
            <a:rPr lang="ru-RU" dirty="0" err="1"/>
            <a:t>посягають</a:t>
          </a:r>
          <a:r>
            <a:rPr lang="ru-RU" dirty="0"/>
            <a:t> на </a:t>
          </a:r>
          <a:r>
            <a:rPr lang="ru-RU" dirty="0" err="1"/>
            <a:t>відносини</a:t>
          </a:r>
          <a:r>
            <a:rPr lang="ru-RU" dirty="0"/>
            <a:t> у </a:t>
          </a:r>
          <a:r>
            <a:rPr lang="ru-RU" dirty="0" err="1"/>
            <a:t>сфері</a:t>
          </a:r>
          <a:r>
            <a:rPr lang="ru-RU" dirty="0"/>
            <a:t> </a:t>
          </a:r>
          <a:r>
            <a:rPr lang="ru-RU" dirty="0" err="1"/>
            <a:t>охорони</a:t>
          </a:r>
          <a:r>
            <a:rPr lang="ru-RU" dirty="0"/>
            <a:t> </a:t>
          </a:r>
          <a:r>
            <a:rPr lang="ru-RU" dirty="0" err="1"/>
            <a:t>державної</a:t>
          </a:r>
          <a:r>
            <a:rPr lang="ru-RU" dirty="0"/>
            <a:t> </a:t>
          </a:r>
          <a:r>
            <a:rPr lang="ru-RU" dirty="0" err="1"/>
            <a:t>таємниці</a:t>
          </a:r>
          <a:r>
            <a:rPr lang="ru-RU" dirty="0"/>
            <a:t> </a:t>
          </a:r>
          <a:r>
            <a:rPr lang="ru-RU" dirty="0" err="1"/>
            <a:t>або</a:t>
          </a:r>
          <a:r>
            <a:rPr lang="ru-RU" dirty="0"/>
            <a:t> </a:t>
          </a:r>
          <a:r>
            <a:rPr lang="ru-RU" dirty="0" err="1"/>
            <a:t>конфіденційної</a:t>
          </a:r>
          <a:r>
            <a:rPr lang="ru-RU" dirty="0"/>
            <a:t> </a:t>
          </a:r>
          <a:r>
            <a:rPr lang="ru-RU" dirty="0" err="1"/>
            <a:t>інформації</a:t>
          </a:r>
          <a:endParaRPr lang="ru-RU" dirty="0"/>
        </a:p>
      </dgm:t>
    </dgm:pt>
    <dgm:pt modelId="{A966411A-7BCA-4267-8448-A4591C587CCB}" type="parTrans" cxnId="{E0DBD202-E38B-4DD8-A020-3832F8424F8F}">
      <dgm:prSet/>
      <dgm:spPr/>
      <dgm:t>
        <a:bodyPr/>
        <a:lstStyle/>
        <a:p>
          <a:endParaRPr lang="ru-RU"/>
        </a:p>
      </dgm:t>
    </dgm:pt>
    <dgm:pt modelId="{FD8A5D35-B14A-4340-B78C-9FFE1BCF0BC8}" type="sibTrans" cxnId="{E0DBD202-E38B-4DD8-A020-3832F8424F8F}">
      <dgm:prSet/>
      <dgm:spPr/>
      <dgm:t>
        <a:bodyPr/>
        <a:lstStyle/>
        <a:p>
          <a:endParaRPr lang="ru-RU"/>
        </a:p>
      </dgm:t>
    </dgm:pt>
    <dgm:pt modelId="{0039EB31-3A38-4CEC-A0B3-1C64ED574511}">
      <dgm:prSet phldrT="[Текст]"/>
      <dgm:spPr/>
      <dgm:t>
        <a:bodyPr/>
        <a:lstStyle/>
        <a:p>
          <a:r>
            <a:rPr lang="ru-RU" dirty="0"/>
            <a:t>2.	</a:t>
          </a:r>
          <a:r>
            <a:rPr lang="ru-RU" dirty="0" err="1"/>
            <a:t>Кримінальні</a:t>
          </a:r>
          <a:r>
            <a:rPr lang="ru-RU" dirty="0"/>
            <a:t> </a:t>
          </a:r>
          <a:r>
            <a:rPr lang="ru-RU" dirty="0" err="1"/>
            <a:t>правопорушення</a:t>
          </a:r>
          <a:r>
            <a:rPr lang="ru-RU" dirty="0"/>
            <a:t>, </a:t>
          </a:r>
          <a:r>
            <a:rPr lang="ru-RU" dirty="0" err="1"/>
            <a:t>які</a:t>
          </a:r>
          <a:r>
            <a:rPr lang="ru-RU" dirty="0"/>
            <a:t> </a:t>
          </a:r>
          <a:r>
            <a:rPr lang="ru-RU" dirty="0" err="1"/>
            <a:t>посягають</a:t>
          </a:r>
          <a:r>
            <a:rPr lang="ru-RU" dirty="0"/>
            <a:t> на </a:t>
          </a:r>
          <a:r>
            <a:rPr lang="ru-RU" dirty="0" err="1"/>
            <a:t>недоторканність</a:t>
          </a:r>
          <a:r>
            <a:rPr lang="ru-RU" dirty="0"/>
            <a:t> державного кордону </a:t>
          </a:r>
          <a:r>
            <a:rPr lang="ru-RU" dirty="0" err="1"/>
            <a:t>України</a:t>
          </a:r>
          <a:endParaRPr lang="ru-RU" dirty="0"/>
        </a:p>
      </dgm:t>
    </dgm:pt>
    <dgm:pt modelId="{72A1D80C-2797-43F5-90F3-B75620BB7F94}" type="parTrans" cxnId="{C7FDD9ED-B4B1-4539-8DBC-89DBF4C2C9D3}">
      <dgm:prSet/>
      <dgm:spPr/>
      <dgm:t>
        <a:bodyPr/>
        <a:lstStyle/>
        <a:p>
          <a:endParaRPr lang="ru-RU"/>
        </a:p>
      </dgm:t>
    </dgm:pt>
    <dgm:pt modelId="{001CD7F1-1851-4EBA-8688-0FECA040750E}" type="sibTrans" cxnId="{C7FDD9ED-B4B1-4539-8DBC-89DBF4C2C9D3}">
      <dgm:prSet/>
      <dgm:spPr/>
      <dgm:t>
        <a:bodyPr/>
        <a:lstStyle/>
        <a:p>
          <a:endParaRPr lang="ru-RU"/>
        </a:p>
      </dgm:t>
    </dgm:pt>
    <dgm:pt modelId="{5DF7768D-6AD9-490A-997E-E18CEB2E803D}">
      <dgm:prSet/>
      <dgm:spPr/>
      <dgm:t>
        <a:bodyPr/>
        <a:lstStyle/>
        <a:p>
          <a:r>
            <a:rPr lang="ru-RU" dirty="0"/>
            <a:t>3.	Кримінальні правопорушення, які порушують порядок комплектування Збройних Сил України, що забезпечує її обороноздатність</a:t>
          </a:r>
        </a:p>
      </dgm:t>
    </dgm:pt>
    <dgm:pt modelId="{2F88FB51-41E7-4845-945A-BB5E5E59CFB9}" type="parTrans" cxnId="{2BEC3D59-BED2-410A-B90B-00F60E56AE0A}">
      <dgm:prSet/>
      <dgm:spPr/>
      <dgm:t>
        <a:bodyPr/>
        <a:lstStyle/>
        <a:p>
          <a:endParaRPr lang="ru-RU"/>
        </a:p>
      </dgm:t>
    </dgm:pt>
    <dgm:pt modelId="{D5219CE7-7E7E-46A8-AAE9-9C2EFB1B3328}" type="sibTrans" cxnId="{2BEC3D59-BED2-410A-B90B-00F60E56AE0A}">
      <dgm:prSet/>
      <dgm:spPr/>
      <dgm:t>
        <a:bodyPr/>
        <a:lstStyle/>
        <a:p>
          <a:endParaRPr lang="ru-RU"/>
        </a:p>
      </dgm:t>
    </dgm:pt>
    <dgm:pt modelId="{9442DA68-4961-45EB-8F3A-58C070D3DF61}" type="pres">
      <dgm:prSet presAssocID="{EADE7F11-EF40-401A-AD45-7AD8949777C7}" presName="linear" presStyleCnt="0">
        <dgm:presLayoutVars>
          <dgm:animLvl val="lvl"/>
          <dgm:resizeHandles val="exact"/>
        </dgm:presLayoutVars>
      </dgm:prSet>
      <dgm:spPr/>
    </dgm:pt>
    <dgm:pt modelId="{ECB47F69-2878-46AB-A61F-A8447E7B226B}" type="pres">
      <dgm:prSet presAssocID="{5F6D279C-FA35-47AB-A5B0-2813B4851E9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B4C9828-1181-4F52-8DC5-2A152707C9AB}" type="pres">
      <dgm:prSet presAssocID="{5F6D279C-FA35-47AB-A5B0-2813B4851E96}" presName="childText" presStyleLbl="revTx" presStyleIdx="0" presStyleCnt="1">
        <dgm:presLayoutVars>
          <dgm:bulletEnabled val="1"/>
        </dgm:presLayoutVars>
      </dgm:prSet>
      <dgm:spPr/>
    </dgm:pt>
    <dgm:pt modelId="{377A6FCD-97AC-4CCE-9B68-26D938AEA140}" type="pres">
      <dgm:prSet presAssocID="{5DF7768D-6AD9-490A-997E-E18CEB2E803D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0DBD202-E38B-4DD8-A020-3832F8424F8F}" srcId="{EADE7F11-EF40-401A-AD45-7AD8949777C7}" destId="{5F6D279C-FA35-47AB-A5B0-2813B4851E96}" srcOrd="0" destOrd="0" parTransId="{A966411A-7BCA-4267-8448-A4591C587CCB}" sibTransId="{FD8A5D35-B14A-4340-B78C-9FFE1BCF0BC8}"/>
    <dgm:cxn modelId="{DDBD510A-4923-40EA-9D49-7FBAB38D26F6}" type="presOf" srcId="{5DF7768D-6AD9-490A-997E-E18CEB2E803D}" destId="{377A6FCD-97AC-4CCE-9B68-26D938AEA140}" srcOrd="0" destOrd="0" presId="urn:microsoft.com/office/officeart/2005/8/layout/vList2"/>
    <dgm:cxn modelId="{2BEC3D59-BED2-410A-B90B-00F60E56AE0A}" srcId="{EADE7F11-EF40-401A-AD45-7AD8949777C7}" destId="{5DF7768D-6AD9-490A-997E-E18CEB2E803D}" srcOrd="1" destOrd="0" parTransId="{2F88FB51-41E7-4845-945A-BB5E5E59CFB9}" sibTransId="{D5219CE7-7E7E-46A8-AAE9-9C2EFB1B3328}"/>
    <dgm:cxn modelId="{37C015AD-121A-41EC-BD13-CD08793CC1FE}" type="presOf" srcId="{5F6D279C-FA35-47AB-A5B0-2813B4851E96}" destId="{ECB47F69-2878-46AB-A61F-A8447E7B226B}" srcOrd="0" destOrd="0" presId="urn:microsoft.com/office/officeart/2005/8/layout/vList2"/>
    <dgm:cxn modelId="{0E0A75E9-CBE0-420B-877F-32CB8E1EDF7E}" type="presOf" srcId="{0039EB31-3A38-4CEC-A0B3-1C64ED574511}" destId="{3B4C9828-1181-4F52-8DC5-2A152707C9AB}" srcOrd="0" destOrd="0" presId="urn:microsoft.com/office/officeart/2005/8/layout/vList2"/>
    <dgm:cxn modelId="{C7FDD9ED-B4B1-4539-8DBC-89DBF4C2C9D3}" srcId="{5F6D279C-FA35-47AB-A5B0-2813B4851E96}" destId="{0039EB31-3A38-4CEC-A0B3-1C64ED574511}" srcOrd="0" destOrd="0" parTransId="{72A1D80C-2797-43F5-90F3-B75620BB7F94}" sibTransId="{001CD7F1-1851-4EBA-8688-0FECA040750E}"/>
    <dgm:cxn modelId="{097639EE-32CE-45E6-A6F2-E2766A1B2C0A}" type="presOf" srcId="{EADE7F11-EF40-401A-AD45-7AD8949777C7}" destId="{9442DA68-4961-45EB-8F3A-58C070D3DF61}" srcOrd="0" destOrd="0" presId="urn:microsoft.com/office/officeart/2005/8/layout/vList2"/>
    <dgm:cxn modelId="{42355837-56ED-4ABD-97DE-D9C67CB454D3}" type="presParOf" srcId="{9442DA68-4961-45EB-8F3A-58C070D3DF61}" destId="{ECB47F69-2878-46AB-A61F-A8447E7B226B}" srcOrd="0" destOrd="0" presId="urn:microsoft.com/office/officeart/2005/8/layout/vList2"/>
    <dgm:cxn modelId="{3F352564-284A-4F39-AB48-90870D7A6BA1}" type="presParOf" srcId="{9442DA68-4961-45EB-8F3A-58C070D3DF61}" destId="{3B4C9828-1181-4F52-8DC5-2A152707C9AB}" srcOrd="1" destOrd="0" presId="urn:microsoft.com/office/officeart/2005/8/layout/vList2"/>
    <dgm:cxn modelId="{BBD7E873-5E55-4874-88A7-C7311AFA7216}" type="presParOf" srcId="{9442DA68-4961-45EB-8F3A-58C070D3DF61}" destId="{377A6FCD-97AC-4CCE-9B68-26D938AEA14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B47F69-2878-46AB-A61F-A8447E7B226B}">
      <dsp:nvSpPr>
        <dsp:cNvPr id="0" name=""/>
        <dsp:cNvSpPr/>
      </dsp:nvSpPr>
      <dsp:spPr>
        <a:xfrm>
          <a:off x="0" y="62230"/>
          <a:ext cx="8824913" cy="1347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1.	</a:t>
          </a:r>
          <a:r>
            <a:rPr lang="ru-RU" sz="2400" kern="1200" dirty="0" err="1"/>
            <a:t>Кримінальні</a:t>
          </a:r>
          <a:r>
            <a:rPr lang="ru-RU" sz="2400" kern="1200" dirty="0"/>
            <a:t> </a:t>
          </a:r>
          <a:r>
            <a:rPr lang="ru-RU" sz="2400" kern="1200" dirty="0" err="1"/>
            <a:t>правопорушення</a:t>
          </a:r>
          <a:r>
            <a:rPr lang="ru-RU" sz="2400" kern="1200" dirty="0"/>
            <a:t>, </a:t>
          </a:r>
          <a:r>
            <a:rPr lang="ru-RU" sz="2400" kern="1200" dirty="0" err="1"/>
            <a:t>які</a:t>
          </a:r>
          <a:r>
            <a:rPr lang="ru-RU" sz="2400" kern="1200" dirty="0"/>
            <a:t> </a:t>
          </a:r>
          <a:r>
            <a:rPr lang="ru-RU" sz="2400" kern="1200" dirty="0" err="1"/>
            <a:t>посягають</a:t>
          </a:r>
          <a:r>
            <a:rPr lang="ru-RU" sz="2400" kern="1200" dirty="0"/>
            <a:t> на </a:t>
          </a:r>
          <a:r>
            <a:rPr lang="ru-RU" sz="2400" kern="1200" dirty="0" err="1"/>
            <a:t>відносини</a:t>
          </a:r>
          <a:r>
            <a:rPr lang="ru-RU" sz="2400" kern="1200" dirty="0"/>
            <a:t> у </a:t>
          </a:r>
          <a:r>
            <a:rPr lang="ru-RU" sz="2400" kern="1200" dirty="0" err="1"/>
            <a:t>сфері</a:t>
          </a:r>
          <a:r>
            <a:rPr lang="ru-RU" sz="2400" kern="1200" dirty="0"/>
            <a:t> </a:t>
          </a:r>
          <a:r>
            <a:rPr lang="ru-RU" sz="2400" kern="1200" dirty="0" err="1"/>
            <a:t>охорони</a:t>
          </a:r>
          <a:r>
            <a:rPr lang="ru-RU" sz="2400" kern="1200" dirty="0"/>
            <a:t> </a:t>
          </a:r>
          <a:r>
            <a:rPr lang="ru-RU" sz="2400" kern="1200" dirty="0" err="1"/>
            <a:t>державної</a:t>
          </a:r>
          <a:r>
            <a:rPr lang="ru-RU" sz="2400" kern="1200" dirty="0"/>
            <a:t> </a:t>
          </a:r>
          <a:r>
            <a:rPr lang="ru-RU" sz="2400" kern="1200" dirty="0" err="1"/>
            <a:t>таємниці</a:t>
          </a:r>
          <a:r>
            <a:rPr lang="ru-RU" sz="2400" kern="1200" dirty="0"/>
            <a:t> </a:t>
          </a:r>
          <a:r>
            <a:rPr lang="ru-RU" sz="2400" kern="1200" dirty="0" err="1"/>
            <a:t>або</a:t>
          </a:r>
          <a:r>
            <a:rPr lang="ru-RU" sz="2400" kern="1200" dirty="0"/>
            <a:t> </a:t>
          </a:r>
          <a:r>
            <a:rPr lang="ru-RU" sz="2400" kern="1200" dirty="0" err="1"/>
            <a:t>конфіденційної</a:t>
          </a:r>
          <a:r>
            <a:rPr lang="ru-RU" sz="2400" kern="1200" dirty="0"/>
            <a:t> </a:t>
          </a:r>
          <a:r>
            <a:rPr lang="ru-RU" sz="2400" kern="1200" dirty="0" err="1"/>
            <a:t>інформації</a:t>
          </a:r>
          <a:endParaRPr lang="ru-RU" sz="2400" kern="1200" dirty="0"/>
        </a:p>
      </dsp:txBody>
      <dsp:txXfrm>
        <a:off x="65796" y="128026"/>
        <a:ext cx="8693321" cy="1216248"/>
      </dsp:txXfrm>
    </dsp:sp>
    <dsp:sp modelId="{3B4C9828-1181-4F52-8DC5-2A152707C9AB}">
      <dsp:nvSpPr>
        <dsp:cNvPr id="0" name=""/>
        <dsp:cNvSpPr/>
      </dsp:nvSpPr>
      <dsp:spPr>
        <a:xfrm>
          <a:off x="0" y="1410070"/>
          <a:ext cx="8824913" cy="596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0191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900" kern="1200" dirty="0"/>
            <a:t>2.	</a:t>
          </a:r>
          <a:r>
            <a:rPr lang="ru-RU" sz="1900" kern="1200" dirty="0" err="1"/>
            <a:t>Кримінальні</a:t>
          </a:r>
          <a:r>
            <a:rPr lang="ru-RU" sz="1900" kern="1200" dirty="0"/>
            <a:t> </a:t>
          </a:r>
          <a:r>
            <a:rPr lang="ru-RU" sz="1900" kern="1200" dirty="0" err="1"/>
            <a:t>правопорушення</a:t>
          </a:r>
          <a:r>
            <a:rPr lang="ru-RU" sz="1900" kern="1200" dirty="0"/>
            <a:t>, </a:t>
          </a:r>
          <a:r>
            <a:rPr lang="ru-RU" sz="1900" kern="1200" dirty="0" err="1"/>
            <a:t>які</a:t>
          </a:r>
          <a:r>
            <a:rPr lang="ru-RU" sz="1900" kern="1200" dirty="0"/>
            <a:t> </a:t>
          </a:r>
          <a:r>
            <a:rPr lang="ru-RU" sz="1900" kern="1200" dirty="0" err="1"/>
            <a:t>посягають</a:t>
          </a:r>
          <a:r>
            <a:rPr lang="ru-RU" sz="1900" kern="1200" dirty="0"/>
            <a:t> на </a:t>
          </a:r>
          <a:r>
            <a:rPr lang="ru-RU" sz="1900" kern="1200" dirty="0" err="1"/>
            <a:t>недоторканність</a:t>
          </a:r>
          <a:r>
            <a:rPr lang="ru-RU" sz="1900" kern="1200" dirty="0"/>
            <a:t> державного кордону </a:t>
          </a:r>
          <a:r>
            <a:rPr lang="ru-RU" sz="1900" kern="1200" dirty="0" err="1"/>
            <a:t>України</a:t>
          </a:r>
          <a:endParaRPr lang="ru-RU" sz="1900" kern="1200" dirty="0"/>
        </a:p>
      </dsp:txBody>
      <dsp:txXfrm>
        <a:off x="0" y="1410070"/>
        <a:ext cx="8824913" cy="596160"/>
      </dsp:txXfrm>
    </dsp:sp>
    <dsp:sp modelId="{377A6FCD-97AC-4CCE-9B68-26D938AEA140}">
      <dsp:nvSpPr>
        <dsp:cNvPr id="0" name=""/>
        <dsp:cNvSpPr/>
      </dsp:nvSpPr>
      <dsp:spPr>
        <a:xfrm>
          <a:off x="0" y="2006230"/>
          <a:ext cx="8824913" cy="1347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3.	Кримінальні правопорушення, які порушують порядок комплектування Збройних Сил України, що забезпечує її обороноздатність</a:t>
          </a:r>
        </a:p>
      </dsp:txBody>
      <dsp:txXfrm>
        <a:off x="65796" y="2072026"/>
        <a:ext cx="8693321" cy="12162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0F9912E4-623B-4180-B4AE-0F867B01E5F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E2F0C05-F078-42BB-A247-C961D3963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46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12E4-623B-4180-B4AE-0F867B01E5F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0C05-F078-42BB-A247-C961D3963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351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12E4-623B-4180-B4AE-0F867B01E5F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0C05-F078-42BB-A247-C961D3963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862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12E4-623B-4180-B4AE-0F867B01E5F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0C05-F078-42BB-A247-C961D3963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665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12E4-623B-4180-B4AE-0F867B01E5F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0C05-F078-42BB-A247-C961D3963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4214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12E4-623B-4180-B4AE-0F867B01E5F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0C05-F078-42BB-A247-C961D3963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542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12E4-623B-4180-B4AE-0F867B01E5F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0C05-F078-42BB-A247-C961D3963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6309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0F9912E4-623B-4180-B4AE-0F867B01E5F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0C05-F078-42BB-A247-C961D3963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2629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0F9912E4-623B-4180-B4AE-0F867B01E5F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0C05-F078-42BB-A247-C961D3963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561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12E4-623B-4180-B4AE-0F867B01E5F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0C05-F078-42BB-A247-C961D3963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603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12E4-623B-4180-B4AE-0F867B01E5F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0C05-F078-42BB-A247-C961D3963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070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12E4-623B-4180-B4AE-0F867B01E5F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0C05-F078-42BB-A247-C961D3963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792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12E4-623B-4180-B4AE-0F867B01E5F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0C05-F078-42BB-A247-C961D3963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923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12E4-623B-4180-B4AE-0F867B01E5F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0C05-F078-42BB-A247-C961D3963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1963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12E4-623B-4180-B4AE-0F867B01E5F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0C05-F078-42BB-A247-C961D3963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614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12E4-623B-4180-B4AE-0F867B01E5F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0C05-F078-42BB-A247-C961D3963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18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12E4-623B-4180-B4AE-0F867B01E5F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0C05-F078-42BB-A247-C961D3963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018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F9912E4-623B-4180-B4AE-0F867B01E5F3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E2F0C05-F078-42BB-A247-C961D3963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530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A9630-21AD-4778-A6F3-6A6CD95EE4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200" dirty="0"/>
              <a:t>КРИМІНАЛЬНІ ПРАВОПОРУШЕННЯ У СФЕРІ ОХОРОНИ ДЕРЖАВНОЇ ТАЄМНИЦІ, НЕДОТОРКАННОСТІ ДЕРЖАВНИХ КОРДОНІВ, ЗАБЕЗПЕЧЕННЯ ПРИЗОВУ ТА МОБІЛІЗАЦІЇ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1543700-A3DA-4DBB-8E98-885696CBC0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Тема 15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3954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8FC094-4AA1-4B8D-AA1C-A1AF4AF0C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Об’єктивна</a:t>
            </a:r>
            <a:r>
              <a:rPr lang="ru-RU" dirty="0"/>
              <a:t> сторона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DB7B84-34F1-4194-AED9-F1BCAB15B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встановленого</a:t>
            </a:r>
            <a:r>
              <a:rPr lang="ru-RU" dirty="0"/>
              <a:t> законом порядку </a:t>
            </a:r>
            <a:r>
              <a:rPr lang="ru-RU" dirty="0" err="1"/>
              <a:t>поводження</a:t>
            </a:r>
            <a:r>
              <a:rPr lang="ru-RU" dirty="0"/>
              <a:t> з документами, </a:t>
            </a:r>
            <a:r>
              <a:rPr lang="ru-RU" dirty="0" err="1"/>
              <a:t>матеріальними</a:t>
            </a:r>
            <a:r>
              <a:rPr lang="ru-RU" dirty="0"/>
              <a:t> </a:t>
            </a:r>
            <a:r>
              <a:rPr lang="ru-RU" dirty="0" err="1"/>
              <a:t>носіями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предметами; </a:t>
            </a:r>
          </a:p>
          <a:p>
            <a:pPr>
              <a:buFont typeface="+mj-lt"/>
              <a:buAutoNum type="arabicPeriod"/>
            </a:pPr>
            <a:r>
              <a:rPr lang="ru-RU" dirty="0" err="1"/>
              <a:t>втрата</a:t>
            </a:r>
            <a:r>
              <a:rPr lang="ru-RU" dirty="0"/>
              <a:t> документа </a:t>
            </a:r>
            <a:r>
              <a:rPr lang="ru-RU" dirty="0" err="1"/>
              <a:t>або</a:t>
            </a:r>
            <a:r>
              <a:rPr lang="ru-RU" dirty="0"/>
              <a:t> предмета; </a:t>
            </a:r>
          </a:p>
          <a:p>
            <a:pPr>
              <a:buFont typeface="+mj-lt"/>
              <a:buAutoNum type="arabicPeriod"/>
            </a:pPr>
            <a:r>
              <a:rPr lang="ru-RU" dirty="0" err="1"/>
              <a:t>причинний</a:t>
            </a:r>
            <a:r>
              <a:rPr lang="ru-RU" dirty="0"/>
              <a:t> </a:t>
            </a:r>
            <a:r>
              <a:rPr lang="ru-RU" dirty="0" err="1"/>
              <a:t>зв’язок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порушенням</a:t>
            </a:r>
            <a:r>
              <a:rPr lang="ru-RU" dirty="0"/>
              <a:t> правил і </a:t>
            </a:r>
            <a:r>
              <a:rPr lang="ru-RU" dirty="0" err="1"/>
              <a:t>втратою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4" name="Левая фигурная скобка 3">
            <a:extLst>
              <a:ext uri="{FF2B5EF4-FFF2-40B4-BE49-F238E27FC236}">
                <a16:creationId xmlns:a16="http://schemas.microsoft.com/office/drawing/2014/main" id="{496504FE-2379-4F94-9F8C-55C1A783CDA0}"/>
              </a:ext>
            </a:extLst>
          </p:cNvPr>
          <p:cNvSpPr/>
          <p:nvPr/>
        </p:nvSpPr>
        <p:spPr>
          <a:xfrm>
            <a:off x="540774" y="2603500"/>
            <a:ext cx="442452" cy="151621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464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B2EEA8-7BC5-4822-907B-0550FDC86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Суб’єктивна</a:t>
            </a:r>
            <a:r>
              <a:rPr lang="ru-RU" dirty="0"/>
              <a:t> сторона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92C583-3930-490F-B005-14538D701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складна (</a:t>
            </a:r>
            <a:r>
              <a:rPr lang="ru-RU" dirty="0" err="1"/>
              <a:t>змішана</a:t>
            </a:r>
            <a:r>
              <a:rPr lang="ru-RU" dirty="0"/>
              <a:t>) форма вини: </a:t>
            </a:r>
          </a:p>
          <a:p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правил </a:t>
            </a:r>
            <a:r>
              <a:rPr lang="ru-RU" dirty="0" err="1"/>
              <a:t>можливий</a:t>
            </a:r>
            <a:r>
              <a:rPr lang="ru-RU" dirty="0"/>
              <a:t> як </a:t>
            </a:r>
            <a:r>
              <a:rPr lang="ru-RU" dirty="0" err="1"/>
              <a:t>умисел</a:t>
            </a:r>
            <a:r>
              <a:rPr lang="ru-RU" dirty="0"/>
              <a:t>, так і </a:t>
            </a:r>
            <a:r>
              <a:rPr lang="ru-RU" dirty="0" err="1"/>
              <a:t>необережність</a:t>
            </a:r>
            <a:r>
              <a:rPr lang="ru-RU" dirty="0"/>
              <a:t>, </a:t>
            </a:r>
          </a:p>
          <a:p>
            <a:r>
              <a:rPr lang="ru-RU" dirty="0"/>
              <a:t>а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самої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—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необережність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9905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2376F5-0CDA-4587-AE4B-B8FA3BDE5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648DB8-F9C0-4422-9BC2-8D51BDCF0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Суб’єктом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 є особа,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матеріальні</a:t>
            </a:r>
            <a:r>
              <a:rPr lang="ru-RU" dirty="0"/>
              <a:t> </a:t>
            </a:r>
            <a:r>
              <a:rPr lang="ru-RU" dirty="0" err="1"/>
              <a:t>носії</a:t>
            </a:r>
            <a:r>
              <a:rPr lang="ru-RU" dirty="0"/>
              <a:t> </a:t>
            </a:r>
            <a:r>
              <a:rPr lang="ru-RU" dirty="0" err="1"/>
              <a:t>секретної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предмети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довірені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b="1" dirty="0" err="1"/>
              <a:t>Кваліфікуюча</a:t>
            </a:r>
            <a:r>
              <a:rPr lang="ru-RU" b="1" dirty="0"/>
              <a:t> </a:t>
            </a:r>
            <a:r>
              <a:rPr lang="ru-RU" b="1" dirty="0" err="1"/>
              <a:t>ознака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спричинення</a:t>
            </a:r>
            <a:r>
              <a:rPr lang="ru-RU" dirty="0"/>
              <a:t> тяжких </a:t>
            </a:r>
            <a:r>
              <a:rPr lang="ru-RU" dirty="0" err="1"/>
              <a:t>наслідків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1061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262E71-5DA0-401C-BA41-14824B4D4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IV. </a:t>
            </a:r>
            <a:r>
              <a:rPr lang="ru-RU" sz="2000" dirty="0"/>
              <a:t>Передача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збирання</a:t>
            </a:r>
            <a:r>
              <a:rPr lang="ru-RU" sz="2000" dirty="0"/>
              <a:t> </a:t>
            </a:r>
            <a:r>
              <a:rPr lang="ru-RU" sz="2000" dirty="0" err="1"/>
              <a:t>відомостей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становлять</a:t>
            </a:r>
            <a:r>
              <a:rPr lang="ru-RU" sz="2000" dirty="0"/>
              <a:t> </a:t>
            </a:r>
            <a:r>
              <a:rPr lang="ru-RU" sz="2000" dirty="0" err="1"/>
              <a:t>службову</a:t>
            </a:r>
            <a:r>
              <a:rPr lang="ru-RU" sz="2000" dirty="0"/>
              <a:t> </a:t>
            </a:r>
            <a:r>
              <a:rPr lang="ru-RU" sz="2000" dirty="0" err="1"/>
              <a:t>інформацію</a:t>
            </a:r>
            <a:r>
              <a:rPr lang="ru-RU" sz="2000" dirty="0"/>
              <a:t>, </a:t>
            </a:r>
            <a:r>
              <a:rPr lang="ru-RU" sz="2000" dirty="0" err="1"/>
              <a:t>зібрану</a:t>
            </a:r>
            <a:r>
              <a:rPr lang="ru-RU" sz="2000" dirty="0"/>
              <a:t> у </a:t>
            </a:r>
            <a:r>
              <a:rPr lang="ru-RU" sz="2000" dirty="0" err="1"/>
              <a:t>процесі</a:t>
            </a:r>
            <a:r>
              <a:rPr lang="ru-RU" sz="2000" dirty="0"/>
              <a:t> оперативно-</a:t>
            </a:r>
            <a:r>
              <a:rPr lang="ru-RU" sz="2000" dirty="0" err="1"/>
              <a:t>розшукової</a:t>
            </a:r>
            <a:r>
              <a:rPr lang="ru-RU" sz="2000" dirty="0"/>
              <a:t>, </a:t>
            </a:r>
            <a:r>
              <a:rPr lang="ru-RU" sz="2000" dirty="0" err="1"/>
              <a:t>контррозвідувальної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, у </a:t>
            </a:r>
            <a:r>
              <a:rPr lang="ru-RU" sz="2000" dirty="0" err="1"/>
              <a:t>сфері</a:t>
            </a:r>
            <a:r>
              <a:rPr lang="ru-RU" sz="2000" dirty="0"/>
              <a:t> оборони </a:t>
            </a:r>
            <a:r>
              <a:rPr lang="ru-RU" sz="2000" dirty="0" err="1"/>
              <a:t>країни</a:t>
            </a:r>
            <a:r>
              <a:rPr lang="ru-RU" sz="2000" dirty="0"/>
              <a:t> (ст. 330 КК)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B4E4FB-AD7A-4C0B-B7AC-1DC69AB59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613" y="2603500"/>
            <a:ext cx="11267767" cy="40922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1. Передача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збирання</a:t>
            </a:r>
            <a:r>
              <a:rPr lang="ru-RU" dirty="0"/>
              <a:t> з метою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іноземним</a:t>
            </a:r>
            <a:r>
              <a:rPr lang="ru-RU" dirty="0"/>
              <a:t> </a:t>
            </a:r>
            <a:r>
              <a:rPr lang="ru-RU" dirty="0" err="1"/>
              <a:t>підприємствам</a:t>
            </a:r>
            <a:r>
              <a:rPr lang="ru-RU" dirty="0"/>
              <a:t>, </a:t>
            </a:r>
            <a:r>
              <a:rPr lang="ru-RU" dirty="0" err="1"/>
              <a:t>установам</a:t>
            </a:r>
            <a:r>
              <a:rPr lang="ru-RU" dirty="0"/>
              <a:t>, </a:t>
            </a:r>
            <a:r>
              <a:rPr lang="ru-RU" dirty="0" err="1"/>
              <a:t>організаціям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представникам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</a:t>
            </a:r>
            <a:r>
              <a:rPr lang="ru-RU" dirty="0" err="1"/>
              <a:t>службову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, </a:t>
            </a:r>
            <a:r>
              <a:rPr lang="ru-RU" dirty="0" err="1"/>
              <a:t>зібрану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оперативно-</a:t>
            </a:r>
            <a:r>
              <a:rPr lang="ru-RU" dirty="0" err="1"/>
              <a:t>розшукової</a:t>
            </a:r>
            <a:r>
              <a:rPr lang="ru-RU" dirty="0"/>
              <a:t>, </a:t>
            </a:r>
            <a:r>
              <a:rPr lang="ru-RU" dirty="0" err="1"/>
              <a:t>контррозвідувальної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у </a:t>
            </a:r>
            <a:r>
              <a:rPr lang="ru-RU" dirty="0" err="1"/>
              <a:t>сфері</a:t>
            </a:r>
            <a:r>
              <a:rPr lang="ru-RU" dirty="0"/>
              <a:t> оборони </a:t>
            </a:r>
            <a:r>
              <a:rPr lang="ru-RU" dirty="0" err="1"/>
              <a:t>країни</a:t>
            </a:r>
            <a:r>
              <a:rPr lang="ru-RU" dirty="0"/>
              <a:t>, особою,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довірені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стали </a:t>
            </a:r>
            <a:r>
              <a:rPr lang="ru-RU" dirty="0" err="1"/>
              <a:t>відомі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, за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зради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шпигунства</a:t>
            </a:r>
            <a:r>
              <a:rPr lang="ru-RU" dirty="0"/>
              <a:t>, -</a:t>
            </a:r>
          </a:p>
          <a:p>
            <a:pPr marL="0" indent="0">
              <a:buNone/>
            </a:pPr>
            <a:r>
              <a:rPr lang="ru-RU" dirty="0" err="1"/>
              <a:t>караються</a:t>
            </a:r>
            <a:r>
              <a:rPr lang="ru-RU" dirty="0"/>
              <a:t> </a:t>
            </a:r>
            <a:r>
              <a:rPr lang="ru-RU" dirty="0" err="1"/>
              <a:t>обмеженням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до </a:t>
            </a:r>
            <a:r>
              <a:rPr lang="ru-RU" dirty="0" err="1"/>
              <a:t>п'яти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, з </a:t>
            </a:r>
            <a:r>
              <a:rPr lang="ru-RU" dirty="0" err="1"/>
              <a:t>позбавленням</a:t>
            </a:r>
            <a:r>
              <a:rPr lang="ru-RU" dirty="0"/>
              <a:t> права </a:t>
            </a:r>
            <a:r>
              <a:rPr lang="ru-RU" dirty="0" err="1"/>
              <a:t>обіймати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посади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займатися</a:t>
            </a:r>
            <a:r>
              <a:rPr lang="ru-RU" dirty="0"/>
              <a:t>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на строк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без такого.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вчинені</a:t>
            </a:r>
            <a:r>
              <a:rPr lang="ru-RU" dirty="0"/>
              <a:t> з </a:t>
            </a:r>
            <a:r>
              <a:rPr lang="ru-RU" dirty="0" err="1"/>
              <a:t>корисливих</a:t>
            </a:r>
            <a:r>
              <a:rPr lang="ru-RU" dirty="0"/>
              <a:t> </a:t>
            </a:r>
            <a:r>
              <a:rPr lang="ru-RU" dirty="0" err="1"/>
              <a:t>мотивів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спричинили</a:t>
            </a:r>
            <a:r>
              <a:rPr lang="ru-RU" dirty="0"/>
              <a:t> </a:t>
            </a:r>
            <a:r>
              <a:rPr lang="ru-RU" dirty="0" err="1"/>
              <a:t>тяжкі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для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вчинені</a:t>
            </a:r>
            <a:r>
              <a:rPr lang="ru-RU" dirty="0"/>
              <a:t> повторно,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попередньою</a:t>
            </a:r>
            <a:r>
              <a:rPr lang="ru-RU" dirty="0"/>
              <a:t> </a:t>
            </a:r>
            <a:r>
              <a:rPr lang="ru-RU" dirty="0" err="1"/>
              <a:t>змовою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-</a:t>
            </a:r>
          </a:p>
          <a:p>
            <a:pPr marL="0" indent="0">
              <a:buNone/>
            </a:pPr>
            <a:r>
              <a:rPr lang="ru-RU" dirty="0" err="1"/>
              <a:t>караються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чотирьох</a:t>
            </a:r>
            <a:r>
              <a:rPr lang="ru-RU" dirty="0"/>
              <a:t> до восьми </a:t>
            </a:r>
            <a:r>
              <a:rPr lang="ru-RU" dirty="0" err="1"/>
              <a:t>років</a:t>
            </a:r>
            <a:r>
              <a:rPr lang="ru-RU" dirty="0"/>
              <a:t> з </a:t>
            </a:r>
            <a:r>
              <a:rPr lang="ru-RU" dirty="0" err="1"/>
              <a:t>позбавленням</a:t>
            </a:r>
            <a:r>
              <a:rPr lang="ru-RU" dirty="0"/>
              <a:t> права </a:t>
            </a:r>
            <a:r>
              <a:rPr lang="ru-RU" dirty="0" err="1"/>
              <a:t>обіймати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посади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займатися</a:t>
            </a:r>
            <a:r>
              <a:rPr lang="ru-RU" dirty="0"/>
              <a:t>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на строк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{</a:t>
            </a:r>
            <a:r>
              <a:rPr lang="ru-RU" dirty="0" err="1"/>
              <a:t>Стаття</a:t>
            </a:r>
            <a:r>
              <a:rPr lang="ru-RU" dirty="0"/>
              <a:t> 330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внесеними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Законами № 2939-</a:t>
            </a:r>
            <a:r>
              <a:rPr lang="en-US" dirty="0"/>
              <a:t>VI </a:t>
            </a:r>
            <a:r>
              <a:rPr lang="ru-RU" dirty="0" err="1"/>
              <a:t>від</a:t>
            </a:r>
            <a:r>
              <a:rPr lang="ru-RU" dirty="0"/>
              <a:t> 13.01.2011, № 1170-</a:t>
            </a:r>
            <a:r>
              <a:rPr lang="en-US" dirty="0"/>
              <a:t>VII </a:t>
            </a:r>
            <a:r>
              <a:rPr lang="ru-RU" dirty="0" err="1"/>
              <a:t>від</a:t>
            </a:r>
            <a:r>
              <a:rPr lang="ru-RU" dirty="0"/>
              <a:t> 27.03.2014}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8794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52F622-7A52-4CD0-808C-29A90AC12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18C6F8-C7C5-46F1-9E85-E1B766B0C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Предметом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 є </a:t>
            </a:r>
            <a:r>
              <a:rPr lang="ru-RU" dirty="0" err="1"/>
              <a:t>службова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, </a:t>
            </a:r>
            <a:r>
              <a:rPr lang="ru-RU" dirty="0" err="1"/>
              <a:t>зібрана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оперативно-</a:t>
            </a:r>
            <a:r>
              <a:rPr lang="ru-RU" dirty="0" err="1"/>
              <a:t>розшукової</a:t>
            </a:r>
            <a:r>
              <a:rPr lang="ru-RU" dirty="0"/>
              <a:t>, </a:t>
            </a:r>
            <a:r>
              <a:rPr lang="ru-RU" dirty="0" err="1"/>
              <a:t>контррозвідувальної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у </a:t>
            </a:r>
            <a:r>
              <a:rPr lang="ru-RU" dirty="0" err="1"/>
              <a:t>сфері</a:t>
            </a:r>
            <a:r>
              <a:rPr lang="ru-RU" dirty="0"/>
              <a:t> оборони </a:t>
            </a:r>
            <a:r>
              <a:rPr lang="ru-RU" dirty="0" err="1"/>
              <a:t>країни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Службова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обов’язковою</a:t>
            </a:r>
            <a:r>
              <a:rPr lang="ru-RU" dirty="0"/>
              <a:t> </a:t>
            </a:r>
            <a:r>
              <a:rPr lang="ru-RU" dirty="0" err="1"/>
              <a:t>сукупністю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: </a:t>
            </a:r>
          </a:p>
          <a:p>
            <a:r>
              <a:rPr lang="ru-RU" dirty="0"/>
              <a:t>1) вона не є державною </a:t>
            </a:r>
            <a:r>
              <a:rPr lang="ru-RU" dirty="0" err="1"/>
              <a:t>таємницею</a:t>
            </a:r>
            <a:r>
              <a:rPr lang="ru-RU" dirty="0"/>
              <a:t>; </a:t>
            </a:r>
          </a:p>
          <a:p>
            <a:r>
              <a:rPr lang="ru-RU" dirty="0"/>
              <a:t>2) вона є </a:t>
            </a:r>
            <a:r>
              <a:rPr lang="ru-RU" dirty="0" err="1"/>
              <a:t>власністю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; </a:t>
            </a:r>
          </a:p>
          <a:p>
            <a:r>
              <a:rPr lang="ru-RU" dirty="0"/>
              <a:t>3) вона є </a:t>
            </a:r>
            <a:r>
              <a:rPr lang="ru-RU" dirty="0" err="1"/>
              <a:t>обмеженою</a:t>
            </a:r>
            <a:r>
              <a:rPr lang="ru-RU" dirty="0"/>
              <a:t> для </a:t>
            </a:r>
            <a:r>
              <a:rPr lang="ru-RU" dirty="0" err="1"/>
              <a:t>користування</a:t>
            </a:r>
            <a:r>
              <a:rPr lang="ru-RU" dirty="0"/>
              <a:t>: заборона 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збирання</a:t>
            </a:r>
            <a:r>
              <a:rPr lang="ru-RU" dirty="0"/>
              <a:t> та передачу </a:t>
            </a:r>
            <a:r>
              <a:rPr lang="ru-RU" dirty="0" err="1"/>
              <a:t>іноземним</a:t>
            </a:r>
            <a:r>
              <a:rPr lang="ru-RU" dirty="0"/>
              <a:t> </a:t>
            </a:r>
            <a:r>
              <a:rPr lang="ru-RU" dirty="0" err="1"/>
              <a:t>підприємствам</a:t>
            </a:r>
            <a:r>
              <a:rPr lang="ru-RU" dirty="0"/>
              <a:t>, </a:t>
            </a:r>
            <a:r>
              <a:rPr lang="ru-RU" dirty="0" err="1"/>
              <a:t>установам</a:t>
            </a:r>
            <a:r>
              <a:rPr lang="ru-RU" dirty="0"/>
              <a:t>, </a:t>
            </a:r>
            <a:r>
              <a:rPr lang="ru-RU" dirty="0" err="1"/>
              <a:t>організаціям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представникам</a:t>
            </a:r>
            <a:r>
              <a:rPr lang="ru-RU" dirty="0"/>
              <a:t> </a:t>
            </a:r>
            <a:r>
              <a:rPr lang="ru-RU" dirty="0" err="1"/>
              <a:t>міститься</a:t>
            </a:r>
            <a:r>
              <a:rPr lang="ru-RU" dirty="0"/>
              <a:t> в наказах, </a:t>
            </a:r>
            <a:r>
              <a:rPr lang="ru-RU" dirty="0" err="1"/>
              <a:t>інструкціях</a:t>
            </a:r>
            <a:r>
              <a:rPr lang="ru-RU" dirty="0"/>
              <a:t>, </a:t>
            </a:r>
            <a:r>
              <a:rPr lang="ru-RU" dirty="0" err="1"/>
              <a:t>розпорядженнях</a:t>
            </a:r>
            <a:r>
              <a:rPr lang="ru-RU" dirty="0"/>
              <a:t> </a:t>
            </a:r>
            <a:r>
              <a:rPr lang="ru-RU" dirty="0" err="1"/>
              <a:t>міністерств</a:t>
            </a:r>
            <a:r>
              <a:rPr lang="ru-RU" dirty="0"/>
              <a:t> та </a:t>
            </a:r>
            <a:r>
              <a:rPr lang="ru-RU" dirty="0" err="1"/>
              <a:t>відомств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01943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D5DACB-EA79-4DFA-8182-92533E47A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Об’єктивна</a:t>
            </a:r>
            <a:r>
              <a:rPr lang="ru-RU" dirty="0"/>
              <a:t> сторона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FBB36E-8C08-4512-8052-38FF1BBAD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ru-RU" dirty="0"/>
              <a:t>передача </a:t>
            </a:r>
            <a:r>
              <a:rPr lang="ru-RU" dirty="0" err="1"/>
              <a:t>іноземним</a:t>
            </a:r>
            <a:r>
              <a:rPr lang="ru-RU" dirty="0"/>
              <a:t> </a:t>
            </a:r>
            <a:r>
              <a:rPr lang="ru-RU" dirty="0" err="1"/>
              <a:t>підприємствам</a:t>
            </a:r>
            <a:r>
              <a:rPr lang="ru-RU" dirty="0"/>
              <a:t>, </a:t>
            </a:r>
            <a:r>
              <a:rPr lang="ru-RU" dirty="0" err="1"/>
              <a:t>установам</a:t>
            </a:r>
            <a:r>
              <a:rPr lang="ru-RU" dirty="0"/>
              <a:t>, </a:t>
            </a:r>
            <a:r>
              <a:rPr lang="ru-RU" dirty="0" err="1"/>
              <a:t>організаціям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</a:t>
            </a:r>
            <a:r>
              <a:rPr lang="ru-RU" dirty="0" err="1"/>
              <a:t>службову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; </a:t>
            </a:r>
          </a:p>
          <a:p>
            <a:pPr>
              <a:buFont typeface="+mj-lt"/>
              <a:buAutoNum type="arabicPeriod"/>
            </a:pPr>
            <a:r>
              <a:rPr lang="ru-RU" dirty="0" err="1"/>
              <a:t>збирання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з метою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передачі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5626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D96BAA-E524-4F5D-A331-50521C9CF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AEE47F-DF8C-4077-B364-9C663DB48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Суб'єктивна</a:t>
            </a:r>
            <a:r>
              <a:rPr lang="ru-RU" dirty="0"/>
              <a:t> сторона </a:t>
            </a:r>
            <a:r>
              <a:rPr lang="ru-RU" dirty="0" err="1"/>
              <a:t>злочину</a:t>
            </a:r>
            <a:r>
              <a:rPr lang="ru-RU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у прямому </a:t>
            </a:r>
            <a:r>
              <a:rPr lang="ru-RU" dirty="0" err="1"/>
              <a:t>умислі</a:t>
            </a:r>
            <a:endParaRPr lang="ru-RU" dirty="0"/>
          </a:p>
          <a:p>
            <a:r>
              <a:rPr lang="ru-RU" dirty="0" err="1"/>
              <a:t>Суб’єкт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 — особа,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</a:t>
            </a:r>
            <a:r>
              <a:rPr lang="ru-RU" dirty="0" err="1"/>
              <a:t>службову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,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довірені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стали </a:t>
            </a:r>
            <a:r>
              <a:rPr lang="ru-RU" dirty="0" err="1"/>
              <a:t>відомі</a:t>
            </a:r>
            <a:r>
              <a:rPr lang="ru-RU" dirty="0"/>
              <a:t>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, за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зради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шпигунства</a:t>
            </a:r>
            <a:endParaRPr lang="ru-RU" dirty="0"/>
          </a:p>
          <a:p>
            <a:r>
              <a:rPr lang="ru-RU" dirty="0" err="1"/>
              <a:t>Кваліфікуючі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корисливі</a:t>
            </a:r>
            <a:r>
              <a:rPr lang="ru-RU" dirty="0"/>
              <a:t> </a:t>
            </a:r>
            <a:r>
              <a:rPr lang="ru-RU" dirty="0" err="1"/>
              <a:t>мотиви</a:t>
            </a:r>
            <a:r>
              <a:rPr lang="ru-RU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тяжкі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для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повторність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попередня</a:t>
            </a:r>
            <a:r>
              <a:rPr lang="ru-RU" dirty="0"/>
              <a:t> </a:t>
            </a:r>
            <a:r>
              <a:rPr lang="ru-RU" dirty="0" err="1"/>
              <a:t>змова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9726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EA87B6-74BC-4052-ABF2-0A0C852D9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V</a:t>
            </a:r>
            <a:r>
              <a:rPr lang="uk-UA" sz="2400" dirty="0"/>
              <a:t>. </a:t>
            </a:r>
            <a:r>
              <a:rPr lang="ru-RU" sz="2400" dirty="0" err="1"/>
              <a:t>Незаконне</a:t>
            </a:r>
            <a:r>
              <a:rPr lang="ru-RU" sz="2400" dirty="0"/>
              <a:t> </a:t>
            </a:r>
            <a:r>
              <a:rPr lang="ru-RU" sz="2400" dirty="0" err="1"/>
              <a:t>переправлення</a:t>
            </a:r>
            <a:r>
              <a:rPr lang="ru-RU" sz="2400" dirty="0"/>
              <a:t> </a:t>
            </a:r>
            <a:r>
              <a:rPr lang="ru-RU" sz="2400" dirty="0" err="1"/>
              <a:t>осіб</a:t>
            </a:r>
            <a:r>
              <a:rPr lang="ru-RU" sz="2400" dirty="0"/>
              <a:t> через </a:t>
            </a:r>
            <a:r>
              <a:rPr lang="ru-RU" sz="2400" dirty="0" err="1"/>
              <a:t>державний</a:t>
            </a:r>
            <a:r>
              <a:rPr lang="ru-RU" sz="2400" dirty="0"/>
              <a:t> кордон </a:t>
            </a:r>
            <a:r>
              <a:rPr lang="ru-RU" sz="2400" dirty="0" err="1"/>
              <a:t>України</a:t>
            </a:r>
            <a:r>
              <a:rPr lang="ru-RU" sz="2400" dirty="0"/>
              <a:t> (ст. 332 КК </a:t>
            </a:r>
            <a:r>
              <a:rPr lang="ru-RU" sz="2400" dirty="0" err="1"/>
              <a:t>України</a:t>
            </a:r>
            <a:r>
              <a:rPr lang="ru-RU" sz="2400" dirty="0"/>
              <a:t>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6D3FE9-1481-42F1-B0E3-A1D6D34B0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781" y="2603500"/>
            <a:ext cx="11533237" cy="413159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Незаконне</a:t>
            </a:r>
            <a:r>
              <a:rPr lang="ru-RU" dirty="0"/>
              <a:t> </a:t>
            </a:r>
            <a:r>
              <a:rPr lang="ru-RU" dirty="0" err="1"/>
              <a:t>переправлення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через </a:t>
            </a:r>
            <a:r>
              <a:rPr lang="ru-RU" dirty="0" err="1"/>
              <a:t>державний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організація</a:t>
            </a:r>
            <a:r>
              <a:rPr lang="ru-RU" dirty="0"/>
              <a:t> незаконного </a:t>
            </a:r>
            <a:r>
              <a:rPr lang="ru-RU" dirty="0" err="1"/>
              <a:t>переправлення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через </a:t>
            </a:r>
            <a:r>
              <a:rPr lang="ru-RU" dirty="0" err="1"/>
              <a:t>державний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керівництво</a:t>
            </a:r>
            <a:r>
              <a:rPr lang="ru-RU" dirty="0"/>
              <a:t> такими </a:t>
            </a:r>
            <a:r>
              <a:rPr lang="ru-RU" dirty="0" err="1"/>
              <a:t>діями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вчиненню</a:t>
            </a:r>
            <a:r>
              <a:rPr lang="ru-RU" dirty="0"/>
              <a:t> </a:t>
            </a:r>
            <a:r>
              <a:rPr lang="ru-RU" dirty="0" err="1"/>
              <a:t>порадами</a:t>
            </a:r>
            <a:r>
              <a:rPr lang="ru-RU" dirty="0"/>
              <a:t>, </a:t>
            </a:r>
            <a:r>
              <a:rPr lang="ru-RU" dirty="0" err="1"/>
              <a:t>вказівками</a:t>
            </a:r>
            <a:r>
              <a:rPr lang="ru-RU" dirty="0"/>
              <a:t>, </a:t>
            </a:r>
            <a:r>
              <a:rPr lang="ru-RU" dirty="0" err="1"/>
              <a:t>наданням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усуненням</a:t>
            </a:r>
            <a:r>
              <a:rPr lang="ru-RU" dirty="0"/>
              <a:t> </a:t>
            </a:r>
            <a:r>
              <a:rPr lang="ru-RU" dirty="0" err="1"/>
              <a:t>перешкод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караються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до </a:t>
            </a:r>
            <a:r>
              <a:rPr lang="ru-RU" dirty="0" err="1"/>
              <a:t>п'яти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вчинені</a:t>
            </a:r>
            <a:r>
              <a:rPr lang="ru-RU" dirty="0"/>
              <a:t> способом, </a:t>
            </a:r>
            <a:r>
              <a:rPr lang="ru-RU" dirty="0" err="1"/>
              <a:t>небезпечним</a:t>
            </a:r>
            <a:r>
              <a:rPr lang="ru-RU" dirty="0"/>
              <a:t> для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 особи, яку незаконно переправляли через </a:t>
            </a:r>
            <a:r>
              <a:rPr lang="ru-RU" dirty="0" err="1"/>
              <a:t>державний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вчинені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повторно,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попередньою</a:t>
            </a:r>
            <a:r>
              <a:rPr lang="ru-RU" dirty="0"/>
              <a:t> </a:t>
            </a:r>
            <a:r>
              <a:rPr lang="ru-RU" dirty="0" err="1"/>
              <a:t>змовою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службовою</a:t>
            </a:r>
            <a:r>
              <a:rPr lang="ru-RU" dirty="0"/>
              <a:t> особою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службового</a:t>
            </a:r>
            <a:r>
              <a:rPr lang="ru-RU" dirty="0"/>
              <a:t> становища, -</a:t>
            </a:r>
          </a:p>
          <a:p>
            <a:pPr marL="0" indent="0">
              <a:buNone/>
            </a:pPr>
            <a:r>
              <a:rPr lang="ru-RU" dirty="0" err="1"/>
              <a:t>караються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п'яти</a:t>
            </a:r>
            <a:r>
              <a:rPr lang="ru-RU" dirty="0"/>
              <a:t> до семи </a:t>
            </a:r>
            <a:r>
              <a:rPr lang="ru-RU" dirty="0" err="1"/>
              <a:t>років</a:t>
            </a:r>
            <a:r>
              <a:rPr lang="ru-RU" dirty="0"/>
              <a:t> з </a:t>
            </a:r>
            <a:r>
              <a:rPr lang="ru-RU" dirty="0" err="1"/>
              <a:t>позбавленням</a:t>
            </a:r>
            <a:r>
              <a:rPr lang="ru-RU" dirty="0"/>
              <a:t> права </a:t>
            </a:r>
            <a:r>
              <a:rPr lang="ru-RU" dirty="0" err="1"/>
              <a:t>обіймати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посади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займатися</a:t>
            </a:r>
            <a:r>
              <a:rPr lang="ru-RU" dirty="0"/>
              <a:t>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на строк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першою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другою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</a:t>
            </a:r>
            <a:r>
              <a:rPr lang="ru-RU" dirty="0" err="1"/>
              <a:t>вчинені</a:t>
            </a:r>
            <a:r>
              <a:rPr lang="ru-RU" dirty="0"/>
              <a:t> </a:t>
            </a:r>
            <a:r>
              <a:rPr lang="ru-RU" dirty="0" err="1"/>
              <a:t>організованою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вчинені</a:t>
            </a:r>
            <a:r>
              <a:rPr lang="ru-RU" dirty="0"/>
              <a:t> з </a:t>
            </a:r>
            <a:r>
              <a:rPr lang="ru-RU" dirty="0" err="1"/>
              <a:t>корисливих</a:t>
            </a:r>
            <a:r>
              <a:rPr lang="ru-RU" dirty="0"/>
              <a:t> </a:t>
            </a:r>
            <a:r>
              <a:rPr lang="ru-RU" dirty="0" err="1"/>
              <a:t>мотивів</a:t>
            </a:r>
            <a:r>
              <a:rPr lang="ru-RU" dirty="0"/>
              <a:t>, -</a:t>
            </a:r>
          </a:p>
          <a:p>
            <a:pPr marL="0" indent="0">
              <a:buNone/>
            </a:pPr>
            <a:r>
              <a:rPr lang="ru-RU" dirty="0" err="1"/>
              <a:t>караються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семи до </a:t>
            </a:r>
            <a:r>
              <a:rPr lang="ru-RU" dirty="0" err="1"/>
              <a:t>дев'яти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з </a:t>
            </a:r>
            <a:r>
              <a:rPr lang="ru-RU" dirty="0" err="1"/>
              <a:t>позбавленням</a:t>
            </a:r>
            <a:r>
              <a:rPr lang="ru-RU" dirty="0"/>
              <a:t> права </a:t>
            </a:r>
            <a:r>
              <a:rPr lang="ru-RU" dirty="0" err="1"/>
              <a:t>обіймати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посади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займатися</a:t>
            </a:r>
            <a:r>
              <a:rPr lang="ru-RU" dirty="0"/>
              <a:t>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на строк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з </a:t>
            </a:r>
            <a:r>
              <a:rPr lang="ru-RU" dirty="0" err="1"/>
              <a:t>конфіскацією</a:t>
            </a:r>
            <a:r>
              <a:rPr lang="ru-RU" dirty="0"/>
              <a:t> майна.</a:t>
            </a:r>
          </a:p>
          <a:p>
            <a:pPr marL="0" indent="0">
              <a:buNone/>
            </a:pPr>
            <a:r>
              <a:rPr lang="ru-RU" dirty="0"/>
              <a:t>{</a:t>
            </a:r>
            <a:r>
              <a:rPr lang="ru-RU" dirty="0" err="1"/>
              <a:t>Стаття</a:t>
            </a:r>
            <a:r>
              <a:rPr lang="ru-RU" dirty="0"/>
              <a:t> 332 в </a:t>
            </a:r>
            <a:r>
              <a:rPr lang="ru-RU" dirty="0" err="1"/>
              <a:t>редакції</a:t>
            </a:r>
            <a:r>
              <a:rPr lang="ru-RU" dirty="0"/>
              <a:t> Закону № 3186-</a:t>
            </a:r>
            <a:r>
              <a:rPr lang="en-US" dirty="0"/>
              <a:t>VI </a:t>
            </a:r>
            <a:r>
              <a:rPr lang="ru-RU" dirty="0" err="1"/>
              <a:t>від</a:t>
            </a:r>
            <a:r>
              <a:rPr lang="ru-RU" dirty="0"/>
              <a:t> 05.04.2011;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внесеними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Законом № 1019-</a:t>
            </a:r>
            <a:r>
              <a:rPr lang="en-US" dirty="0"/>
              <a:t>VIII </a:t>
            </a:r>
            <a:r>
              <a:rPr lang="ru-RU" dirty="0" err="1"/>
              <a:t>від</a:t>
            </a:r>
            <a:r>
              <a:rPr lang="ru-RU" dirty="0"/>
              <a:t> 18.02.2016}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41156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0CE555-D3CD-42E5-ACC1-D437EE8B7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Об’єктивна</a:t>
            </a:r>
            <a:r>
              <a:rPr lang="ru-RU" dirty="0"/>
              <a:t> сторона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8C39CE-90B1-4838-8316-047AC73CF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432" y="2603499"/>
            <a:ext cx="11198942" cy="4052939"/>
          </a:xfrm>
        </p:spPr>
        <p:txBody>
          <a:bodyPr>
            <a:normAutofit fontScale="92500" lnSpcReduction="10000"/>
          </a:bodyPr>
          <a:lstStyle/>
          <a:p>
            <a:pPr>
              <a:buFont typeface="+mj-lt"/>
              <a:buAutoNum type="arabicPeriod"/>
            </a:pPr>
            <a:r>
              <a:rPr lang="ru-RU" dirty="0" err="1"/>
              <a:t>незаконе</a:t>
            </a:r>
            <a:r>
              <a:rPr lang="ru-RU" dirty="0"/>
              <a:t> </a:t>
            </a:r>
            <a:r>
              <a:rPr lang="ru-RU" dirty="0" err="1"/>
              <a:t>переправлення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через </a:t>
            </a:r>
            <a:r>
              <a:rPr lang="ru-RU" dirty="0" err="1"/>
              <a:t>державний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; </a:t>
            </a:r>
          </a:p>
          <a:p>
            <a:pPr>
              <a:buFont typeface="+mj-lt"/>
              <a:buAutoNum type="arabicPeriod"/>
            </a:pPr>
            <a:r>
              <a:rPr lang="ru-RU" dirty="0" err="1"/>
              <a:t>організація</a:t>
            </a:r>
            <a:r>
              <a:rPr lang="ru-RU" dirty="0"/>
              <a:t> незаконного </a:t>
            </a:r>
            <a:r>
              <a:rPr lang="ru-RU" dirty="0" err="1"/>
              <a:t>переправлення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через </a:t>
            </a:r>
            <a:r>
              <a:rPr lang="ru-RU" dirty="0" err="1"/>
              <a:t>державний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; </a:t>
            </a:r>
          </a:p>
          <a:p>
            <a:pPr>
              <a:buFont typeface="+mj-lt"/>
              <a:buAutoNum type="arabicPeriod"/>
            </a:pPr>
            <a:r>
              <a:rPr lang="ru-RU" dirty="0" err="1"/>
              <a:t>керівництво</a:t>
            </a:r>
            <a:r>
              <a:rPr lang="ru-RU" dirty="0"/>
              <a:t> такими </a:t>
            </a:r>
            <a:r>
              <a:rPr lang="ru-RU" dirty="0" err="1"/>
              <a:t>діями</a:t>
            </a:r>
            <a:r>
              <a:rPr lang="ru-RU" dirty="0"/>
              <a:t> </a:t>
            </a:r>
            <a:r>
              <a:rPr lang="ru-RU" dirty="0" err="1"/>
              <a:t>або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вчиненню</a:t>
            </a:r>
            <a:r>
              <a:rPr lang="ru-RU" dirty="0"/>
              <a:t> </a:t>
            </a:r>
            <a:r>
              <a:rPr lang="ru-RU" dirty="0" err="1"/>
              <a:t>порадами</a:t>
            </a:r>
            <a:r>
              <a:rPr lang="ru-RU" dirty="0"/>
              <a:t>, </a:t>
            </a:r>
            <a:r>
              <a:rPr lang="ru-RU" dirty="0" err="1"/>
              <a:t>вказівками</a:t>
            </a:r>
            <a:r>
              <a:rPr lang="ru-RU" dirty="0"/>
              <a:t>, </a:t>
            </a:r>
            <a:r>
              <a:rPr lang="ru-RU" dirty="0" err="1"/>
              <a:t>наданням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усуненням</a:t>
            </a:r>
            <a:r>
              <a:rPr lang="ru-RU" dirty="0"/>
              <a:t> </a:t>
            </a:r>
            <a:r>
              <a:rPr lang="ru-RU" dirty="0" err="1"/>
              <a:t>перешкод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r>
              <a:rPr lang="ru-RU" b="1" dirty="0" err="1"/>
              <a:t>Організація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планів</a:t>
            </a:r>
            <a:r>
              <a:rPr lang="ru-RU" dirty="0"/>
              <a:t> незаконного </a:t>
            </a:r>
            <a:r>
              <a:rPr lang="ru-RU" dirty="0" err="1"/>
              <a:t>переміщення</a:t>
            </a:r>
            <a:r>
              <a:rPr lang="ru-RU" dirty="0"/>
              <a:t>,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, часу, </a:t>
            </a:r>
            <a:r>
              <a:rPr lang="ru-RU" dirty="0" err="1"/>
              <a:t>способів</a:t>
            </a:r>
            <a:r>
              <a:rPr lang="ru-RU" dirty="0"/>
              <a:t>; </a:t>
            </a:r>
            <a:r>
              <a:rPr lang="ru-RU" dirty="0" err="1"/>
              <a:t>підшукування</a:t>
            </a:r>
            <a:r>
              <a:rPr lang="ru-RU" dirty="0"/>
              <a:t> </a:t>
            </a:r>
            <a:r>
              <a:rPr lang="ru-RU" dirty="0" err="1"/>
              <a:t>співучасників</a:t>
            </a:r>
            <a:r>
              <a:rPr lang="ru-RU" dirty="0"/>
              <a:t>, </a:t>
            </a:r>
            <a:r>
              <a:rPr lang="ru-RU" dirty="0" err="1"/>
              <a:t>фінансування</a:t>
            </a:r>
            <a:r>
              <a:rPr lang="ru-RU" dirty="0"/>
              <a:t> незаконного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</a:p>
          <a:p>
            <a:r>
              <a:rPr lang="ru-RU" b="1" dirty="0" err="1"/>
              <a:t>Керівництво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активна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самого </a:t>
            </a:r>
            <a:r>
              <a:rPr lang="ru-RU" dirty="0" err="1"/>
              <a:t>переміщення</a:t>
            </a:r>
            <a:r>
              <a:rPr lang="ru-RU" dirty="0"/>
              <a:t>: </a:t>
            </a:r>
            <a:r>
              <a:rPr lang="ru-RU" dirty="0" err="1"/>
              <a:t>розстановка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, </a:t>
            </a:r>
            <a:r>
              <a:rPr lang="ru-RU" dirty="0" err="1"/>
              <a:t>розподіл</a:t>
            </a:r>
            <a:r>
              <a:rPr lang="ru-RU" dirty="0"/>
              <a:t> та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переміщення</a:t>
            </a:r>
            <a:r>
              <a:rPr lang="ru-RU" dirty="0"/>
              <a:t>, </a:t>
            </a:r>
            <a:r>
              <a:rPr lang="ru-RU" dirty="0" err="1"/>
              <a:t>віддання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команд </a:t>
            </a:r>
            <a:r>
              <a:rPr lang="ru-RU" dirty="0" err="1"/>
              <a:t>тощо</a:t>
            </a:r>
            <a:r>
              <a:rPr lang="ru-RU" dirty="0"/>
              <a:t>. </a:t>
            </a:r>
          </a:p>
          <a:p>
            <a:r>
              <a:rPr lang="ru-RU" b="1" dirty="0" err="1"/>
              <a:t>Сприяння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допомога</a:t>
            </a:r>
            <a:r>
              <a:rPr lang="ru-RU" dirty="0"/>
              <a:t> у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: </a:t>
            </a:r>
            <a:r>
              <a:rPr lang="ru-RU" dirty="0" err="1"/>
              <a:t>порадами</a:t>
            </a:r>
            <a:r>
              <a:rPr lang="ru-RU" dirty="0"/>
              <a:t>, </a:t>
            </a:r>
            <a:r>
              <a:rPr lang="ru-RU" dirty="0" err="1"/>
              <a:t>вказівками</a:t>
            </a:r>
            <a:r>
              <a:rPr lang="ru-RU" dirty="0"/>
              <a:t>, </a:t>
            </a:r>
            <a:r>
              <a:rPr lang="ru-RU" dirty="0" err="1"/>
              <a:t>наданням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усуненням</a:t>
            </a:r>
            <a:r>
              <a:rPr lang="ru-RU" dirty="0"/>
              <a:t> </a:t>
            </a:r>
            <a:r>
              <a:rPr lang="ru-RU" dirty="0" err="1"/>
              <a:t>перешкод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93181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51586C-C65B-4E21-A29A-7DEE832D8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B5003B-A90F-4C10-901B-692C8A65CC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446" y="2603499"/>
            <a:ext cx="11484078" cy="4003777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err="1"/>
              <a:t>Суб'єктивна</a:t>
            </a:r>
            <a:r>
              <a:rPr lang="ru-RU" b="1" dirty="0"/>
              <a:t> сторона </a:t>
            </a:r>
            <a:r>
              <a:rPr lang="ru-RU" dirty="0"/>
              <a:t>- </a:t>
            </a:r>
            <a:r>
              <a:rPr lang="ru-RU" dirty="0" err="1"/>
              <a:t>прямий</a:t>
            </a:r>
            <a:r>
              <a:rPr lang="ru-RU" dirty="0"/>
              <a:t> </a:t>
            </a:r>
            <a:r>
              <a:rPr lang="ru-RU" dirty="0" err="1"/>
              <a:t>умисел</a:t>
            </a:r>
            <a:r>
              <a:rPr lang="ru-RU" dirty="0"/>
              <a:t>. </a:t>
            </a:r>
          </a:p>
          <a:p>
            <a:r>
              <a:rPr lang="ru-RU" b="1" dirty="0" err="1"/>
              <a:t>Суб'єкт</a:t>
            </a:r>
            <a:r>
              <a:rPr lang="ru-RU" dirty="0"/>
              <a:t> — будь-яка особа, яка </a:t>
            </a:r>
            <a:r>
              <a:rPr lang="ru-RU" dirty="0" err="1"/>
              <a:t>досягла</a:t>
            </a:r>
            <a:r>
              <a:rPr lang="ru-RU" dirty="0"/>
              <a:t> до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 16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r>
              <a:rPr lang="ru-RU" b="1" dirty="0" err="1"/>
              <a:t>Кваліфікуючі</a:t>
            </a:r>
            <a:r>
              <a:rPr lang="ru-RU" b="1" dirty="0"/>
              <a:t> </a:t>
            </a:r>
            <a:r>
              <a:rPr lang="ru-RU" b="1" dirty="0" err="1"/>
              <a:t>ознаки</a:t>
            </a:r>
            <a:r>
              <a:rPr lang="ru-RU" b="1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спосіб</a:t>
            </a:r>
            <a:r>
              <a:rPr lang="ru-RU" dirty="0"/>
              <a:t>, </a:t>
            </a:r>
            <a:r>
              <a:rPr lang="ru-RU" dirty="0" err="1"/>
              <a:t>небезпечний</a:t>
            </a:r>
            <a:r>
              <a:rPr lang="ru-RU" dirty="0"/>
              <a:t> для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 особи, яку незаконно переправляли через </a:t>
            </a:r>
            <a:r>
              <a:rPr lang="ru-RU" dirty="0" err="1"/>
              <a:t>державний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осіб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повторно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попередньою</a:t>
            </a:r>
            <a:r>
              <a:rPr lang="ru-RU" dirty="0"/>
              <a:t> </a:t>
            </a:r>
            <a:r>
              <a:rPr lang="ru-RU" dirty="0" err="1"/>
              <a:t>змовою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осіб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службовою</a:t>
            </a:r>
            <a:r>
              <a:rPr lang="ru-RU" dirty="0"/>
              <a:t> особою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службового</a:t>
            </a:r>
            <a:r>
              <a:rPr lang="ru-RU" dirty="0"/>
              <a:t> становища.</a:t>
            </a:r>
          </a:p>
          <a:p>
            <a:r>
              <a:rPr lang="ru-RU" b="1" dirty="0"/>
              <a:t>Особливо </a:t>
            </a:r>
            <a:r>
              <a:rPr lang="ru-RU" b="1" dirty="0" err="1"/>
              <a:t>кваліфікуючі</a:t>
            </a:r>
            <a:r>
              <a:rPr lang="ru-RU" b="1" dirty="0"/>
              <a:t> </a:t>
            </a:r>
            <a:r>
              <a:rPr lang="ru-RU" b="1" dirty="0" err="1"/>
              <a:t>ознаки</a:t>
            </a:r>
            <a:r>
              <a:rPr lang="ru-RU" b="1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вчинені</a:t>
            </a:r>
            <a:r>
              <a:rPr lang="ru-RU" dirty="0"/>
              <a:t> </a:t>
            </a:r>
            <a:r>
              <a:rPr lang="ru-RU" dirty="0" err="1"/>
              <a:t>організованою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 </a:t>
            </a:r>
            <a:r>
              <a:rPr lang="ru-RU" dirty="0" err="1"/>
              <a:t>вчинені</a:t>
            </a:r>
            <a:r>
              <a:rPr lang="ru-RU" dirty="0"/>
              <a:t> з </a:t>
            </a:r>
            <a:r>
              <a:rPr lang="ru-RU" dirty="0" err="1"/>
              <a:t>корисливих</a:t>
            </a:r>
            <a:r>
              <a:rPr lang="ru-RU" dirty="0"/>
              <a:t> </a:t>
            </a:r>
            <a:r>
              <a:rPr lang="ru-RU" dirty="0" err="1"/>
              <a:t>мотивів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8757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3A243B-230D-451D-BBC7-8705D01DF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План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05D09C-F443-45CE-A9DE-F0346CAC2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936" y="2603500"/>
            <a:ext cx="11120284" cy="3964448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+mj-lt"/>
              <a:buAutoNum type="arabicPeriod"/>
            </a:pPr>
            <a:r>
              <a:rPr lang="ru-RU" sz="2200" dirty="0" err="1"/>
              <a:t>Загальна</a:t>
            </a:r>
            <a:r>
              <a:rPr lang="ru-RU" sz="2200" dirty="0"/>
              <a:t> характеристика </a:t>
            </a:r>
            <a:r>
              <a:rPr lang="ru-RU" sz="2200" dirty="0" err="1"/>
              <a:t>кримінальних</a:t>
            </a:r>
            <a:r>
              <a:rPr lang="ru-RU" sz="2200" dirty="0"/>
              <a:t> </a:t>
            </a:r>
            <a:r>
              <a:rPr lang="ru-RU" sz="2200" dirty="0" err="1"/>
              <a:t>правопорушень</a:t>
            </a:r>
            <a:r>
              <a:rPr lang="ru-RU" sz="2200" dirty="0"/>
              <a:t> у </a:t>
            </a:r>
            <a:r>
              <a:rPr lang="ru-RU" sz="2200" dirty="0" err="1"/>
              <a:t>сфері</a:t>
            </a:r>
            <a:r>
              <a:rPr lang="ru-RU" sz="2200" dirty="0"/>
              <a:t> </a:t>
            </a:r>
            <a:r>
              <a:rPr lang="ru-RU" sz="2200" dirty="0" err="1"/>
              <a:t>охорони</a:t>
            </a:r>
            <a:r>
              <a:rPr lang="ru-RU" sz="2200" dirty="0"/>
              <a:t> </a:t>
            </a:r>
            <a:r>
              <a:rPr lang="ru-RU" sz="2200" dirty="0" err="1"/>
              <a:t>державної</a:t>
            </a:r>
            <a:r>
              <a:rPr lang="ru-RU" sz="2200" dirty="0"/>
              <a:t> </a:t>
            </a:r>
            <a:r>
              <a:rPr lang="ru-RU" sz="2200" dirty="0" err="1"/>
              <a:t>таємниці</a:t>
            </a:r>
            <a:r>
              <a:rPr lang="ru-RU" sz="2200" dirty="0"/>
              <a:t>, </a:t>
            </a:r>
            <a:r>
              <a:rPr lang="ru-RU" sz="2200" dirty="0" err="1"/>
              <a:t>недоторканності</a:t>
            </a:r>
            <a:r>
              <a:rPr lang="ru-RU" sz="2200" dirty="0"/>
              <a:t> </a:t>
            </a:r>
            <a:r>
              <a:rPr lang="ru-RU" sz="2200" dirty="0" err="1"/>
              <a:t>державних</a:t>
            </a:r>
            <a:r>
              <a:rPr lang="ru-RU" sz="2200" dirty="0"/>
              <a:t> </a:t>
            </a:r>
            <a:r>
              <a:rPr lang="ru-RU" sz="2200" dirty="0" err="1"/>
              <a:t>кордонів</a:t>
            </a:r>
            <a:r>
              <a:rPr lang="ru-RU" sz="2200" dirty="0"/>
              <a:t>, </a:t>
            </a:r>
            <a:r>
              <a:rPr lang="ru-RU" sz="2200" dirty="0" err="1"/>
              <a:t>забезпечення</a:t>
            </a:r>
            <a:r>
              <a:rPr lang="ru-RU" sz="2200" dirty="0"/>
              <a:t> призову та </a:t>
            </a:r>
            <a:r>
              <a:rPr lang="ru-RU" sz="2200" dirty="0" err="1"/>
              <a:t>мобілізації</a:t>
            </a:r>
            <a:r>
              <a:rPr lang="ru-RU" sz="2200" dirty="0"/>
              <a:t>. </a:t>
            </a:r>
          </a:p>
          <a:p>
            <a:pPr algn="just">
              <a:buFont typeface="+mj-lt"/>
              <a:buAutoNum type="arabicPeriod"/>
            </a:pPr>
            <a:r>
              <a:rPr lang="ru-RU" sz="2200" dirty="0" err="1"/>
              <a:t>Розголошення</a:t>
            </a:r>
            <a:r>
              <a:rPr lang="ru-RU" sz="2200" dirty="0"/>
              <a:t> </a:t>
            </a:r>
            <a:r>
              <a:rPr lang="ru-RU" sz="2200" dirty="0" err="1"/>
              <a:t>державної</a:t>
            </a:r>
            <a:r>
              <a:rPr lang="ru-RU" sz="2200" dirty="0"/>
              <a:t> </a:t>
            </a:r>
            <a:r>
              <a:rPr lang="ru-RU" sz="2200" dirty="0" err="1"/>
              <a:t>таємниці</a:t>
            </a:r>
            <a:r>
              <a:rPr lang="ru-RU" sz="2200" dirty="0"/>
              <a:t> (ст. 328 КК </a:t>
            </a:r>
            <a:r>
              <a:rPr lang="ru-RU" sz="2200" dirty="0" err="1"/>
              <a:t>України</a:t>
            </a:r>
            <a:r>
              <a:rPr lang="ru-RU" sz="2200" dirty="0"/>
              <a:t>).</a:t>
            </a:r>
          </a:p>
          <a:p>
            <a:pPr algn="just">
              <a:buFont typeface="+mj-lt"/>
              <a:buAutoNum type="arabicPeriod"/>
            </a:pPr>
            <a:r>
              <a:rPr lang="ru-RU" sz="2200" dirty="0" err="1"/>
              <a:t>Втрата</a:t>
            </a:r>
            <a:r>
              <a:rPr lang="ru-RU" sz="2200" dirty="0"/>
              <a:t> </a:t>
            </a:r>
            <a:r>
              <a:rPr lang="ru-RU" sz="2200" dirty="0" err="1"/>
              <a:t>документів</a:t>
            </a:r>
            <a:r>
              <a:rPr lang="ru-RU" sz="2200" dirty="0"/>
              <a:t>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містять</a:t>
            </a:r>
            <a:r>
              <a:rPr lang="ru-RU" sz="2200" dirty="0"/>
              <a:t> </a:t>
            </a:r>
            <a:r>
              <a:rPr lang="ru-RU" sz="2200" dirty="0" err="1"/>
              <a:t>державну</a:t>
            </a:r>
            <a:r>
              <a:rPr lang="ru-RU" sz="2200" dirty="0"/>
              <a:t> </a:t>
            </a:r>
            <a:r>
              <a:rPr lang="ru-RU" sz="2200" dirty="0" err="1"/>
              <a:t>таємницю</a:t>
            </a:r>
            <a:r>
              <a:rPr lang="ru-RU" sz="2200" dirty="0"/>
              <a:t> (ст. 329 КК </a:t>
            </a:r>
            <a:r>
              <a:rPr lang="ru-RU" sz="2200" dirty="0" err="1"/>
              <a:t>України</a:t>
            </a:r>
            <a:r>
              <a:rPr lang="ru-RU" sz="2200" dirty="0"/>
              <a:t>).</a:t>
            </a:r>
          </a:p>
          <a:p>
            <a:pPr algn="just">
              <a:buFont typeface="+mj-lt"/>
              <a:buAutoNum type="arabicPeriod"/>
            </a:pPr>
            <a:r>
              <a:rPr lang="ru-RU" sz="2200" dirty="0"/>
              <a:t>Передача </a:t>
            </a:r>
            <a:r>
              <a:rPr lang="ru-RU" sz="2200" dirty="0" err="1"/>
              <a:t>або</a:t>
            </a:r>
            <a:r>
              <a:rPr lang="ru-RU" sz="2200" dirty="0"/>
              <a:t> </a:t>
            </a:r>
            <a:r>
              <a:rPr lang="ru-RU" sz="2200" dirty="0" err="1"/>
              <a:t>збирання</a:t>
            </a:r>
            <a:r>
              <a:rPr lang="ru-RU" sz="2200" dirty="0"/>
              <a:t> </a:t>
            </a:r>
            <a:r>
              <a:rPr lang="ru-RU" sz="2200" dirty="0" err="1"/>
              <a:t>відомостей</a:t>
            </a:r>
            <a:r>
              <a:rPr lang="ru-RU" sz="2200" dirty="0"/>
              <a:t>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становлять</a:t>
            </a:r>
            <a:r>
              <a:rPr lang="ru-RU" sz="2200" dirty="0"/>
              <a:t> </a:t>
            </a:r>
            <a:r>
              <a:rPr lang="ru-RU" sz="2200" dirty="0" err="1"/>
              <a:t>службову</a:t>
            </a:r>
            <a:r>
              <a:rPr lang="ru-RU" sz="2200" dirty="0"/>
              <a:t> </a:t>
            </a:r>
            <a:r>
              <a:rPr lang="ru-RU" sz="2200" dirty="0" err="1"/>
              <a:t>інформацію</a:t>
            </a:r>
            <a:r>
              <a:rPr lang="ru-RU" sz="2200" dirty="0"/>
              <a:t>, </a:t>
            </a:r>
            <a:r>
              <a:rPr lang="ru-RU" sz="2200" dirty="0" err="1"/>
              <a:t>зібрану</a:t>
            </a:r>
            <a:r>
              <a:rPr lang="ru-RU" sz="2200" dirty="0"/>
              <a:t> у </a:t>
            </a:r>
            <a:r>
              <a:rPr lang="ru-RU" sz="2200" dirty="0" err="1"/>
              <a:t>процесі</a:t>
            </a:r>
            <a:r>
              <a:rPr lang="ru-RU" sz="2200" dirty="0"/>
              <a:t> оперативно-</a:t>
            </a:r>
            <a:r>
              <a:rPr lang="ru-RU" sz="2200" dirty="0" err="1"/>
              <a:t>розшукової</a:t>
            </a:r>
            <a:r>
              <a:rPr lang="ru-RU" sz="2200" dirty="0"/>
              <a:t>, </a:t>
            </a:r>
            <a:r>
              <a:rPr lang="ru-RU" sz="2200" dirty="0" err="1"/>
              <a:t>контррозвідувальної</a:t>
            </a:r>
            <a:r>
              <a:rPr lang="ru-RU" sz="2200" dirty="0"/>
              <a:t> </a:t>
            </a:r>
            <a:r>
              <a:rPr lang="ru-RU" sz="2200" dirty="0" err="1"/>
              <a:t>діяльності</a:t>
            </a:r>
            <a:r>
              <a:rPr lang="ru-RU" sz="2200" dirty="0"/>
              <a:t>, у </a:t>
            </a:r>
            <a:r>
              <a:rPr lang="ru-RU" sz="2200" dirty="0" err="1"/>
              <a:t>сфері</a:t>
            </a:r>
            <a:r>
              <a:rPr lang="ru-RU" sz="2200" dirty="0"/>
              <a:t> оборони </a:t>
            </a:r>
            <a:r>
              <a:rPr lang="ru-RU" sz="2200" dirty="0" err="1"/>
              <a:t>країни</a:t>
            </a:r>
            <a:r>
              <a:rPr lang="ru-RU" sz="2200" dirty="0"/>
              <a:t> (ст. 330 КК </a:t>
            </a:r>
            <a:r>
              <a:rPr lang="ru-RU" sz="2200" dirty="0" err="1"/>
              <a:t>України</a:t>
            </a:r>
            <a:r>
              <a:rPr lang="ru-RU" sz="2200" dirty="0"/>
              <a:t>).</a:t>
            </a:r>
          </a:p>
          <a:p>
            <a:pPr algn="just">
              <a:buFont typeface="+mj-lt"/>
              <a:buAutoNum type="arabicPeriod"/>
            </a:pPr>
            <a:r>
              <a:rPr lang="ru-RU" sz="2200" dirty="0" err="1"/>
              <a:t>Незаконне</a:t>
            </a:r>
            <a:r>
              <a:rPr lang="ru-RU" sz="2200" dirty="0"/>
              <a:t> </a:t>
            </a:r>
            <a:r>
              <a:rPr lang="ru-RU" sz="2200" dirty="0" err="1"/>
              <a:t>переправлення</a:t>
            </a:r>
            <a:r>
              <a:rPr lang="ru-RU" sz="2200" dirty="0"/>
              <a:t> </a:t>
            </a:r>
            <a:r>
              <a:rPr lang="ru-RU" sz="2200" dirty="0" err="1"/>
              <a:t>осіб</a:t>
            </a:r>
            <a:r>
              <a:rPr lang="ru-RU" sz="2200" dirty="0"/>
              <a:t> через </a:t>
            </a:r>
            <a:r>
              <a:rPr lang="ru-RU" sz="2200" dirty="0" err="1"/>
              <a:t>державний</a:t>
            </a:r>
            <a:r>
              <a:rPr lang="ru-RU" sz="2200" dirty="0"/>
              <a:t> кордон </a:t>
            </a:r>
            <a:r>
              <a:rPr lang="ru-RU" sz="2200" dirty="0" err="1"/>
              <a:t>України</a:t>
            </a:r>
            <a:r>
              <a:rPr lang="ru-RU" sz="2200" dirty="0"/>
              <a:t> (ст. 332 КК </a:t>
            </a:r>
            <a:r>
              <a:rPr lang="ru-RU" sz="2200" dirty="0" err="1"/>
              <a:t>України</a:t>
            </a:r>
            <a:r>
              <a:rPr lang="ru-RU" sz="2200" dirty="0"/>
              <a:t>).</a:t>
            </a:r>
          </a:p>
          <a:p>
            <a:pPr algn="just">
              <a:buFont typeface="+mj-lt"/>
              <a:buAutoNum type="arabicPeriod"/>
            </a:pPr>
            <a:r>
              <a:rPr lang="ru-RU" sz="2200" dirty="0" err="1"/>
              <a:t>Порушення</a:t>
            </a:r>
            <a:r>
              <a:rPr lang="ru-RU" sz="2200" dirty="0"/>
              <a:t> порядку </a:t>
            </a:r>
            <a:r>
              <a:rPr lang="ru-RU" sz="2200" dirty="0" err="1"/>
              <a:t>в’їзду</a:t>
            </a:r>
            <a:r>
              <a:rPr lang="ru-RU" sz="2200" dirty="0"/>
              <a:t> на </a:t>
            </a:r>
            <a:r>
              <a:rPr lang="ru-RU" sz="2200" dirty="0" err="1"/>
              <a:t>тимчасово</a:t>
            </a:r>
            <a:r>
              <a:rPr lang="ru-RU" sz="2200" dirty="0"/>
              <a:t> </a:t>
            </a:r>
            <a:r>
              <a:rPr lang="ru-RU" sz="2200" dirty="0" err="1"/>
              <a:t>окуповану</a:t>
            </a:r>
            <a:r>
              <a:rPr lang="ru-RU" sz="2200" dirty="0"/>
              <a:t> </a:t>
            </a:r>
            <a:r>
              <a:rPr lang="ru-RU" sz="2200" dirty="0" err="1"/>
              <a:t>територію</a:t>
            </a:r>
            <a:r>
              <a:rPr lang="ru-RU" sz="2200" dirty="0"/>
              <a:t> </a:t>
            </a:r>
            <a:r>
              <a:rPr lang="ru-RU" sz="2200" dirty="0" err="1"/>
              <a:t>України</a:t>
            </a:r>
            <a:r>
              <a:rPr lang="ru-RU" sz="2200" dirty="0"/>
              <a:t> та </a:t>
            </a:r>
            <a:r>
              <a:rPr lang="ru-RU" sz="2200" dirty="0" err="1"/>
              <a:t>виїзду</a:t>
            </a:r>
            <a:r>
              <a:rPr lang="ru-RU" sz="2200" dirty="0"/>
              <a:t> з </a:t>
            </a:r>
            <a:r>
              <a:rPr lang="ru-RU" sz="2200" dirty="0" err="1"/>
              <a:t>неї</a:t>
            </a:r>
            <a:r>
              <a:rPr lang="ru-RU" sz="2200" dirty="0"/>
              <a:t> (ст. 3321 КК </a:t>
            </a:r>
            <a:r>
              <a:rPr lang="ru-RU" sz="2200" dirty="0" err="1"/>
              <a:t>України</a:t>
            </a:r>
            <a:r>
              <a:rPr lang="ru-RU" sz="2200" dirty="0"/>
              <a:t>).</a:t>
            </a:r>
          </a:p>
          <a:p>
            <a:pPr algn="just">
              <a:buFont typeface="+mj-lt"/>
              <a:buAutoNum type="arabicPeriod"/>
            </a:pPr>
            <a:r>
              <a:rPr lang="ru-RU" sz="2200" dirty="0" err="1"/>
              <a:t>Порушення</a:t>
            </a:r>
            <a:r>
              <a:rPr lang="ru-RU" sz="2200" dirty="0"/>
              <a:t> порядку </a:t>
            </a:r>
            <a:r>
              <a:rPr lang="ru-RU" sz="2200" dirty="0" err="1"/>
              <a:t>здійснення</a:t>
            </a:r>
            <a:r>
              <a:rPr lang="ru-RU" sz="2200" dirty="0"/>
              <a:t> </a:t>
            </a:r>
            <a:r>
              <a:rPr lang="ru-RU" sz="2200" dirty="0" err="1"/>
              <a:t>міжнародних</a:t>
            </a:r>
            <a:r>
              <a:rPr lang="ru-RU" sz="2200" dirty="0"/>
              <a:t> передач </a:t>
            </a:r>
            <a:r>
              <a:rPr lang="ru-RU" sz="2200" dirty="0" err="1"/>
              <a:t>товарів</a:t>
            </a:r>
            <a:r>
              <a:rPr lang="ru-RU" sz="2200" dirty="0"/>
              <a:t>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підлягають</a:t>
            </a:r>
            <a:r>
              <a:rPr lang="ru-RU" sz="2200" dirty="0"/>
              <a:t> державному </a:t>
            </a:r>
            <a:r>
              <a:rPr lang="ru-RU" sz="2200" dirty="0" err="1"/>
              <a:t>експортному</a:t>
            </a:r>
            <a:r>
              <a:rPr lang="ru-RU" sz="2200" dirty="0"/>
              <a:t> контролю (ст. 333 КК </a:t>
            </a:r>
            <a:r>
              <a:rPr lang="ru-RU" sz="2200" dirty="0" err="1"/>
              <a:t>України</a:t>
            </a:r>
            <a:r>
              <a:rPr lang="ru-RU" sz="2200" dirty="0"/>
              <a:t>).</a:t>
            </a:r>
          </a:p>
          <a:p>
            <a:pPr algn="just">
              <a:buFont typeface="+mj-lt"/>
              <a:buAutoNum type="arabicPeriod"/>
            </a:pPr>
            <a:r>
              <a:rPr lang="ru-RU" sz="2200" dirty="0" err="1"/>
              <a:t>Порушення</a:t>
            </a:r>
            <a:r>
              <a:rPr lang="ru-RU" sz="2200" dirty="0"/>
              <a:t> правил </a:t>
            </a:r>
            <a:r>
              <a:rPr lang="ru-RU" sz="2200" dirty="0" err="1"/>
              <a:t>міжнародних</a:t>
            </a:r>
            <a:r>
              <a:rPr lang="ru-RU" sz="2200" dirty="0"/>
              <a:t> </a:t>
            </a:r>
            <a:r>
              <a:rPr lang="ru-RU" sz="2200" dirty="0" err="1"/>
              <a:t>польотів</a:t>
            </a:r>
            <a:r>
              <a:rPr lang="ru-RU" sz="2200" dirty="0"/>
              <a:t> (ст. 334 КК </a:t>
            </a:r>
            <a:r>
              <a:rPr lang="ru-RU" sz="2200" dirty="0" err="1"/>
              <a:t>України</a:t>
            </a:r>
            <a:r>
              <a:rPr lang="ru-RU" sz="2200" dirty="0"/>
              <a:t>).</a:t>
            </a:r>
          </a:p>
          <a:p>
            <a:pPr algn="just">
              <a:buFont typeface="+mj-lt"/>
              <a:buAutoNum type="arabicPeriod"/>
            </a:pPr>
            <a:r>
              <a:rPr lang="ru-RU" sz="2200" dirty="0" err="1"/>
              <a:t>Кримінальні</a:t>
            </a:r>
            <a:r>
              <a:rPr lang="ru-RU" sz="2200" dirty="0"/>
              <a:t> </a:t>
            </a:r>
            <a:r>
              <a:rPr lang="ru-RU" sz="2200" dirty="0" err="1"/>
              <a:t>правопорушення</a:t>
            </a:r>
            <a:r>
              <a:rPr lang="ru-RU" sz="2200" dirty="0"/>
              <a:t>, </a:t>
            </a:r>
            <a:r>
              <a:rPr lang="ru-RU" sz="2200" dirty="0" err="1"/>
              <a:t>які</a:t>
            </a:r>
            <a:r>
              <a:rPr lang="ru-RU" sz="2200" dirty="0"/>
              <a:t> </a:t>
            </a:r>
            <a:r>
              <a:rPr lang="ru-RU" sz="2200" dirty="0" err="1"/>
              <a:t>порушують</a:t>
            </a:r>
            <a:r>
              <a:rPr lang="ru-RU" sz="2200" dirty="0"/>
              <a:t> порядок </a:t>
            </a:r>
            <a:r>
              <a:rPr lang="ru-RU" sz="2200" dirty="0" err="1"/>
              <a:t>комплектування</a:t>
            </a:r>
            <a:r>
              <a:rPr lang="ru-RU" sz="2200" dirty="0"/>
              <a:t> </a:t>
            </a:r>
            <a:r>
              <a:rPr lang="ru-RU" sz="2200" dirty="0" err="1"/>
              <a:t>Збройних</a:t>
            </a:r>
            <a:r>
              <a:rPr lang="ru-RU" sz="2200" dirty="0"/>
              <a:t> Сил </a:t>
            </a:r>
            <a:r>
              <a:rPr lang="ru-RU" sz="2200" dirty="0" err="1"/>
              <a:t>України</a:t>
            </a:r>
            <a:r>
              <a:rPr lang="ru-RU" sz="2200" dirty="0"/>
              <a:t>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забезпечує</a:t>
            </a:r>
            <a:r>
              <a:rPr lang="ru-RU" sz="2200" dirty="0"/>
              <a:t> </a:t>
            </a:r>
            <a:r>
              <a:rPr lang="ru-RU" sz="2200" dirty="0" err="1"/>
              <a:t>її</a:t>
            </a:r>
            <a:r>
              <a:rPr lang="ru-RU" sz="2200" dirty="0"/>
              <a:t> </a:t>
            </a:r>
            <a:r>
              <a:rPr lang="ru-RU" sz="2200" dirty="0" err="1"/>
              <a:t>обороноздатність</a:t>
            </a:r>
            <a:r>
              <a:rPr lang="ru-RU" sz="2200" dirty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24922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5C44A5-B445-4CC0-B0F2-7627B40E2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VI. </a:t>
            </a:r>
            <a:r>
              <a:rPr lang="ru-RU" sz="2400" dirty="0" err="1"/>
              <a:t>Порушення</a:t>
            </a:r>
            <a:r>
              <a:rPr lang="ru-RU" sz="2400" dirty="0"/>
              <a:t> порядку </a:t>
            </a:r>
            <a:r>
              <a:rPr lang="ru-RU" sz="2400" dirty="0" err="1"/>
              <a:t>в’їзду</a:t>
            </a:r>
            <a:r>
              <a:rPr lang="ru-RU" sz="2400" dirty="0"/>
              <a:t> на </a:t>
            </a:r>
            <a:r>
              <a:rPr lang="ru-RU" sz="2400" dirty="0" err="1"/>
              <a:t>тимчасово</a:t>
            </a:r>
            <a:r>
              <a:rPr lang="ru-RU" sz="2400" dirty="0"/>
              <a:t> </a:t>
            </a:r>
            <a:r>
              <a:rPr lang="ru-RU" sz="2400" dirty="0" err="1"/>
              <a:t>окуповану</a:t>
            </a:r>
            <a:r>
              <a:rPr lang="ru-RU" sz="2400" dirty="0"/>
              <a:t> </a:t>
            </a:r>
            <a:r>
              <a:rPr lang="ru-RU" sz="2400" dirty="0" err="1"/>
              <a:t>територію</a:t>
            </a:r>
            <a:r>
              <a:rPr lang="ru-RU" sz="2400" dirty="0"/>
              <a:t> </a:t>
            </a:r>
            <a:r>
              <a:rPr lang="ru-RU" sz="2400" dirty="0" err="1"/>
              <a:t>України</a:t>
            </a:r>
            <a:r>
              <a:rPr lang="ru-RU" sz="2400" dirty="0"/>
              <a:t> та </a:t>
            </a:r>
            <a:r>
              <a:rPr lang="ru-RU" sz="2400" dirty="0" err="1"/>
              <a:t>виїзду</a:t>
            </a:r>
            <a:r>
              <a:rPr lang="ru-RU" sz="2400" dirty="0"/>
              <a:t> з </a:t>
            </a:r>
            <a:r>
              <a:rPr lang="ru-RU" sz="2400" dirty="0" err="1"/>
              <a:t>неї</a:t>
            </a:r>
            <a:r>
              <a:rPr lang="ru-RU" sz="2400" dirty="0"/>
              <a:t> (ст. 332</a:t>
            </a:r>
            <a:r>
              <a:rPr lang="en-US" sz="2400" dirty="0"/>
              <a:t>-</a:t>
            </a:r>
            <a:r>
              <a:rPr lang="ru-RU" sz="2400" dirty="0"/>
              <a:t>1 КК </a:t>
            </a:r>
            <a:r>
              <a:rPr lang="ru-RU" sz="2400" dirty="0" err="1"/>
              <a:t>України</a:t>
            </a:r>
            <a:r>
              <a:rPr lang="ru-RU" sz="2400" dirty="0"/>
              <a:t>).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986848-1C86-4125-99E9-47C2C4FB26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439" y="2603499"/>
            <a:ext cx="11120283" cy="397428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Порушення</a:t>
            </a:r>
            <a:r>
              <a:rPr lang="ru-RU" dirty="0"/>
              <a:t> порядку </a:t>
            </a:r>
            <a:r>
              <a:rPr lang="ru-RU" dirty="0" err="1"/>
              <a:t>в’їзду</a:t>
            </a:r>
            <a:r>
              <a:rPr lang="ru-RU" dirty="0"/>
              <a:t> на </a:t>
            </a:r>
            <a:r>
              <a:rPr lang="ru-RU" dirty="0" err="1"/>
              <a:t>тимчасово</a:t>
            </a:r>
            <a:r>
              <a:rPr lang="ru-RU" dirty="0"/>
              <a:t> </a:t>
            </a:r>
            <a:r>
              <a:rPr lang="ru-RU" dirty="0" err="1"/>
              <a:t>окуповану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виїзду</a:t>
            </a:r>
            <a:r>
              <a:rPr lang="ru-RU" dirty="0"/>
              <a:t> з </a:t>
            </a:r>
            <a:r>
              <a:rPr lang="ru-RU" dirty="0" err="1"/>
              <a:t>неї</a:t>
            </a:r>
            <a:r>
              <a:rPr lang="ru-RU" dirty="0"/>
              <a:t> з метою </a:t>
            </a:r>
            <a:r>
              <a:rPr lang="ru-RU" dirty="0" err="1"/>
              <a:t>заподіяння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інтересам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караються</a:t>
            </a:r>
            <a:r>
              <a:rPr lang="ru-RU" dirty="0"/>
              <a:t> </a:t>
            </a:r>
            <a:r>
              <a:rPr lang="ru-RU" dirty="0" err="1"/>
              <a:t>обмеженням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той </a:t>
            </a:r>
            <a:r>
              <a:rPr lang="ru-RU" dirty="0" err="1"/>
              <a:t>самий</a:t>
            </a:r>
            <a:r>
              <a:rPr lang="ru-RU" dirty="0"/>
              <a:t> строк.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вчинені</a:t>
            </a:r>
            <a:r>
              <a:rPr lang="ru-RU" dirty="0"/>
              <a:t> повторно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попередньою</a:t>
            </a:r>
            <a:r>
              <a:rPr lang="ru-RU" dirty="0"/>
              <a:t> </a:t>
            </a:r>
            <a:r>
              <a:rPr lang="ru-RU" dirty="0" err="1"/>
              <a:t>змовою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службовою</a:t>
            </a:r>
            <a:r>
              <a:rPr lang="ru-RU" dirty="0"/>
              <a:t> особою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службового</a:t>
            </a:r>
            <a:r>
              <a:rPr lang="ru-RU" dirty="0"/>
              <a:t> становища, -</a:t>
            </a:r>
          </a:p>
          <a:p>
            <a:pPr marL="0" indent="0">
              <a:buNone/>
            </a:pPr>
            <a:r>
              <a:rPr lang="ru-RU" dirty="0" err="1"/>
              <a:t>караються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до </a:t>
            </a:r>
            <a:r>
              <a:rPr lang="ru-RU" dirty="0" err="1"/>
              <a:t>п’яти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з </a:t>
            </a:r>
            <a:r>
              <a:rPr lang="ru-RU" dirty="0" err="1"/>
              <a:t>позбавленням</a:t>
            </a:r>
            <a:r>
              <a:rPr lang="ru-RU" dirty="0"/>
              <a:t> права </a:t>
            </a:r>
            <a:r>
              <a:rPr lang="ru-RU" dirty="0" err="1"/>
              <a:t>обіймати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посади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займатися</a:t>
            </a:r>
            <a:r>
              <a:rPr lang="ru-RU" dirty="0"/>
              <a:t>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на строк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першою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другою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</a:t>
            </a:r>
            <a:r>
              <a:rPr lang="ru-RU" dirty="0" err="1"/>
              <a:t>вчинені</a:t>
            </a:r>
            <a:r>
              <a:rPr lang="ru-RU" dirty="0"/>
              <a:t> </a:t>
            </a:r>
            <a:r>
              <a:rPr lang="ru-RU" dirty="0" err="1"/>
              <a:t>організованою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, -</a:t>
            </a:r>
          </a:p>
          <a:p>
            <a:pPr marL="0" indent="0">
              <a:buNone/>
            </a:pPr>
            <a:r>
              <a:rPr lang="ru-RU" dirty="0" err="1"/>
              <a:t>караються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п’яти</a:t>
            </a:r>
            <a:r>
              <a:rPr lang="ru-RU" dirty="0"/>
              <a:t> до восьми </a:t>
            </a:r>
            <a:r>
              <a:rPr lang="ru-RU" dirty="0" err="1"/>
              <a:t>років</a:t>
            </a:r>
            <a:r>
              <a:rPr lang="ru-RU" dirty="0"/>
              <a:t> з </a:t>
            </a:r>
            <a:r>
              <a:rPr lang="ru-RU" dirty="0" err="1"/>
              <a:t>позбавленням</a:t>
            </a:r>
            <a:r>
              <a:rPr lang="ru-RU" dirty="0"/>
              <a:t> права </a:t>
            </a:r>
            <a:r>
              <a:rPr lang="ru-RU" dirty="0" err="1"/>
              <a:t>обіймати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посади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займатися</a:t>
            </a:r>
            <a:r>
              <a:rPr lang="ru-RU" dirty="0"/>
              <a:t>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на строк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{Кодекс </a:t>
            </a:r>
            <a:r>
              <a:rPr lang="ru-RU" dirty="0" err="1"/>
              <a:t>доповнено</a:t>
            </a:r>
            <a:r>
              <a:rPr lang="ru-RU" dirty="0"/>
              <a:t> </a:t>
            </a:r>
            <a:r>
              <a:rPr lang="ru-RU" dirty="0" err="1"/>
              <a:t>статтею</a:t>
            </a:r>
            <a:r>
              <a:rPr lang="ru-RU" dirty="0"/>
              <a:t> 332-1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Законом № 1207-</a:t>
            </a:r>
            <a:r>
              <a:rPr lang="en-US" dirty="0"/>
              <a:t>VII </a:t>
            </a:r>
            <a:r>
              <a:rPr lang="ru-RU" dirty="0" err="1"/>
              <a:t>від</a:t>
            </a:r>
            <a:r>
              <a:rPr lang="ru-RU" dirty="0"/>
              <a:t> 15.04.2014;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внесеними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Законом № 1019-</a:t>
            </a:r>
            <a:r>
              <a:rPr lang="en-US" dirty="0"/>
              <a:t>VIII </a:t>
            </a:r>
            <a:r>
              <a:rPr lang="ru-RU" dirty="0" err="1"/>
              <a:t>від</a:t>
            </a:r>
            <a:r>
              <a:rPr lang="ru-RU" dirty="0"/>
              <a:t> 18.02.2016}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51407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77D95B-F267-4741-8BAB-0F3CA28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19B154-DE7D-4FCC-B1C1-7C1058CA5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768" y="2251587"/>
            <a:ext cx="11179277" cy="450317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b="1" dirty="0"/>
              <a:t>О</a:t>
            </a:r>
            <a:r>
              <a:rPr lang="ru-RU" b="1" dirty="0" err="1"/>
              <a:t>б'єктивна</a:t>
            </a:r>
            <a:r>
              <a:rPr lang="ru-RU" b="1" dirty="0"/>
              <a:t> сторона </a:t>
            </a:r>
            <a:r>
              <a:rPr lang="ru-RU" dirty="0"/>
              <a:t>- </a:t>
            </a:r>
            <a:r>
              <a:rPr lang="ru-RU" dirty="0" err="1"/>
              <a:t>порушення</a:t>
            </a:r>
            <a:r>
              <a:rPr lang="ru-RU" dirty="0"/>
              <a:t> порядку </a:t>
            </a:r>
            <a:r>
              <a:rPr lang="ru-RU" dirty="0" err="1"/>
              <a:t>в’їзду</a:t>
            </a:r>
            <a:r>
              <a:rPr lang="ru-RU" dirty="0"/>
              <a:t> на </a:t>
            </a:r>
            <a:r>
              <a:rPr lang="ru-RU" dirty="0" err="1"/>
              <a:t>тимчасово</a:t>
            </a:r>
            <a:r>
              <a:rPr lang="ru-RU" dirty="0"/>
              <a:t> </a:t>
            </a:r>
            <a:r>
              <a:rPr lang="ru-RU" dirty="0" err="1"/>
              <a:t>окуповану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виїзду</a:t>
            </a:r>
            <a:r>
              <a:rPr lang="ru-RU" dirty="0"/>
              <a:t> з </a:t>
            </a:r>
            <a:r>
              <a:rPr lang="ru-RU" dirty="0" err="1"/>
              <a:t>неї</a:t>
            </a:r>
            <a:r>
              <a:rPr lang="ru-RU" dirty="0"/>
              <a:t> з метою </a:t>
            </a:r>
            <a:r>
              <a:rPr lang="ru-RU" dirty="0" err="1"/>
              <a:t>заподіяння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інтересам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Тимчасово</a:t>
            </a:r>
            <a:r>
              <a:rPr lang="ru-RU" dirty="0"/>
              <a:t> </a:t>
            </a:r>
            <a:r>
              <a:rPr lang="ru-RU" dirty="0" err="1"/>
              <a:t>окупована</a:t>
            </a:r>
            <a:r>
              <a:rPr lang="ru-RU" dirty="0"/>
              <a:t> </a:t>
            </a:r>
            <a:r>
              <a:rPr lang="ru-RU" dirty="0" err="1"/>
              <a:t>територія</a:t>
            </a:r>
            <a:r>
              <a:rPr lang="ru-RU" dirty="0"/>
              <a:t> (ЗУ «Про </a:t>
            </a:r>
            <a:r>
              <a:rPr lang="ru-RU" dirty="0" err="1"/>
              <a:t>забезпечення</a:t>
            </a:r>
            <a:r>
              <a:rPr lang="ru-RU" dirty="0"/>
              <a:t> прав і свобод </a:t>
            </a:r>
            <a:r>
              <a:rPr lang="ru-RU" dirty="0" err="1"/>
              <a:t>громадян</a:t>
            </a:r>
            <a:r>
              <a:rPr lang="ru-RU" dirty="0"/>
              <a:t> та </a:t>
            </a:r>
            <a:r>
              <a:rPr lang="ru-RU" dirty="0" err="1"/>
              <a:t>правовий</a:t>
            </a:r>
            <a:r>
              <a:rPr lang="ru-RU" dirty="0"/>
              <a:t> режим на </a:t>
            </a:r>
            <a:r>
              <a:rPr lang="ru-RU" dirty="0" err="1"/>
              <a:t>тимчасово</a:t>
            </a:r>
            <a:r>
              <a:rPr lang="ru-RU" dirty="0"/>
              <a:t> </a:t>
            </a:r>
            <a:r>
              <a:rPr lang="ru-RU" dirty="0" err="1"/>
              <a:t>окупованій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»)</a:t>
            </a:r>
          </a:p>
          <a:p>
            <a:pPr algn="just">
              <a:buFont typeface="+mj-lt"/>
              <a:buAutoNum type="arabicPeriod"/>
            </a:pPr>
            <a:r>
              <a:rPr lang="ru-RU" dirty="0" err="1"/>
              <a:t>сухопутна</a:t>
            </a:r>
            <a:r>
              <a:rPr lang="ru-RU" dirty="0"/>
              <a:t> </a:t>
            </a:r>
            <a:r>
              <a:rPr lang="ru-RU" dirty="0" err="1"/>
              <a:t>територія</a:t>
            </a:r>
            <a:r>
              <a:rPr lang="ru-RU" dirty="0"/>
              <a:t> </a:t>
            </a:r>
            <a:r>
              <a:rPr lang="ru-RU" dirty="0" err="1"/>
              <a:t>тимчасово</a:t>
            </a:r>
            <a:r>
              <a:rPr lang="ru-RU" dirty="0"/>
              <a:t> </a:t>
            </a:r>
            <a:r>
              <a:rPr lang="ru-RU" dirty="0" err="1"/>
              <a:t>окупованих</a:t>
            </a:r>
            <a:r>
              <a:rPr lang="ru-RU" dirty="0"/>
              <a:t> </a:t>
            </a:r>
            <a:r>
              <a:rPr lang="ru-RU" dirty="0" err="1"/>
              <a:t>Російською</a:t>
            </a:r>
            <a:r>
              <a:rPr lang="ru-RU" dirty="0"/>
              <a:t> </a:t>
            </a:r>
            <a:r>
              <a:rPr lang="ru-RU" dirty="0" err="1"/>
              <a:t>Федерацією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водні</a:t>
            </a:r>
            <a:r>
              <a:rPr lang="ru-RU" dirty="0"/>
              <a:t> </a:t>
            </a:r>
            <a:r>
              <a:rPr lang="ru-RU" dirty="0" err="1"/>
              <a:t>об’єкти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на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територіях</a:t>
            </a:r>
            <a:endParaRPr lang="ru-RU" dirty="0"/>
          </a:p>
          <a:p>
            <a:pPr algn="just">
              <a:buFont typeface="+mj-lt"/>
              <a:buAutoNum type="arabicPeriod"/>
            </a:pPr>
            <a:r>
              <a:rPr lang="ru-RU" dirty="0" err="1"/>
              <a:t>внутрішні</a:t>
            </a:r>
            <a:r>
              <a:rPr lang="ru-RU" dirty="0"/>
              <a:t> </a:t>
            </a:r>
            <a:r>
              <a:rPr lang="ru-RU" dirty="0" err="1"/>
              <a:t>морські</a:t>
            </a:r>
            <a:r>
              <a:rPr lang="ru-RU" dirty="0"/>
              <a:t> води і </a:t>
            </a:r>
            <a:r>
              <a:rPr lang="ru-RU" dirty="0" err="1"/>
              <a:t>територіальне</a:t>
            </a:r>
            <a:r>
              <a:rPr lang="ru-RU" dirty="0"/>
              <a:t> море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навколо</a:t>
            </a:r>
            <a:r>
              <a:rPr lang="ru-RU" dirty="0"/>
              <a:t> </a:t>
            </a:r>
            <a:r>
              <a:rPr lang="ru-RU" dirty="0" err="1"/>
              <a:t>Кримського</a:t>
            </a:r>
            <a:r>
              <a:rPr lang="ru-RU" dirty="0"/>
              <a:t> </a:t>
            </a:r>
            <a:r>
              <a:rPr lang="ru-RU" dirty="0" err="1"/>
              <a:t>півострова</a:t>
            </a:r>
            <a:r>
              <a:rPr lang="ru-RU" dirty="0"/>
              <a:t>, </a:t>
            </a:r>
            <a:r>
              <a:rPr lang="ru-RU" dirty="0" err="1"/>
              <a:t>територія</a:t>
            </a:r>
            <a:r>
              <a:rPr lang="ru-RU" dirty="0"/>
              <a:t> </a:t>
            </a:r>
            <a:r>
              <a:rPr lang="ru-RU" dirty="0" err="1"/>
              <a:t>виключної</a:t>
            </a:r>
            <a:r>
              <a:rPr lang="ru-RU" dirty="0"/>
              <a:t> (</a:t>
            </a:r>
            <a:r>
              <a:rPr lang="ru-RU" dirty="0" err="1"/>
              <a:t>морської</a:t>
            </a:r>
            <a:r>
              <a:rPr lang="ru-RU" dirty="0"/>
              <a:t>) </a:t>
            </a:r>
            <a:r>
              <a:rPr lang="ru-RU" dirty="0" err="1"/>
              <a:t>економічної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вздовж</a:t>
            </a:r>
            <a:r>
              <a:rPr lang="ru-RU" dirty="0"/>
              <a:t> </a:t>
            </a:r>
            <a:r>
              <a:rPr lang="ru-RU" dirty="0" err="1"/>
              <a:t>узбережжя</a:t>
            </a:r>
            <a:r>
              <a:rPr lang="ru-RU" dirty="0"/>
              <a:t> </a:t>
            </a:r>
            <a:r>
              <a:rPr lang="ru-RU" dirty="0" err="1"/>
              <a:t>Кримського</a:t>
            </a:r>
            <a:r>
              <a:rPr lang="ru-RU" dirty="0"/>
              <a:t> </a:t>
            </a:r>
            <a:r>
              <a:rPr lang="ru-RU" dirty="0" err="1"/>
              <a:t>півострова</a:t>
            </a:r>
            <a:r>
              <a:rPr lang="ru-RU" dirty="0"/>
              <a:t> та </a:t>
            </a:r>
            <a:r>
              <a:rPr lang="ru-RU" dirty="0" err="1"/>
              <a:t>прилеглого</a:t>
            </a:r>
            <a:r>
              <a:rPr lang="ru-RU" dirty="0"/>
              <a:t> до </a:t>
            </a:r>
            <a:r>
              <a:rPr lang="ru-RU" dirty="0" err="1"/>
              <a:t>узбережжя</a:t>
            </a:r>
            <a:r>
              <a:rPr lang="ru-RU" dirty="0"/>
              <a:t> континентального шельфу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внутрішні</a:t>
            </a:r>
            <a:r>
              <a:rPr lang="ru-RU" dirty="0"/>
              <a:t> </a:t>
            </a:r>
            <a:r>
              <a:rPr lang="ru-RU" dirty="0" err="1"/>
              <a:t>морські</a:t>
            </a:r>
            <a:r>
              <a:rPr lang="ru-RU" dirty="0"/>
              <a:t> води, </a:t>
            </a:r>
            <a:r>
              <a:rPr lang="ru-RU" dirty="0" err="1"/>
              <a:t>прилеглі</a:t>
            </a:r>
            <a:r>
              <a:rPr lang="ru-RU" dirty="0"/>
              <a:t> до </a:t>
            </a:r>
            <a:r>
              <a:rPr lang="ru-RU" dirty="0" err="1"/>
              <a:t>сухопутної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тимчасово</a:t>
            </a:r>
            <a:r>
              <a:rPr lang="ru-RU" dirty="0"/>
              <a:t> </a:t>
            </a:r>
            <a:r>
              <a:rPr lang="ru-RU" dirty="0" err="1"/>
              <a:t>окупованих</a:t>
            </a:r>
            <a:r>
              <a:rPr lang="ru-RU" dirty="0"/>
              <a:t> </a:t>
            </a:r>
            <a:r>
              <a:rPr lang="ru-RU" dirty="0" err="1"/>
              <a:t>Російською</a:t>
            </a:r>
            <a:r>
              <a:rPr lang="ru-RU" dirty="0"/>
              <a:t> </a:t>
            </a:r>
            <a:r>
              <a:rPr lang="ru-RU" dirty="0" err="1"/>
              <a:t>Федерацією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поширюється</a:t>
            </a:r>
            <a:r>
              <a:rPr lang="ru-RU" dirty="0"/>
              <a:t> </a:t>
            </a:r>
            <a:r>
              <a:rPr lang="ru-RU" dirty="0" err="1"/>
              <a:t>юрисдикція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норм </a:t>
            </a:r>
            <a:r>
              <a:rPr lang="ru-RU" dirty="0" err="1"/>
              <a:t>міжнародного</a:t>
            </a:r>
            <a:r>
              <a:rPr lang="ru-RU" dirty="0"/>
              <a:t> права, </a:t>
            </a:r>
            <a:r>
              <a:rPr lang="ru-RU" dirty="0" err="1"/>
              <a:t>Конституції</a:t>
            </a:r>
            <a:r>
              <a:rPr lang="ru-RU" dirty="0"/>
              <a:t> та </a:t>
            </a:r>
            <a:r>
              <a:rPr lang="ru-RU" dirty="0" err="1"/>
              <a:t>законів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 </a:t>
            </a:r>
            <a:r>
              <a:rPr lang="ru-RU" dirty="0" err="1"/>
              <a:t>повітряний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 над </a:t>
            </a:r>
            <a:r>
              <a:rPr lang="ru-RU" dirty="0" err="1"/>
              <a:t>територіями</a:t>
            </a:r>
            <a:r>
              <a:rPr lang="ru-RU" dirty="0"/>
              <a:t>, </a:t>
            </a:r>
            <a:r>
              <a:rPr lang="ru-RU" dirty="0" err="1"/>
              <a:t>зазначеними</a:t>
            </a:r>
            <a:r>
              <a:rPr lang="ru-RU" dirty="0"/>
              <a:t> у </a:t>
            </a:r>
            <a:r>
              <a:rPr lang="ru-RU" dirty="0" err="1"/>
              <a:t>пп</a:t>
            </a:r>
            <a:r>
              <a:rPr lang="ru-RU" dirty="0"/>
              <a:t>. 1 і 2 ст. 3;</a:t>
            </a:r>
          </a:p>
          <a:p>
            <a:pPr algn="just">
              <a:buFont typeface="+mj-lt"/>
              <a:buAutoNum type="arabicPeriod"/>
            </a:pPr>
            <a:r>
              <a:rPr lang="ru-RU" dirty="0" err="1"/>
              <a:t>інша</a:t>
            </a:r>
            <a:r>
              <a:rPr lang="ru-RU" dirty="0"/>
              <a:t> </a:t>
            </a:r>
            <a:r>
              <a:rPr lang="ru-RU" dirty="0" err="1"/>
              <a:t>сухопутна</a:t>
            </a:r>
            <a:r>
              <a:rPr lang="ru-RU" dirty="0"/>
              <a:t> </a:t>
            </a:r>
            <a:r>
              <a:rPr lang="ru-RU" dirty="0" err="1"/>
              <a:t>територія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внутрішні</a:t>
            </a:r>
            <a:r>
              <a:rPr lang="ru-RU" dirty="0"/>
              <a:t> </a:t>
            </a:r>
            <a:r>
              <a:rPr lang="ru-RU" dirty="0" err="1"/>
              <a:t>морські</a:t>
            </a:r>
            <a:r>
              <a:rPr lang="ru-RU" dirty="0"/>
              <a:t> води і </a:t>
            </a:r>
            <a:r>
              <a:rPr lang="ru-RU" dirty="0" err="1"/>
              <a:t>територіальне</a:t>
            </a:r>
            <a:r>
              <a:rPr lang="ru-RU" dirty="0"/>
              <a:t> море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визнані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воєнного</a:t>
            </a:r>
            <a:r>
              <a:rPr lang="ru-RU" dirty="0"/>
              <a:t> стану </a:t>
            </a:r>
            <a:r>
              <a:rPr lang="ru-RU" dirty="0" err="1"/>
              <a:t>тимчасово</a:t>
            </a:r>
            <a:r>
              <a:rPr lang="ru-RU" dirty="0"/>
              <a:t> </a:t>
            </a:r>
            <a:r>
              <a:rPr lang="ru-RU" dirty="0" err="1"/>
              <a:t>окупованими</a:t>
            </a:r>
            <a:r>
              <a:rPr lang="ru-RU" dirty="0"/>
              <a:t> </a:t>
            </a:r>
            <a:r>
              <a:rPr lang="ru-RU" dirty="0" err="1"/>
              <a:t>Кабінетом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pPr algn="just">
              <a:buFont typeface="+mj-lt"/>
              <a:buAutoNum type="arabicPeriod"/>
            </a:pPr>
            <a:r>
              <a:rPr lang="ru-RU" dirty="0" err="1"/>
              <a:t>надра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територіями</a:t>
            </a:r>
            <a:r>
              <a:rPr lang="ru-RU" dirty="0"/>
              <a:t>, </a:t>
            </a:r>
            <a:r>
              <a:rPr lang="ru-RU" dirty="0" err="1"/>
              <a:t>зазначеними</a:t>
            </a:r>
            <a:r>
              <a:rPr lang="ru-RU" dirty="0"/>
              <a:t> у пунктах 1, 2 і 3, і </a:t>
            </a:r>
            <a:r>
              <a:rPr lang="ru-RU" dirty="0" err="1"/>
              <a:t>повітряний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 над </a:t>
            </a:r>
            <a:r>
              <a:rPr lang="ru-RU" dirty="0" err="1"/>
              <a:t>цими</a:t>
            </a:r>
            <a:r>
              <a:rPr lang="ru-RU" dirty="0"/>
              <a:t> </a:t>
            </a:r>
            <a:r>
              <a:rPr lang="ru-RU" dirty="0" err="1"/>
              <a:t>територіями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39592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E9A498-5CD0-43E0-9CA8-F97A094CB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DE25A2-A1B3-4EE7-A3B6-AC4A287930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Суб’єктивна</a:t>
            </a:r>
            <a:r>
              <a:rPr lang="ru-RU" b="1" dirty="0"/>
              <a:t> сторона </a:t>
            </a:r>
            <a:r>
              <a:rPr lang="ru-RU" dirty="0"/>
              <a:t>- </a:t>
            </a:r>
            <a:r>
              <a:rPr lang="ru-RU" dirty="0" err="1"/>
              <a:t>прямий</a:t>
            </a:r>
            <a:r>
              <a:rPr lang="ru-RU" dirty="0"/>
              <a:t> </a:t>
            </a:r>
            <a:r>
              <a:rPr lang="ru-RU" dirty="0" err="1"/>
              <a:t>умисел</a:t>
            </a:r>
            <a:r>
              <a:rPr lang="ru-RU" dirty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i="1" dirty="0" err="1"/>
              <a:t>Спеціальна</a:t>
            </a:r>
            <a:r>
              <a:rPr lang="ru-RU" i="1" dirty="0"/>
              <a:t> мета - </a:t>
            </a:r>
            <a:r>
              <a:rPr lang="ru-RU" dirty="0" err="1"/>
              <a:t>заподіяння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інтересам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</a:t>
            </a:r>
          </a:p>
          <a:p>
            <a:r>
              <a:rPr lang="ru-RU" b="1" dirty="0" err="1"/>
              <a:t>Суб’єкт</a:t>
            </a:r>
            <a:r>
              <a:rPr lang="ru-RU" dirty="0"/>
              <a:t> — будь-яка особа, яка </a:t>
            </a:r>
            <a:r>
              <a:rPr lang="ru-RU" dirty="0" err="1"/>
              <a:t>досягла</a:t>
            </a:r>
            <a:r>
              <a:rPr lang="ru-RU" dirty="0"/>
              <a:t> до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 16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r>
              <a:rPr lang="ru-RU" b="1" dirty="0" err="1"/>
              <a:t>Кваліфікуючі</a:t>
            </a:r>
            <a:r>
              <a:rPr lang="ru-RU" b="1" dirty="0"/>
              <a:t> </a:t>
            </a:r>
            <a:r>
              <a:rPr lang="ru-RU" b="1" dirty="0" err="1"/>
              <a:t>ознаки</a:t>
            </a:r>
            <a:r>
              <a:rPr lang="ru-RU" dirty="0"/>
              <a:t>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повторно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за </a:t>
            </a:r>
            <a:r>
              <a:rPr lang="ru-RU" dirty="0" err="1"/>
              <a:t>попередньою</a:t>
            </a:r>
            <a:r>
              <a:rPr lang="ru-RU" dirty="0"/>
              <a:t> </a:t>
            </a:r>
            <a:r>
              <a:rPr lang="ru-RU" dirty="0" err="1"/>
              <a:t>змовою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осіб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службовою</a:t>
            </a:r>
            <a:r>
              <a:rPr lang="ru-RU" dirty="0"/>
              <a:t> особою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службового</a:t>
            </a:r>
            <a:r>
              <a:rPr lang="ru-RU" dirty="0"/>
              <a:t> становища</a:t>
            </a:r>
          </a:p>
          <a:p>
            <a:r>
              <a:rPr lang="ru-RU" dirty="0"/>
              <a:t>Особливо </a:t>
            </a:r>
            <a:r>
              <a:rPr lang="ru-RU" dirty="0" err="1"/>
              <a:t>кваліфікуючі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вчинені</a:t>
            </a:r>
            <a:r>
              <a:rPr lang="ru-RU" dirty="0"/>
              <a:t> </a:t>
            </a:r>
            <a:r>
              <a:rPr lang="ru-RU" dirty="0" err="1"/>
              <a:t>організованою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14434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AD848A-28C6-4555-BB0B-F65A67FCB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VII. </a:t>
            </a:r>
            <a:r>
              <a:rPr lang="ru-RU" sz="2400" dirty="0" err="1"/>
              <a:t>Порушення</a:t>
            </a:r>
            <a:r>
              <a:rPr lang="ru-RU" sz="2400" dirty="0"/>
              <a:t> порядку </a:t>
            </a:r>
            <a:r>
              <a:rPr lang="ru-RU" sz="2400" dirty="0" err="1"/>
              <a:t>здійснення</a:t>
            </a:r>
            <a:r>
              <a:rPr lang="ru-RU" sz="2400" dirty="0"/>
              <a:t> </a:t>
            </a:r>
            <a:r>
              <a:rPr lang="ru-RU" sz="2400" dirty="0" err="1"/>
              <a:t>міжнародних</a:t>
            </a:r>
            <a:r>
              <a:rPr lang="ru-RU" sz="2400" dirty="0"/>
              <a:t> передач </a:t>
            </a:r>
            <a:r>
              <a:rPr lang="ru-RU" sz="2400" dirty="0" err="1"/>
              <a:t>товарів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підлягають</a:t>
            </a:r>
            <a:r>
              <a:rPr lang="ru-RU" sz="2400" dirty="0"/>
              <a:t> державному </a:t>
            </a:r>
            <a:r>
              <a:rPr lang="ru-RU" sz="2400" dirty="0" err="1"/>
              <a:t>експортному</a:t>
            </a:r>
            <a:r>
              <a:rPr lang="ru-RU" sz="2400" dirty="0"/>
              <a:t> контролю (ст. 333 КК </a:t>
            </a:r>
            <a:r>
              <a:rPr lang="ru-RU" sz="2400" dirty="0" err="1"/>
              <a:t>України</a:t>
            </a:r>
            <a:r>
              <a:rPr lang="ru-RU" sz="2400" dirty="0"/>
              <a:t>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271A34-7738-4AC2-8F5A-913331C33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встановленого</a:t>
            </a:r>
            <a:r>
              <a:rPr lang="ru-RU" dirty="0"/>
              <a:t> порядку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передач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державному </a:t>
            </a:r>
            <a:r>
              <a:rPr lang="ru-RU" dirty="0" err="1"/>
              <a:t>експортному</a:t>
            </a:r>
            <a:r>
              <a:rPr lang="ru-RU" dirty="0"/>
              <a:t> контролю, -</a:t>
            </a:r>
          </a:p>
          <a:p>
            <a:pPr marL="0" indent="0">
              <a:buNone/>
            </a:pPr>
            <a:r>
              <a:rPr lang="ru-RU" dirty="0" err="1"/>
              <a:t>карається</a:t>
            </a:r>
            <a:r>
              <a:rPr lang="ru-RU" dirty="0"/>
              <a:t> штрафом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тисяч</a:t>
            </a:r>
            <a:r>
              <a:rPr lang="ru-RU" dirty="0"/>
              <a:t> до </a:t>
            </a:r>
            <a:r>
              <a:rPr lang="ru-RU" dirty="0" err="1"/>
              <a:t>п’яти</a:t>
            </a:r>
            <a:r>
              <a:rPr lang="ru-RU" dirty="0"/>
              <a:t>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той </a:t>
            </a:r>
            <a:r>
              <a:rPr lang="ru-RU" dirty="0" err="1"/>
              <a:t>самий</a:t>
            </a:r>
            <a:r>
              <a:rPr lang="ru-RU" dirty="0"/>
              <a:t> строк, з </a:t>
            </a:r>
            <a:r>
              <a:rPr lang="ru-RU" dirty="0" err="1"/>
              <a:t>позбавленням</a:t>
            </a:r>
            <a:r>
              <a:rPr lang="ru-RU" dirty="0"/>
              <a:t> права </a:t>
            </a:r>
            <a:r>
              <a:rPr lang="ru-RU" dirty="0" err="1"/>
              <a:t>обіймати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посади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займатися</a:t>
            </a:r>
            <a:r>
              <a:rPr lang="ru-RU" dirty="0"/>
              <a:t>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на строк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без такого.</a:t>
            </a:r>
          </a:p>
          <a:p>
            <a:pPr marL="0" indent="0">
              <a:buNone/>
            </a:pPr>
            <a:r>
              <a:rPr lang="ru-RU" dirty="0"/>
              <a:t>2. Те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, </a:t>
            </a:r>
            <a:r>
              <a:rPr lang="ru-RU" dirty="0" err="1"/>
              <a:t>вчинене</a:t>
            </a:r>
            <a:r>
              <a:rPr lang="ru-RU" dirty="0"/>
              <a:t> повторно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організованою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, -</a:t>
            </a:r>
          </a:p>
          <a:p>
            <a:pPr marL="0" indent="0">
              <a:buNone/>
            </a:pPr>
            <a:r>
              <a:rPr lang="ru-RU" dirty="0" err="1"/>
              <a:t>карається</a:t>
            </a:r>
            <a:r>
              <a:rPr lang="ru-RU" dirty="0"/>
              <a:t> </a:t>
            </a:r>
            <a:r>
              <a:rPr lang="ru-RU" dirty="0" err="1"/>
              <a:t>обмеженням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до </a:t>
            </a:r>
            <a:r>
              <a:rPr lang="ru-RU" dirty="0" err="1"/>
              <a:t>п'яти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той </a:t>
            </a:r>
            <a:r>
              <a:rPr lang="ru-RU" dirty="0" err="1"/>
              <a:t>самий</a:t>
            </a:r>
            <a:r>
              <a:rPr lang="ru-RU" dirty="0"/>
              <a:t> строк, з </a:t>
            </a:r>
            <a:r>
              <a:rPr lang="ru-RU" dirty="0" err="1"/>
              <a:t>позбавленням</a:t>
            </a:r>
            <a:r>
              <a:rPr lang="ru-RU" dirty="0"/>
              <a:t> права </a:t>
            </a:r>
            <a:r>
              <a:rPr lang="ru-RU" dirty="0" err="1"/>
              <a:t>обіймати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посади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займатися</a:t>
            </a:r>
            <a:r>
              <a:rPr lang="ru-RU" dirty="0"/>
              <a:t>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на строк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{</a:t>
            </a:r>
            <a:r>
              <a:rPr lang="ru-RU" dirty="0" err="1"/>
              <a:t>Стаття</a:t>
            </a:r>
            <a:r>
              <a:rPr lang="ru-RU" dirty="0"/>
              <a:t> 333 в </a:t>
            </a:r>
            <a:r>
              <a:rPr lang="ru-RU" dirty="0" err="1"/>
              <a:t>редакції</a:t>
            </a:r>
            <a:r>
              <a:rPr lang="ru-RU" dirty="0"/>
              <a:t> Закону № 668-</a:t>
            </a:r>
            <a:r>
              <a:rPr lang="en-US" dirty="0"/>
              <a:t>IV </a:t>
            </a:r>
            <a:r>
              <a:rPr lang="ru-RU" dirty="0" err="1"/>
              <a:t>від</a:t>
            </a:r>
            <a:r>
              <a:rPr lang="ru-RU" dirty="0"/>
              <a:t> 03.04.2003;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внесеними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Законом № 2617-</a:t>
            </a:r>
            <a:r>
              <a:rPr lang="en-US" dirty="0"/>
              <a:t>VIII </a:t>
            </a:r>
            <a:r>
              <a:rPr lang="ru-RU" dirty="0" err="1"/>
              <a:t>від</a:t>
            </a:r>
            <a:r>
              <a:rPr lang="ru-RU" dirty="0"/>
              <a:t> 22.11.2018}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43002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9602B5-A462-495B-B29F-C35EC79F1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92FC9B-4D72-42D0-81C6-D7F1721612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>
                <a:solidFill>
                  <a:srgbClr val="FF0000"/>
                </a:solidFill>
              </a:rPr>
              <a:t>!!!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Закон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державний</a:t>
            </a:r>
            <a:r>
              <a:rPr lang="ru-RU" dirty="0"/>
              <a:t> контроль за </a:t>
            </a:r>
            <a:r>
              <a:rPr lang="ru-RU" dirty="0" err="1"/>
              <a:t>міжнародними</a:t>
            </a:r>
            <a:r>
              <a:rPr lang="ru-RU" dirty="0"/>
              <a:t> передачами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військового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та </a:t>
            </a:r>
            <a:r>
              <a:rPr lang="ru-RU" dirty="0" err="1"/>
              <a:t>подвійного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» </a:t>
            </a:r>
            <a:r>
              <a:rPr lang="ru-RU" dirty="0">
                <a:solidFill>
                  <a:srgbClr val="FF0000"/>
                </a:solidFill>
              </a:rPr>
              <a:t>!!! </a:t>
            </a:r>
            <a:r>
              <a:rPr lang="ru-RU" dirty="0" err="1"/>
              <a:t>Положення</a:t>
            </a:r>
            <a:r>
              <a:rPr lang="ru-RU" dirty="0"/>
              <a:t> «Про </a:t>
            </a:r>
            <a:r>
              <a:rPr lang="ru-RU" dirty="0" err="1"/>
              <a:t>Державну</a:t>
            </a:r>
            <a:r>
              <a:rPr lang="ru-RU" dirty="0"/>
              <a:t> службу </a:t>
            </a:r>
            <a:r>
              <a:rPr lang="ru-RU" dirty="0" err="1"/>
              <a:t>експортного</a:t>
            </a:r>
            <a:r>
              <a:rPr lang="ru-RU" dirty="0"/>
              <a:t> контролю </a:t>
            </a:r>
            <a:r>
              <a:rPr lang="ru-RU" dirty="0" err="1"/>
              <a:t>України</a:t>
            </a:r>
            <a:r>
              <a:rPr lang="ru-RU" dirty="0"/>
              <a:t>»</a:t>
            </a:r>
          </a:p>
          <a:p>
            <a:pPr marL="0" indent="0" algn="just">
              <a:buNone/>
            </a:pPr>
            <a:r>
              <a:rPr lang="ru-RU" b="1" dirty="0" err="1"/>
              <a:t>Об’єктом</a:t>
            </a:r>
            <a:r>
              <a:rPr lang="ru-RU" dirty="0"/>
              <a:t> -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авторитету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нерозповсюдження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масового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/>
              <a:t>, </a:t>
            </a:r>
            <a:r>
              <a:rPr lang="ru-RU" dirty="0" err="1"/>
              <a:t>недопущення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з </a:t>
            </a:r>
            <a:r>
              <a:rPr lang="ru-RU" dirty="0" err="1"/>
              <a:t>терористичною</a:t>
            </a:r>
            <a:r>
              <a:rPr lang="ru-RU" dirty="0"/>
              <a:t> та з </a:t>
            </a:r>
            <a:r>
              <a:rPr lang="ru-RU" dirty="0" err="1"/>
              <a:t>іншою</a:t>
            </a:r>
            <a:r>
              <a:rPr lang="ru-RU" dirty="0"/>
              <a:t> </a:t>
            </a:r>
            <a:r>
              <a:rPr lang="ru-RU" dirty="0" err="1"/>
              <a:t>протиправною</a:t>
            </a:r>
            <a:r>
              <a:rPr lang="ru-RU" dirty="0"/>
              <a:t> метою. </a:t>
            </a:r>
            <a:r>
              <a:rPr lang="ru-RU" b="1" i="1" dirty="0" err="1"/>
              <a:t>Додатковий</a:t>
            </a:r>
            <a:r>
              <a:rPr lang="ru-RU" b="1" i="1" dirty="0"/>
              <a:t> </a:t>
            </a:r>
            <a:r>
              <a:rPr lang="ru-RU" b="1" i="1" dirty="0" err="1"/>
              <a:t>об’єкт</a:t>
            </a:r>
            <a:r>
              <a:rPr lang="ru-RU" b="1" i="1" dirty="0"/>
              <a:t> </a:t>
            </a:r>
            <a:r>
              <a:rPr lang="ru-RU" dirty="0"/>
              <a:t>-  </a:t>
            </a:r>
            <a:r>
              <a:rPr lang="ru-RU" dirty="0" err="1"/>
              <a:t>недоторканність</a:t>
            </a:r>
            <a:r>
              <a:rPr lang="ru-RU" dirty="0"/>
              <a:t> державного кордону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93387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24B65F-1348-4376-B9C6-731959935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6249C7-A344-493D-8F9E-C250A6B1D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Предмет</a:t>
            </a:r>
            <a:r>
              <a:rPr lang="ru-RU" dirty="0"/>
              <a:t> —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державному </a:t>
            </a:r>
            <a:r>
              <a:rPr lang="ru-RU" dirty="0" err="1"/>
              <a:t>експортному</a:t>
            </a:r>
            <a:r>
              <a:rPr lang="ru-RU" dirty="0"/>
              <a:t> контролю</a:t>
            </a:r>
          </a:p>
          <a:p>
            <a:pPr marL="0" indent="0">
              <a:buNone/>
            </a:pPr>
            <a:r>
              <a:rPr lang="ru-RU" dirty="0"/>
              <a:t>1)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військового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/>
              <a:t>2)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подвійного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До </a:t>
            </a:r>
            <a:r>
              <a:rPr lang="ru-RU" b="1" dirty="0" err="1"/>
              <a:t>товарів</a:t>
            </a:r>
            <a:r>
              <a:rPr lang="ru-RU" b="1" dirty="0"/>
              <a:t> </a:t>
            </a:r>
            <a:r>
              <a:rPr lang="ru-RU" b="1" dirty="0" err="1"/>
              <a:t>військового</a:t>
            </a:r>
            <a:r>
              <a:rPr lang="ru-RU" b="1" dirty="0"/>
              <a:t> </a:t>
            </a:r>
            <a:r>
              <a:rPr lang="ru-RU" b="1" dirty="0" err="1"/>
              <a:t>призначення</a:t>
            </a:r>
            <a:r>
              <a:rPr lang="ru-RU" b="1" dirty="0"/>
              <a:t> належать:</a:t>
            </a:r>
          </a:p>
          <a:p>
            <a:pPr>
              <a:buFont typeface="+mj-lt"/>
              <a:buAutoNum type="arabicPeriod"/>
            </a:pPr>
            <a:r>
              <a:rPr lang="ru-RU" dirty="0" err="1"/>
              <a:t>вироби</a:t>
            </a:r>
            <a:r>
              <a:rPr lang="ru-RU" dirty="0"/>
              <a:t> </a:t>
            </a:r>
            <a:r>
              <a:rPr lang="ru-RU" dirty="0" err="1"/>
              <a:t>військового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— </a:t>
            </a:r>
            <a:r>
              <a:rPr lang="ru-RU" dirty="0" err="1"/>
              <a:t>озброєння</a:t>
            </a:r>
            <a:r>
              <a:rPr lang="ru-RU" dirty="0"/>
              <a:t>, </a:t>
            </a:r>
            <a:r>
              <a:rPr lang="ru-RU" dirty="0" err="1"/>
              <a:t>боєприпаси</a:t>
            </a:r>
            <a:r>
              <a:rPr lang="ru-RU" dirty="0"/>
              <a:t>, </a:t>
            </a:r>
            <a:r>
              <a:rPr lang="ru-RU" dirty="0" err="1"/>
              <a:t>військова</a:t>
            </a:r>
            <a:r>
              <a:rPr lang="ru-RU" dirty="0"/>
              <a:t> та </a:t>
            </a:r>
            <a:r>
              <a:rPr lang="ru-RU" dirty="0" err="1"/>
              <a:t>спеціальна</a:t>
            </a:r>
            <a:r>
              <a:rPr lang="ru-RU" dirty="0"/>
              <a:t> </a:t>
            </a:r>
            <a:r>
              <a:rPr lang="ru-RU" dirty="0" err="1"/>
              <a:t>техніка</a:t>
            </a:r>
            <a:r>
              <a:rPr lang="ru-RU" dirty="0"/>
              <a:t>,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комплектуючі</a:t>
            </a:r>
            <a:r>
              <a:rPr lang="ru-RU" dirty="0"/>
              <a:t> </a:t>
            </a:r>
            <a:r>
              <a:rPr lang="ru-RU" dirty="0" err="1"/>
              <a:t>вироби</a:t>
            </a:r>
            <a:r>
              <a:rPr lang="ru-RU" dirty="0"/>
              <a:t> для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вибухові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та </a:t>
            </a:r>
            <a:r>
              <a:rPr lang="ru-RU" dirty="0" err="1"/>
              <a:t>обладнання</a:t>
            </a:r>
            <a:r>
              <a:rPr lang="ru-RU" dirty="0"/>
              <a:t>,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призначені</a:t>
            </a:r>
            <a:r>
              <a:rPr lang="ru-RU" dirty="0"/>
              <a:t> для </a:t>
            </a:r>
            <a:r>
              <a:rPr lang="ru-RU" dirty="0" err="1"/>
              <a:t>розроблення</a:t>
            </a:r>
            <a:r>
              <a:rPr lang="ru-RU" dirty="0"/>
              <a:t>,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виробів</a:t>
            </a:r>
            <a:r>
              <a:rPr lang="ru-RU" dirty="0"/>
              <a:t>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38260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A0DB04-3EBA-4958-B46F-4A9466444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AFF6B1-5A62-42D6-B092-0110C7054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</a:t>
            </a:r>
            <a:r>
              <a:rPr lang="ru-RU" dirty="0"/>
              <a:t>.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r>
              <a:rPr lang="ru-RU" dirty="0" err="1"/>
              <a:t>військового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—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іноземним</a:t>
            </a:r>
            <a:r>
              <a:rPr lang="ru-RU" dirty="0"/>
              <a:t> </a:t>
            </a:r>
            <a:r>
              <a:rPr lang="ru-RU" dirty="0" err="1"/>
              <a:t>юридичним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фізичним</a:t>
            </a:r>
            <a:r>
              <a:rPr lang="ru-RU" dirty="0"/>
              <a:t> особам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її</a:t>
            </a:r>
            <a:r>
              <a:rPr lang="ru-RU" dirty="0"/>
              <a:t> межами </a:t>
            </a:r>
            <a:r>
              <a:rPr lang="ru-RU" dirty="0" err="1"/>
              <a:t>послуг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посередницьких</a:t>
            </a:r>
            <a:r>
              <a:rPr lang="ru-RU" dirty="0"/>
              <a:t> (</a:t>
            </a:r>
            <a:r>
              <a:rPr lang="ru-RU" dirty="0" err="1"/>
              <a:t>брокерських</a:t>
            </a:r>
            <a:r>
              <a:rPr lang="ru-RU" dirty="0"/>
              <a:t>),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розроблення</a:t>
            </a:r>
            <a:r>
              <a:rPr lang="ru-RU" dirty="0"/>
              <a:t>,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будівництва</a:t>
            </a:r>
            <a:r>
              <a:rPr lang="ru-RU" dirty="0"/>
              <a:t>, </a:t>
            </a:r>
            <a:r>
              <a:rPr lang="ru-RU" dirty="0" err="1"/>
              <a:t>складання</a:t>
            </a:r>
            <a:r>
              <a:rPr lang="ru-RU" dirty="0"/>
              <a:t>, </a:t>
            </a:r>
            <a:r>
              <a:rPr lang="ru-RU" dirty="0" err="1"/>
              <a:t>випробування</a:t>
            </a:r>
            <a:r>
              <a:rPr lang="ru-RU" dirty="0"/>
              <a:t>, ремонту, </a:t>
            </a:r>
            <a:r>
              <a:rPr lang="ru-RU" dirty="0" err="1"/>
              <a:t>технічного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, </a:t>
            </a:r>
            <a:r>
              <a:rPr lang="ru-RU" dirty="0" err="1"/>
              <a:t>модифікації</a:t>
            </a:r>
            <a:r>
              <a:rPr lang="ru-RU" dirty="0"/>
              <a:t>, </a:t>
            </a:r>
            <a:r>
              <a:rPr lang="ru-RU" dirty="0" err="1"/>
              <a:t>модернізації</a:t>
            </a:r>
            <a:r>
              <a:rPr lang="ru-RU" dirty="0"/>
              <a:t>, </a:t>
            </a:r>
            <a:r>
              <a:rPr lang="ru-RU" dirty="0" err="1"/>
              <a:t>експлуатації</a:t>
            </a:r>
            <a:r>
              <a:rPr lang="ru-RU" dirty="0"/>
              <a:t>,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демілітаризації</a:t>
            </a:r>
            <a:r>
              <a:rPr lang="ru-RU" dirty="0"/>
              <a:t>, </a:t>
            </a:r>
            <a:r>
              <a:rPr lang="ru-RU" dirty="0" err="1"/>
              <a:t>знищення</a:t>
            </a:r>
            <a:r>
              <a:rPr lang="ru-RU" dirty="0"/>
              <a:t>, </a:t>
            </a:r>
            <a:r>
              <a:rPr lang="ru-RU" dirty="0" err="1"/>
              <a:t>збуту</a:t>
            </a:r>
            <a:r>
              <a:rPr lang="ru-RU" dirty="0"/>
              <a:t>, </a:t>
            </a:r>
            <a:r>
              <a:rPr lang="ru-RU" dirty="0" err="1"/>
              <a:t>зберігання</a:t>
            </a:r>
            <a:r>
              <a:rPr lang="ru-RU" dirty="0"/>
              <a:t>, </a:t>
            </a:r>
            <a:r>
              <a:rPr lang="ru-RU" dirty="0" err="1"/>
              <a:t>виявлення</a:t>
            </a:r>
            <a:r>
              <a:rPr lang="ru-RU" dirty="0"/>
              <a:t>, </a:t>
            </a:r>
            <a:r>
              <a:rPr lang="ru-RU" dirty="0" err="1"/>
              <a:t>ідентифікації</a:t>
            </a:r>
            <a:r>
              <a:rPr lang="ru-RU" dirty="0"/>
              <a:t>,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виробів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військового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зазначеним</a:t>
            </a:r>
            <a:r>
              <a:rPr lang="ru-RU" dirty="0"/>
              <a:t> </a:t>
            </a:r>
            <a:r>
              <a:rPr lang="ru-RU" dirty="0" err="1"/>
              <a:t>юридичним</a:t>
            </a:r>
            <a:r>
              <a:rPr lang="ru-RU" dirty="0"/>
              <a:t> особам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представникам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іноземцям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з </a:t>
            </a:r>
            <a:r>
              <a:rPr lang="ru-RU" dirty="0" err="1"/>
              <a:t>фінансування</a:t>
            </a:r>
            <a:r>
              <a:rPr lang="ru-RU" dirty="0"/>
              <a:t> таких </a:t>
            </a:r>
            <a:r>
              <a:rPr lang="ru-RU" dirty="0" err="1"/>
              <a:t>робіт</a:t>
            </a:r>
            <a:r>
              <a:rPr lang="ru-RU" dirty="0"/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41864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93C3DF-6001-4C09-876C-8B17CCB55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26A09A-B81D-4AE4-B0AD-7B190537C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</a:t>
            </a:r>
            <a:r>
              <a:rPr lang="ru-RU" dirty="0"/>
              <a:t>.	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військового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— </a:t>
            </a:r>
            <a:r>
              <a:rPr lang="ru-RU" dirty="0" err="1"/>
              <a:t>спеціальна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в будь-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(за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загальнодоступної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), яка </a:t>
            </a:r>
            <a:r>
              <a:rPr lang="ru-RU" dirty="0" err="1"/>
              <a:t>необхідна</a:t>
            </a:r>
            <a:r>
              <a:rPr lang="ru-RU" dirty="0"/>
              <a:t> для </a:t>
            </a:r>
            <a:r>
              <a:rPr lang="ru-RU" dirty="0" err="1"/>
              <a:t>розроблення</a:t>
            </a:r>
            <a:r>
              <a:rPr lang="ru-RU" dirty="0"/>
              <a:t>,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виробів</a:t>
            </a:r>
            <a:r>
              <a:rPr lang="ru-RU" dirty="0"/>
              <a:t> </a:t>
            </a:r>
            <a:r>
              <a:rPr lang="ru-RU" dirty="0" err="1"/>
              <a:t>військового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та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військового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надаватися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технічної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а)	</a:t>
            </a:r>
            <a:r>
              <a:rPr lang="ru-RU" dirty="0" err="1"/>
              <a:t>технічні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— </a:t>
            </a:r>
            <a:r>
              <a:rPr lang="ru-RU" dirty="0" err="1"/>
              <a:t>проекти</a:t>
            </a:r>
            <a:r>
              <a:rPr lang="ru-RU" dirty="0"/>
              <a:t>, </a:t>
            </a:r>
            <a:r>
              <a:rPr lang="ru-RU" dirty="0" err="1"/>
              <a:t>плани</a:t>
            </a:r>
            <a:r>
              <a:rPr lang="ru-RU" dirty="0"/>
              <a:t>, </a:t>
            </a:r>
            <a:r>
              <a:rPr lang="ru-RU" dirty="0" err="1"/>
              <a:t>креслення</a:t>
            </a:r>
            <a:r>
              <a:rPr lang="ru-RU" dirty="0"/>
              <a:t>, </a:t>
            </a:r>
            <a:r>
              <a:rPr lang="ru-RU" dirty="0" err="1"/>
              <a:t>схеми</a:t>
            </a:r>
            <a:r>
              <a:rPr lang="ru-RU" dirty="0"/>
              <a:t>, </a:t>
            </a:r>
            <a:r>
              <a:rPr lang="ru-RU" dirty="0" err="1"/>
              <a:t>діаграми</a:t>
            </a:r>
            <a:r>
              <a:rPr lang="ru-RU" dirty="0"/>
              <a:t>, </a:t>
            </a:r>
            <a:r>
              <a:rPr lang="ru-RU" dirty="0" err="1"/>
              <a:t>моделі</a:t>
            </a:r>
            <a:r>
              <a:rPr lang="ru-RU" dirty="0"/>
              <a:t>, </a:t>
            </a:r>
            <a:r>
              <a:rPr lang="ru-RU" dirty="0" err="1"/>
              <a:t>формули</a:t>
            </a:r>
            <a:r>
              <a:rPr lang="ru-RU" dirty="0"/>
              <a:t>, </a:t>
            </a:r>
            <a:r>
              <a:rPr lang="ru-RU" dirty="0" err="1"/>
              <a:t>специфікації</a:t>
            </a:r>
            <a:r>
              <a:rPr lang="ru-RU" dirty="0"/>
              <a:t>, </a:t>
            </a:r>
            <a:r>
              <a:rPr lang="ru-RU" dirty="0" err="1"/>
              <a:t>програмне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, </a:t>
            </a:r>
            <a:r>
              <a:rPr lang="ru-RU" dirty="0" err="1"/>
              <a:t>посібники</a:t>
            </a:r>
            <a:r>
              <a:rPr lang="ru-RU" dirty="0"/>
              <a:t> та </a:t>
            </a:r>
            <a:r>
              <a:rPr lang="ru-RU" dirty="0" err="1"/>
              <a:t>інструкції</a:t>
            </a:r>
            <a:r>
              <a:rPr lang="ru-RU" dirty="0"/>
              <a:t>, </a:t>
            </a:r>
            <a:r>
              <a:rPr lang="ru-RU" dirty="0" err="1"/>
              <a:t>розміщені</a:t>
            </a:r>
            <a:r>
              <a:rPr lang="ru-RU" dirty="0"/>
              <a:t> на </a:t>
            </a:r>
            <a:r>
              <a:rPr lang="ru-RU" dirty="0" err="1"/>
              <a:t>папері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й </a:t>
            </a:r>
            <a:r>
              <a:rPr lang="ru-RU" dirty="0" err="1"/>
              <a:t>електронних</a:t>
            </a:r>
            <a:r>
              <a:rPr lang="ru-RU" dirty="0"/>
              <a:t>, </a:t>
            </a:r>
            <a:r>
              <a:rPr lang="ru-RU" dirty="0" err="1"/>
              <a:t>носіях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б)	</a:t>
            </a:r>
            <a:r>
              <a:rPr lang="ru-RU" dirty="0" err="1"/>
              <a:t>технічна</a:t>
            </a:r>
            <a:r>
              <a:rPr lang="ru-RU" dirty="0"/>
              <a:t> </a:t>
            </a:r>
            <a:r>
              <a:rPr lang="ru-RU" dirty="0" err="1"/>
              <a:t>допомога</a:t>
            </a:r>
            <a:r>
              <a:rPr lang="ru-RU" dirty="0"/>
              <a:t> —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інструктажів</a:t>
            </a:r>
            <a:r>
              <a:rPr lang="ru-RU" dirty="0"/>
              <a:t>,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кон¬сультацій</a:t>
            </a:r>
            <a:r>
              <a:rPr lang="ru-RU" dirty="0"/>
              <a:t>,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з метою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кваліфікації</a:t>
            </a:r>
            <a:r>
              <a:rPr lang="ru-RU" dirty="0"/>
              <a:t>, </a:t>
            </a:r>
            <a:r>
              <a:rPr lang="ru-RU" dirty="0" err="1"/>
              <a:t>на¬вчання</a:t>
            </a:r>
            <a:r>
              <a:rPr lang="ru-RU" dirty="0"/>
              <a:t>, практичного </a:t>
            </a:r>
            <a:r>
              <a:rPr lang="ru-RU" dirty="0" err="1"/>
              <a:t>освоєння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45544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193AA-022C-4B98-BA3B-DEDDE2A1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D68EF9-AA43-4C0B-92CB-E5CCF5A5A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AutoNum type="arabicPeriod" startAt="4"/>
            </a:pPr>
            <a:r>
              <a:rPr lang="ru-RU" dirty="0" err="1"/>
              <a:t>базові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— </a:t>
            </a:r>
            <a:r>
              <a:rPr lang="ru-RU" dirty="0" err="1"/>
              <a:t>технології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принцип </a:t>
            </a:r>
            <a:r>
              <a:rPr lang="ru-RU" dirty="0" err="1"/>
              <a:t>роботи</a:t>
            </a:r>
            <a:r>
              <a:rPr lang="ru-RU" dirty="0"/>
              <a:t> і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техніки</a:t>
            </a:r>
            <a:r>
              <a:rPr lang="ru-RU" dirty="0"/>
              <a:t>, та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, без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військова</a:t>
            </a:r>
            <a:r>
              <a:rPr lang="ru-RU" dirty="0"/>
              <a:t> </a:t>
            </a:r>
            <a:r>
              <a:rPr lang="ru-RU" dirty="0" err="1"/>
              <a:t>техніка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бути створена і </a:t>
            </a:r>
            <a:r>
              <a:rPr lang="ru-RU" dirty="0" err="1"/>
              <a:t>використана</a:t>
            </a:r>
            <a:r>
              <a:rPr lang="ru-RU" dirty="0"/>
              <a:t>.</a:t>
            </a:r>
          </a:p>
          <a:p>
            <a:pPr>
              <a:buAutoNum type="arabicPeriod" startAt="4"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До </a:t>
            </a:r>
            <a:r>
              <a:rPr lang="ru-RU" b="1" dirty="0" err="1"/>
              <a:t>товарів</a:t>
            </a:r>
            <a:r>
              <a:rPr lang="ru-RU" b="1" dirty="0"/>
              <a:t> </a:t>
            </a:r>
            <a:r>
              <a:rPr lang="ru-RU" b="1" dirty="0" err="1"/>
              <a:t>подвійного</a:t>
            </a:r>
            <a:r>
              <a:rPr lang="ru-RU" b="1" dirty="0"/>
              <a:t> </a:t>
            </a:r>
            <a:r>
              <a:rPr lang="ru-RU" b="1" dirty="0" err="1"/>
              <a:t>призначення</a:t>
            </a:r>
            <a:r>
              <a:rPr lang="ru-RU" b="1" dirty="0"/>
              <a:t> </a:t>
            </a:r>
            <a:r>
              <a:rPr lang="ru-RU" dirty="0"/>
              <a:t>належать: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виробів</a:t>
            </a:r>
            <a:r>
              <a:rPr lang="ru-RU" dirty="0"/>
              <a:t>, </a:t>
            </a:r>
            <a:r>
              <a:rPr lang="ru-RU" dirty="0" err="1"/>
              <a:t>обладнання</a:t>
            </a:r>
            <a:r>
              <a:rPr lang="ru-RU" dirty="0"/>
              <a:t>, </a:t>
            </a:r>
            <a:r>
              <a:rPr lang="ru-RU" dirty="0" err="1"/>
              <a:t>матеріалів</a:t>
            </a:r>
            <a:r>
              <a:rPr lang="ru-RU" dirty="0"/>
              <a:t>, </a:t>
            </a:r>
            <a:r>
              <a:rPr lang="ru-RU" dirty="0" err="1"/>
              <a:t>програмного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і </a:t>
            </a:r>
            <a:r>
              <a:rPr lang="ru-RU" dirty="0" err="1"/>
              <a:t>технологій</a:t>
            </a:r>
            <a:r>
              <a:rPr lang="ru-RU" dirty="0"/>
              <a:t>, </a:t>
            </a:r>
            <a:r>
              <a:rPr lang="ru-RU" dirty="0" err="1"/>
              <a:t>спеціально</a:t>
            </a:r>
            <a:r>
              <a:rPr lang="ru-RU" dirty="0"/>
              <a:t> не </a:t>
            </a:r>
            <a:r>
              <a:rPr lang="ru-RU" dirty="0" err="1"/>
              <a:t>призначені</a:t>
            </a:r>
            <a:r>
              <a:rPr lang="ru-RU" dirty="0"/>
              <a:t> для </a:t>
            </a:r>
            <a:r>
              <a:rPr lang="ru-RU" dirty="0" err="1"/>
              <a:t>військового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і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пов’язані</a:t>
            </a:r>
            <a:r>
              <a:rPr lang="ru-RU" dirty="0"/>
              <a:t> з ними, </a:t>
            </a:r>
            <a:r>
              <a:rPr lang="ru-RU" dirty="0" err="1"/>
              <a:t>які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використані</a:t>
            </a:r>
            <a:r>
              <a:rPr lang="ru-RU" dirty="0"/>
              <a:t> з </a:t>
            </a:r>
            <a:r>
              <a:rPr lang="ru-RU" dirty="0" err="1"/>
              <a:t>військовою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терористичною</a:t>
            </a:r>
            <a:r>
              <a:rPr lang="ru-RU" dirty="0"/>
              <a:t> метою </a:t>
            </a:r>
            <a:r>
              <a:rPr lang="ru-RU" dirty="0" err="1"/>
              <a:t>чи</a:t>
            </a:r>
            <a:r>
              <a:rPr lang="ru-RU" dirty="0"/>
              <a:t> для </a:t>
            </a:r>
            <a:r>
              <a:rPr lang="ru-RU" dirty="0" err="1"/>
              <a:t>розроблення</a:t>
            </a:r>
            <a:r>
              <a:rPr lang="ru-RU" dirty="0"/>
              <a:t>,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військового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масового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/>
              <a:t>, </a:t>
            </a:r>
            <a:r>
              <a:rPr lang="ru-RU" dirty="0" err="1"/>
              <a:t>засобів</a:t>
            </a:r>
            <a:r>
              <a:rPr lang="ru-RU" dirty="0"/>
              <a:t> доставки </a:t>
            </a:r>
            <a:r>
              <a:rPr lang="ru-RU" dirty="0" err="1"/>
              <a:t>зазначеної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ядерних</a:t>
            </a:r>
            <a:r>
              <a:rPr lang="ru-RU" dirty="0"/>
              <a:t> </a:t>
            </a:r>
            <a:r>
              <a:rPr lang="ru-RU" dirty="0" err="1"/>
              <a:t>вибухових</a:t>
            </a:r>
            <a:r>
              <a:rPr lang="ru-RU" dirty="0"/>
              <a:t> </a:t>
            </a:r>
            <a:r>
              <a:rPr lang="ru-RU" dirty="0" err="1"/>
              <a:t>пристроїв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ядерних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, </a:t>
            </a:r>
            <a:r>
              <a:rPr lang="ru-RU" dirty="0" err="1"/>
              <a:t>хімічних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бактеріологічних</a:t>
            </a:r>
            <a:r>
              <a:rPr lang="ru-RU" dirty="0"/>
              <a:t>, </a:t>
            </a:r>
            <a:r>
              <a:rPr lang="ru-RU" dirty="0" err="1"/>
              <a:t>біологічних</a:t>
            </a:r>
            <a:r>
              <a:rPr lang="ru-RU" dirty="0"/>
              <a:t> та </a:t>
            </a:r>
            <a:r>
              <a:rPr lang="ru-RU" dirty="0" err="1"/>
              <a:t>токсичних</a:t>
            </a:r>
            <a:r>
              <a:rPr lang="ru-RU" dirty="0"/>
              <a:t> </a:t>
            </a:r>
            <a:r>
              <a:rPr lang="ru-RU" dirty="0" err="1"/>
              <a:t>препаратів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37324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9EC557-B8EE-44E2-95FD-0899D2862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2BDB11-DF86-44D4-95D6-4DE9C7AAE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Об’єктивна</a:t>
            </a:r>
            <a:r>
              <a:rPr lang="ru-RU" b="1" dirty="0"/>
              <a:t> сторона </a:t>
            </a:r>
            <a:r>
              <a:rPr lang="ru-RU" dirty="0" err="1"/>
              <a:t>злочину</a:t>
            </a:r>
            <a:r>
              <a:rPr lang="ru-RU" dirty="0"/>
              <a:t> </a:t>
            </a:r>
            <a:r>
              <a:rPr lang="ru-RU" dirty="0" err="1"/>
              <a:t>виражається</a:t>
            </a:r>
            <a:r>
              <a:rPr lang="ru-RU" dirty="0"/>
              <a:t> в </a:t>
            </a:r>
            <a:r>
              <a:rPr lang="ru-RU" dirty="0" err="1"/>
              <a:t>порушенні</a:t>
            </a:r>
            <a:r>
              <a:rPr lang="ru-RU" dirty="0"/>
              <a:t> </a:t>
            </a:r>
            <a:r>
              <a:rPr lang="ru-RU" dirty="0" err="1"/>
              <a:t>встановленого</a:t>
            </a:r>
            <a:r>
              <a:rPr lang="ru-RU" dirty="0"/>
              <a:t> порядку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передач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державному </a:t>
            </a:r>
            <a:r>
              <a:rPr lang="ru-RU" dirty="0" err="1"/>
              <a:t>експортному</a:t>
            </a:r>
            <a:r>
              <a:rPr lang="ru-RU" dirty="0"/>
              <a:t> контролю</a:t>
            </a:r>
          </a:p>
          <a:p>
            <a:r>
              <a:rPr lang="ru-RU" dirty="0" err="1"/>
              <a:t>Суб'єктивна</a:t>
            </a:r>
            <a:r>
              <a:rPr lang="ru-RU" dirty="0"/>
              <a:t> сторона — </a:t>
            </a:r>
            <a:r>
              <a:rPr lang="ru-RU" dirty="0" err="1"/>
              <a:t>прямий</a:t>
            </a:r>
            <a:r>
              <a:rPr lang="ru-RU" dirty="0"/>
              <a:t> </a:t>
            </a:r>
            <a:r>
              <a:rPr lang="ru-RU" dirty="0" err="1"/>
              <a:t>умисел</a:t>
            </a:r>
            <a:endParaRPr lang="ru-RU" dirty="0"/>
          </a:p>
          <a:p>
            <a:r>
              <a:rPr lang="ru-RU" dirty="0" err="1"/>
              <a:t>Суб'єкт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 — </a:t>
            </a:r>
            <a:r>
              <a:rPr lang="ru-RU" dirty="0" err="1"/>
              <a:t>загальний</a:t>
            </a:r>
            <a:r>
              <a:rPr lang="ru-RU" dirty="0"/>
              <a:t> — </a:t>
            </a:r>
            <a:r>
              <a:rPr lang="ru-RU" dirty="0" err="1"/>
              <a:t>фізична</a:t>
            </a:r>
            <a:r>
              <a:rPr lang="ru-RU" dirty="0"/>
              <a:t> </a:t>
            </a:r>
            <a:r>
              <a:rPr lang="ru-RU" dirty="0" err="1"/>
              <a:t>осудна</a:t>
            </a:r>
            <a:r>
              <a:rPr lang="ru-RU" dirty="0"/>
              <a:t> особа, яка </a:t>
            </a:r>
            <a:r>
              <a:rPr lang="ru-RU" dirty="0" err="1"/>
              <a:t>досягла</a:t>
            </a:r>
            <a:r>
              <a:rPr lang="ru-RU" dirty="0"/>
              <a:t> 16-річного </a:t>
            </a:r>
            <a:r>
              <a:rPr lang="ru-RU" dirty="0" err="1"/>
              <a:t>віку</a:t>
            </a:r>
            <a:endParaRPr lang="ru-RU" dirty="0"/>
          </a:p>
          <a:p>
            <a:r>
              <a:rPr lang="ru-RU" dirty="0" err="1"/>
              <a:t>Кваліфікуючі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повторно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попередньою</a:t>
            </a:r>
            <a:r>
              <a:rPr lang="ru-RU" dirty="0"/>
              <a:t> </a:t>
            </a:r>
            <a:r>
              <a:rPr lang="ru-RU" dirty="0" err="1"/>
              <a:t>змовою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осіб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3830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402A8F-719D-415C-A409-8E0C2A4E8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727587"/>
            <a:ext cx="8761413" cy="1258529"/>
          </a:xfrm>
        </p:spPr>
        <p:txBody>
          <a:bodyPr/>
          <a:lstStyle/>
          <a:p>
            <a:pPr algn="just"/>
            <a:r>
              <a:rPr lang="uk-UA" sz="2000" b="1" dirty="0"/>
              <a:t>І. </a:t>
            </a:r>
            <a:r>
              <a:rPr lang="ru-RU" sz="2000" b="1" dirty="0" err="1"/>
              <a:t>Загальна</a:t>
            </a:r>
            <a:r>
              <a:rPr lang="ru-RU" sz="2000" b="1" dirty="0"/>
              <a:t> характеристика </a:t>
            </a:r>
            <a:r>
              <a:rPr lang="ru-RU" sz="2000" b="1" dirty="0" err="1"/>
              <a:t>кримінальних</a:t>
            </a:r>
            <a:r>
              <a:rPr lang="ru-RU" sz="2000" b="1" dirty="0"/>
              <a:t> </a:t>
            </a:r>
            <a:r>
              <a:rPr lang="ru-RU" sz="2000" b="1" dirty="0" err="1"/>
              <a:t>правопорушень</a:t>
            </a:r>
            <a:r>
              <a:rPr lang="ru-RU" sz="2000" b="1" dirty="0"/>
              <a:t> у </a:t>
            </a:r>
            <a:r>
              <a:rPr lang="ru-RU" sz="2000" b="1" dirty="0" err="1"/>
              <a:t>сфері</a:t>
            </a:r>
            <a:r>
              <a:rPr lang="ru-RU" sz="2000" b="1" dirty="0"/>
              <a:t> </a:t>
            </a:r>
            <a:r>
              <a:rPr lang="ru-RU" sz="2000" b="1" dirty="0" err="1"/>
              <a:t>охорони</a:t>
            </a:r>
            <a:r>
              <a:rPr lang="ru-RU" sz="2000" b="1" dirty="0"/>
              <a:t> </a:t>
            </a:r>
            <a:r>
              <a:rPr lang="ru-RU" sz="2000" b="1" dirty="0" err="1"/>
              <a:t>державної</a:t>
            </a:r>
            <a:r>
              <a:rPr lang="ru-RU" sz="2000" b="1" dirty="0"/>
              <a:t> </a:t>
            </a:r>
            <a:r>
              <a:rPr lang="ru-RU" sz="2000" b="1" dirty="0" err="1"/>
              <a:t>таємниці</a:t>
            </a:r>
            <a:r>
              <a:rPr lang="ru-RU" sz="2000" b="1" dirty="0"/>
              <a:t>, </a:t>
            </a:r>
            <a:r>
              <a:rPr lang="ru-RU" sz="2000" b="1" dirty="0" err="1"/>
              <a:t>недоторканності</a:t>
            </a:r>
            <a:r>
              <a:rPr lang="ru-RU" sz="2000" b="1" dirty="0"/>
              <a:t> </a:t>
            </a:r>
            <a:r>
              <a:rPr lang="ru-RU" sz="2000" b="1" dirty="0" err="1"/>
              <a:t>державних</a:t>
            </a:r>
            <a:r>
              <a:rPr lang="ru-RU" sz="2000" b="1" dirty="0"/>
              <a:t> </a:t>
            </a:r>
            <a:r>
              <a:rPr lang="ru-RU" sz="2000" b="1" dirty="0" err="1"/>
              <a:t>кордонів</a:t>
            </a:r>
            <a:r>
              <a:rPr lang="ru-RU" sz="2000" b="1" dirty="0"/>
              <a:t>, </a:t>
            </a:r>
            <a:r>
              <a:rPr lang="ru-RU" sz="2000" b="1" dirty="0" err="1"/>
              <a:t>забезпечення</a:t>
            </a:r>
            <a:r>
              <a:rPr lang="ru-RU" sz="2000" b="1" dirty="0"/>
              <a:t> призову та </a:t>
            </a:r>
            <a:r>
              <a:rPr lang="ru-RU" sz="2000" b="1" dirty="0" err="1"/>
              <a:t>мобілізації</a:t>
            </a:r>
            <a:endParaRPr lang="ru-RU" sz="20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F3F798-98D8-48D4-9373-B955520E1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err="1"/>
              <a:t>Родовий</a:t>
            </a:r>
            <a:r>
              <a:rPr lang="ru-RU" b="1" dirty="0"/>
              <a:t> </a:t>
            </a:r>
            <a:r>
              <a:rPr lang="ru-RU" b="1" dirty="0" err="1"/>
              <a:t>об’єкт</a:t>
            </a:r>
            <a:r>
              <a:rPr lang="ru-RU" b="1" dirty="0"/>
              <a:t> </a:t>
            </a:r>
            <a:r>
              <a:rPr lang="ru-RU" dirty="0"/>
              <a:t>- є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обороноздатність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незалежність</a:t>
            </a:r>
            <a:r>
              <a:rPr lang="ru-RU" dirty="0"/>
              <a:t>, </a:t>
            </a:r>
            <a:r>
              <a:rPr lang="ru-RU" dirty="0" err="1"/>
              <a:t>територіальну</a:t>
            </a:r>
            <a:r>
              <a:rPr lang="ru-RU" dirty="0"/>
              <a:t> </a:t>
            </a:r>
            <a:r>
              <a:rPr lang="ru-RU" dirty="0" err="1"/>
              <a:t>цілісність</a:t>
            </a:r>
            <a:r>
              <a:rPr lang="ru-RU" dirty="0"/>
              <a:t> та </a:t>
            </a:r>
            <a:r>
              <a:rPr lang="ru-RU" dirty="0" err="1"/>
              <a:t>недоторканність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1671C2F-4BA0-44F5-AA6D-F57F214B80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2412" y="3874327"/>
            <a:ext cx="4918587" cy="2750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7889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E6D974-5447-471A-B780-FE75B09B2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VIII</a:t>
            </a:r>
            <a:r>
              <a:rPr lang="ru-RU" dirty="0"/>
              <a:t>. </a:t>
            </a:r>
            <a:r>
              <a:rPr lang="ru-RU" dirty="0" err="1"/>
              <a:t>Порушення</a:t>
            </a:r>
            <a:r>
              <a:rPr lang="ru-RU" dirty="0"/>
              <a:t> правил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польотів</a:t>
            </a:r>
            <a:r>
              <a:rPr lang="ru-RU" dirty="0"/>
              <a:t> (ст. 334 КК </a:t>
            </a:r>
            <a:r>
              <a:rPr lang="ru-RU" dirty="0" err="1"/>
              <a:t>України</a:t>
            </a:r>
            <a:r>
              <a:rPr lang="ru-RU" dirty="0"/>
              <a:t>).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C9C17C-870B-44C1-8EED-578318911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Вліт</a:t>
            </a:r>
            <a:r>
              <a:rPr lang="ru-RU" dirty="0"/>
              <a:t> в </a:t>
            </a:r>
            <a:r>
              <a:rPr lang="ru-RU" dirty="0" err="1"/>
              <a:t>Україну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виліт</a:t>
            </a:r>
            <a:r>
              <a:rPr lang="ru-RU" dirty="0"/>
              <a:t> з </a:t>
            </a:r>
            <a:r>
              <a:rPr lang="ru-RU" dirty="0" err="1"/>
              <a:t>України</a:t>
            </a:r>
            <a:r>
              <a:rPr lang="ru-RU" dirty="0"/>
              <a:t> без </a:t>
            </a:r>
            <a:r>
              <a:rPr lang="ru-RU" dirty="0" err="1"/>
              <a:t>відповідного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недодержання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у </a:t>
            </a:r>
            <a:r>
              <a:rPr lang="ru-RU" dirty="0" err="1"/>
              <a:t>дозволі</a:t>
            </a:r>
            <a:r>
              <a:rPr lang="ru-RU" dirty="0"/>
              <a:t> </a:t>
            </a:r>
            <a:r>
              <a:rPr lang="ru-RU" dirty="0" err="1"/>
              <a:t>маршрутів</a:t>
            </a:r>
            <a:r>
              <a:rPr lang="ru-RU" dirty="0"/>
              <a:t>, </a:t>
            </a:r>
            <a:r>
              <a:rPr lang="ru-RU" dirty="0" err="1"/>
              <a:t>місць</a:t>
            </a:r>
            <a:r>
              <a:rPr lang="ru-RU" dirty="0"/>
              <a:t> посадки, </a:t>
            </a:r>
            <a:r>
              <a:rPr lang="ru-RU" dirty="0" err="1"/>
              <a:t>повітряних</a:t>
            </a:r>
            <a:r>
              <a:rPr lang="ru-RU" dirty="0"/>
              <a:t> трас, </a:t>
            </a:r>
            <a:r>
              <a:rPr lang="ru-RU" dirty="0" err="1"/>
              <a:t>коридорів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ешелонів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караються</a:t>
            </a:r>
            <a:r>
              <a:rPr lang="ru-RU" dirty="0"/>
              <a:t> штрафом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двохсот</a:t>
            </a:r>
            <a:r>
              <a:rPr lang="ru-RU" dirty="0"/>
              <a:t> до </a:t>
            </a:r>
            <a:r>
              <a:rPr lang="ru-RU" dirty="0" err="1"/>
              <a:t>тисячі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до </a:t>
            </a:r>
            <a:r>
              <a:rPr lang="ru-RU" dirty="0" err="1"/>
              <a:t>п'яти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той </a:t>
            </a:r>
            <a:r>
              <a:rPr lang="ru-RU" dirty="0" err="1"/>
              <a:t>самий</a:t>
            </a:r>
            <a:r>
              <a:rPr lang="ru-RU" dirty="0"/>
              <a:t> строк.</a:t>
            </a:r>
          </a:p>
          <a:p>
            <a:pPr marL="0" indent="0">
              <a:buNone/>
            </a:pPr>
            <a:r>
              <a:rPr lang="ru-RU" dirty="0"/>
              <a:t>{</a:t>
            </a:r>
            <a:r>
              <a:rPr lang="ru-RU" dirty="0" err="1"/>
              <a:t>Стаття</a:t>
            </a:r>
            <a:r>
              <a:rPr lang="ru-RU" dirty="0"/>
              <a:t> 334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внесеними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Законом № 1019-</a:t>
            </a:r>
            <a:r>
              <a:rPr lang="en-US" dirty="0"/>
              <a:t>VIII </a:t>
            </a:r>
            <a:r>
              <a:rPr lang="ru-RU" dirty="0" err="1"/>
              <a:t>від</a:t>
            </a:r>
            <a:r>
              <a:rPr lang="ru-RU" dirty="0"/>
              <a:t> 18.02.2016}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44709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105755-353F-413A-92FE-6D565306D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IX. </a:t>
            </a:r>
            <a:r>
              <a:rPr lang="ru-RU" sz="2400" dirty="0" err="1"/>
              <a:t>Кримінальні</a:t>
            </a:r>
            <a:r>
              <a:rPr lang="ru-RU" sz="2400" dirty="0"/>
              <a:t> </a:t>
            </a:r>
            <a:r>
              <a:rPr lang="ru-RU" sz="2400" dirty="0" err="1"/>
              <a:t>правопорушення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порушують</a:t>
            </a:r>
            <a:r>
              <a:rPr lang="ru-RU" sz="2400" dirty="0"/>
              <a:t> порядок </a:t>
            </a:r>
            <a:r>
              <a:rPr lang="ru-RU" sz="2400" dirty="0" err="1"/>
              <a:t>комплектування</a:t>
            </a:r>
            <a:r>
              <a:rPr lang="ru-RU" sz="2400" dirty="0"/>
              <a:t> </a:t>
            </a:r>
            <a:r>
              <a:rPr lang="ru-RU" sz="2400" dirty="0" err="1"/>
              <a:t>Збройних</a:t>
            </a:r>
            <a:r>
              <a:rPr lang="ru-RU" sz="2400" dirty="0"/>
              <a:t> Сил </a:t>
            </a:r>
            <a:r>
              <a:rPr lang="ru-RU" sz="2400" dirty="0" err="1"/>
              <a:t>України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забезпечує</a:t>
            </a:r>
            <a:r>
              <a:rPr lang="ru-RU" sz="2400" dirty="0"/>
              <a:t>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обороноздатність</a:t>
            </a:r>
            <a:r>
              <a:rPr lang="ru-RU" sz="2400" dirty="0"/>
              <a:t> (</a:t>
            </a:r>
            <a:r>
              <a:rPr lang="ru-RU" sz="2400" dirty="0" err="1"/>
              <a:t>статті</a:t>
            </a:r>
            <a:r>
              <a:rPr lang="ru-RU" sz="2400" dirty="0"/>
              <a:t> 335-337 КК </a:t>
            </a:r>
            <a:r>
              <a:rPr lang="ru-RU" sz="2400" dirty="0" err="1"/>
              <a:t>України</a:t>
            </a:r>
            <a:r>
              <a:rPr lang="ru-RU" sz="2400" dirty="0"/>
              <a:t>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C5F62B-AD38-4BEF-8BA0-A3D8D9C5B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err="1"/>
              <a:t>Стаття</a:t>
            </a:r>
            <a:r>
              <a:rPr lang="ru-RU" b="1" dirty="0"/>
              <a:t> 335. </a:t>
            </a:r>
            <a:r>
              <a:rPr lang="ru-RU" b="1" dirty="0" err="1"/>
              <a:t>Ухилення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призову на </a:t>
            </a:r>
            <a:r>
              <a:rPr lang="ru-RU" b="1" dirty="0" err="1"/>
              <a:t>строкову</a:t>
            </a:r>
            <a:r>
              <a:rPr lang="ru-RU" b="1" dirty="0"/>
              <a:t> </a:t>
            </a:r>
            <a:r>
              <a:rPr lang="ru-RU" b="1" dirty="0" err="1"/>
              <a:t>військову</a:t>
            </a:r>
            <a:r>
              <a:rPr lang="ru-RU" b="1" dirty="0"/>
              <a:t> службу, </a:t>
            </a:r>
            <a:r>
              <a:rPr lang="ru-RU" b="1" dirty="0" err="1"/>
              <a:t>військову</a:t>
            </a:r>
            <a:r>
              <a:rPr lang="ru-RU" b="1" dirty="0"/>
              <a:t> службу за призовом </a:t>
            </a:r>
            <a:r>
              <a:rPr lang="ru-RU" b="1" dirty="0" err="1"/>
              <a:t>осіб</a:t>
            </a:r>
            <a:r>
              <a:rPr lang="ru-RU" b="1" dirty="0"/>
              <a:t> </a:t>
            </a:r>
            <a:r>
              <a:rPr lang="ru-RU" b="1" dirty="0" err="1"/>
              <a:t>офіцерського</a:t>
            </a:r>
            <a:r>
              <a:rPr lang="ru-RU" b="1" dirty="0"/>
              <a:t> складу</a:t>
            </a:r>
          </a:p>
          <a:p>
            <a:pPr marL="0" indent="0">
              <a:buNone/>
            </a:pPr>
            <a:r>
              <a:rPr lang="ru-RU" dirty="0" err="1"/>
              <a:t>Ухилення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призову на </a:t>
            </a:r>
            <a:r>
              <a:rPr lang="ru-RU" dirty="0" err="1"/>
              <a:t>строкову</a:t>
            </a:r>
            <a:r>
              <a:rPr lang="ru-RU" dirty="0"/>
              <a:t> </a:t>
            </a:r>
            <a:r>
              <a:rPr lang="ru-RU" dirty="0" err="1"/>
              <a:t>військову</a:t>
            </a:r>
            <a:r>
              <a:rPr lang="ru-RU" dirty="0"/>
              <a:t> службу, </a:t>
            </a:r>
            <a:r>
              <a:rPr lang="ru-RU" dirty="0" err="1"/>
              <a:t>військову</a:t>
            </a:r>
            <a:r>
              <a:rPr lang="ru-RU" dirty="0"/>
              <a:t> службу за призовом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офіцерського</a:t>
            </a:r>
            <a:r>
              <a:rPr lang="ru-RU" dirty="0"/>
              <a:t> складу -</a:t>
            </a:r>
          </a:p>
          <a:p>
            <a:pPr marL="0" indent="0">
              <a:buNone/>
            </a:pPr>
            <a:r>
              <a:rPr lang="ru-RU" dirty="0" err="1"/>
              <a:t>карається</a:t>
            </a:r>
            <a:r>
              <a:rPr lang="ru-RU" dirty="0"/>
              <a:t> </a:t>
            </a:r>
            <a:r>
              <a:rPr lang="ru-RU" dirty="0" err="1"/>
              <a:t>обмеженням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{</a:t>
            </a:r>
            <a:r>
              <a:rPr lang="ru-RU" dirty="0" err="1"/>
              <a:t>Стаття</a:t>
            </a:r>
            <a:r>
              <a:rPr lang="ru-RU" dirty="0"/>
              <a:t> 335 в </a:t>
            </a:r>
            <a:r>
              <a:rPr lang="ru-RU" dirty="0" err="1"/>
              <a:t>редакції</a:t>
            </a:r>
            <a:r>
              <a:rPr lang="ru-RU" dirty="0"/>
              <a:t> Закону № 116-</a:t>
            </a:r>
            <a:r>
              <a:rPr lang="en-US" dirty="0"/>
              <a:t>VIII </a:t>
            </a:r>
            <a:r>
              <a:rPr lang="ru-RU" dirty="0" err="1"/>
              <a:t>від</a:t>
            </a:r>
            <a:r>
              <a:rPr lang="ru-RU" dirty="0"/>
              <a:t> 15.01.2015}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 err="1"/>
              <a:t>Стаття</a:t>
            </a:r>
            <a:r>
              <a:rPr lang="ru-RU" b="1" dirty="0"/>
              <a:t> 336. </a:t>
            </a:r>
            <a:r>
              <a:rPr lang="ru-RU" b="1" dirty="0" err="1"/>
              <a:t>Ухилення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призову на </a:t>
            </a:r>
            <a:r>
              <a:rPr lang="ru-RU" b="1" dirty="0" err="1"/>
              <a:t>військову</a:t>
            </a:r>
            <a:r>
              <a:rPr lang="ru-RU" b="1" dirty="0"/>
              <a:t> службу </a:t>
            </a:r>
            <a:r>
              <a:rPr lang="ru-RU" b="1" dirty="0" err="1"/>
              <a:t>під</a:t>
            </a:r>
            <a:r>
              <a:rPr lang="ru-RU" b="1" dirty="0"/>
              <a:t> час </a:t>
            </a:r>
            <a:r>
              <a:rPr lang="ru-RU" b="1" dirty="0" err="1"/>
              <a:t>мобілізації</a:t>
            </a:r>
            <a:r>
              <a:rPr lang="ru-RU" b="1" dirty="0"/>
              <a:t>, на </a:t>
            </a:r>
            <a:r>
              <a:rPr lang="ru-RU" b="1" dirty="0" err="1"/>
              <a:t>особливий</a:t>
            </a:r>
            <a:r>
              <a:rPr lang="ru-RU" b="1" dirty="0"/>
              <a:t> </a:t>
            </a:r>
            <a:r>
              <a:rPr lang="ru-RU" b="1" dirty="0" err="1"/>
              <a:t>період</a:t>
            </a:r>
            <a:r>
              <a:rPr lang="ru-RU" b="1" dirty="0"/>
              <a:t>, на </a:t>
            </a:r>
            <a:r>
              <a:rPr lang="ru-RU" b="1" dirty="0" err="1"/>
              <a:t>військову</a:t>
            </a:r>
            <a:r>
              <a:rPr lang="ru-RU" b="1" dirty="0"/>
              <a:t> службу за призовом </a:t>
            </a:r>
            <a:r>
              <a:rPr lang="ru-RU" b="1" dirty="0" err="1"/>
              <a:t>осіб</a:t>
            </a:r>
            <a:r>
              <a:rPr lang="ru-RU" b="1" dirty="0"/>
              <a:t> </a:t>
            </a:r>
            <a:r>
              <a:rPr lang="ru-RU" b="1" dirty="0" err="1"/>
              <a:t>із</a:t>
            </a:r>
            <a:r>
              <a:rPr lang="ru-RU" b="1" dirty="0"/>
              <a:t> числа </a:t>
            </a:r>
            <a:r>
              <a:rPr lang="ru-RU" b="1" dirty="0" err="1"/>
              <a:t>резервістів</a:t>
            </a:r>
            <a:r>
              <a:rPr lang="ru-RU" b="1" dirty="0"/>
              <a:t> в </a:t>
            </a:r>
            <a:r>
              <a:rPr lang="ru-RU" b="1" dirty="0" err="1"/>
              <a:t>особливий</a:t>
            </a:r>
            <a:r>
              <a:rPr lang="ru-RU" b="1" dirty="0"/>
              <a:t> </a:t>
            </a:r>
            <a:r>
              <a:rPr lang="ru-RU" b="1" dirty="0" err="1"/>
              <a:t>період</a:t>
            </a:r>
            <a:endParaRPr lang="ru-RU" b="1" dirty="0"/>
          </a:p>
          <a:p>
            <a:pPr marL="0" indent="0">
              <a:buNone/>
            </a:pPr>
            <a:r>
              <a:rPr lang="ru-RU" dirty="0" err="1"/>
              <a:t>Ухилення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призову на </a:t>
            </a:r>
            <a:r>
              <a:rPr lang="ru-RU" dirty="0" err="1"/>
              <a:t>військову</a:t>
            </a:r>
            <a:r>
              <a:rPr lang="ru-RU" dirty="0"/>
              <a:t> службу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мобілізації</a:t>
            </a:r>
            <a:r>
              <a:rPr lang="ru-RU" dirty="0"/>
              <a:t>, на </a:t>
            </a:r>
            <a:r>
              <a:rPr lang="ru-RU" dirty="0" err="1"/>
              <a:t>особливий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, на </a:t>
            </a:r>
            <a:r>
              <a:rPr lang="ru-RU" dirty="0" err="1"/>
              <a:t>військову</a:t>
            </a:r>
            <a:r>
              <a:rPr lang="ru-RU" dirty="0"/>
              <a:t> службу за призовом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числа </a:t>
            </a:r>
            <a:r>
              <a:rPr lang="ru-RU" dirty="0" err="1"/>
              <a:t>резервістів</a:t>
            </a:r>
            <a:r>
              <a:rPr lang="ru-RU" dirty="0"/>
              <a:t> в </a:t>
            </a:r>
            <a:r>
              <a:rPr lang="ru-RU" dirty="0" err="1"/>
              <a:t>особливий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карається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до </a:t>
            </a:r>
            <a:r>
              <a:rPr lang="ru-RU" dirty="0" err="1"/>
              <a:t>п’яти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{</a:t>
            </a:r>
            <a:r>
              <a:rPr lang="ru-RU" dirty="0" err="1"/>
              <a:t>Стаття</a:t>
            </a:r>
            <a:r>
              <a:rPr lang="ru-RU" dirty="0"/>
              <a:t> 336 в </a:t>
            </a:r>
            <a:r>
              <a:rPr lang="ru-RU" dirty="0" err="1"/>
              <a:t>редакції</a:t>
            </a:r>
            <a:r>
              <a:rPr lang="ru-RU" dirty="0"/>
              <a:t> Закону № 1357-</a:t>
            </a:r>
            <a:r>
              <a:rPr lang="en-US" dirty="0"/>
              <a:t>IX </a:t>
            </a:r>
            <a:r>
              <a:rPr lang="ru-RU" dirty="0" err="1"/>
              <a:t>від</a:t>
            </a:r>
            <a:r>
              <a:rPr lang="ru-RU" dirty="0"/>
              <a:t> 30.03.2021}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65731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D70D46-D6E9-467B-96D7-CBBEFA6CD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CB78C3-6A17-4BB3-80A6-7D5AE8D7D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968" y="2222090"/>
            <a:ext cx="11779045" cy="447367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err="1"/>
              <a:t>Стаття</a:t>
            </a:r>
            <a:r>
              <a:rPr lang="ru-RU" b="1" dirty="0"/>
              <a:t> 336-1. </a:t>
            </a:r>
            <a:r>
              <a:rPr lang="ru-RU" b="1" dirty="0" err="1"/>
              <a:t>Ухилення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err="1"/>
              <a:t>проходження</a:t>
            </a:r>
            <a:r>
              <a:rPr lang="ru-RU" b="1" dirty="0"/>
              <a:t> </a:t>
            </a:r>
            <a:r>
              <a:rPr lang="ru-RU" b="1" dirty="0" err="1"/>
              <a:t>служби</a:t>
            </a:r>
            <a:r>
              <a:rPr lang="ru-RU" b="1" dirty="0"/>
              <a:t> </a:t>
            </a:r>
            <a:r>
              <a:rPr lang="ru-RU" b="1" dirty="0" err="1"/>
              <a:t>цивільного</a:t>
            </a:r>
            <a:r>
              <a:rPr lang="ru-RU" b="1" dirty="0"/>
              <a:t> </a:t>
            </a:r>
            <a:r>
              <a:rPr lang="ru-RU" b="1" dirty="0" err="1"/>
              <a:t>захисту</a:t>
            </a:r>
            <a:r>
              <a:rPr lang="ru-RU" b="1" dirty="0"/>
              <a:t> в </a:t>
            </a:r>
            <a:r>
              <a:rPr lang="ru-RU" b="1" dirty="0" err="1"/>
              <a:t>особливий</a:t>
            </a:r>
            <a:r>
              <a:rPr lang="ru-RU" b="1" dirty="0"/>
              <a:t> </a:t>
            </a:r>
            <a:r>
              <a:rPr lang="ru-RU" b="1" dirty="0" err="1"/>
              <a:t>період</a:t>
            </a:r>
            <a:r>
              <a:rPr lang="ru-RU" b="1" dirty="0"/>
              <a:t> </a:t>
            </a:r>
            <a:r>
              <a:rPr lang="ru-RU" b="1" dirty="0" err="1"/>
              <a:t>чи</a:t>
            </a:r>
            <a:r>
              <a:rPr lang="ru-RU" b="1" dirty="0"/>
              <a:t> у </a:t>
            </a:r>
            <a:r>
              <a:rPr lang="ru-RU" b="1" dirty="0" err="1"/>
              <a:t>разі</a:t>
            </a:r>
            <a:r>
              <a:rPr lang="ru-RU" b="1" dirty="0"/>
              <a:t> </a:t>
            </a:r>
            <a:r>
              <a:rPr lang="ru-RU" b="1" dirty="0" err="1"/>
              <a:t>проведення</a:t>
            </a:r>
            <a:r>
              <a:rPr lang="ru-RU" b="1" dirty="0"/>
              <a:t> </a:t>
            </a:r>
            <a:r>
              <a:rPr lang="ru-RU" b="1" dirty="0" err="1"/>
              <a:t>цільової</a:t>
            </a:r>
            <a:r>
              <a:rPr lang="ru-RU" b="1" dirty="0"/>
              <a:t> </a:t>
            </a:r>
            <a:r>
              <a:rPr lang="ru-RU" b="1" dirty="0" err="1"/>
              <a:t>мобілізації</a:t>
            </a:r>
            <a:endParaRPr lang="ru-RU" b="1" dirty="0"/>
          </a:p>
          <a:p>
            <a:pPr marL="0" indent="0">
              <a:buNone/>
            </a:pPr>
            <a:r>
              <a:rPr lang="ru-RU" dirty="0" err="1"/>
              <a:t>Ухилення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проходження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в </a:t>
            </a:r>
            <a:r>
              <a:rPr lang="ru-RU" dirty="0" err="1"/>
              <a:t>особливий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відбудовного</a:t>
            </a:r>
            <a:r>
              <a:rPr lang="ru-RU" dirty="0"/>
              <a:t> </a:t>
            </a:r>
            <a:r>
              <a:rPr lang="ru-RU" dirty="0" err="1"/>
              <a:t>періоду</a:t>
            </a:r>
            <a:r>
              <a:rPr lang="ru-RU" dirty="0"/>
              <a:t>) </a:t>
            </a:r>
            <a:r>
              <a:rPr lang="ru-RU" dirty="0" err="1"/>
              <a:t>чи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цільової</a:t>
            </a:r>
            <a:r>
              <a:rPr lang="ru-RU" dirty="0"/>
              <a:t> </a:t>
            </a:r>
            <a:r>
              <a:rPr lang="ru-RU" dirty="0" err="1"/>
              <a:t>мобілізації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карається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до </a:t>
            </a:r>
            <a:r>
              <a:rPr lang="ru-RU" dirty="0" err="1"/>
              <a:t>п’яти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{Кодекс </a:t>
            </a:r>
            <a:r>
              <a:rPr lang="ru-RU" dirty="0" err="1"/>
              <a:t>доповнено</a:t>
            </a:r>
            <a:r>
              <a:rPr lang="ru-RU" dirty="0"/>
              <a:t> </a:t>
            </a:r>
            <a:r>
              <a:rPr lang="ru-RU" dirty="0" err="1"/>
              <a:t>статтею</a:t>
            </a:r>
            <a:r>
              <a:rPr lang="ru-RU" dirty="0"/>
              <a:t> 336-1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Законом № 186-</a:t>
            </a:r>
            <a:r>
              <a:rPr lang="en-US" dirty="0"/>
              <a:t>VIII </a:t>
            </a:r>
            <a:r>
              <a:rPr lang="ru-RU" dirty="0" err="1"/>
              <a:t>від</a:t>
            </a:r>
            <a:r>
              <a:rPr lang="ru-RU" dirty="0"/>
              <a:t> 12.02.2015}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 err="1"/>
              <a:t>Стаття</a:t>
            </a:r>
            <a:r>
              <a:rPr lang="ru-RU" b="1" dirty="0"/>
              <a:t> 337. </a:t>
            </a:r>
            <a:r>
              <a:rPr lang="ru-RU" b="1" dirty="0" err="1"/>
              <a:t>Ухилення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err="1"/>
              <a:t>військового</a:t>
            </a:r>
            <a:r>
              <a:rPr lang="ru-RU" b="1" dirty="0"/>
              <a:t> </a:t>
            </a:r>
            <a:r>
              <a:rPr lang="ru-RU" b="1" dirty="0" err="1"/>
              <a:t>обліку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навчальних</a:t>
            </a:r>
            <a:r>
              <a:rPr lang="ru-RU" b="1" dirty="0"/>
              <a:t> (</a:t>
            </a:r>
            <a:r>
              <a:rPr lang="ru-RU" b="1" dirty="0" err="1"/>
              <a:t>спеціальних</a:t>
            </a:r>
            <a:r>
              <a:rPr lang="ru-RU" b="1" dirty="0"/>
              <a:t>) </a:t>
            </a:r>
            <a:r>
              <a:rPr lang="ru-RU" b="1" dirty="0" err="1"/>
              <a:t>зборів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Ухилення</a:t>
            </a:r>
            <a:r>
              <a:rPr lang="ru-RU" dirty="0"/>
              <a:t> </a:t>
            </a:r>
            <a:r>
              <a:rPr lang="ru-RU" dirty="0" err="1"/>
              <a:t>призовника</a:t>
            </a:r>
            <a:r>
              <a:rPr lang="ru-RU" dirty="0"/>
              <a:t>, </a:t>
            </a:r>
            <a:r>
              <a:rPr lang="ru-RU" dirty="0" err="1"/>
              <a:t>військовозобов’язаного</a:t>
            </a:r>
            <a:r>
              <a:rPr lang="ru-RU" dirty="0"/>
              <a:t>, </a:t>
            </a:r>
            <a:r>
              <a:rPr lang="ru-RU" dirty="0" err="1"/>
              <a:t>резервіста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військового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попередження</a:t>
            </a:r>
            <a:r>
              <a:rPr lang="ru-RU" dirty="0"/>
              <a:t>, </a:t>
            </a:r>
            <a:r>
              <a:rPr lang="ru-RU" dirty="0" err="1"/>
              <a:t>зробленого</a:t>
            </a:r>
            <a:r>
              <a:rPr lang="ru-RU" dirty="0"/>
              <a:t> </a:t>
            </a:r>
            <a:r>
              <a:rPr lang="ru-RU" dirty="0" err="1"/>
              <a:t>відповідним</a:t>
            </a:r>
            <a:r>
              <a:rPr lang="ru-RU" dirty="0"/>
              <a:t> </a:t>
            </a:r>
            <a:r>
              <a:rPr lang="ru-RU" dirty="0" err="1"/>
              <a:t>керівником</a:t>
            </a:r>
            <a:r>
              <a:rPr lang="ru-RU" dirty="0"/>
              <a:t> </a:t>
            </a:r>
            <a:r>
              <a:rPr lang="ru-RU" dirty="0" err="1"/>
              <a:t>територіального</a:t>
            </a:r>
            <a:r>
              <a:rPr lang="ru-RU" dirty="0"/>
              <a:t> центру </a:t>
            </a:r>
            <a:r>
              <a:rPr lang="ru-RU" dirty="0" err="1"/>
              <a:t>комплектування</a:t>
            </a:r>
            <a:r>
              <a:rPr lang="ru-RU" dirty="0"/>
              <a:t> та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підтримки</a:t>
            </a:r>
            <a:r>
              <a:rPr lang="ru-RU" dirty="0"/>
              <a:t>, </a:t>
            </a:r>
            <a:r>
              <a:rPr lang="ru-RU" dirty="0" err="1"/>
              <a:t>керівниками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розвідки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-</a:t>
            </a:r>
          </a:p>
          <a:p>
            <a:pPr marL="0" indent="0">
              <a:buNone/>
            </a:pPr>
            <a:r>
              <a:rPr lang="ru-RU" dirty="0" err="1"/>
              <a:t>карається</a:t>
            </a:r>
            <a:r>
              <a:rPr lang="ru-RU" dirty="0"/>
              <a:t> штрафом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трьохсот</a:t>
            </a:r>
            <a:r>
              <a:rPr lang="ru-RU" dirty="0"/>
              <a:t> до </a:t>
            </a:r>
            <a:r>
              <a:rPr lang="ru-RU" dirty="0" err="1"/>
              <a:t>п’ятисот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виправними</a:t>
            </a:r>
            <a:r>
              <a:rPr lang="ru-RU" dirty="0"/>
              <a:t> роботами на строк до одного року.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Ухилення</a:t>
            </a:r>
            <a:r>
              <a:rPr lang="ru-RU" dirty="0"/>
              <a:t> </a:t>
            </a:r>
            <a:r>
              <a:rPr lang="ru-RU" dirty="0" err="1"/>
              <a:t>військовозобов’язаного</a:t>
            </a:r>
            <a:r>
              <a:rPr lang="ru-RU" dirty="0"/>
              <a:t>, </a:t>
            </a:r>
            <a:r>
              <a:rPr lang="ru-RU" dirty="0" err="1"/>
              <a:t>резервіста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навчальних</a:t>
            </a:r>
            <a:r>
              <a:rPr lang="ru-RU" dirty="0"/>
              <a:t> (</a:t>
            </a:r>
            <a:r>
              <a:rPr lang="ru-RU" dirty="0" err="1"/>
              <a:t>спеціальних</a:t>
            </a:r>
            <a:r>
              <a:rPr lang="ru-RU" dirty="0"/>
              <a:t>) </a:t>
            </a:r>
            <a:r>
              <a:rPr lang="ru-RU" dirty="0" err="1"/>
              <a:t>зборів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карається</a:t>
            </a:r>
            <a:r>
              <a:rPr lang="ru-RU" dirty="0"/>
              <a:t> штрафом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п’ятисот</a:t>
            </a:r>
            <a:r>
              <a:rPr lang="ru-RU" dirty="0"/>
              <a:t> до семисот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виправними</a:t>
            </a:r>
            <a:r>
              <a:rPr lang="ru-RU" dirty="0"/>
              <a:t> роботами на строк до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{</a:t>
            </a:r>
            <a:r>
              <a:rPr lang="ru-RU" dirty="0" err="1"/>
              <a:t>Стаття</a:t>
            </a:r>
            <a:r>
              <a:rPr lang="ru-RU" dirty="0"/>
              <a:t> 337 в </a:t>
            </a:r>
            <a:r>
              <a:rPr lang="ru-RU" dirty="0" err="1"/>
              <a:t>редакції</a:t>
            </a:r>
            <a:r>
              <a:rPr lang="ru-RU" dirty="0"/>
              <a:t> Закону № 1357-</a:t>
            </a:r>
            <a:r>
              <a:rPr lang="en-US" dirty="0"/>
              <a:t>IX </a:t>
            </a:r>
            <a:r>
              <a:rPr lang="ru-RU" dirty="0" err="1"/>
              <a:t>від</a:t>
            </a:r>
            <a:r>
              <a:rPr lang="ru-RU" dirty="0"/>
              <a:t> 30.03.2021}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6311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24C7CE-FE31-417B-B3A2-5167E9AE3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Система кримінальних правопорушень</a:t>
            </a:r>
            <a:endParaRPr lang="ru-RU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32F2564B-2766-44E6-AF97-B912F8EF22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1621712"/>
              </p:ext>
            </p:extLst>
          </p:nvPr>
        </p:nvGraphicFramePr>
        <p:xfrm>
          <a:off x="1155700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1911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11F3FE-DBD7-4FD7-955A-6C4A66EA5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ІІ. </a:t>
            </a:r>
            <a:r>
              <a:rPr lang="ru-RU" dirty="0" err="1"/>
              <a:t>Розголошення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таємниці</a:t>
            </a:r>
            <a:r>
              <a:rPr lang="ru-RU" dirty="0"/>
              <a:t> (ст. 328 КК </a:t>
            </a:r>
            <a:r>
              <a:rPr lang="ru-RU" dirty="0" err="1"/>
              <a:t>України</a:t>
            </a:r>
            <a:r>
              <a:rPr lang="ru-RU" dirty="0"/>
              <a:t>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CF40C9-205D-4498-BC8D-752CB8602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Розголошення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таємницю</a:t>
            </a:r>
            <a:r>
              <a:rPr lang="ru-RU" dirty="0"/>
              <a:t>, особою,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довірені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стали </a:t>
            </a:r>
            <a:r>
              <a:rPr lang="ru-RU" dirty="0" err="1"/>
              <a:t>відомі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, за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зради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шпигунства</a:t>
            </a:r>
            <a:r>
              <a:rPr lang="ru-RU" dirty="0"/>
              <a:t> -</a:t>
            </a:r>
          </a:p>
          <a:p>
            <a:pPr marL="0" indent="0">
              <a:buNone/>
            </a:pPr>
            <a:r>
              <a:rPr lang="ru-RU" dirty="0" err="1"/>
              <a:t>карається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до </a:t>
            </a:r>
            <a:r>
              <a:rPr lang="ru-RU" dirty="0" err="1"/>
              <a:t>п'яти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з </a:t>
            </a:r>
            <a:r>
              <a:rPr lang="ru-RU" dirty="0" err="1"/>
              <a:t>позбавленням</a:t>
            </a:r>
            <a:r>
              <a:rPr lang="ru-RU" dirty="0"/>
              <a:t> права </a:t>
            </a:r>
            <a:r>
              <a:rPr lang="ru-RU" dirty="0" err="1"/>
              <a:t>обіймати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посади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займатися</a:t>
            </a:r>
            <a:r>
              <a:rPr lang="ru-RU" dirty="0"/>
              <a:t>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на строк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без такого.</a:t>
            </a:r>
          </a:p>
          <a:p>
            <a:pPr marL="0" indent="0">
              <a:buNone/>
            </a:pPr>
            <a:r>
              <a:rPr lang="ru-RU" dirty="0"/>
              <a:t>2. Те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спричинило</a:t>
            </a:r>
            <a:r>
              <a:rPr lang="ru-RU" dirty="0"/>
              <a:t> </a:t>
            </a:r>
            <a:r>
              <a:rPr lang="ru-RU" dirty="0" err="1"/>
              <a:t>тяжкі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, -</a:t>
            </a:r>
          </a:p>
          <a:p>
            <a:pPr marL="0" indent="0">
              <a:buNone/>
            </a:pPr>
            <a:r>
              <a:rPr lang="ru-RU" dirty="0" err="1"/>
              <a:t>карається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п'яти</a:t>
            </a:r>
            <a:r>
              <a:rPr lang="ru-RU" dirty="0"/>
              <a:t> до восьми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1487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431234-E31E-44B9-B1F2-B0B3BEE43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Предмет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63F61C-0DB0-4A84-ADBB-88267315E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5EE4409D-AD24-47E8-8198-B55ECCB67F43}"/>
              </a:ext>
            </a:extLst>
          </p:cNvPr>
          <p:cNvSpPr/>
          <p:nvPr/>
        </p:nvSpPr>
        <p:spPr>
          <a:xfrm>
            <a:off x="1154954" y="2603500"/>
            <a:ext cx="3696929" cy="18877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відомості, що становлять державну таємницю, вичерпний перелік яких дано у Законі України «Про державну таємницю»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D9C436AE-99A3-4F19-9245-B9DEAEC6DCE9}"/>
              </a:ext>
            </a:extLst>
          </p:cNvPr>
          <p:cNvSpPr/>
          <p:nvPr/>
        </p:nvSpPr>
        <p:spPr>
          <a:xfrm>
            <a:off x="5220929" y="2890684"/>
            <a:ext cx="6626942" cy="29936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err="1"/>
              <a:t>Державна</a:t>
            </a:r>
            <a:r>
              <a:rPr lang="ru-RU" b="1" i="1" dirty="0"/>
              <a:t> </a:t>
            </a:r>
            <a:r>
              <a:rPr lang="ru-RU" b="1" i="1" dirty="0" err="1"/>
              <a:t>таємниця</a:t>
            </a:r>
            <a:r>
              <a:rPr lang="ru-RU" b="1" i="1" dirty="0"/>
              <a:t> </a:t>
            </a:r>
            <a:r>
              <a:rPr lang="ru-RU" dirty="0"/>
              <a:t>- вид </a:t>
            </a:r>
            <a:r>
              <a:rPr lang="ru-RU" dirty="0" err="1"/>
              <a:t>таємної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охоплює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оборони, </a:t>
            </a:r>
            <a:r>
              <a:rPr lang="ru-RU" dirty="0" err="1"/>
              <a:t>економіки</a:t>
            </a:r>
            <a:r>
              <a:rPr lang="ru-RU" dirty="0"/>
              <a:t>, науки і </a:t>
            </a:r>
            <a:r>
              <a:rPr lang="ru-RU" dirty="0" err="1"/>
              <a:t>техніки</a:t>
            </a:r>
            <a:r>
              <a:rPr lang="ru-RU" dirty="0"/>
              <a:t>, </a:t>
            </a:r>
            <a:r>
              <a:rPr lang="ru-RU" dirty="0" err="1"/>
              <a:t>зовнішніх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та </a:t>
            </a:r>
            <a:r>
              <a:rPr lang="ru-RU" dirty="0" err="1"/>
              <a:t>охорони</a:t>
            </a:r>
            <a:r>
              <a:rPr lang="ru-RU" dirty="0"/>
              <a:t> правопорядку, </a:t>
            </a:r>
            <a:r>
              <a:rPr lang="ru-RU" dirty="0" err="1"/>
              <a:t>розголошення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завдати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національній</a:t>
            </a:r>
            <a:r>
              <a:rPr lang="ru-RU" dirty="0"/>
              <a:t> </a:t>
            </a:r>
            <a:r>
              <a:rPr lang="ru-RU" dirty="0" err="1"/>
              <a:t>безпеці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визнані</a:t>
            </a:r>
            <a:r>
              <a:rPr lang="ru-RU" dirty="0"/>
              <a:t> у порядку, </a:t>
            </a:r>
            <a:r>
              <a:rPr lang="ru-RU" dirty="0" err="1"/>
              <a:t>встановленому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Законом, державною </a:t>
            </a:r>
            <a:r>
              <a:rPr lang="ru-RU" dirty="0" err="1"/>
              <a:t>таємницею</a:t>
            </a:r>
            <a:r>
              <a:rPr lang="ru-RU" dirty="0"/>
              <a:t> і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охороні</a:t>
            </a:r>
            <a:r>
              <a:rPr lang="ru-RU" dirty="0"/>
              <a:t> державою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7" name="Ссылка на слайд 6">
                <a:extLst>
                  <a:ext uri="{FF2B5EF4-FFF2-40B4-BE49-F238E27FC236}">
                    <a16:creationId xmlns:a16="http://schemas.microsoft.com/office/drawing/2014/main" id="{B1BD6F3A-656D-4CEC-B336-99ECB2C59B0B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626340533"/>
                  </p:ext>
                </p:extLst>
              </p:nvPr>
            </p:nvGraphicFramePr>
            <p:xfrm>
              <a:off x="-2969342" y="5637217"/>
              <a:ext cx="3048000" cy="1714500"/>
            </p:xfrm>
            <a:graphic>
              <a:graphicData uri="http://schemas.microsoft.com/office/powerpoint/2016/slidezoom">
                <pslz:sldZm>
                  <pslz:sldZmObj sldId="262" cId="2238925878">
                    <pslz:zmPr id="{9E37BCED-3516-4140-870D-9332DFAEB8C5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7" name="Ссылка на слайд 6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B1BD6F3A-656D-4CEC-B336-99ECB2C59B0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-2969342" y="5637217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37539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65982A-9504-4124-B5CF-D50F35474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8F6A0D-8956-45DF-A0C3-573F80CFA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Об’єктивна</a:t>
            </a:r>
            <a:r>
              <a:rPr lang="ru-RU" b="1" dirty="0"/>
              <a:t> сторона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в </a:t>
            </a:r>
            <a:r>
              <a:rPr lang="ru-RU" dirty="0" err="1"/>
              <a:t>розголошенні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таємницю</a:t>
            </a:r>
            <a:r>
              <a:rPr lang="ru-RU" dirty="0"/>
              <a:t>.</a:t>
            </a:r>
          </a:p>
          <a:p>
            <a:r>
              <a:rPr lang="ru-RU" b="1" dirty="0" err="1"/>
              <a:t>Суб’єктивна</a:t>
            </a:r>
            <a:r>
              <a:rPr lang="ru-RU" b="1" dirty="0"/>
              <a:t> сторона </a:t>
            </a:r>
            <a:r>
              <a:rPr lang="ru-RU" b="1" dirty="0" err="1"/>
              <a:t>цього</a:t>
            </a:r>
            <a:r>
              <a:rPr lang="ru-RU" b="1" dirty="0"/>
              <a:t> </a:t>
            </a:r>
            <a:r>
              <a:rPr lang="ru-RU" b="1" dirty="0" err="1"/>
              <a:t>злочину</a:t>
            </a:r>
            <a:r>
              <a:rPr lang="ru-RU" b="1" dirty="0"/>
              <a:t>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будь-яка форма вини: як </a:t>
            </a:r>
            <a:r>
              <a:rPr lang="ru-RU" dirty="0" err="1"/>
              <a:t>умисел</a:t>
            </a:r>
            <a:r>
              <a:rPr lang="ru-RU" dirty="0"/>
              <a:t> (</a:t>
            </a:r>
            <a:r>
              <a:rPr lang="ru-RU" dirty="0" err="1"/>
              <a:t>прямий</a:t>
            </a:r>
            <a:r>
              <a:rPr lang="ru-RU" dirty="0"/>
              <a:t> і </a:t>
            </a:r>
            <a:r>
              <a:rPr lang="ru-RU" dirty="0" err="1"/>
              <a:t>непрямий</a:t>
            </a:r>
            <a:r>
              <a:rPr lang="ru-RU" dirty="0"/>
              <a:t>), так і </a:t>
            </a:r>
            <a:r>
              <a:rPr lang="ru-RU" dirty="0" err="1"/>
              <a:t>необережність</a:t>
            </a:r>
            <a:r>
              <a:rPr lang="ru-RU" dirty="0"/>
              <a:t> (</a:t>
            </a:r>
            <a:r>
              <a:rPr lang="ru-RU" dirty="0" err="1"/>
              <a:t>самовпевненість</a:t>
            </a:r>
            <a:r>
              <a:rPr lang="ru-RU" dirty="0"/>
              <a:t> і </a:t>
            </a:r>
            <a:r>
              <a:rPr lang="ru-RU" dirty="0" err="1"/>
              <a:t>недбалість</a:t>
            </a:r>
            <a:r>
              <a:rPr lang="ru-RU" dirty="0"/>
              <a:t>). </a:t>
            </a:r>
          </a:p>
          <a:p>
            <a:r>
              <a:rPr lang="ru-RU" b="1" dirty="0" err="1"/>
              <a:t>Суб’єкт</a:t>
            </a:r>
            <a:r>
              <a:rPr lang="ru-RU" b="1" dirty="0"/>
              <a:t> </a:t>
            </a:r>
            <a:r>
              <a:rPr lang="ru-RU" b="1" dirty="0" err="1"/>
              <a:t>цього</a:t>
            </a:r>
            <a:r>
              <a:rPr lang="ru-RU" b="1" dirty="0"/>
              <a:t> </a:t>
            </a:r>
            <a:r>
              <a:rPr lang="ru-RU" b="1" dirty="0" err="1"/>
              <a:t>злочину</a:t>
            </a:r>
            <a:r>
              <a:rPr lang="ru-RU" b="1" dirty="0"/>
              <a:t> </a:t>
            </a:r>
            <a:r>
              <a:rPr lang="ru-RU" b="1" dirty="0" err="1"/>
              <a:t>спеціальний</a:t>
            </a:r>
            <a:r>
              <a:rPr lang="ru-RU" b="1" dirty="0"/>
              <a:t>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особа,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таємницю</a:t>
            </a:r>
            <a:r>
              <a:rPr lang="ru-RU" dirty="0"/>
              <a:t>,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довірені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стали </a:t>
            </a:r>
            <a:r>
              <a:rPr lang="ru-RU" dirty="0" err="1"/>
              <a:t>відомі</a:t>
            </a:r>
            <a:r>
              <a:rPr lang="ru-RU" dirty="0"/>
              <a:t>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.</a:t>
            </a:r>
          </a:p>
          <a:p>
            <a:r>
              <a:rPr lang="ru-RU" b="1" dirty="0" err="1"/>
              <a:t>Кваліфікуюча</a:t>
            </a:r>
            <a:r>
              <a:rPr lang="ru-RU" b="1" dirty="0"/>
              <a:t> </a:t>
            </a:r>
            <a:r>
              <a:rPr lang="ru-RU" b="1" dirty="0" err="1"/>
              <a:t>ознака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тяжкі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8925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42E86-C5EA-49C7-B252-C71DD64E7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ІІІ. </a:t>
            </a:r>
            <a:r>
              <a:rPr lang="ru-RU" dirty="0" err="1"/>
              <a:t>Втрата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таємницю</a:t>
            </a:r>
            <a:r>
              <a:rPr lang="ru-RU" dirty="0"/>
              <a:t> (ст. 329 КК </a:t>
            </a:r>
            <a:r>
              <a:rPr lang="ru-RU" dirty="0" err="1"/>
              <a:t>України</a:t>
            </a:r>
            <a:r>
              <a:rPr lang="ru-RU" dirty="0"/>
              <a:t>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762940-956B-4D81-A6D6-A6C6FCAB4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Втрата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матеріальних</a:t>
            </a:r>
            <a:r>
              <a:rPr lang="ru-RU" dirty="0"/>
              <a:t> </a:t>
            </a:r>
            <a:r>
              <a:rPr lang="ru-RU" dirty="0" err="1"/>
              <a:t>носіїв</a:t>
            </a:r>
            <a:r>
              <a:rPr lang="ru-RU" dirty="0"/>
              <a:t> </a:t>
            </a:r>
            <a:r>
              <a:rPr lang="ru-RU" dirty="0" err="1"/>
              <a:t>секретної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таємницю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,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таємницю</a:t>
            </a:r>
            <a:r>
              <a:rPr lang="ru-RU" dirty="0"/>
              <a:t>, особою, </a:t>
            </a:r>
            <a:r>
              <a:rPr lang="ru-RU" dirty="0" err="1"/>
              <a:t>якій</a:t>
            </a:r>
            <a:r>
              <a:rPr lang="ru-RU" dirty="0"/>
              <a:t> вони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довірені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втрата</a:t>
            </a:r>
            <a:r>
              <a:rPr lang="ru-RU" dirty="0"/>
              <a:t> стала результатом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встановленого</a:t>
            </a:r>
            <a:r>
              <a:rPr lang="ru-RU" dirty="0"/>
              <a:t> законом порядку </a:t>
            </a:r>
            <a:r>
              <a:rPr lang="ru-RU" dirty="0" err="1"/>
              <a:t>поводження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зазначеними</a:t>
            </a:r>
            <a:r>
              <a:rPr lang="ru-RU" dirty="0"/>
              <a:t> документами та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матеріальними</a:t>
            </a:r>
            <a:r>
              <a:rPr lang="ru-RU" dirty="0"/>
              <a:t> </a:t>
            </a:r>
            <a:r>
              <a:rPr lang="ru-RU" dirty="0" err="1"/>
              <a:t>носіями</a:t>
            </a:r>
            <a:r>
              <a:rPr lang="ru-RU" dirty="0"/>
              <a:t> </a:t>
            </a:r>
            <a:r>
              <a:rPr lang="ru-RU" dirty="0" err="1"/>
              <a:t>секретної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предметами, -</a:t>
            </a:r>
          </a:p>
          <a:p>
            <a:pPr marL="0" indent="0">
              <a:buNone/>
            </a:pPr>
            <a:r>
              <a:rPr lang="ru-RU" dirty="0" err="1"/>
              <a:t>карається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з </a:t>
            </a:r>
            <a:r>
              <a:rPr lang="ru-RU" dirty="0" err="1"/>
              <a:t>позбавленням</a:t>
            </a:r>
            <a:r>
              <a:rPr lang="ru-RU" dirty="0"/>
              <a:t> права </a:t>
            </a:r>
            <a:r>
              <a:rPr lang="ru-RU" dirty="0" err="1"/>
              <a:t>обіймати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посади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займатися</a:t>
            </a:r>
            <a:r>
              <a:rPr lang="ru-RU" dirty="0"/>
              <a:t>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на строк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без такого.</a:t>
            </a:r>
          </a:p>
          <a:p>
            <a:pPr marL="0" indent="0">
              <a:buNone/>
            </a:pPr>
            <a:r>
              <a:rPr lang="ru-RU" dirty="0"/>
              <a:t>2. Те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спричинило</a:t>
            </a:r>
            <a:r>
              <a:rPr lang="ru-RU" dirty="0"/>
              <a:t> </a:t>
            </a:r>
            <a:r>
              <a:rPr lang="ru-RU" dirty="0" err="1"/>
              <a:t>тяжкі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, -</a:t>
            </a:r>
          </a:p>
          <a:p>
            <a:pPr marL="0" indent="0">
              <a:buNone/>
            </a:pPr>
            <a:r>
              <a:rPr lang="ru-RU" dirty="0" err="1"/>
              <a:t>карається</a:t>
            </a:r>
            <a:r>
              <a:rPr lang="ru-RU" dirty="0"/>
              <a:t> </a:t>
            </a:r>
            <a:r>
              <a:rPr lang="ru-RU" dirty="0" err="1"/>
              <a:t>позбавленням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до </a:t>
            </a:r>
            <a:r>
              <a:rPr lang="ru-RU" dirty="0" err="1"/>
              <a:t>п'яти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5332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61CBE5-48DC-4B70-ACD6-BB66A27FA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Предметом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 є: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89511C-4B20-4DDF-B3FA-F9C6E37CB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письмові</a:t>
            </a:r>
            <a:r>
              <a:rPr lang="ru-RU" dirty="0"/>
              <a:t>, з </a:t>
            </a:r>
            <a:r>
              <a:rPr lang="ru-RU" dirty="0" err="1"/>
              <a:t>певними</a:t>
            </a:r>
            <a:r>
              <a:rPr lang="ru-RU" dirty="0"/>
              <a:t> </a:t>
            </a:r>
            <a:r>
              <a:rPr lang="ru-RU" dirty="0" err="1"/>
              <a:t>реквізитами</a:t>
            </a:r>
            <a:r>
              <a:rPr lang="ru-RU" dirty="0"/>
              <a:t> </a:t>
            </a:r>
            <a:r>
              <a:rPr lang="ru-RU" dirty="0" err="1"/>
              <a:t>акти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таємницю</a:t>
            </a:r>
            <a:r>
              <a:rPr lang="ru-RU" dirty="0"/>
              <a:t> (</a:t>
            </a:r>
            <a:r>
              <a:rPr lang="ru-RU" dirty="0" err="1"/>
              <a:t>схеми</a:t>
            </a:r>
            <a:r>
              <a:rPr lang="ru-RU" dirty="0"/>
              <a:t>, </a:t>
            </a:r>
            <a:r>
              <a:rPr lang="ru-RU" dirty="0" err="1"/>
              <a:t>карти</a:t>
            </a:r>
            <a:r>
              <a:rPr lang="ru-RU" dirty="0"/>
              <a:t>, </a:t>
            </a:r>
            <a:r>
              <a:rPr lang="ru-RU" dirty="0" err="1"/>
              <a:t>накази</a:t>
            </a:r>
            <a:r>
              <a:rPr lang="ru-RU" dirty="0"/>
              <a:t>, </a:t>
            </a:r>
            <a:r>
              <a:rPr lang="ru-RU" dirty="0" err="1"/>
              <a:t>звіти</a:t>
            </a:r>
            <a:r>
              <a:rPr lang="ru-RU" dirty="0"/>
              <a:t>, </a:t>
            </a:r>
            <a:r>
              <a:rPr lang="ru-RU" dirty="0" err="1"/>
              <a:t>наукові</a:t>
            </a:r>
            <a:r>
              <a:rPr lang="ru-RU" dirty="0"/>
              <a:t> </a:t>
            </a:r>
            <a:r>
              <a:rPr lang="ru-RU" dirty="0" err="1"/>
              <a:t>висновки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); </a:t>
            </a:r>
          </a:p>
          <a:p>
            <a:pPr>
              <a:buFont typeface="+mj-lt"/>
              <a:buAutoNum type="arabicPeriod"/>
            </a:pP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матеріальні</a:t>
            </a:r>
            <a:r>
              <a:rPr lang="ru-RU" dirty="0"/>
              <a:t> </a:t>
            </a:r>
            <a:r>
              <a:rPr lang="ru-RU" dirty="0" err="1"/>
              <a:t>носії</a:t>
            </a:r>
            <a:r>
              <a:rPr lang="ru-RU" dirty="0"/>
              <a:t> </a:t>
            </a:r>
            <a:r>
              <a:rPr lang="ru-RU" dirty="0" err="1"/>
              <a:t>секретної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(</a:t>
            </a:r>
            <a:r>
              <a:rPr lang="ru-RU" dirty="0" err="1"/>
              <a:t>дискети</a:t>
            </a:r>
            <a:r>
              <a:rPr lang="ru-RU" dirty="0"/>
              <a:t>, </a:t>
            </a:r>
            <a:r>
              <a:rPr lang="ru-RU" dirty="0" err="1"/>
              <a:t>кінофільми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); </a:t>
            </a:r>
          </a:p>
          <a:p>
            <a:pPr>
              <a:buFont typeface="+mj-lt"/>
              <a:buAutoNum type="arabicPeriod"/>
            </a:pPr>
            <a:r>
              <a:rPr lang="ru-RU" dirty="0" err="1"/>
              <a:t>предмети</a:t>
            </a:r>
            <a:r>
              <a:rPr lang="ru-RU" dirty="0"/>
              <a:t>,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які</a:t>
            </a:r>
            <a:r>
              <a:rPr lang="ru-RU" dirty="0"/>
              <a:t> є державною </a:t>
            </a:r>
            <a:r>
              <a:rPr lang="ru-RU" dirty="0" err="1"/>
              <a:t>таємницею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, </a:t>
            </a:r>
            <a:r>
              <a:rPr lang="ru-RU" dirty="0" err="1"/>
              <a:t>прилади</a:t>
            </a:r>
            <a:r>
              <a:rPr lang="ru-RU" dirty="0"/>
              <a:t>, </a:t>
            </a:r>
            <a:r>
              <a:rPr lang="ru-RU" dirty="0" err="1"/>
              <a:t>медичні</a:t>
            </a:r>
            <a:r>
              <a:rPr lang="ru-RU" dirty="0"/>
              <a:t> </a:t>
            </a:r>
            <a:r>
              <a:rPr lang="ru-RU" dirty="0" err="1"/>
              <a:t>препарати</a:t>
            </a:r>
            <a:r>
              <a:rPr lang="ru-RU" dirty="0"/>
              <a:t>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91182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224</TotalTime>
  <Words>2874</Words>
  <Application>Microsoft Office PowerPoint</Application>
  <PresentationFormat>Широкоэкранный</PresentationFormat>
  <Paragraphs>176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6" baseType="lpstr">
      <vt:lpstr>Arial</vt:lpstr>
      <vt:lpstr>Century Gothic</vt:lpstr>
      <vt:lpstr>Wingdings 3</vt:lpstr>
      <vt:lpstr>Совет директоров</vt:lpstr>
      <vt:lpstr>КРИМІНАЛЬНІ ПРАВОПОРУШЕННЯ У СФЕРІ ОХОРОНИ ДЕРЖАВНОЇ ТАЄМНИЦІ, НЕДОТОРКАННОСТІ ДЕРЖАВНИХ КОРДОНІВ, ЗАБЕЗПЕЧЕННЯ ПРИЗОВУ ТА МОБІЛІЗАЦІЇ</vt:lpstr>
      <vt:lpstr>План</vt:lpstr>
      <vt:lpstr>І. Загальна характеристика кримінальних правопорушень у сфері охорони державної таємниці, недоторканності державних кордонів, забезпечення призову та мобілізації</vt:lpstr>
      <vt:lpstr>Система кримінальних правопорушень</vt:lpstr>
      <vt:lpstr>ІІ. Розголошення державної таємниці (ст. 328 КК України)</vt:lpstr>
      <vt:lpstr>Предмет</vt:lpstr>
      <vt:lpstr>Презентация PowerPoint</vt:lpstr>
      <vt:lpstr>ІІІ. Втрата документів, що містять державну таємницю (ст. 329 КК України)</vt:lpstr>
      <vt:lpstr>Предметом цього злочину є:  </vt:lpstr>
      <vt:lpstr>Об’єктивна сторона </vt:lpstr>
      <vt:lpstr>Суб’єктивна сторона </vt:lpstr>
      <vt:lpstr>Презентация PowerPoint</vt:lpstr>
      <vt:lpstr>IV. Передача або збирання відомостей, що становлять службову інформацію, зібрану у процесі оперативно-розшукової, контррозвідувальної діяльності, у сфері оборони країни (ст. 330 КК)</vt:lpstr>
      <vt:lpstr>Презентация PowerPoint</vt:lpstr>
      <vt:lpstr>Об’єктивна сторона </vt:lpstr>
      <vt:lpstr>Презентация PowerPoint</vt:lpstr>
      <vt:lpstr>V. Незаконне переправлення осіб через державний кордон України (ст. 332 КК України)</vt:lpstr>
      <vt:lpstr>Об’єктивна сторона </vt:lpstr>
      <vt:lpstr>Презентация PowerPoint</vt:lpstr>
      <vt:lpstr>VI. Порушення порядку в’їзду на тимчасово окуповану територію України та виїзду з неї (ст. 332-1 КК України).</vt:lpstr>
      <vt:lpstr>Презентация PowerPoint</vt:lpstr>
      <vt:lpstr>Презентация PowerPoint</vt:lpstr>
      <vt:lpstr>VII. Порушення порядку здійснення міжнародних передач товарів, що підлягають державному експортному контролю (ст. 333 КК України)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VIII. Порушення правил міжнародних польотів (ст. 334 КК України).</vt:lpstr>
      <vt:lpstr>IX. Кримінальні правопорушення, які порушують порядок комплектування Збройних Сил України, що забезпечує її обороноздатність (статті 335-337 КК України)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КРИМІНАЛЬНІ ПРАВОПОРУШЕННЯ У СФЕРІ ОХОРОНИ ДЕРЖАВНОЇ ТАЄМНИЦІ, НЕДОТОРКАННОСТІ ДЕРЖАВНИХ КОРДОНІВ, ЗАБЕЗПЕЧЕННЯ ПРИЗОВУ ТА МОБІЛІЗАЦІЇ</dc:title>
  <dc:creator>Пользователь</dc:creator>
  <cp:lastModifiedBy>Пользователь</cp:lastModifiedBy>
  <cp:revision>9</cp:revision>
  <dcterms:created xsi:type="dcterms:W3CDTF">2023-03-25T09:53:03Z</dcterms:created>
  <dcterms:modified xsi:type="dcterms:W3CDTF">2023-03-28T06:19:50Z</dcterms:modified>
</cp:coreProperties>
</file>