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8"/>
  </p:notesMasterIdLst>
  <p:sldIdLst>
    <p:sldId id="314" r:id="rId3"/>
    <p:sldId id="258" r:id="rId4"/>
    <p:sldId id="688" r:id="rId5"/>
    <p:sldId id="691" r:id="rId6"/>
    <p:sldId id="689" r:id="rId7"/>
    <p:sldId id="687" r:id="rId8"/>
    <p:sldId id="690" r:id="rId9"/>
    <p:sldId id="695" r:id="rId10"/>
    <p:sldId id="692" r:id="rId11"/>
    <p:sldId id="696" r:id="rId12"/>
    <p:sldId id="693" r:id="rId13"/>
    <p:sldId id="694" r:id="rId14"/>
    <p:sldId id="697" r:id="rId15"/>
    <p:sldId id="698" r:id="rId16"/>
    <p:sldId id="69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gion noutbuk" initials="l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73" autoAdjust="0"/>
    <p:restoredTop sz="94605" autoAdjust="0"/>
  </p:normalViewPr>
  <p:slideViewPr>
    <p:cSldViewPr showGuides="1">
      <p:cViewPr>
        <p:scale>
          <a:sx n="90" d="100"/>
          <a:sy n="90" d="100"/>
        </p:scale>
        <p:origin x="2046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920C9-0FC0-4DDF-909F-C15F25C4E66B}" type="datetimeFigureOut">
              <a:rPr lang="en-US" smtClean="0"/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C1483-FFA3-49D4-B7CE-E39E0160EDF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524A7-8746-4695-9ED0-9BF1BD4554EF}" type="datetimeyyyy">
              <a:rPr lang="en-US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9B230-7C92-44F3-850F-466961403FB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A2AA9-6FED-4B30-A321-91087DC3A04F}" type="datetimeyyyy">
              <a:rPr lang="en-US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685FD-4317-4598-B155-0A10BCD4C6B7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4D911-B1CB-45B1-9990-85382775C666}" type="datetimeyyyy">
              <a:rPr lang="en-US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36FAF-1268-4631-BCC2-76DB1B65CB4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6756E-91E1-46F9-976C-15E63B66B04D}" type="datetimeyyyy">
              <a:rPr lang="en-US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9F95D-6D95-481B-9DC8-803C4A6A465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E73E5-2478-460D-A76C-A87C7D139B8F}" type="datetimeyyyy">
              <a:rPr lang="en-US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5E868-CEE8-49CD-8CE3-79EAF60DE44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FA9D9-F72D-4541-B1F4-5AA0AB6F1C2D}" type="datetimeyyyy">
              <a:rPr lang="en-US"/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D468E-F260-40A8-B01A-5E65BD0B32D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9EAFB-A713-45F2-B17E-4A3CC75453E2}" type="datetimeyyyy">
              <a:rPr lang="en-US"/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4BCB9-5F75-4613-8371-7B517FF306F5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05B55-A9E2-46E6-A69F-D219FDB44038}" type="datetimeyyyy">
              <a:rPr lang="en-US"/>
            </a:fld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568A1-142A-4802-B895-6051B7D84B8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FA1F5-3D14-4A8C-9021-73BEF6E36F35}" type="datetimeyyyy">
              <a:rPr lang="en-US"/>
            </a:fld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B0A4C-A468-4F5E-8A50-5AA873D53EE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DEDE-6ED9-4CBF-A56E-04B545E5A8E8}" type="datetimeyyyy">
              <a:rPr lang="en-US"/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3C8F3-3DF2-4D3A-B9D6-88F31FA556C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D47FB-39BC-4F33-AEB3-2C05CCFE69F1}" type="datetimeyyyy">
              <a:rPr lang="en-US"/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842F8-386E-4656-B832-8BEE56288E2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altLang="en-US"/>
              <a:t>Образец заголовка</a:t>
            </a:r>
            <a:endParaRPr lang="en-US" altLang="en-US"/>
          </a:p>
        </p:txBody>
      </p:sp>
      <p:sp>
        <p:nvSpPr>
          <p:cNvPr id="1027" name="Текст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altLang="en-US"/>
              <a:t>Образец текста</a:t>
            </a:r>
            <a:endParaRPr lang="ru-RU" altLang="en-US"/>
          </a:p>
          <a:p>
            <a:pPr lvl="1"/>
            <a:r>
              <a:rPr lang="ru-RU" altLang="en-US"/>
              <a:t>Второй уровень</a:t>
            </a:r>
            <a:endParaRPr lang="ru-RU" altLang="en-US"/>
          </a:p>
          <a:p>
            <a:pPr lvl="2"/>
            <a:r>
              <a:rPr lang="ru-RU" altLang="en-US"/>
              <a:t>Третий уровень</a:t>
            </a:r>
            <a:endParaRPr lang="ru-RU" altLang="en-US"/>
          </a:p>
          <a:p>
            <a:pPr lvl="3"/>
            <a:r>
              <a:rPr lang="ru-RU" altLang="en-US"/>
              <a:t>Четвертый уровень</a:t>
            </a:r>
            <a:endParaRPr lang="ru-RU" altLang="en-US"/>
          </a:p>
          <a:p>
            <a:pPr lvl="4"/>
            <a:r>
              <a:rPr lang="ru-RU" altLang="en-US"/>
              <a:t>Пятый уровень</a:t>
            </a:r>
            <a:endParaRPr lang="en-US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72ECBC-7C36-4B20-9B7B-4D41907CEDC7}" type="datetimeyyyy">
              <a:rPr lang="en-US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A8ED8A-A48F-4FE7-89FF-28ADF915C452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2.emf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4646" y="229404"/>
            <a:ext cx="8305825" cy="1323439"/>
          </a:xfrm>
          <a:prstGeom prst="rect">
            <a:avLst/>
          </a:prstGeom>
          <a:solidFill>
            <a:srgbClr val="3399FF"/>
          </a:solidFill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4000" dirty="0"/>
              <a:t>ТЕМА: </a:t>
            </a:r>
            <a:r>
              <a:rPr lang="ru-RU" sz="4000" dirty="0" err="1"/>
              <a:t>Аналіз</a:t>
            </a:r>
            <a:r>
              <a:rPr lang="ru-RU" sz="4000" dirty="0"/>
              <a:t> </a:t>
            </a:r>
            <a:r>
              <a:rPr lang="ru-RU" sz="4000" dirty="0" err="1"/>
              <a:t>ефективності</a:t>
            </a:r>
            <a:r>
              <a:rPr lang="ru-RU" sz="4000" dirty="0"/>
              <a:t> </a:t>
            </a:r>
            <a:r>
              <a:rPr lang="ru-RU" sz="4000" dirty="0" err="1"/>
              <a:t>використання</a:t>
            </a:r>
            <a:r>
              <a:rPr lang="ru-RU" sz="4000" dirty="0"/>
              <a:t> часу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646" y="2060848"/>
            <a:ext cx="6793658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dirty="0"/>
              <a:t>1. </a:t>
            </a:r>
            <a:r>
              <a:rPr lang="ru-RU" sz="2500" dirty="0" err="1"/>
              <a:t>Індивідуальний</a:t>
            </a:r>
            <a:r>
              <a:rPr lang="ru-RU" sz="2500" dirty="0"/>
              <a:t> фонд часу </a:t>
            </a:r>
            <a:endParaRPr lang="ru-RU" sz="2500" dirty="0"/>
          </a:p>
          <a:p>
            <a:r>
              <a:rPr lang="ru-RU" sz="2500" dirty="0"/>
              <a:t>2. Фонд часу </a:t>
            </a:r>
            <a:r>
              <a:rPr lang="ru-RU" sz="2500" dirty="0" err="1"/>
              <a:t>організації</a:t>
            </a:r>
            <a:r>
              <a:rPr lang="ru-RU" sz="2500" dirty="0"/>
              <a:t> (</a:t>
            </a:r>
            <a:r>
              <a:rPr lang="ru-RU" sz="2500" dirty="0" err="1"/>
              <a:t>підрозділи</a:t>
            </a:r>
            <a:r>
              <a:rPr lang="ru-RU" sz="2500" dirty="0"/>
              <a:t>)</a:t>
            </a:r>
            <a:endParaRPr lang="ru-RU" sz="2500" dirty="0"/>
          </a:p>
          <a:p>
            <a:r>
              <a:rPr lang="ru-RU" sz="2500" dirty="0"/>
              <a:t>3. Хронометраж: </a:t>
            </a:r>
            <a:r>
              <a:rPr lang="ru-RU" sz="2500" dirty="0" err="1"/>
              <a:t>інвентаризація</a:t>
            </a:r>
            <a:r>
              <a:rPr lang="ru-RU" sz="2500" dirty="0"/>
              <a:t> та </a:t>
            </a:r>
            <a:r>
              <a:rPr lang="ru-RU" sz="2500" dirty="0" err="1"/>
              <a:t>аналіз</a:t>
            </a:r>
            <a:r>
              <a:rPr lang="ru-RU" sz="2500" dirty="0"/>
              <a:t> часу</a:t>
            </a:r>
            <a:endParaRPr lang="ru-RU" sz="2500" dirty="0"/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3835" y="0"/>
            <a:ext cx="573632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4136" y="0"/>
            <a:ext cx="695432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248" y="404663"/>
            <a:ext cx="8449232" cy="618911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058" y="0"/>
            <a:ext cx="833388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2018" y="56670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Щоденник</a:t>
            </a:r>
            <a:r>
              <a:rPr lang="uk-UA" sz="18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часу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969726"/>
            <a:ext cx="80648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Щоденник</a:t>
            </a:r>
            <a:r>
              <a:rPr lang="ru-RU" dirty="0"/>
              <a:t> Часу – </a:t>
            </a:r>
            <a:r>
              <a:rPr lang="ru-RU" dirty="0" err="1"/>
              <a:t>це</a:t>
            </a:r>
            <a:r>
              <a:rPr lang="ru-RU" dirty="0"/>
              <a:t> особиста </a:t>
            </a:r>
            <a:r>
              <a:rPr lang="ru-RU" dirty="0" err="1"/>
              <a:t>робоча</a:t>
            </a:r>
            <a:r>
              <a:rPr lang="ru-RU" dirty="0"/>
              <a:t> картотека,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зшиті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аркуші</a:t>
            </a:r>
            <a:r>
              <a:rPr lang="ru-RU" dirty="0"/>
              <a:t> </a:t>
            </a:r>
            <a:r>
              <a:rPr lang="ru-RU" dirty="0" err="1"/>
              <a:t>щоденного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часу й </a:t>
            </a:r>
            <a:r>
              <a:rPr lang="ru-RU" dirty="0" err="1"/>
              <a:t>зібрана</a:t>
            </a:r>
            <a:r>
              <a:rPr lang="ru-RU" dirty="0"/>
              <a:t>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планувати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час.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щоденника</a:t>
            </a:r>
            <a:r>
              <a:rPr lang="ru-RU" dirty="0"/>
              <a:t> часу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одержуєте</a:t>
            </a:r>
            <a:r>
              <a:rPr lang="ru-RU" dirty="0"/>
              <a:t>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про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ближні</a:t>
            </a:r>
            <a:r>
              <a:rPr lang="ru-RU" dirty="0"/>
              <a:t> й </a:t>
            </a:r>
            <a:r>
              <a:rPr lang="ru-RU" dirty="0" err="1"/>
              <a:t>далекі</a:t>
            </a:r>
            <a:r>
              <a:rPr lang="ru-RU" dirty="0"/>
              <a:t> строки, але й про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плани</a:t>
            </a:r>
            <a:r>
              <a:rPr lang="ru-RU" dirty="0"/>
              <a:t>, </a:t>
            </a:r>
            <a:r>
              <a:rPr lang="ru-RU" dirty="0" err="1"/>
              <a:t>диспозиції</a:t>
            </a:r>
            <a:r>
              <a:rPr lang="ru-RU" dirty="0"/>
              <a:t>, </a:t>
            </a:r>
            <a:r>
              <a:rPr lang="ru-RU" dirty="0" err="1"/>
              <a:t>більш-менш</a:t>
            </a:r>
            <a:r>
              <a:rPr lang="ru-RU" dirty="0"/>
              <a:t> великих </a:t>
            </a:r>
            <a:r>
              <a:rPr lang="ru-RU" dirty="0" err="1"/>
              <a:t>проектів</a:t>
            </a:r>
            <a:r>
              <a:rPr lang="ru-RU" dirty="0"/>
              <a:t>. Ви можете </a:t>
            </a:r>
            <a:r>
              <a:rPr lang="ru-RU" dirty="0" err="1"/>
              <a:t>гнучко</a:t>
            </a:r>
            <a:r>
              <a:rPr lang="ru-RU" dirty="0"/>
              <a:t> </a:t>
            </a:r>
            <a:r>
              <a:rPr lang="ru-RU" dirty="0" err="1"/>
              <a:t>реагувати</a:t>
            </a:r>
            <a:r>
              <a:rPr lang="ru-RU" dirty="0"/>
              <a:t> на </a:t>
            </a:r>
            <a:r>
              <a:rPr lang="ru-RU" dirty="0" err="1"/>
              <a:t>всяку</a:t>
            </a:r>
            <a:r>
              <a:rPr lang="ru-RU" dirty="0"/>
              <a:t>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й у будь-</a:t>
            </a:r>
            <a:r>
              <a:rPr lang="ru-RU" dirty="0" err="1"/>
              <a:t>який</a:t>
            </a:r>
            <a:r>
              <a:rPr lang="ru-RU" dirty="0"/>
              <a:t> час </a:t>
            </a:r>
            <a:r>
              <a:rPr lang="ru-RU" dirty="0" err="1"/>
              <a:t>актуалізувати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плани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4843" y="2894737"/>
            <a:ext cx="8424936" cy="1421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7955" algn="just">
              <a:lnSpc>
                <a:spcPct val="96000"/>
              </a:lnSpc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</a:t>
            </a:r>
            <a:r>
              <a:rPr lang="uk-UA" b="1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типового</a:t>
            </a:r>
            <a:r>
              <a:rPr lang="uk-UA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«щоденника</a:t>
            </a:r>
            <a:r>
              <a:rPr lang="uk-UA" b="1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часу»</a:t>
            </a:r>
            <a:endParaRPr lang="en-US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7955" algn="just">
              <a:lnSpc>
                <a:spcPct val="96000"/>
              </a:lnSpc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Зазвичай</a:t>
            </a:r>
            <a:r>
              <a:rPr lang="uk-UA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“щоденник</a:t>
            </a:r>
            <a:r>
              <a:rPr lang="uk-UA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часу”</a:t>
            </a:r>
            <a:r>
              <a:rPr lang="uk-UA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uk-UA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наступну</a:t>
            </a:r>
            <a:r>
              <a:rPr lang="uk-UA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структуру: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96000"/>
              </a:lnSpc>
              <a:buSzPts val="1200"/>
              <a:buFont typeface="Times New Roman" panose="02020603050405020304" pitchFamily="18" charset="0"/>
              <a:buAutoNum type="arabicPeriod"/>
              <a:tabLst>
                <a:tab pos="60452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Календарна</a:t>
            </a:r>
            <a:r>
              <a:rPr lang="uk-UA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96000"/>
              </a:lnSpc>
              <a:buSzPts val="1200"/>
              <a:buFont typeface="Times New Roman" panose="02020603050405020304" pitchFamily="18" charset="0"/>
              <a:buAutoNum type="arabicPeriod"/>
              <a:tabLst>
                <a:tab pos="60452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</a:t>
            </a:r>
            <a:r>
              <a:rPr lang="uk-UA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службових</a:t>
            </a:r>
            <a:r>
              <a:rPr lang="uk-UA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приватних</a:t>
            </a:r>
            <a:r>
              <a:rPr lang="uk-UA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подій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ct val="96000"/>
              </a:lnSpc>
              <a:buSzPts val="1200"/>
              <a:buFont typeface="Times New Roman" panose="02020603050405020304" pitchFamily="18" charset="0"/>
              <a:buAutoNum type="arabicPeriod"/>
              <a:tabLst>
                <a:tab pos="604520" algn="l"/>
              </a:tabLs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</a:t>
            </a: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адрес</a:t>
            </a: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телефонів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32362"/>
            <a:ext cx="9144000" cy="59932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 descr="Зеленый мрамор"/>
          <p:cNvSpPr>
            <a:spLocks noGrp="1" noChangeArrowheads="1"/>
          </p:cNvSpPr>
          <p:nvPr>
            <p:ph type="title"/>
          </p:nvPr>
        </p:nvSpPr>
        <p:spPr>
          <a:xfrm>
            <a:off x="0" y="-157316"/>
            <a:ext cx="9144000" cy="785091"/>
          </a:xfrm>
          <a:solidFill>
            <a:srgbClr val="3399FF"/>
          </a:solidFill>
        </p:spPr>
        <p:txBody>
          <a:bodyPr/>
          <a:lstStyle/>
          <a:p>
            <a:pPr algn="l" eaLnBrk="1" hangingPunct="1"/>
            <a:r>
              <a:rPr lang="uk-UA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Терміни та ключові поняття: індивідуальний фонд часу </a:t>
            </a:r>
            <a:endParaRPr lang="ru-RU" altLang="en-US" sz="32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3" descr="Папирус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22784" y="693389"/>
            <a:ext cx="9105900" cy="6182457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r>
              <a:rPr lang="uk-UA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Індивідуальний</a:t>
            </a:r>
            <a:r>
              <a:rPr lang="uk-UA" sz="2500" b="1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фонд</a:t>
            </a:r>
            <a:r>
              <a:rPr lang="uk-UA" sz="2500" b="1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часу</a:t>
            </a:r>
            <a:r>
              <a:rPr lang="uk-UA" sz="2500" b="1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складається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з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робочого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і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неробочого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часу.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Для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зручності і ефективності подальшого аналізу робочий час можна поділити на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фактичний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час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роботи;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регламентовані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(планові)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перерви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роботі;</a:t>
            </a:r>
            <a:r>
              <a:rPr lang="uk-UA" sz="2500" i="1" spc="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нерегламентовані</a:t>
            </a:r>
            <a:r>
              <a:rPr lang="uk-UA" sz="2500" i="1" spc="-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(випадкові) перерви</a:t>
            </a:r>
            <a:r>
              <a:rPr lang="uk-UA" sz="2500" i="1" spc="-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uk-UA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 роботі.</a:t>
            </a:r>
            <a:endParaRPr lang="en-US" sz="2500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0" indent="0" eaLnBrk="1" hangingPunct="1">
              <a:buNone/>
            </a:pPr>
            <a:endParaRPr lang="ru-RU" altLang="en-US" sz="2500" b="1" i="1" dirty="0"/>
          </a:p>
          <a:p>
            <a:pPr marL="0" indent="0" eaLnBrk="1" hangingPunct="1">
              <a:buNone/>
            </a:pPr>
            <a:r>
              <a:rPr lang="ru-RU" altLang="en-US" sz="2500" b="1" i="1" dirty="0" err="1"/>
              <a:t>Неробочий</a:t>
            </a:r>
            <a:r>
              <a:rPr lang="ru-RU" altLang="en-US" sz="2500" b="1" i="1" dirty="0"/>
              <a:t> час :</a:t>
            </a:r>
            <a:endParaRPr lang="ru-RU" altLang="en-US" sz="2500" b="1" i="1" dirty="0"/>
          </a:p>
          <a:p>
            <a:pPr marL="0" indent="0" eaLnBrk="1" hangingPunct="1">
              <a:buNone/>
            </a:pPr>
            <a:r>
              <a:rPr lang="ru-RU" altLang="en-US" sz="2500" b="1" i="1" dirty="0"/>
              <a:t>1.пов'язаний з </a:t>
            </a:r>
            <a:r>
              <a:rPr lang="ru-RU" altLang="en-US" sz="2500" b="1" i="1" dirty="0" err="1"/>
              <a:t>роботою</a:t>
            </a:r>
            <a:r>
              <a:rPr lang="ru-RU" altLang="en-US" sz="2500" b="1" i="1" dirty="0"/>
              <a:t> </a:t>
            </a:r>
            <a:endParaRPr lang="ru-RU" altLang="en-US" sz="2500" b="1" i="1" dirty="0"/>
          </a:p>
          <a:p>
            <a:pPr marL="0" indent="0" eaLnBrk="1" hangingPunct="1">
              <a:buNone/>
            </a:pPr>
            <a:r>
              <a:rPr lang="ru-RU" altLang="en-US" sz="2500" b="1" i="1" dirty="0"/>
              <a:t>2.домашня </a:t>
            </a:r>
            <a:r>
              <a:rPr lang="ru-RU" altLang="en-US" sz="2500" b="1" i="1" dirty="0" err="1"/>
              <a:t>праця</a:t>
            </a:r>
            <a:endParaRPr lang="ru-RU" altLang="en-US" sz="2500" b="1" i="1" dirty="0"/>
          </a:p>
          <a:p>
            <a:pPr marL="0" indent="0" eaLnBrk="1" hangingPunct="1">
              <a:buNone/>
            </a:pPr>
            <a:r>
              <a:rPr lang="ru-RU" altLang="en-US" sz="2500" b="1" i="1" dirty="0"/>
              <a:t>3.самообслуговування </a:t>
            </a:r>
            <a:endParaRPr lang="ru-RU" altLang="en-US" sz="2500" b="1" i="1" dirty="0"/>
          </a:p>
          <a:p>
            <a:pPr marL="0" indent="0" eaLnBrk="1" hangingPunct="1">
              <a:buNone/>
            </a:pPr>
            <a:r>
              <a:rPr lang="ru-RU" altLang="en-US" sz="2500" b="1" i="1" dirty="0"/>
              <a:t>4.вільний час</a:t>
            </a:r>
            <a:endParaRPr lang="ru-RU" altLang="en-US" sz="2500" b="1" i="1" dirty="0"/>
          </a:p>
          <a:p>
            <a:pPr marL="0" indent="0" eaLnBrk="1" hangingPunct="1">
              <a:buNone/>
            </a:pPr>
            <a:endParaRPr lang="ru-RU" altLang="en-US" sz="1400" b="1" i="1" dirty="0"/>
          </a:p>
          <a:p>
            <a:pPr marL="0" indent="0" eaLnBrk="1" hangingPunct="1">
              <a:buNone/>
            </a:pPr>
            <a:endParaRPr lang="ru-RU" altLang="en-US" sz="1400" b="1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4026" t="8911" r="24249" b="4959"/>
          <a:stretch>
            <a:fillRect/>
          </a:stretch>
        </p:blipFill>
        <p:spPr>
          <a:xfrm>
            <a:off x="4369880" y="2401810"/>
            <a:ext cx="4411116" cy="41764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r="50800"/>
          <a:stretch>
            <a:fillRect/>
          </a:stretch>
        </p:blipFill>
        <p:spPr>
          <a:xfrm>
            <a:off x="4675734" y="6553156"/>
            <a:ext cx="4124312" cy="232408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 descr="Зеленый мрамор"/>
          <p:cNvSpPr>
            <a:spLocks noGrp="1" noChangeArrowheads="1"/>
          </p:cNvSpPr>
          <p:nvPr>
            <p:ph type="title"/>
          </p:nvPr>
        </p:nvSpPr>
        <p:spPr>
          <a:xfrm>
            <a:off x="-19050" y="0"/>
            <a:ext cx="9144000" cy="988832"/>
          </a:xfrm>
          <a:solidFill>
            <a:srgbClr val="3399FF"/>
          </a:solidFill>
        </p:spPr>
        <p:txBody>
          <a:bodyPr/>
          <a:lstStyle/>
          <a:p>
            <a:pPr algn="l" eaLnBrk="1" hangingPunct="1"/>
            <a:br>
              <a:rPr lang="uk-UA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uk-UA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Терміни та ключові поняття: </a:t>
            </a:r>
            <a:r>
              <a:rPr lang="ru-RU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фонд часу </a:t>
            </a:r>
            <a:r>
              <a:rPr lang="ru-RU" alt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організації</a:t>
            </a:r>
            <a:r>
              <a:rPr lang="ru-RU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(</a:t>
            </a:r>
            <a:r>
              <a:rPr lang="ru-RU" alt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підрозділи</a:t>
            </a:r>
            <a:r>
              <a:rPr lang="ru-RU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)</a:t>
            </a:r>
            <a:br>
              <a:rPr lang="ru-RU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endParaRPr lang="ru-RU" altLang="en-US" sz="32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3" descr="Папирус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" y="988832"/>
            <a:ext cx="9105900" cy="5954048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endParaRPr lang="ru-RU" sz="2500" b="1" i="1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Фонд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робочого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часу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має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складну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структуру,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зокрема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який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складають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соціальний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резерв і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доступний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фонд </a:t>
            </a:r>
            <a:r>
              <a:rPr lang="ru-RU" sz="2500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робочого</a:t>
            </a:r>
            <a:r>
              <a:rPr lang="ru-RU" sz="2500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часу.</a:t>
            </a:r>
            <a:endParaRPr lang="ru-RU" altLang="en-US" sz="2500" i="1" dirty="0"/>
          </a:p>
          <a:p>
            <a:pPr marL="0" indent="0" eaLnBrk="1" hangingPunct="1">
              <a:buNone/>
            </a:pPr>
            <a:endParaRPr lang="ru-RU" altLang="en-US" sz="1400" b="1" i="1" dirty="0"/>
          </a:p>
          <a:p>
            <a:pPr marL="0" indent="0" algn="just" eaLnBrk="1" hangingPunct="1">
              <a:buNone/>
            </a:pPr>
            <a:r>
              <a:rPr lang="ru-RU" altLang="en-US" sz="2500" b="1" i="1" dirty="0" err="1"/>
              <a:t>Специфічний</a:t>
            </a:r>
            <a:r>
              <a:rPr lang="ru-RU" altLang="en-US" sz="2500" b="1" i="1" dirty="0"/>
              <a:t> характер </a:t>
            </a:r>
            <a:r>
              <a:rPr lang="ru-RU" altLang="en-US" sz="2500" b="1" i="1" dirty="0" err="1"/>
              <a:t>соціального</a:t>
            </a:r>
            <a:r>
              <a:rPr lang="ru-RU" altLang="en-US" sz="2500" b="1" i="1" dirty="0"/>
              <a:t> резерву </a:t>
            </a:r>
            <a:r>
              <a:rPr lang="ru-RU" altLang="en-US" sz="2500" i="1" dirty="0"/>
              <a:t>–</a:t>
            </a:r>
            <a:r>
              <a:rPr lang="ru-RU" altLang="en-US" sz="2500" b="1" i="1" dirty="0"/>
              <a:t> </a:t>
            </a:r>
            <a:r>
              <a:rPr lang="ru-RU" altLang="en-US" sz="2500" i="1" dirty="0" err="1"/>
              <a:t>це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потенційно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можливі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втрати</a:t>
            </a:r>
            <a:r>
              <a:rPr lang="ru-RU" altLang="en-US" sz="2500" i="1" dirty="0"/>
              <a:t> часу, </a:t>
            </a:r>
            <a:r>
              <a:rPr lang="ru-RU" altLang="en-US" sz="2500" i="1" dirty="0" err="1"/>
              <a:t>які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необхідно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планувати</a:t>
            </a:r>
            <a:r>
              <a:rPr lang="ru-RU" altLang="en-US" sz="2500" i="1" dirty="0"/>
              <a:t> наперед, </a:t>
            </a:r>
            <a:r>
              <a:rPr lang="ru-RU" altLang="en-US" sz="2500" i="1" dirty="0" err="1"/>
              <a:t>рівномірно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розподіляючи</a:t>
            </a:r>
            <a:r>
              <a:rPr lang="ru-RU" altLang="en-US" sz="2500" i="1" dirty="0"/>
              <a:t> час “</a:t>
            </a:r>
            <a:r>
              <a:rPr lang="ru-RU" altLang="en-US" sz="2500" i="1" dirty="0" err="1"/>
              <a:t>соціального</a:t>
            </a:r>
            <a:r>
              <a:rPr lang="ru-RU" altLang="en-US" sz="2500" i="1" dirty="0"/>
              <a:t> резерву” </a:t>
            </a:r>
            <a:r>
              <a:rPr lang="ru-RU" altLang="en-US" sz="2500" i="1" dirty="0" err="1"/>
              <a:t>протягом</a:t>
            </a:r>
            <a:r>
              <a:rPr lang="ru-RU" altLang="en-US" sz="2500" i="1" dirty="0"/>
              <a:t> календарного року, </a:t>
            </a:r>
            <a:r>
              <a:rPr lang="ru-RU" altLang="en-US" sz="2500" i="1" dirty="0" err="1"/>
              <a:t>наприклад</a:t>
            </a:r>
            <a:r>
              <a:rPr lang="ru-RU" altLang="en-US" sz="2500" i="1" dirty="0"/>
              <a:t>, наперед </a:t>
            </a:r>
            <a:r>
              <a:rPr lang="ru-RU" altLang="en-US" sz="2500" i="1" dirty="0" err="1"/>
              <a:t>складаючи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графік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чергових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навчальний</a:t>
            </a:r>
            <a:r>
              <a:rPr lang="ru-RU" altLang="en-US" sz="2500" i="1" dirty="0"/>
              <a:t> та </a:t>
            </a:r>
            <a:r>
              <a:rPr lang="ru-RU" altLang="en-US" sz="2500" i="1" dirty="0" err="1"/>
              <a:t>інших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відпусток</a:t>
            </a:r>
            <a:r>
              <a:rPr lang="ru-RU" altLang="en-US" sz="2500" i="1" dirty="0"/>
              <a:t>. Час, </a:t>
            </a:r>
            <a:r>
              <a:rPr lang="ru-RU" altLang="en-US" sz="2500" i="1" dirty="0" err="1"/>
              <a:t>витрачений</a:t>
            </a:r>
            <a:r>
              <a:rPr lang="ru-RU" altLang="en-US" sz="2500" i="1" dirty="0"/>
              <a:t> на </a:t>
            </a:r>
            <a:r>
              <a:rPr lang="ru-RU" altLang="en-US" sz="2500" i="1" dirty="0" err="1"/>
              <a:t>соціальний</a:t>
            </a:r>
            <a:r>
              <a:rPr lang="ru-RU" altLang="en-US" sz="2500" i="1" dirty="0"/>
              <a:t> резерв, в </a:t>
            </a:r>
            <a:r>
              <a:rPr lang="ru-RU" altLang="en-US" sz="2500" i="1" dirty="0" err="1"/>
              <a:t>значній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мірі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залежить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від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соціально</a:t>
            </a:r>
            <a:r>
              <a:rPr lang="ru-RU" altLang="en-US" sz="2500" i="1" dirty="0"/>
              <a:t>- </a:t>
            </a:r>
            <a:r>
              <a:rPr lang="ru-RU" altLang="en-US" sz="2500" i="1" dirty="0" err="1"/>
              <a:t>демографічних</a:t>
            </a:r>
            <a:r>
              <a:rPr lang="ru-RU" altLang="en-US" sz="2500" i="1" dirty="0"/>
              <a:t> характеристик персоналу </a:t>
            </a:r>
            <a:r>
              <a:rPr lang="ru-RU" altLang="en-US" sz="2500" i="1" dirty="0" err="1"/>
              <a:t>організації</a:t>
            </a:r>
            <a:r>
              <a:rPr lang="ru-RU" altLang="en-US" sz="2500" i="1" dirty="0"/>
              <a:t>.</a:t>
            </a:r>
            <a:endParaRPr lang="ru-RU" altLang="en-US" sz="2500" i="1" dirty="0"/>
          </a:p>
          <a:p>
            <a:pPr marL="0" indent="0" eaLnBrk="1" hangingPunct="1">
              <a:buNone/>
            </a:pPr>
            <a:endParaRPr lang="ru-RU" altLang="en-US" sz="1400" b="1" i="1" dirty="0"/>
          </a:p>
          <a:p>
            <a:pPr marL="0" indent="0" algn="just" eaLnBrk="1" hangingPunct="1">
              <a:buNone/>
            </a:pPr>
            <a:r>
              <a:rPr lang="ru-RU" altLang="en-US" sz="2500" b="1" i="1" dirty="0" err="1"/>
              <a:t>Фактично</a:t>
            </a:r>
            <a:r>
              <a:rPr lang="ru-RU" altLang="en-US" sz="2500" b="1" i="1" dirty="0"/>
              <a:t> </a:t>
            </a:r>
            <a:r>
              <a:rPr lang="ru-RU" altLang="en-US" sz="2500" b="1" i="1" dirty="0" err="1"/>
              <a:t>відпрацьований</a:t>
            </a:r>
            <a:r>
              <a:rPr lang="ru-RU" altLang="en-US" sz="2500" b="1" i="1" dirty="0"/>
              <a:t> час </a:t>
            </a:r>
            <a:r>
              <a:rPr lang="ru-RU" altLang="en-US" sz="2500" i="1" dirty="0" err="1"/>
              <a:t>ділиться</a:t>
            </a:r>
            <a:r>
              <a:rPr lang="ru-RU" altLang="en-US" sz="2500" i="1" dirty="0"/>
              <a:t> на час </a:t>
            </a:r>
            <a:r>
              <a:rPr lang="ru-RU" altLang="en-US" sz="2500" i="1" dirty="0" err="1"/>
              <a:t>корисної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роботи</a:t>
            </a:r>
            <a:r>
              <a:rPr lang="ru-RU" altLang="en-US" sz="2500" i="1" dirty="0"/>
              <a:t> і </a:t>
            </a:r>
            <a:r>
              <a:rPr lang="ru-RU" altLang="en-US" sz="2500" i="1" dirty="0" err="1"/>
              <a:t>втрати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усередині</a:t>
            </a:r>
            <a:r>
              <a:rPr lang="ru-RU" altLang="en-US" sz="2500" i="1" dirty="0"/>
              <a:t> </a:t>
            </a:r>
            <a:r>
              <a:rPr lang="ru-RU" altLang="en-US" sz="2500" i="1" dirty="0" err="1"/>
              <a:t>робочого</a:t>
            </a:r>
            <a:r>
              <a:rPr lang="ru-RU" altLang="en-US" sz="2500" i="1" dirty="0"/>
              <a:t> дня.</a:t>
            </a:r>
            <a:endParaRPr lang="ru-RU" altLang="en-US" sz="2500" i="1" dirty="0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7584" y="404664"/>
            <a:ext cx="662473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b="1" dirty="0" err="1"/>
              <a:t>Основний</a:t>
            </a:r>
            <a:r>
              <a:rPr lang="ru-RU" sz="2500" b="1" dirty="0"/>
              <a:t> закон часу як </a:t>
            </a:r>
            <a:r>
              <a:rPr lang="ru-RU" sz="2500" b="1" dirty="0" err="1"/>
              <a:t>стратегічного</a:t>
            </a:r>
            <a:r>
              <a:rPr lang="ru-RU" sz="2500" b="1" dirty="0"/>
              <a:t> ресурсу</a:t>
            </a:r>
            <a:endParaRPr lang="ru-RU" sz="2500" b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552" y="1124744"/>
            <a:ext cx="8146924" cy="4770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  <p:sp>
        <p:nvSpPr>
          <p:cNvPr id="13" name="TextBox 12"/>
          <p:cNvSpPr txBox="1"/>
          <p:nvPr/>
        </p:nvSpPr>
        <p:spPr>
          <a:xfrm>
            <a:off x="628650" y="1988840"/>
            <a:ext cx="5239494" cy="2316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7955" marR="300355" indent="446405" algn="just">
              <a:lnSpc>
                <a:spcPct val="98000"/>
              </a:lnSpc>
              <a:spcAft>
                <a:spcPts val="0"/>
              </a:spcAf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 роботи залежить</a:t>
            </a:r>
            <a:r>
              <a:rPr lang="uk-UA" sz="25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від:</a:t>
            </a:r>
            <a:endParaRPr lang="en-US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615"/>
              </a:spcBef>
              <a:buSzPts val="1200"/>
              <a:buFont typeface="Times New Roman" panose="02020603050405020304" pitchFamily="18" charset="0"/>
              <a:buAutoNum type="arabicPeriod"/>
              <a:tabLst>
                <a:tab pos="604520" algn="l"/>
              </a:tabLs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Цілей</a:t>
            </a:r>
            <a:r>
              <a:rPr lang="uk-UA" sz="25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uk-UA" sz="25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2500" spc="-2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615"/>
              </a:spcBef>
              <a:buSzPts val="1200"/>
              <a:buFont typeface="Times New Roman" panose="02020603050405020304" pitchFamily="18" charset="0"/>
              <a:buAutoNum type="arabicPeriod"/>
              <a:tabLst>
                <a:tab pos="604520" algn="l"/>
              </a:tabLs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Способу роботи </a:t>
            </a: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615"/>
              </a:spcBef>
              <a:buSzPts val="1200"/>
              <a:buFont typeface="Times New Roman" panose="02020603050405020304" pitchFamily="18" charset="0"/>
              <a:buAutoNum type="arabicPeriod"/>
              <a:tabLst>
                <a:tab pos="604520" algn="l"/>
              </a:tabLs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Енергії,</a:t>
            </a:r>
            <a:r>
              <a:rPr lang="uk-UA" sz="25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витраченої на діяльність </a:t>
            </a:r>
            <a:endParaRPr lang="uk-UA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615"/>
              </a:spcBef>
              <a:buSzPts val="1200"/>
              <a:buFont typeface="Times New Roman" panose="02020603050405020304" pitchFamily="18" charset="0"/>
              <a:buAutoNum type="arabicPeriod"/>
              <a:tabLst>
                <a:tab pos="604520" algn="l"/>
              </a:tabLst>
            </a:pPr>
            <a:r>
              <a:rPr lang="uk-UA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Перешкод</a:t>
            </a:r>
            <a:endParaRPr lang="en-US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9512" y="86546"/>
            <a:ext cx="8964488" cy="6634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ru-RU" sz="1400" dirty="0"/>
              <a:t>	</a:t>
            </a:r>
            <a:r>
              <a:rPr lang="ru-RU" sz="2000" b="1" dirty="0"/>
              <a:t>Список “</a:t>
            </a:r>
            <a:r>
              <a:rPr lang="ru-RU" sz="2000" b="1" dirty="0" err="1"/>
              <a:t>поглиначів</a:t>
            </a:r>
            <a:r>
              <a:rPr lang="ru-RU" sz="2000" b="1" dirty="0"/>
              <a:t> часу”, </a:t>
            </a:r>
            <a:r>
              <a:rPr lang="ru-RU" sz="2000" b="1" dirty="0" err="1"/>
              <a:t>запропонований</a:t>
            </a:r>
            <a:r>
              <a:rPr lang="ru-RU" sz="2000" b="1" dirty="0"/>
              <a:t> Л. </a:t>
            </a:r>
            <a:r>
              <a:rPr lang="ru-RU" sz="2000" b="1" dirty="0" err="1"/>
              <a:t>Зайвертом</a:t>
            </a:r>
            <a:r>
              <a:rPr lang="ru-RU" sz="2000" b="1" dirty="0"/>
              <a:t>:</a:t>
            </a:r>
            <a:endParaRPr lang="ru-RU" sz="2000" b="1" dirty="0"/>
          </a:p>
          <a:p>
            <a:pPr>
              <a:lnSpc>
                <a:spcPct val="85000"/>
              </a:lnSpc>
            </a:pPr>
            <a:r>
              <a:rPr lang="ru-RU" sz="1600" dirty="0"/>
              <a:t>1)	</a:t>
            </a:r>
            <a:r>
              <a:rPr lang="ru-RU" sz="1600" dirty="0" err="1"/>
              <a:t>нечітка</a:t>
            </a:r>
            <a:r>
              <a:rPr lang="ru-RU" sz="1600" dirty="0"/>
              <a:t> постановка </a:t>
            </a:r>
            <a:r>
              <a:rPr lang="ru-RU" sz="1600" dirty="0" err="1"/>
              <a:t>цілей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2)	</a:t>
            </a:r>
            <a:r>
              <a:rPr lang="ru-RU" sz="1600" dirty="0" err="1"/>
              <a:t>відсутність</a:t>
            </a:r>
            <a:r>
              <a:rPr lang="ru-RU" sz="1600" dirty="0"/>
              <a:t> </a:t>
            </a:r>
            <a:r>
              <a:rPr lang="ru-RU" sz="1600" dirty="0" err="1"/>
              <a:t>пріоритетів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3)	</a:t>
            </a:r>
            <a:r>
              <a:rPr lang="ru-RU" sz="1600" dirty="0" err="1"/>
              <a:t>спроба</a:t>
            </a:r>
            <a:r>
              <a:rPr lang="ru-RU" sz="1600" dirty="0"/>
              <a:t> </a:t>
            </a:r>
            <a:r>
              <a:rPr lang="ru-RU" sz="1600" dirty="0" err="1"/>
              <a:t>дуже</a:t>
            </a:r>
            <a:r>
              <a:rPr lang="ru-RU" sz="1600" dirty="0"/>
              <a:t> </a:t>
            </a:r>
            <a:r>
              <a:rPr lang="ru-RU" sz="1600" dirty="0" err="1"/>
              <a:t>багато</a:t>
            </a:r>
            <a:r>
              <a:rPr lang="ru-RU" sz="1600" dirty="0"/>
              <a:t> </a:t>
            </a:r>
            <a:r>
              <a:rPr lang="ru-RU" sz="1600" dirty="0" err="1"/>
              <a:t>зробити</a:t>
            </a:r>
            <a:r>
              <a:rPr lang="ru-RU" sz="1600" dirty="0"/>
              <a:t> за один раз;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4)	</a:t>
            </a:r>
            <a:r>
              <a:rPr lang="ru-RU" sz="1600" dirty="0" err="1"/>
              <a:t>неповне</a:t>
            </a:r>
            <a:r>
              <a:rPr lang="ru-RU" sz="1600" dirty="0"/>
              <a:t> </a:t>
            </a:r>
            <a:r>
              <a:rPr lang="ru-RU" sz="1600" dirty="0" err="1"/>
              <a:t>уявлення</a:t>
            </a:r>
            <a:r>
              <a:rPr lang="ru-RU" sz="1600" dirty="0"/>
              <a:t> про </a:t>
            </a:r>
            <a:r>
              <a:rPr lang="ru-RU" sz="1600" dirty="0" err="1"/>
              <a:t>поточні</a:t>
            </a:r>
            <a:r>
              <a:rPr lang="ru-RU" sz="1600" dirty="0"/>
              <a:t> </a:t>
            </a:r>
            <a:r>
              <a:rPr lang="ru-RU" sz="1600" dirty="0" err="1"/>
              <a:t>задачі</a:t>
            </a:r>
            <a:r>
              <a:rPr lang="ru-RU" sz="1600" dirty="0"/>
              <a:t> і шляхи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рішення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5)	</a:t>
            </a:r>
            <a:r>
              <a:rPr lang="ru-RU" sz="1600" dirty="0" err="1"/>
              <a:t>погане</a:t>
            </a:r>
            <a:r>
              <a:rPr lang="ru-RU" sz="1600" dirty="0"/>
              <a:t> </a:t>
            </a:r>
            <a:r>
              <a:rPr lang="ru-RU" sz="1600" dirty="0" err="1"/>
              <a:t>планування</a:t>
            </a:r>
            <a:r>
              <a:rPr lang="ru-RU" sz="1600" dirty="0"/>
              <a:t> </a:t>
            </a:r>
            <a:r>
              <a:rPr lang="ru-RU" sz="1600" dirty="0" err="1"/>
              <a:t>робочого</a:t>
            </a:r>
            <a:r>
              <a:rPr lang="ru-RU" sz="1600" dirty="0"/>
              <a:t> дня;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6)	особиста </a:t>
            </a:r>
            <a:r>
              <a:rPr lang="ru-RU" sz="1600" dirty="0" err="1"/>
              <a:t>неорганізованість</a:t>
            </a:r>
            <a:r>
              <a:rPr lang="ru-RU" sz="1600" dirty="0"/>
              <a:t>, “</a:t>
            </a:r>
            <a:r>
              <a:rPr lang="ru-RU" sz="1600" dirty="0" err="1"/>
              <a:t>паперові</a:t>
            </a:r>
            <a:r>
              <a:rPr lang="ru-RU" sz="1600" dirty="0"/>
              <a:t> завали”;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7)	</a:t>
            </a:r>
            <a:r>
              <a:rPr lang="ru-RU" sz="1600" dirty="0" err="1"/>
              <a:t>надмірне</a:t>
            </a:r>
            <a:r>
              <a:rPr lang="ru-RU" sz="1600" dirty="0"/>
              <a:t> </a:t>
            </a:r>
            <a:r>
              <a:rPr lang="ru-RU" sz="1600" dirty="0" err="1"/>
              <a:t>читання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8)	</a:t>
            </a:r>
            <a:r>
              <a:rPr lang="ru-RU" sz="1600" dirty="0" err="1"/>
              <a:t>погана</a:t>
            </a:r>
            <a:r>
              <a:rPr lang="ru-RU" sz="1600" dirty="0"/>
              <a:t> система </a:t>
            </a:r>
            <a:r>
              <a:rPr lang="ru-RU" sz="1600" dirty="0" err="1"/>
              <a:t>документообігу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9)	</a:t>
            </a:r>
            <a:r>
              <a:rPr lang="ru-RU" sz="1600" dirty="0" err="1"/>
              <a:t>недолік</a:t>
            </a:r>
            <a:r>
              <a:rPr lang="ru-RU" sz="1600" dirty="0"/>
              <a:t> </a:t>
            </a:r>
            <a:r>
              <a:rPr lang="ru-RU" sz="1600" dirty="0" err="1"/>
              <a:t>мотивації</a:t>
            </a:r>
            <a:r>
              <a:rPr lang="ru-RU" sz="1600" dirty="0"/>
              <a:t>, </a:t>
            </a:r>
            <a:r>
              <a:rPr lang="ru-RU" sz="1600" dirty="0" err="1"/>
              <a:t>лінь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10)	</a:t>
            </a:r>
            <a:r>
              <a:rPr lang="ru-RU" sz="1600" dirty="0" err="1"/>
              <a:t>пошук</a:t>
            </a:r>
            <a:r>
              <a:rPr lang="ru-RU" sz="1600" dirty="0"/>
              <a:t> </a:t>
            </a:r>
            <a:r>
              <a:rPr lang="ru-RU" sz="1600" dirty="0" err="1"/>
              <a:t>потрібної</a:t>
            </a:r>
            <a:r>
              <a:rPr lang="ru-RU" sz="1600" dirty="0"/>
              <a:t> </a:t>
            </a:r>
            <a:r>
              <a:rPr lang="ru-RU" sz="1600" dirty="0" err="1"/>
              <a:t>інформації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погано </a:t>
            </a:r>
            <a:r>
              <a:rPr lang="ru-RU" sz="1600" dirty="0" err="1"/>
              <a:t>зберігається</a:t>
            </a:r>
            <a:r>
              <a:rPr lang="ru-RU" sz="1600" dirty="0"/>
              <a:t> (адрес, </a:t>
            </a:r>
            <a:r>
              <a:rPr lang="ru-RU" sz="1600" dirty="0" err="1"/>
              <a:t>телефонів</a:t>
            </a:r>
            <a:r>
              <a:rPr lang="ru-RU" sz="1600" dirty="0"/>
              <a:t> і т. п.);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11)	</a:t>
            </a:r>
            <a:r>
              <a:rPr lang="ru-RU" sz="1600" dirty="0" err="1"/>
              <a:t>недоліки</a:t>
            </a:r>
            <a:r>
              <a:rPr lang="ru-RU" sz="1600" dirty="0"/>
              <a:t> </a:t>
            </a:r>
            <a:r>
              <a:rPr lang="ru-RU" sz="1600" dirty="0" err="1"/>
              <a:t>кооперації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розподілу</a:t>
            </a:r>
            <a:r>
              <a:rPr lang="ru-RU" sz="1600" dirty="0"/>
              <a:t> </a:t>
            </a:r>
            <a:r>
              <a:rPr lang="ru-RU" sz="1600" dirty="0" err="1"/>
              <a:t>праці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12)	</a:t>
            </a:r>
            <a:r>
              <a:rPr lang="ru-RU" sz="1600" dirty="0" err="1"/>
              <a:t>випадкові</a:t>
            </a:r>
            <a:r>
              <a:rPr lang="ru-RU" sz="1600" dirty="0"/>
              <a:t> </a:t>
            </a:r>
            <a:r>
              <a:rPr lang="ru-RU" sz="1600" dirty="0" err="1"/>
              <a:t>телефонні</a:t>
            </a:r>
            <a:r>
              <a:rPr lang="ru-RU" sz="1600" dirty="0"/>
              <a:t> </a:t>
            </a:r>
            <a:r>
              <a:rPr lang="ru-RU" sz="1600" dirty="0" err="1"/>
              <a:t>дзвінки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13)	</a:t>
            </a:r>
            <a:r>
              <a:rPr lang="ru-RU" sz="1600" dirty="0" err="1"/>
              <a:t>незаплановані</a:t>
            </a:r>
            <a:r>
              <a:rPr lang="ru-RU" sz="1600" dirty="0"/>
              <a:t> </a:t>
            </a:r>
            <a:r>
              <a:rPr lang="ru-RU" sz="1600" dirty="0" err="1"/>
              <a:t>відвідувачі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14)	</a:t>
            </a:r>
            <a:r>
              <a:rPr lang="ru-RU" sz="1600" dirty="0" err="1"/>
              <a:t>нездатність</a:t>
            </a:r>
            <a:r>
              <a:rPr lang="ru-RU" sz="1600" dirty="0"/>
              <a:t> </a:t>
            </a:r>
            <a:r>
              <a:rPr lang="ru-RU" sz="1600" dirty="0" err="1"/>
              <a:t>сказати</a:t>
            </a:r>
            <a:r>
              <a:rPr lang="ru-RU" sz="1600" dirty="0"/>
              <a:t> “НІ”;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15)	</a:t>
            </a:r>
            <a:r>
              <a:rPr lang="ru-RU" sz="1600" dirty="0" err="1"/>
              <a:t>неповна</a:t>
            </a:r>
            <a:r>
              <a:rPr lang="ru-RU" sz="1600" dirty="0"/>
              <a:t>, </a:t>
            </a:r>
            <a:r>
              <a:rPr lang="ru-RU" sz="1600" dirty="0" err="1"/>
              <a:t>інформація</a:t>
            </a:r>
            <a:r>
              <a:rPr lang="ru-RU" sz="1600" dirty="0"/>
              <a:t>, </a:t>
            </a:r>
            <a:r>
              <a:rPr lang="ru-RU" sz="1600" dirty="0" err="1"/>
              <a:t>інформація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запізненням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16)	</a:t>
            </a:r>
            <a:r>
              <a:rPr lang="ru-RU" sz="1600" dirty="0" err="1"/>
              <a:t>відсутність</a:t>
            </a:r>
            <a:r>
              <a:rPr lang="ru-RU" sz="1600" dirty="0"/>
              <a:t> </a:t>
            </a:r>
            <a:r>
              <a:rPr lang="ru-RU" sz="1600" dirty="0" err="1"/>
              <a:t>самодисципліни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17)	</a:t>
            </a:r>
            <a:r>
              <a:rPr lang="ru-RU" sz="1600" dirty="0" err="1"/>
              <a:t>невміння</a:t>
            </a:r>
            <a:r>
              <a:rPr lang="ru-RU" sz="1600" dirty="0"/>
              <a:t> довести справу до </a:t>
            </a:r>
            <a:r>
              <a:rPr lang="ru-RU" sz="1600" dirty="0" err="1"/>
              <a:t>кінця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18)	</a:t>
            </a:r>
            <a:r>
              <a:rPr lang="ru-RU" sz="1600" dirty="0" err="1"/>
              <a:t>відволікання</a:t>
            </a:r>
            <a:r>
              <a:rPr lang="ru-RU" sz="1600" dirty="0"/>
              <a:t> (шум </a:t>
            </a:r>
            <a:r>
              <a:rPr lang="ru-RU" sz="1600" dirty="0" err="1"/>
              <a:t>тощо</a:t>
            </a:r>
            <a:r>
              <a:rPr lang="ru-RU" sz="1600" dirty="0"/>
              <a:t>);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19)	</a:t>
            </a:r>
            <a:r>
              <a:rPr lang="ru-RU" sz="1600" dirty="0" err="1"/>
              <a:t>затяжні</a:t>
            </a:r>
            <a:r>
              <a:rPr lang="ru-RU" sz="1600" dirty="0"/>
              <a:t> </a:t>
            </a:r>
            <a:r>
              <a:rPr lang="ru-RU" sz="1600" dirty="0" err="1"/>
              <a:t>наради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20)	</a:t>
            </a:r>
            <a:r>
              <a:rPr lang="ru-RU" sz="1600" dirty="0" err="1"/>
              <a:t>погана</a:t>
            </a:r>
            <a:r>
              <a:rPr lang="ru-RU" sz="1600" dirty="0"/>
              <a:t> </a:t>
            </a:r>
            <a:r>
              <a:rPr lang="ru-RU" sz="1600" dirty="0" err="1"/>
              <a:t>підготовленість</a:t>
            </a:r>
            <a:r>
              <a:rPr lang="ru-RU" sz="1600" dirty="0"/>
              <a:t> до </a:t>
            </a:r>
            <a:r>
              <a:rPr lang="ru-RU" sz="1600" dirty="0" err="1"/>
              <a:t>нарад</a:t>
            </a:r>
            <a:r>
              <a:rPr lang="ru-RU" sz="1600" dirty="0"/>
              <a:t>, </a:t>
            </a:r>
            <a:r>
              <a:rPr lang="ru-RU" sz="1600" dirty="0" err="1"/>
              <a:t>бесід</a:t>
            </a:r>
            <a:r>
              <a:rPr lang="ru-RU" sz="1600" dirty="0"/>
              <a:t> і т. п.;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21)	</a:t>
            </a:r>
            <a:r>
              <a:rPr lang="ru-RU" sz="1600" dirty="0" err="1"/>
              <a:t>відсутність</a:t>
            </a:r>
            <a:r>
              <a:rPr lang="ru-RU" sz="1600" dirty="0"/>
              <a:t> </a:t>
            </a:r>
            <a:r>
              <a:rPr lang="ru-RU" sz="1600" dirty="0" err="1"/>
              <a:t>комунікацій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неточний</a:t>
            </a:r>
            <a:r>
              <a:rPr lang="ru-RU" sz="1600" dirty="0"/>
              <a:t> </a:t>
            </a:r>
            <a:r>
              <a:rPr lang="ru-RU" sz="1600" dirty="0" err="1"/>
              <a:t>зворотний</a:t>
            </a:r>
            <a:r>
              <a:rPr lang="ru-RU" sz="1600" dirty="0"/>
              <a:t> </a:t>
            </a:r>
            <a:r>
              <a:rPr lang="ru-RU" sz="1600" dirty="0" err="1"/>
              <a:t>зв'язок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22)	</a:t>
            </a:r>
            <a:r>
              <a:rPr lang="ru-RU" sz="1600" dirty="0" err="1"/>
              <a:t>базікання</a:t>
            </a:r>
            <a:r>
              <a:rPr lang="ru-RU" sz="1600" dirty="0"/>
              <a:t> на </a:t>
            </a:r>
            <a:r>
              <a:rPr lang="ru-RU" sz="1600" dirty="0" err="1"/>
              <a:t>приватні</a:t>
            </a:r>
            <a:r>
              <a:rPr lang="ru-RU" sz="1600" dirty="0"/>
              <a:t> теми;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23)	</a:t>
            </a:r>
            <a:r>
              <a:rPr lang="ru-RU" sz="1600" dirty="0" err="1"/>
              <a:t>зайва</a:t>
            </a:r>
            <a:r>
              <a:rPr lang="ru-RU" sz="1600" dirty="0"/>
              <a:t> </a:t>
            </a:r>
            <a:r>
              <a:rPr lang="ru-RU" sz="1600" dirty="0" err="1"/>
              <a:t>комунікабельність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24)	</a:t>
            </a:r>
            <a:r>
              <a:rPr lang="ru-RU" sz="1600" dirty="0" err="1"/>
              <a:t>надмірні</a:t>
            </a:r>
            <a:r>
              <a:rPr lang="ru-RU" sz="1600" dirty="0"/>
              <a:t> </a:t>
            </a:r>
            <a:r>
              <a:rPr lang="ru-RU" sz="1600" dirty="0" err="1"/>
              <a:t>ділові</a:t>
            </a:r>
            <a:r>
              <a:rPr lang="ru-RU" sz="1600" dirty="0"/>
              <a:t> записи;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25)	</a:t>
            </a:r>
            <a:r>
              <a:rPr lang="ru-RU" sz="1600" dirty="0" err="1"/>
              <a:t>звичка</a:t>
            </a:r>
            <a:r>
              <a:rPr lang="ru-RU" sz="1600" dirty="0"/>
              <a:t> </a:t>
            </a:r>
            <a:r>
              <a:rPr lang="ru-RU" sz="1600" dirty="0" err="1"/>
              <a:t>відкладати</a:t>
            </a:r>
            <a:r>
              <a:rPr lang="ru-RU" sz="1600" dirty="0"/>
              <a:t> “на </a:t>
            </a:r>
            <a:r>
              <a:rPr lang="ru-RU" sz="1600" dirty="0" err="1"/>
              <a:t>потім</a:t>
            </a:r>
            <a:r>
              <a:rPr lang="ru-RU" sz="1600" dirty="0"/>
              <a:t>”;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26)	</a:t>
            </a:r>
            <a:r>
              <a:rPr lang="ru-RU" sz="1600" dirty="0" err="1"/>
              <a:t>бажання</a:t>
            </a:r>
            <a:r>
              <a:rPr lang="ru-RU" sz="1600" dirty="0"/>
              <a:t> все </a:t>
            </a:r>
            <a:r>
              <a:rPr lang="ru-RU" sz="1600" dirty="0" err="1"/>
              <a:t>взнати</a:t>
            </a:r>
            <a:r>
              <a:rPr lang="ru-RU" sz="1600" dirty="0"/>
              <a:t> детально;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27)	</a:t>
            </a:r>
            <a:r>
              <a:rPr lang="ru-RU" sz="1600" dirty="0" err="1"/>
              <a:t>тривалі</a:t>
            </a:r>
            <a:r>
              <a:rPr lang="ru-RU" sz="1600" dirty="0"/>
              <a:t> </a:t>
            </a:r>
            <a:r>
              <a:rPr lang="ru-RU" sz="1600" dirty="0" err="1"/>
              <a:t>очікування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28)	</a:t>
            </a:r>
            <a:r>
              <a:rPr lang="ru-RU" sz="1600" dirty="0" err="1"/>
              <a:t>поспіх</a:t>
            </a:r>
            <a:r>
              <a:rPr lang="ru-RU" sz="1600" dirty="0"/>
              <a:t>, </a:t>
            </a:r>
            <a:r>
              <a:rPr lang="ru-RU" sz="1600" dirty="0" err="1"/>
              <a:t>нетерпіння</a:t>
            </a:r>
            <a:r>
              <a:rPr lang="ru-RU" sz="1600" dirty="0"/>
              <a:t>, </a:t>
            </a:r>
            <a:r>
              <a:rPr lang="ru-RU" sz="1600" dirty="0" err="1"/>
              <a:t>надмірна</a:t>
            </a:r>
            <a:r>
              <a:rPr lang="ru-RU" sz="1600" dirty="0"/>
              <a:t> </a:t>
            </a:r>
            <a:r>
              <a:rPr lang="ru-RU" sz="1600" dirty="0" err="1"/>
              <a:t>метушливість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29)	</a:t>
            </a:r>
            <a:r>
              <a:rPr lang="ru-RU" sz="1600" dirty="0" err="1"/>
              <a:t>невикористання</a:t>
            </a:r>
            <a:r>
              <a:rPr lang="ru-RU" sz="1600" dirty="0"/>
              <a:t> </a:t>
            </a:r>
            <a:r>
              <a:rPr lang="ru-RU" sz="1600" dirty="0" err="1"/>
              <a:t>делегування</a:t>
            </a:r>
            <a:r>
              <a:rPr lang="ru-RU" sz="1600" dirty="0"/>
              <a:t>;</a:t>
            </a:r>
            <a:endParaRPr lang="ru-RU" sz="1600" dirty="0"/>
          </a:p>
          <a:p>
            <a:pPr>
              <a:lnSpc>
                <a:spcPct val="85000"/>
              </a:lnSpc>
            </a:pPr>
            <a:r>
              <a:rPr lang="ru-RU" sz="1600" dirty="0"/>
              <a:t>30)	</a:t>
            </a:r>
            <a:r>
              <a:rPr lang="ru-RU" sz="1600" dirty="0" err="1"/>
              <a:t>недостатній</a:t>
            </a:r>
            <a:r>
              <a:rPr lang="ru-RU" sz="1600" dirty="0"/>
              <a:t> контроль за </a:t>
            </a:r>
            <a:r>
              <a:rPr lang="ru-RU" sz="1600" dirty="0" err="1"/>
              <a:t>дорученими</a:t>
            </a:r>
            <a:r>
              <a:rPr lang="ru-RU" sz="1600" dirty="0"/>
              <a:t> справами, через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доводиться </a:t>
            </a:r>
            <a:r>
              <a:rPr lang="ru-RU" sz="1600" dirty="0" err="1"/>
              <a:t>переробляти</a:t>
            </a:r>
            <a:r>
              <a:rPr lang="ru-RU" sz="1400" dirty="0"/>
              <a:t>.</a:t>
            </a:r>
            <a:endParaRPr lang="ru-RU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 descr="Зеленый мрамор"/>
          <p:cNvSpPr>
            <a:spLocks noGrp="1" noChangeArrowheads="1"/>
          </p:cNvSpPr>
          <p:nvPr>
            <p:ph type="title"/>
          </p:nvPr>
        </p:nvSpPr>
        <p:spPr>
          <a:xfrm>
            <a:off x="0" y="-157316"/>
            <a:ext cx="9144000" cy="785091"/>
          </a:xfrm>
          <a:solidFill>
            <a:srgbClr val="3399FF"/>
          </a:solidFill>
        </p:spPr>
        <p:txBody>
          <a:bodyPr/>
          <a:lstStyle/>
          <a:p>
            <a:pPr algn="l" eaLnBrk="1" hangingPunct="1"/>
            <a:r>
              <a:rPr lang="uk-UA" altLang="en-US" sz="32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Терміни та ключові поняття: хронометраж</a:t>
            </a:r>
            <a:endParaRPr lang="ru-RU" altLang="en-US" sz="32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3" descr="Папирус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608303"/>
            <a:ext cx="9105900" cy="6182457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Хронометраж – метод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вивчення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витрат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часу за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допомогою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фіксації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і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вимірів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тривалості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виконуваних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дій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. </a:t>
            </a:r>
            <a:endParaRPr lang="ru-RU" sz="2500" b="1" i="1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Хронометраж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дає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змогу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провести «аудит» та «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інвентаризацію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» часу, 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виявити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«</a:t>
            </a:r>
            <a:r>
              <a:rPr lang="ru-RU" sz="2500" b="1" i="1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поглиначів</a:t>
            </a:r>
            <a:r>
              <a:rPr lang="ru-RU" sz="2500" b="1" i="1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часу»</a:t>
            </a:r>
            <a:endParaRPr lang="ru-RU" sz="2500" b="1" i="1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endParaRPr lang="ru-RU" sz="2500" b="1" i="1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r>
              <a:rPr lang="ru-RU" sz="2000" dirty="0" err="1">
                <a:latin typeface="Bahnschrift Light Condensed" panose="020B0502040204020203" pitchFamily="34" charset="0"/>
              </a:rPr>
              <a:t>Хронофаги</a:t>
            </a:r>
            <a:r>
              <a:rPr lang="ru-RU" sz="2000" dirty="0">
                <a:latin typeface="Bahnschrift Light Condensed" panose="020B0502040204020203" pitchFamily="34" charset="0"/>
              </a:rPr>
              <a:t> («</a:t>
            </a:r>
            <a:r>
              <a:rPr lang="ru-RU" sz="2000" dirty="0" err="1">
                <a:latin typeface="Bahnschrift Light Condensed" panose="020B0502040204020203" pitchFamily="34" charset="0"/>
              </a:rPr>
              <a:t>поглиначі</a:t>
            </a:r>
            <a:r>
              <a:rPr lang="ru-RU" sz="2000" dirty="0">
                <a:latin typeface="Bahnschrift Light Condensed" panose="020B0502040204020203" pitchFamily="34" charset="0"/>
              </a:rPr>
              <a:t> часу») - будь-</a:t>
            </a:r>
            <a:r>
              <a:rPr lang="ru-RU" sz="2000" dirty="0" err="1">
                <a:latin typeface="Bahnschrift Light Condensed" panose="020B0502040204020203" pitchFamily="34" charset="0"/>
              </a:rPr>
              <a:t>які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об'єкти</a:t>
            </a:r>
            <a:r>
              <a:rPr lang="ru-RU" sz="2000" dirty="0">
                <a:latin typeface="Bahnschrift Light Condensed" panose="020B0502040204020203" pitchFamily="34" charset="0"/>
              </a:rPr>
              <a:t>, </a:t>
            </a:r>
            <a:r>
              <a:rPr lang="ru-RU" sz="2000" dirty="0" err="1">
                <a:latin typeface="Bahnschrift Light Condensed" panose="020B0502040204020203" pitchFamily="34" charset="0"/>
              </a:rPr>
              <a:t>що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заважають</a:t>
            </a:r>
            <a:r>
              <a:rPr lang="ru-RU" sz="2000" dirty="0">
                <a:latin typeface="Bahnschrift Light Condensed" panose="020B0502040204020203" pitchFamily="34" charset="0"/>
              </a:rPr>
              <a:t> і </a:t>
            </a:r>
            <a:r>
              <a:rPr lang="ru-RU" sz="2000" dirty="0" err="1">
                <a:latin typeface="Bahnschrift Light Condensed" panose="020B0502040204020203" pitchFamily="34" charset="0"/>
              </a:rPr>
              <a:t>відволікають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від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основної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діяльності</a:t>
            </a:r>
            <a:r>
              <a:rPr lang="ru-RU" sz="2000" dirty="0">
                <a:latin typeface="Bahnschrift Light Condensed" panose="020B0502040204020203" pitchFamily="34" charset="0"/>
              </a:rPr>
              <a:t>.</a:t>
            </a:r>
            <a:endParaRPr lang="ru-RU" sz="2000" dirty="0">
              <a:latin typeface="Bahnschrift Light Condensed" panose="020B0502040204020203" pitchFamily="34" charset="0"/>
            </a:endParaRPr>
          </a:p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Хронофаги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можуть</a:t>
            </a:r>
            <a:r>
              <a:rPr lang="ru-RU" sz="2000" dirty="0">
                <a:latin typeface="Bahnschrift Light Condensed" panose="020B0502040204020203" pitchFamily="34" charset="0"/>
              </a:rPr>
              <a:t> бути </a:t>
            </a:r>
            <a:r>
              <a:rPr lang="ru-RU" sz="2000" dirty="0" err="1">
                <a:latin typeface="Bahnschrift Light Condensed" panose="020B0502040204020203" pitchFamily="34" charset="0"/>
              </a:rPr>
              <a:t>живими</a:t>
            </a:r>
            <a:r>
              <a:rPr lang="ru-RU" sz="2000" dirty="0">
                <a:latin typeface="Bahnschrift Light Condensed" panose="020B0502040204020203" pitchFamily="34" charset="0"/>
              </a:rPr>
              <a:t> (</a:t>
            </a:r>
            <a:r>
              <a:rPr lang="ru-RU" sz="2000" dirty="0" err="1">
                <a:latin typeface="Bahnschrift Light Condensed" panose="020B0502040204020203" pitchFamily="34" charset="0"/>
              </a:rPr>
              <a:t>наприклад</a:t>
            </a:r>
            <a:r>
              <a:rPr lang="ru-RU" sz="2000" dirty="0">
                <a:latin typeface="Bahnschrift Light Condensed" panose="020B0502040204020203" pitchFamily="34" charset="0"/>
              </a:rPr>
              <a:t>, </a:t>
            </a:r>
            <a:r>
              <a:rPr lang="ru-RU" sz="2000" dirty="0" err="1">
                <a:latin typeface="Bahnschrift Light Condensed" panose="020B0502040204020203" pitchFamily="34" charset="0"/>
              </a:rPr>
              <a:t>колеги</a:t>
            </a:r>
            <a:r>
              <a:rPr lang="ru-RU" sz="2000" dirty="0">
                <a:latin typeface="Bahnschrift Light Condensed" panose="020B0502040204020203" pitchFamily="34" charset="0"/>
              </a:rPr>
              <a:t>/</a:t>
            </a:r>
            <a:r>
              <a:rPr lang="ru-RU" sz="2000" dirty="0" err="1">
                <a:latin typeface="Bahnschrift Light Condensed" panose="020B0502040204020203" pitchFamily="34" charset="0"/>
              </a:rPr>
              <a:t>друзі</a:t>
            </a:r>
            <a:r>
              <a:rPr lang="ru-RU" sz="2000" dirty="0">
                <a:latin typeface="Bahnschrift Light Condensed" panose="020B0502040204020203" pitchFamily="34" charset="0"/>
              </a:rPr>
              <a:t>, </a:t>
            </a:r>
            <a:r>
              <a:rPr lang="ru-RU" sz="2000" dirty="0" err="1">
                <a:latin typeface="Bahnschrift Light Condensed" panose="020B0502040204020203" pitchFamily="34" charset="0"/>
              </a:rPr>
              <a:t>які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люблять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поговорити</a:t>
            </a:r>
            <a:r>
              <a:rPr lang="ru-RU" sz="2000" dirty="0">
                <a:latin typeface="Bahnschrift Light Condensed" panose="020B0502040204020203" pitchFamily="34" charset="0"/>
              </a:rPr>
              <a:t>) </a:t>
            </a:r>
            <a:r>
              <a:rPr lang="ru-RU" sz="2000" dirty="0" err="1">
                <a:latin typeface="Bahnschrift Light Condensed" panose="020B0502040204020203" pitchFamily="34" charset="0"/>
              </a:rPr>
              <a:t>або</a:t>
            </a:r>
            <a:r>
              <a:rPr lang="en-US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000" dirty="0" err="1">
                <a:latin typeface="Bahnschrift Light Condensed" panose="020B0502040204020203" pitchFamily="34" charset="0"/>
              </a:rPr>
              <a:t>неживими</a:t>
            </a:r>
            <a:r>
              <a:rPr lang="ru-RU" sz="2000" dirty="0">
                <a:latin typeface="Bahnschrift Light Condensed" panose="020B0502040204020203" pitchFamily="34" charset="0"/>
              </a:rPr>
              <a:t> (</a:t>
            </a:r>
            <a:r>
              <a:rPr lang="ru-RU" sz="2000" dirty="0" err="1">
                <a:latin typeface="Bahnschrift Light Condensed" panose="020B0502040204020203" pitchFamily="34" charset="0"/>
              </a:rPr>
              <a:t>комп'ютерні</a:t>
            </a:r>
            <a:r>
              <a:rPr lang="ru-RU" sz="2000" dirty="0">
                <a:latin typeface="Bahnschrift Light Condensed" panose="020B0502040204020203" pitchFamily="34" charset="0"/>
              </a:rPr>
              <a:t> </a:t>
            </a:r>
            <a:r>
              <a:rPr lang="ru-RU" sz="2000" dirty="0" err="1">
                <a:latin typeface="Bahnschrift Light Condensed" panose="020B0502040204020203" pitchFamily="34" charset="0"/>
              </a:rPr>
              <a:t>ігри</a:t>
            </a:r>
            <a:r>
              <a:rPr lang="ru-RU" sz="2000" dirty="0">
                <a:latin typeface="Bahnschrift Light Condensed" panose="020B0502040204020203" pitchFamily="34" charset="0"/>
              </a:rPr>
              <a:t>, </a:t>
            </a:r>
            <a:r>
              <a:rPr lang="ru-RU" sz="2000" dirty="0" err="1">
                <a:latin typeface="Bahnschrift Light Condensed" panose="020B0502040204020203" pitchFamily="34" charset="0"/>
              </a:rPr>
              <a:t>телевізор</a:t>
            </a:r>
            <a:r>
              <a:rPr lang="ru-RU" sz="2000" dirty="0">
                <a:latin typeface="Bahnschrift Light Condensed" panose="020B0502040204020203" pitchFamily="34" charset="0"/>
              </a:rPr>
              <a:t>)</a:t>
            </a:r>
            <a:endParaRPr lang="ru-RU" sz="2000" dirty="0">
              <a:latin typeface="Bahnschrift Light Condensed" panose="020B0502040204020203" pitchFamily="34" charset="0"/>
            </a:endParaRPr>
          </a:p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endParaRPr lang="ru-RU" sz="2000" kern="0" dirty="0">
              <a:effectLst/>
              <a:latin typeface="Bahnschrift Light Condensed" panose="020B0502040204020203" pitchFamily="34" charset="0"/>
              <a:ea typeface="Times New Roman" panose="02020603050405020304" pitchFamily="18" charset="0"/>
            </a:endParaRPr>
          </a:p>
          <a:p>
            <a:pPr marL="742950" marR="300355" lvl="1" indent="-285750" algn="just">
              <a:lnSpc>
                <a:spcPct val="98000"/>
              </a:lnSpc>
              <a:spcBef>
                <a:spcPts val="61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"/>
              <a:tabLst>
                <a:tab pos="604520" algn="l"/>
              </a:tabLst>
            </a:pPr>
            <a:r>
              <a:rPr lang="uk-UA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отографі</a:t>
            </a:r>
            <a:r>
              <a:rPr lang="uk-UA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робочого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дня (часу) </a:t>
            </a:r>
            <a:r>
              <a:rPr lang="uk-UA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робочого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часу шляхом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самоспостереження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виміру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усіх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винятку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протягом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робочого</a:t>
            </a:r>
            <a:r>
              <a:rPr lang="en-US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дня </a:t>
            </a:r>
            <a:r>
              <a:rPr lang="en-US" sz="25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uk-UA" sz="25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окремої</a:t>
            </a:r>
            <a:r>
              <a:rPr lang="en-US" sz="2500" b="1" i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en-US" sz="2500" b="1" i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i="1" kern="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частини</a:t>
            </a:r>
            <a:endParaRPr lang="ru-RU" altLang="en-US" sz="2500" b="1" i="1" dirty="0">
              <a:latin typeface="Bahnschrift Light Condensed" panose="020B0502040204020203" pitchFamily="34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76089" y="136524"/>
            <a:ext cx="81918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8740" marR="78740" algn="ctr">
              <a:spcBef>
                <a:spcPts val="430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ІНДИВІДУАЛЬНА</a:t>
            </a:r>
            <a:r>
              <a:rPr lang="uk-UA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РОБОТА</a:t>
            </a:r>
            <a:r>
              <a:rPr lang="uk-UA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z="18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ТЕМУ: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«ХРОНОМЕТРАЖ ОСОБИСТОГО ЧАСУ ЗА ДАНИМИ</a:t>
            </a:r>
            <a:r>
              <a:rPr lang="uk-UA" sz="18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САМОСПОСТЕРЕЖЕННЯ»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8485" y="1196752"/>
            <a:ext cx="80648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Мета: </a:t>
            </a:r>
            <a:r>
              <a:rPr lang="ru-RU" dirty="0" err="1"/>
              <a:t>спираючись</a:t>
            </a:r>
            <a:r>
              <a:rPr lang="ru-RU" dirty="0"/>
              <a:t> на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самоспостереження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тижня</a:t>
            </a:r>
            <a:r>
              <a:rPr lang="ru-RU" dirty="0"/>
              <a:t>,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й </a:t>
            </a:r>
            <a:r>
              <a:rPr lang="ru-RU" dirty="0" err="1"/>
              <a:t>особистого</a:t>
            </a:r>
            <a:r>
              <a:rPr lang="ru-RU" dirty="0"/>
              <a:t> часу.</a:t>
            </a:r>
            <a:endParaRPr lang="en-US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113" y="1854427"/>
            <a:ext cx="8413774" cy="46408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836712"/>
            <a:ext cx="9144000" cy="32801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05B55-A9E2-46E6-A69F-D219FDB44038}" type="datetimeyyyy">
              <a:rPr lang="en-US" smtClean="0"/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568A1-142A-4802-B895-6051B7D84B8C}" type="slidenum">
              <a:rPr lang="en-US" smtClean="0"/>
            </a:fld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485" y="188641"/>
            <a:ext cx="8428995" cy="61677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3990</Words>
  <Application>WPS Presentation</Application>
  <PresentationFormat>Экран (4:3)</PresentationFormat>
  <Paragraphs>135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SimSun</vt:lpstr>
      <vt:lpstr>Wingdings</vt:lpstr>
      <vt:lpstr>Calibri Light</vt:lpstr>
      <vt:lpstr>Times New Roman</vt:lpstr>
      <vt:lpstr>Bahnschrift Light Condensed</vt:lpstr>
      <vt:lpstr>Calibri</vt:lpstr>
      <vt:lpstr>Microsoft YaHei</vt:lpstr>
      <vt:lpstr>Arial Unicode MS</vt:lpstr>
      <vt:lpstr>Тема Office</vt:lpstr>
      <vt:lpstr>PowerPoint 演示文稿</vt:lpstr>
      <vt:lpstr>Терміни та ключові поняття: індивідуальний фонд часу </vt:lpstr>
      <vt:lpstr> Терміни та ключові поняття: фонд часу організації (підрозділи) </vt:lpstr>
      <vt:lpstr>PowerPoint 演示文稿</vt:lpstr>
      <vt:lpstr>PowerPoint 演示文稿</vt:lpstr>
      <vt:lpstr>Терміни та ключові поняття: хронометраж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Анализ, отчётность и аудит в сфере труда</dc:title>
  <dc:creator>7</dc:creator>
  <cp:lastModifiedBy>Валентина Николаевна</cp:lastModifiedBy>
  <cp:revision>66</cp:revision>
  <dcterms:created xsi:type="dcterms:W3CDTF">2015-12-24T11:49:00Z</dcterms:created>
  <dcterms:modified xsi:type="dcterms:W3CDTF">2025-02-08T06:10:47Z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8B04AFEA0CCD4EC282204BCBA37B28EF_13</vt:lpwstr>
  </property>
  <property fmtid="{D5CDD505-2E9C-101B-9397-08002B2CF9AE}" pid="3" name="KSOProductBuildVer">
    <vt:lpwstr>1049-12.2.0.19805</vt:lpwstr>
  </property>
</Properties>
</file>