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69" r:id="rId4"/>
    <p:sldId id="256" r:id="rId5"/>
    <p:sldId id="259" r:id="rId6"/>
    <p:sldId id="257" r:id="rId7"/>
    <p:sldId id="258" r:id="rId8"/>
    <p:sldId id="261" r:id="rId9"/>
    <p:sldId id="262" r:id="rId10"/>
    <p:sldId id="266" r:id="rId11"/>
    <p:sldId id="264" r:id="rId12"/>
    <p:sldId id="265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7F691E-4990-45D0-B918-5CE901A9C1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707414F-08FC-4FF3-817A-C7CE1CC334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609364-17A8-4B12-83C7-EDFB45C29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D65FC2-A726-416E-B55F-649974586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69BA54A-7397-4540-BCA6-0319137C8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45453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02B63-3093-43FE-98B6-7FC7F0949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73B8C73-061B-4789-8C8F-2504126D5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3717A0-A1C0-4B65-9F48-12F29C5AF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24C1FC-328C-413C-90BF-CB606463B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F0C5A7-F289-42DC-ACCE-54FADEDBE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482380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E673A9E-2459-492C-81E0-6856357AC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E8BB871-6A05-4E36-B8C2-F77CAD340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C07A9A-6AE5-4857-8DB4-E587D0558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A591DB-A29F-41CE-8593-42B49FECC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714D8F-F3BB-428B-90C8-1CB833229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0317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F43EF0-A760-4EE2-BCB0-691C54C93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F82B6E5-762A-4564-9403-91D6BCC0C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BFEF3C-CC05-4629-AD0A-43306921A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8FC51F-1CB7-448F-BDE2-39C47C42E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649200-D547-4823-BB4E-4D8068B2B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3283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D990E-E57B-415B-A722-1725F8585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E26500F-97A9-4A16-92E8-9E8417D4A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254A50-3854-4F5F-A0AA-95A82C134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3841090-0E43-46F2-A7D8-D97049B8C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05B3B1-D057-4BFF-925A-BCB089E60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8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4AAC57-2681-482F-B013-84E100031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2FD6C5-F600-4BBB-93E4-32F0BF9C0C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5FB7E7-31B5-4D4B-8592-849B1363C5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9F76AF-1810-4E0A-A86F-CC8ECEFBC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BC901E-7A81-42D3-9DEC-E508E071B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8BA26C-00F8-40E5-BD82-64781234E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7289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74BA0-B7A5-4127-B650-CD0129C67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C7BAFA-719E-45FB-B50A-70ED44DE8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D1EFF47-6EEF-464F-93CB-4592C140F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8BEED5-6294-4DEE-A5D0-D02AFE1105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FFF3844-0FE4-4D82-98CC-2203294D88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EC40FA4-7CD2-493F-824B-36B33454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6D7A56A-66CE-424F-B2DE-392F19ADD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512F5E-1D87-4E1D-92E2-4D47FAE5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0735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0F0A4A-65A0-4A72-88F4-96743FBCF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BF7EDD4-BB01-4579-A5F2-7858AC3EA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5B52CC3-839E-4B8C-AB42-2D4D5EC4F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0F63429-494B-4F05-BCF4-21392B43A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37514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AAB999-33DA-4283-9E4C-29ABDAA90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0167900-198E-4DAE-A493-A8AC74F6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B2D040-4316-45E8-BD32-677094217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9977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CF2BA-0540-4F75-9934-49AB4272B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78A0F-79F2-41B9-B014-494502C47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9487C5-2BB5-4328-B4E2-88640EB3A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9C9561-0530-4BBE-B742-AF3867A1D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3CC70-2146-4FCD-BD3E-9F221688F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1E062C-1BF3-4F28-B47E-16DAF2F8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3811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08E715-6919-41D5-ABC3-3FE4EF223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CE8D455-AF6B-4C19-B9B7-68FE967E70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B61035-763F-4093-B56E-17A72F903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65C9C33-AE58-4E04-9038-A9EDD9BA8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ED91F3-F485-4C75-B5BD-DD06E7582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5EF525-8E36-4B7F-AB89-F75E5784F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9070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A4213E-24DB-4797-A627-4ACF58AEC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23BF77-2C66-4787-86FE-07311981B9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0C7A6-18D1-4576-848E-F494F6561E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89AAE-EE46-4071-BD6E-F72DA232555F}" type="datetimeFigureOut">
              <a:rPr lang="ru-UA" smtClean="0"/>
              <a:t>29.03.2023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BD22FF-4D23-4371-95D6-10222EE091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A86B61-E798-4FB8-AA91-123E74039B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3B180-8546-4782-A06F-5361AC426CD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154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DA4C11-D132-4BD3-92B4-80C2967B6FB9}"/>
              </a:ext>
            </a:extLst>
          </p:cNvPr>
          <p:cNvPicPr/>
          <p:nvPr/>
        </p:nvPicPr>
        <p:blipFill rotWithShape="1">
          <a:blip r:embed="rId2"/>
          <a:srcRect l="12187" t="22529" r="40833" b="6178"/>
          <a:stretch/>
        </p:blipFill>
        <p:spPr bwMode="auto">
          <a:xfrm>
            <a:off x="2082018" y="984738"/>
            <a:ext cx="7737231" cy="50080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87460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1D712B9-199E-42F0-9A5A-CEC6DBC710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4572"/>
            <a:ext cx="10515600" cy="5642391"/>
          </a:xfrm>
        </p:spPr>
        <p:txBody>
          <a:bodyPr/>
          <a:lstStyle/>
          <a:p>
            <a:pPr algn="just"/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виконувати</a:t>
            </a:r>
            <a:r>
              <a:rPr lang="ru-RU" dirty="0"/>
              <a:t> при </a:t>
            </a:r>
            <a:r>
              <a:rPr lang="ru-RU" dirty="0" err="1"/>
              <a:t>розігнутому</a:t>
            </a:r>
            <a:r>
              <a:rPr lang="ru-RU" dirty="0"/>
              <a:t> </a:t>
            </a:r>
            <a:r>
              <a:rPr lang="ru-RU" dirty="0" err="1"/>
              <a:t>колінному</a:t>
            </a:r>
            <a:r>
              <a:rPr lang="ru-RU" dirty="0"/>
              <a:t> </a:t>
            </a:r>
            <a:r>
              <a:rPr lang="ru-RU" dirty="0" err="1"/>
              <a:t>суглобі</a:t>
            </a:r>
            <a:r>
              <a:rPr lang="ru-RU" dirty="0"/>
              <a:t>. У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утримуючи</a:t>
            </a:r>
            <a:r>
              <a:rPr lang="ru-RU" dirty="0"/>
              <a:t> </a:t>
            </a:r>
            <a:r>
              <a:rPr lang="ru-RU" dirty="0" err="1"/>
              <a:t>гомілку</a:t>
            </a:r>
            <a:r>
              <a:rPr lang="ru-RU" dirty="0"/>
              <a:t>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виконують</a:t>
            </a:r>
            <a:r>
              <a:rPr lang="ru-RU" dirty="0"/>
              <a:t> </a:t>
            </a:r>
            <a:r>
              <a:rPr lang="ru-RU" dirty="0" err="1"/>
              <a:t>тракцію</a:t>
            </a:r>
            <a:r>
              <a:rPr lang="ru-RU" dirty="0"/>
              <a:t> в тому ж </a:t>
            </a:r>
            <a:r>
              <a:rPr lang="ru-RU" dirty="0" err="1"/>
              <a:t>напрямку</a:t>
            </a:r>
            <a:r>
              <a:rPr lang="ru-RU" dirty="0"/>
              <a:t> і так само, як описано </a:t>
            </a:r>
            <a:r>
              <a:rPr lang="ru-RU" dirty="0" err="1"/>
              <a:t>вище</a:t>
            </a:r>
            <a:r>
              <a:rPr lang="ru-RU" dirty="0"/>
              <a:t>. Варто </a:t>
            </a:r>
            <a:r>
              <a:rPr lang="ru-RU" dirty="0" err="1"/>
              <a:t>пам’ятати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 </a:t>
            </a:r>
            <a:r>
              <a:rPr lang="ru-RU" dirty="0" err="1"/>
              <a:t>колінний</a:t>
            </a:r>
            <a:r>
              <a:rPr lang="ru-RU" dirty="0"/>
              <a:t> </a:t>
            </a:r>
            <a:r>
              <a:rPr lang="ru-RU" dirty="0" err="1"/>
              <a:t>суглоб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</a:t>
            </a:r>
            <a:r>
              <a:rPr lang="ru-RU" dirty="0" err="1"/>
              <a:t>значне</a:t>
            </a:r>
            <a:r>
              <a:rPr lang="ru-RU" dirty="0"/>
              <a:t> </a:t>
            </a:r>
            <a:r>
              <a:rPr lang="ru-RU" dirty="0" err="1"/>
              <a:t>навантаження</a:t>
            </a:r>
            <a:r>
              <a:rPr lang="ru-RU" dirty="0"/>
              <a:t>, тому </a:t>
            </a:r>
            <a:r>
              <a:rPr lang="ru-RU" dirty="0" err="1"/>
              <a:t>цю</a:t>
            </a:r>
            <a:r>
              <a:rPr lang="ru-RU" dirty="0"/>
              <a:t> </a:t>
            </a:r>
            <a:r>
              <a:rPr lang="ru-RU" dirty="0" err="1"/>
              <a:t>техніку</a:t>
            </a:r>
            <a:r>
              <a:rPr lang="ru-RU" dirty="0"/>
              <a:t> не </a:t>
            </a:r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застосовувати</a:t>
            </a:r>
            <a:r>
              <a:rPr lang="ru-RU" dirty="0"/>
              <a:t> за </a:t>
            </a:r>
            <a:r>
              <a:rPr lang="ru-RU" dirty="0" err="1"/>
              <a:t>підвищеної</a:t>
            </a:r>
            <a:r>
              <a:rPr lang="ru-RU" dirty="0"/>
              <a:t> </a:t>
            </a:r>
            <a:r>
              <a:rPr lang="ru-RU" dirty="0" err="1"/>
              <a:t>розбовтаності</a:t>
            </a:r>
            <a:r>
              <a:rPr lang="ru-RU" dirty="0"/>
              <a:t> </a:t>
            </a:r>
            <a:r>
              <a:rPr lang="ru-RU" dirty="0" err="1"/>
              <a:t>колінного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 (рис. 2) (</a:t>
            </a:r>
            <a:r>
              <a:rPr lang="en-US" dirty="0"/>
              <a:t>Gross, J. M., </a:t>
            </a:r>
            <a:r>
              <a:rPr lang="en-US" dirty="0" err="1"/>
              <a:t>Fetto</a:t>
            </a:r>
            <a:r>
              <a:rPr lang="en-US" dirty="0"/>
              <a:t>, J., Rosen, E., 2015). </a:t>
            </a:r>
            <a:endParaRPr lang="uk-UA" dirty="0"/>
          </a:p>
          <a:p>
            <a:pPr algn="just"/>
            <a:endParaRPr lang="ru-UA" dirty="0"/>
          </a:p>
          <a:p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CC3235-3705-4138-B3C8-DBB26EE2D6C7}"/>
              </a:ext>
            </a:extLst>
          </p:cNvPr>
          <p:cNvPicPr/>
          <p:nvPr/>
        </p:nvPicPr>
        <p:blipFill rotWithShape="1">
          <a:blip r:embed="rId2"/>
          <a:srcRect l="30786" t="57604" r="23516" b="16159"/>
          <a:stretch/>
        </p:blipFill>
        <p:spPr bwMode="auto">
          <a:xfrm>
            <a:off x="2082018" y="3637963"/>
            <a:ext cx="8539089" cy="2439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26403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D417CD-9548-408D-BE08-90C6E9D34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Латеральна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дистракція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ковзання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D8E11A-0685-45AF-9FFF-C71E5ADA4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392702"/>
            <a:ext cx="11507372" cy="5100173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 – </a:t>
            </a:r>
            <a:r>
              <a:rPr lang="ru-RU" sz="2400" dirty="0" err="1"/>
              <a:t>лежачи</a:t>
            </a:r>
            <a:r>
              <a:rPr lang="ru-RU" sz="2400" dirty="0"/>
              <a:t> на </a:t>
            </a:r>
            <a:r>
              <a:rPr lang="ru-RU" sz="2400" dirty="0" err="1"/>
              <a:t>спині</a:t>
            </a:r>
            <a:r>
              <a:rPr lang="ru-RU" sz="2400" dirty="0"/>
              <a:t>, </a:t>
            </a:r>
            <a:r>
              <a:rPr lang="ru-RU" sz="2400" dirty="0" err="1"/>
              <a:t>кульшовий</a:t>
            </a:r>
            <a:r>
              <a:rPr lang="ru-RU" sz="2400" dirty="0"/>
              <a:t> </a:t>
            </a:r>
            <a:r>
              <a:rPr lang="ru-RU" sz="2400" dirty="0" err="1"/>
              <a:t>суглоб</a:t>
            </a:r>
            <a:r>
              <a:rPr lang="ru-RU" sz="2400" dirty="0"/>
              <a:t> </a:t>
            </a:r>
            <a:r>
              <a:rPr lang="ru-RU" sz="2400" dirty="0" err="1"/>
              <a:t>розслаблений</a:t>
            </a:r>
            <a:r>
              <a:rPr lang="ru-RU" sz="2400" dirty="0"/>
              <a:t>, </a:t>
            </a:r>
            <a:r>
              <a:rPr lang="ru-RU" sz="2400" dirty="0" err="1"/>
              <a:t>колінний</a:t>
            </a:r>
            <a:r>
              <a:rPr lang="ru-RU" sz="2400" dirty="0"/>
              <a:t> </a:t>
            </a:r>
            <a:r>
              <a:rPr lang="ru-RU" sz="2400" dirty="0" err="1"/>
              <a:t>суглоб</a:t>
            </a:r>
            <a:r>
              <a:rPr lang="ru-RU" sz="2400" dirty="0"/>
              <a:t> </a:t>
            </a:r>
            <a:r>
              <a:rPr lang="ru-RU" sz="2400" dirty="0" err="1"/>
              <a:t>зігнутий</a:t>
            </a:r>
            <a:r>
              <a:rPr lang="ru-RU" sz="2400" dirty="0"/>
              <a:t>. Терапевт </a:t>
            </a:r>
            <a:r>
              <a:rPr lang="ru-RU" sz="2400" dirty="0" err="1"/>
              <a:t>стоїть</a:t>
            </a:r>
            <a:r>
              <a:rPr lang="ru-RU" sz="2400" dirty="0"/>
              <a:t> </a:t>
            </a:r>
            <a:r>
              <a:rPr lang="ru-RU" sz="2400" dirty="0" err="1"/>
              <a:t>збоку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столу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ніг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. Таз повинен бути </a:t>
            </a:r>
            <a:r>
              <a:rPr lang="ru-RU" sz="2400" dirty="0" err="1"/>
              <a:t>стабілізований</a:t>
            </a:r>
            <a:r>
              <a:rPr lang="ru-RU" sz="2400" dirty="0"/>
              <a:t>,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рухи </a:t>
            </a:r>
            <a:r>
              <a:rPr lang="ru-RU" sz="2400" dirty="0" err="1"/>
              <a:t>виконувались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в </a:t>
            </a:r>
            <a:r>
              <a:rPr lang="ru-RU" sz="2400" dirty="0" err="1"/>
              <a:t>кульшовому</a:t>
            </a:r>
            <a:r>
              <a:rPr lang="ru-RU" sz="2400" dirty="0"/>
              <a:t> </a:t>
            </a:r>
            <a:r>
              <a:rPr lang="ru-RU" sz="2400" dirty="0" err="1"/>
              <a:t>суглобі</a:t>
            </a:r>
            <a:r>
              <a:rPr lang="ru-RU" sz="2400" dirty="0"/>
              <a:t>. </a:t>
            </a:r>
            <a:r>
              <a:rPr lang="ru-RU" sz="2400" dirty="0" err="1"/>
              <a:t>Утримуючи</a:t>
            </a:r>
            <a:r>
              <a:rPr lang="ru-RU" sz="2400" dirty="0"/>
              <a:t> </a:t>
            </a:r>
            <a:r>
              <a:rPr lang="ru-RU" sz="2400" dirty="0" err="1"/>
              <a:t>обома</a:t>
            </a:r>
            <a:r>
              <a:rPr lang="ru-RU" sz="2400" dirty="0"/>
              <a:t> руками </a:t>
            </a:r>
            <a:r>
              <a:rPr lang="ru-RU" sz="2400" dirty="0" err="1"/>
              <a:t>внутрішню</a:t>
            </a:r>
            <a:r>
              <a:rPr lang="ru-RU" sz="2400" dirty="0"/>
              <a:t> </a:t>
            </a:r>
            <a:r>
              <a:rPr lang="ru-RU" sz="2400" dirty="0" err="1"/>
              <a:t>поверхню</a:t>
            </a:r>
            <a:r>
              <a:rPr lang="ru-RU" sz="2400" dirty="0"/>
              <a:t> стегна, </a:t>
            </a:r>
            <a:r>
              <a:rPr lang="ru-RU" sz="2400" dirty="0" err="1"/>
              <a:t>якомога</a:t>
            </a:r>
            <a:r>
              <a:rPr lang="ru-RU" sz="2400" dirty="0"/>
              <a:t> </a:t>
            </a:r>
            <a:r>
              <a:rPr lang="ru-RU" sz="2400" dirty="0" err="1"/>
              <a:t>ближче</a:t>
            </a:r>
            <a:r>
              <a:rPr lang="ru-RU" sz="2400" dirty="0"/>
              <a:t> до </a:t>
            </a:r>
            <a:r>
              <a:rPr lang="ru-RU" sz="2400" dirty="0" err="1"/>
              <a:t>пахової</a:t>
            </a:r>
            <a:r>
              <a:rPr lang="ru-RU" sz="2400" dirty="0"/>
              <a:t> складки </a:t>
            </a:r>
            <a:r>
              <a:rPr lang="ru-RU" sz="2400" dirty="0" err="1"/>
              <a:t>зміщують</a:t>
            </a:r>
            <a:r>
              <a:rPr lang="ru-RU" sz="2400" dirty="0"/>
              <a:t> стегно </a:t>
            </a:r>
            <a:r>
              <a:rPr lang="ru-RU" sz="2400" dirty="0" err="1"/>
              <a:t>назовні</a:t>
            </a:r>
            <a:r>
              <a:rPr lang="ru-RU" sz="2400" dirty="0"/>
              <a:t> </a:t>
            </a:r>
            <a:r>
              <a:rPr lang="ru-RU" sz="2400" dirty="0" err="1"/>
              <a:t>під</a:t>
            </a:r>
            <a:r>
              <a:rPr lang="ru-RU" sz="2400" dirty="0"/>
              <a:t> кутом 90° по </a:t>
            </a:r>
            <a:r>
              <a:rPr lang="ru-RU" sz="2400" dirty="0" err="1"/>
              <a:t>відношенню</a:t>
            </a:r>
            <a:r>
              <a:rPr lang="ru-RU" sz="2400" dirty="0"/>
              <a:t> до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поздовжньої</a:t>
            </a:r>
            <a:r>
              <a:rPr lang="ru-RU" sz="2400" dirty="0"/>
              <a:t> </a:t>
            </a:r>
            <a:r>
              <a:rPr lang="ru-RU" sz="2400" dirty="0" err="1"/>
              <a:t>осі</a:t>
            </a:r>
            <a:r>
              <a:rPr lang="ru-RU" sz="2400" dirty="0"/>
              <a:t> до </a:t>
            </a:r>
            <a:r>
              <a:rPr lang="ru-RU" sz="2400" dirty="0" err="1"/>
              <a:t>відчуття</a:t>
            </a:r>
            <a:r>
              <a:rPr lang="ru-RU" sz="2400" dirty="0"/>
              <a:t> опору – головка </a:t>
            </a:r>
            <a:r>
              <a:rPr lang="ru-RU" sz="2400" dirty="0" err="1"/>
              <a:t>стегнової</a:t>
            </a:r>
            <a:r>
              <a:rPr lang="ru-RU" sz="2400" dirty="0"/>
              <a:t> </a:t>
            </a:r>
            <a:r>
              <a:rPr lang="ru-RU" sz="2400" dirty="0" err="1"/>
              <a:t>кістки</a:t>
            </a:r>
            <a:r>
              <a:rPr lang="ru-RU" sz="2400" dirty="0"/>
              <a:t> </a:t>
            </a:r>
            <a:r>
              <a:rPr lang="ru-RU" sz="2400" dirty="0" err="1"/>
              <a:t>зміщується</a:t>
            </a:r>
            <a:r>
              <a:rPr lang="ru-RU" sz="2400" dirty="0"/>
              <a:t> в </a:t>
            </a:r>
            <a:r>
              <a:rPr lang="ru-RU" sz="2400" dirty="0" err="1"/>
              <a:t>бік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кульшової</a:t>
            </a:r>
            <a:r>
              <a:rPr lang="ru-RU" sz="2400" dirty="0"/>
              <a:t> </a:t>
            </a:r>
            <a:r>
              <a:rPr lang="ru-RU" sz="2400" dirty="0" err="1"/>
              <a:t>западини</a:t>
            </a:r>
            <a:r>
              <a:rPr lang="ru-RU" sz="2400" dirty="0"/>
              <a:t> (рис.3) (</a:t>
            </a:r>
            <a:r>
              <a:rPr lang="en-US" sz="2400" dirty="0"/>
              <a:t>Gross, J. M., </a:t>
            </a:r>
            <a:r>
              <a:rPr lang="en-US" sz="2400" dirty="0" err="1"/>
              <a:t>Fetto</a:t>
            </a:r>
            <a:r>
              <a:rPr lang="en-US" sz="2400" dirty="0"/>
              <a:t>, J., Rosen, E., 2015).</a:t>
            </a:r>
            <a:endParaRPr lang="uk-UA" sz="2400" dirty="0"/>
          </a:p>
          <a:p>
            <a:pPr algn="just"/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0DE31C-9DDC-4C3A-BB3B-E6D852134673}"/>
              </a:ext>
            </a:extLst>
          </p:cNvPr>
          <p:cNvPicPr/>
          <p:nvPr/>
        </p:nvPicPr>
        <p:blipFill rotWithShape="1">
          <a:blip r:embed="rId2"/>
          <a:srcRect l="29183" t="39069" r="22875" b="33270"/>
          <a:stretch/>
        </p:blipFill>
        <p:spPr bwMode="auto">
          <a:xfrm>
            <a:off x="2039816" y="4062998"/>
            <a:ext cx="7526215" cy="24298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8821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F91C15-C37E-4AAD-9DE6-DDD971359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881"/>
            <a:ext cx="10515600" cy="844062"/>
          </a:xfrm>
        </p:spPr>
        <p:txBody>
          <a:bodyPr>
            <a:normAutofit/>
          </a:bodyPr>
          <a:lstStyle/>
          <a:p>
            <a:pPr algn="ctr"/>
            <a:r>
              <a:rPr lang="ru-RU" sz="4000" dirty="0" err="1"/>
              <a:t>Вентральне</a:t>
            </a:r>
            <a:r>
              <a:rPr lang="ru-RU" sz="4000" dirty="0"/>
              <a:t> </a:t>
            </a:r>
            <a:r>
              <a:rPr lang="ru-RU" sz="4000" dirty="0" err="1"/>
              <a:t>ковзання</a:t>
            </a:r>
            <a:r>
              <a:rPr lang="ru-RU" sz="4000" dirty="0"/>
              <a:t> головки </a:t>
            </a:r>
            <a:r>
              <a:rPr lang="ru-RU" sz="4000" dirty="0" err="1"/>
              <a:t>стегнової</a:t>
            </a:r>
            <a:r>
              <a:rPr lang="ru-RU" sz="4000" dirty="0"/>
              <a:t> </a:t>
            </a:r>
            <a:r>
              <a:rPr lang="ru-RU" sz="4000" dirty="0" err="1"/>
              <a:t>кістки</a:t>
            </a:r>
            <a:r>
              <a:rPr lang="ru-RU" sz="4000" dirty="0"/>
              <a:t>. </a:t>
            </a:r>
            <a:endParaRPr lang="ru-UA" sz="40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FB7BB4-D88E-4BD3-971D-6A5E4D3983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6943"/>
            <a:ext cx="10515600" cy="5831057"/>
          </a:xfrm>
        </p:spPr>
        <p:txBody>
          <a:bodyPr/>
          <a:lstStyle/>
          <a:p>
            <a:pPr algn="just"/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 – </a:t>
            </a:r>
            <a:r>
              <a:rPr lang="ru-RU" sz="2400" dirty="0" err="1"/>
              <a:t>лежачи</a:t>
            </a:r>
            <a:r>
              <a:rPr lang="ru-RU" sz="2400" dirty="0"/>
              <a:t> на </a:t>
            </a:r>
            <a:r>
              <a:rPr lang="ru-RU" sz="2400" dirty="0" err="1"/>
              <a:t>животі</a:t>
            </a:r>
            <a:r>
              <a:rPr lang="ru-RU" sz="2400" dirty="0"/>
              <a:t> на </a:t>
            </a:r>
            <a:r>
              <a:rPr lang="ru-RU" sz="2400" dirty="0" err="1"/>
              <a:t>високій</a:t>
            </a:r>
            <a:r>
              <a:rPr lang="ru-RU" sz="2400" dirty="0"/>
              <a:t> </a:t>
            </a:r>
            <a:r>
              <a:rPr lang="ru-RU" sz="2400" dirty="0" err="1"/>
              <a:t>кушетці</a:t>
            </a:r>
            <a:r>
              <a:rPr lang="ru-RU" sz="2400" dirty="0"/>
              <a:t> </a:t>
            </a:r>
            <a:r>
              <a:rPr lang="ru-RU" sz="2400" dirty="0" err="1"/>
              <a:t>тулубом</a:t>
            </a:r>
            <a:r>
              <a:rPr lang="ru-RU" sz="2400" dirty="0"/>
              <a:t> й тазом, </a:t>
            </a:r>
            <a:r>
              <a:rPr lang="ru-RU" sz="2400" dirty="0" err="1"/>
              <a:t>нижні</a:t>
            </a:r>
            <a:r>
              <a:rPr lang="ru-RU" sz="2400" dirty="0"/>
              <a:t> </a:t>
            </a:r>
            <a:r>
              <a:rPr lang="ru-RU" sz="2400" dirty="0" err="1"/>
              <a:t>кінцівки</a:t>
            </a:r>
            <a:r>
              <a:rPr lang="ru-RU" sz="2400" dirty="0"/>
              <a:t> за межами кушетки. Терапевт </a:t>
            </a:r>
            <a:r>
              <a:rPr lang="ru-RU" sz="2400" dirty="0" err="1"/>
              <a:t>стоїть</a:t>
            </a:r>
            <a:r>
              <a:rPr lang="ru-RU" sz="2400" dirty="0"/>
              <a:t> </a:t>
            </a:r>
            <a:r>
              <a:rPr lang="ru-RU" sz="2400" dirty="0" err="1"/>
              <a:t>позаду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 </a:t>
            </a:r>
            <a:r>
              <a:rPr lang="ru-RU" sz="2400" dirty="0" err="1"/>
              <a:t>між</a:t>
            </a:r>
            <a:r>
              <a:rPr lang="ru-RU" sz="2400" dirty="0"/>
              <a:t>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ніг</a:t>
            </a:r>
            <a:r>
              <a:rPr lang="ru-RU" sz="2400" dirty="0"/>
              <a:t>. Таз </a:t>
            </a:r>
            <a:r>
              <a:rPr lang="ru-RU" sz="2400" dirty="0" err="1"/>
              <a:t>стабілізується</a:t>
            </a:r>
            <a:r>
              <a:rPr lang="ru-RU" sz="2400" dirty="0"/>
              <a:t> за </a:t>
            </a:r>
            <a:r>
              <a:rPr lang="ru-RU" sz="2400" dirty="0" err="1"/>
              <a:t>рахунок</a:t>
            </a:r>
            <a:r>
              <a:rPr lang="ru-RU" sz="2400" dirty="0"/>
              <a:t> упору на </a:t>
            </a:r>
            <a:r>
              <a:rPr lang="ru-RU" sz="2400" dirty="0" err="1"/>
              <a:t>стіл</a:t>
            </a:r>
            <a:r>
              <a:rPr lang="ru-RU" sz="2400" dirty="0"/>
              <a:t>. </a:t>
            </a:r>
            <a:r>
              <a:rPr lang="ru-RU" sz="2400" dirty="0" err="1"/>
              <a:t>Утримуючи</a:t>
            </a:r>
            <a:r>
              <a:rPr lang="ru-RU" sz="2400" dirty="0"/>
              <a:t> </a:t>
            </a:r>
            <a:r>
              <a:rPr lang="ru-RU" sz="2400" dirty="0" err="1"/>
              <a:t>однією</a:t>
            </a:r>
            <a:r>
              <a:rPr lang="ru-RU" sz="2400" dirty="0"/>
              <a:t> рукою </a:t>
            </a:r>
            <a:r>
              <a:rPr lang="ru-RU" sz="2400" dirty="0" err="1"/>
              <a:t>гомілку</a:t>
            </a:r>
            <a:r>
              <a:rPr lang="ru-RU" sz="2400" dirty="0"/>
              <a:t>, не </a:t>
            </a:r>
            <a:r>
              <a:rPr lang="ru-RU" sz="2400" dirty="0" err="1"/>
              <a:t>перешкоджаючи</a:t>
            </a:r>
            <a:r>
              <a:rPr lang="ru-RU" sz="2400" dirty="0"/>
              <a:t> </a:t>
            </a:r>
            <a:r>
              <a:rPr lang="ru-RU" sz="2400" dirty="0" err="1"/>
              <a:t>згинання</a:t>
            </a:r>
            <a:r>
              <a:rPr lang="ru-RU" sz="2400" dirty="0"/>
              <a:t> </a:t>
            </a:r>
            <a:r>
              <a:rPr lang="ru-RU" sz="2400" dirty="0" err="1"/>
              <a:t>колінного</a:t>
            </a:r>
            <a:r>
              <a:rPr lang="ru-RU" sz="2400" dirty="0"/>
              <a:t> </a:t>
            </a:r>
            <a:r>
              <a:rPr lang="ru-RU" sz="2400" dirty="0" err="1"/>
              <a:t>суглоба</a:t>
            </a:r>
            <a:r>
              <a:rPr lang="ru-RU" sz="2400" dirty="0"/>
              <a:t>. </a:t>
            </a:r>
            <a:r>
              <a:rPr lang="ru-RU" sz="2400" dirty="0" err="1"/>
              <a:t>Іншою</a:t>
            </a:r>
            <a:r>
              <a:rPr lang="ru-RU" sz="2400" dirty="0"/>
              <a:t> рукою </a:t>
            </a:r>
            <a:r>
              <a:rPr lang="ru-RU" sz="2400" dirty="0" err="1"/>
              <a:t>здійснюють</a:t>
            </a:r>
            <a:r>
              <a:rPr lang="ru-RU" sz="2400" dirty="0"/>
              <a:t> </a:t>
            </a:r>
            <a:r>
              <a:rPr lang="ru-RU" sz="2400" dirty="0" err="1"/>
              <a:t>тиск</a:t>
            </a:r>
            <a:r>
              <a:rPr lang="ru-RU" sz="2400" dirty="0"/>
              <a:t> в </a:t>
            </a:r>
            <a:r>
              <a:rPr lang="ru-RU" sz="2400" dirty="0" err="1"/>
              <a:t>ділянці</a:t>
            </a:r>
            <a:r>
              <a:rPr lang="ru-RU" sz="2400" dirty="0"/>
              <a:t> </a:t>
            </a:r>
            <a:r>
              <a:rPr lang="ru-RU" sz="2400" dirty="0" err="1"/>
              <a:t>задньої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стегна </a:t>
            </a:r>
            <a:r>
              <a:rPr lang="ru-RU" sz="2400" dirty="0" err="1"/>
              <a:t>пацієнта</a:t>
            </a:r>
            <a:r>
              <a:rPr lang="ru-RU" sz="2400" dirty="0"/>
              <a:t>, </a:t>
            </a:r>
            <a:r>
              <a:rPr lang="ru-RU" sz="2400" dirty="0" err="1"/>
              <a:t>ближче</a:t>
            </a:r>
            <a:r>
              <a:rPr lang="ru-RU" sz="2400" dirty="0"/>
              <a:t> до </a:t>
            </a:r>
            <a:r>
              <a:rPr lang="ru-RU" sz="2400" dirty="0" err="1"/>
              <a:t>сідничної</a:t>
            </a:r>
            <a:r>
              <a:rPr lang="ru-RU" sz="2400" dirty="0"/>
              <a:t> складки, </a:t>
            </a:r>
            <a:r>
              <a:rPr lang="ru-RU" sz="2400" dirty="0" err="1"/>
              <a:t>вентрально</a:t>
            </a:r>
            <a:r>
              <a:rPr lang="ru-RU" sz="2400" dirty="0"/>
              <a:t>, до </a:t>
            </a:r>
            <a:r>
              <a:rPr lang="ru-RU" sz="2400" dirty="0" err="1"/>
              <a:t>відчуття</a:t>
            </a:r>
            <a:r>
              <a:rPr lang="ru-RU" sz="2400" dirty="0"/>
              <a:t> опору. </a:t>
            </a:r>
            <a:r>
              <a:rPr lang="ru-RU" sz="2400" dirty="0" err="1"/>
              <a:t>Цей</a:t>
            </a:r>
            <a:r>
              <a:rPr lang="ru-RU" sz="2400" dirty="0"/>
              <a:t> рух </a:t>
            </a:r>
            <a:r>
              <a:rPr lang="ru-RU" sz="2400" dirty="0" err="1"/>
              <a:t>забезпечує</a:t>
            </a:r>
            <a:r>
              <a:rPr lang="ru-RU" sz="2400" dirty="0"/>
              <a:t> </a:t>
            </a:r>
            <a:r>
              <a:rPr lang="ru-RU" sz="2400" dirty="0" err="1"/>
              <a:t>ковзання</a:t>
            </a:r>
            <a:r>
              <a:rPr lang="ru-RU" sz="2400" dirty="0"/>
              <a:t> головки </a:t>
            </a:r>
            <a:r>
              <a:rPr lang="ru-RU" sz="2400" dirty="0" err="1"/>
              <a:t>стегнової</a:t>
            </a:r>
            <a:r>
              <a:rPr lang="ru-RU" sz="2400" dirty="0"/>
              <a:t> </a:t>
            </a:r>
            <a:r>
              <a:rPr lang="ru-RU" sz="2400" dirty="0" err="1"/>
              <a:t>кістки</a:t>
            </a:r>
            <a:r>
              <a:rPr lang="ru-RU" sz="2400" dirty="0"/>
              <a:t> вперед (рис. 4.3.4) (</a:t>
            </a:r>
            <a:r>
              <a:rPr lang="en-US" sz="2400" dirty="0"/>
              <a:t>Gross, J. M., </a:t>
            </a:r>
            <a:r>
              <a:rPr lang="en-US" sz="2400" dirty="0" err="1"/>
              <a:t>Fetto</a:t>
            </a:r>
            <a:r>
              <a:rPr lang="en-US" sz="2400" dirty="0"/>
              <a:t>, J., Rosen, E., 2015).</a:t>
            </a:r>
            <a:endParaRPr lang="uk-UA" sz="2400" dirty="0"/>
          </a:p>
          <a:p>
            <a:pPr algn="just"/>
            <a:endParaRPr lang="ru-UA" sz="2400" dirty="0"/>
          </a:p>
          <a:p>
            <a:endParaRPr lang="ru-UA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0FE8A7D-D73F-414C-A509-D177E7725CD6}"/>
              </a:ext>
            </a:extLst>
          </p:cNvPr>
          <p:cNvPicPr/>
          <p:nvPr/>
        </p:nvPicPr>
        <p:blipFill rotWithShape="1">
          <a:blip r:embed="rId2"/>
          <a:srcRect l="30786" t="47338" r="21913" b="12452"/>
          <a:stretch/>
        </p:blipFill>
        <p:spPr bwMode="auto">
          <a:xfrm>
            <a:off x="3235569" y="3938954"/>
            <a:ext cx="6006905" cy="23729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2969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F4F766-687B-425B-8FA3-24665FBD1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57621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Транделенбурга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Визначення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сили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витривалості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абдукторів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кульшового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суглоба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B0B376-32AB-4449-95DE-3BF53B2111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err="1"/>
              <a:t>Оснащення</a:t>
            </a:r>
            <a:r>
              <a:rPr lang="ru-RU" b="1" i="1" dirty="0"/>
              <a:t>:</a:t>
            </a:r>
            <a:r>
              <a:rPr lang="ru-RU" dirty="0"/>
              <a:t>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ліжко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кушетка. </a:t>
            </a:r>
          </a:p>
          <a:p>
            <a:pPr algn="just"/>
            <a:r>
              <a:rPr lang="ru-RU" b="1" i="1" dirty="0" err="1"/>
              <a:t>Підготовка</a:t>
            </a:r>
            <a:r>
              <a:rPr lang="ru-RU" b="1" i="1" dirty="0"/>
              <a:t> до </a:t>
            </a:r>
            <a:r>
              <a:rPr lang="ru-RU" b="1" i="1" dirty="0" err="1"/>
              <a:t>виконання</a:t>
            </a:r>
            <a:r>
              <a:rPr lang="ru-RU" b="1" i="1" dirty="0"/>
              <a:t>. </a:t>
            </a:r>
          </a:p>
          <a:p>
            <a:pPr marL="0" indent="0" algn="just">
              <a:buNone/>
            </a:pP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пацієнту</a:t>
            </a:r>
            <a:r>
              <a:rPr lang="ru-RU" dirty="0"/>
              <a:t> процедуру </a:t>
            </a:r>
            <a:r>
              <a:rPr lang="ru-RU" dirty="0" err="1"/>
              <a:t>обстеження</a:t>
            </a:r>
            <a:r>
              <a:rPr lang="ru-RU" dirty="0"/>
              <a:t>; </a:t>
            </a:r>
          </a:p>
          <a:p>
            <a:pPr marL="0" indent="0" algn="just">
              <a:buNone/>
            </a:pPr>
            <a:r>
              <a:rPr lang="ru-RU" dirty="0" err="1"/>
              <a:t>Уточнити</a:t>
            </a:r>
            <a:r>
              <a:rPr lang="ru-RU" dirty="0"/>
              <a:t> у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мети і ходу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й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супроводжуватись</a:t>
            </a:r>
            <a:r>
              <a:rPr lang="ru-RU" dirty="0"/>
              <a:t> вербально,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орієнтуватись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. 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1169217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48EC2DF-8508-4B7B-8D1A-CE85FC47E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422" y="0"/>
            <a:ext cx="11746797" cy="8356049"/>
          </a:xfrm>
        </p:spPr>
        <p:txBody>
          <a:bodyPr/>
          <a:lstStyle/>
          <a:p>
            <a:pPr algn="just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Хід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виконання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навички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just"/>
            <a:r>
              <a:rPr lang="ru-RU" sz="2400" dirty="0"/>
              <a:t>1. </a:t>
            </a:r>
            <a:r>
              <a:rPr lang="ru-RU" sz="2000" dirty="0" err="1"/>
              <a:t>Пояснити</a:t>
            </a:r>
            <a:r>
              <a:rPr lang="ru-RU" sz="2000" dirty="0"/>
              <a:t> </a:t>
            </a:r>
            <a:r>
              <a:rPr lang="ru-RU" sz="2000" dirty="0" err="1"/>
              <a:t>пацієнту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прийняти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стоячи на </a:t>
            </a:r>
            <a:r>
              <a:rPr lang="ru-RU" sz="2000" dirty="0" err="1"/>
              <a:t>одній</a:t>
            </a:r>
            <a:r>
              <a:rPr lang="ru-RU" sz="2000" dirty="0"/>
              <a:t> </a:t>
            </a:r>
            <a:r>
              <a:rPr lang="ru-RU" sz="2000" dirty="0" err="1"/>
              <a:t>нозі</a:t>
            </a:r>
            <a:r>
              <a:rPr lang="ru-RU" sz="2000" dirty="0"/>
              <a:t> і </a:t>
            </a:r>
            <a:r>
              <a:rPr lang="ru-RU" sz="2000" dirty="0" err="1"/>
              <a:t>простояти</a:t>
            </a:r>
            <a:r>
              <a:rPr lang="ru-RU" sz="2000" dirty="0"/>
              <a:t> </a:t>
            </a:r>
            <a:r>
              <a:rPr lang="ru-RU" sz="2000" dirty="0" err="1"/>
              <a:t>протягом</a:t>
            </a:r>
            <a:r>
              <a:rPr lang="ru-RU" sz="2000" dirty="0"/>
              <a:t> 30 с, не </a:t>
            </a:r>
            <a:r>
              <a:rPr lang="ru-RU" sz="2000" dirty="0" err="1"/>
              <a:t>нахиляючись</a:t>
            </a:r>
            <a:r>
              <a:rPr lang="ru-RU" sz="2000" dirty="0"/>
              <a:t> в один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інший</a:t>
            </a:r>
            <a:r>
              <a:rPr lang="ru-RU" sz="2000" dirty="0"/>
              <a:t> </a:t>
            </a:r>
            <a:r>
              <a:rPr lang="ru-RU" sz="2000" dirty="0" err="1"/>
              <a:t>бік</a:t>
            </a:r>
            <a:r>
              <a:rPr lang="ru-RU" sz="2000" dirty="0"/>
              <a:t>. </a:t>
            </a:r>
            <a:r>
              <a:rPr lang="ru-RU" sz="2000" dirty="0" err="1"/>
              <a:t>Якщо</a:t>
            </a:r>
            <a:r>
              <a:rPr lang="ru-RU" sz="2000" dirty="0"/>
              <a:t> у </a:t>
            </a:r>
            <a:r>
              <a:rPr lang="ru-RU" sz="2000" dirty="0" err="1"/>
              <a:t>пацієнта</a:t>
            </a:r>
            <a:r>
              <a:rPr lang="ru-RU" sz="2000" dirty="0"/>
              <a:t> є </a:t>
            </a:r>
            <a:r>
              <a:rPr lang="ru-RU" sz="2000" dirty="0" err="1"/>
              <a:t>проблеми</a:t>
            </a:r>
            <a:r>
              <a:rPr lang="ru-RU" sz="2000" dirty="0"/>
              <a:t> з </a:t>
            </a:r>
            <a:r>
              <a:rPr lang="ru-RU" sz="2000" dirty="0" err="1"/>
              <a:t>рівновагою</a:t>
            </a:r>
            <a:r>
              <a:rPr lang="ru-RU" sz="2000" dirty="0"/>
              <a:t>,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може</a:t>
            </a:r>
            <a:r>
              <a:rPr lang="ru-RU" sz="2000" dirty="0"/>
              <a:t> за </a:t>
            </a:r>
            <a:r>
              <a:rPr lang="ru-RU" sz="2000" dirty="0" err="1"/>
              <a:t>щось</a:t>
            </a:r>
            <a:r>
              <a:rPr lang="ru-RU" sz="2000" dirty="0"/>
              <a:t> </a:t>
            </a:r>
            <a:r>
              <a:rPr lang="ru-RU" sz="2000" dirty="0" err="1"/>
              <a:t>притримуватись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2. </a:t>
            </a:r>
            <a:r>
              <a:rPr lang="ru-RU" sz="2000" dirty="0" err="1"/>
              <a:t>Підійти</a:t>
            </a:r>
            <a:r>
              <a:rPr lang="ru-RU" sz="2000" dirty="0"/>
              <a:t> до </a:t>
            </a:r>
            <a:r>
              <a:rPr lang="ru-RU" sz="2000" dirty="0" err="1"/>
              <a:t>пацієнта</a:t>
            </a:r>
            <a:r>
              <a:rPr lang="ru-RU" sz="2000" dirty="0"/>
              <a:t> з </a:t>
            </a:r>
            <a:r>
              <a:rPr lang="ru-RU" sz="2000" dirty="0" err="1"/>
              <a:t>тестованого</a:t>
            </a:r>
            <a:r>
              <a:rPr lang="ru-RU" sz="2000" dirty="0"/>
              <a:t> боку, </a:t>
            </a:r>
            <a:r>
              <a:rPr lang="ru-RU" sz="2000" dirty="0" err="1"/>
              <a:t>зі</a:t>
            </a:r>
            <a:r>
              <a:rPr lang="ru-RU" sz="2000" dirty="0"/>
              <a:t> </a:t>
            </a:r>
            <a:r>
              <a:rPr lang="ru-RU" sz="2000" dirty="0" err="1"/>
              <a:t>спини</a:t>
            </a:r>
            <a:r>
              <a:rPr lang="ru-RU" sz="2000" dirty="0"/>
              <a:t> та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виконання</a:t>
            </a:r>
            <a:r>
              <a:rPr lang="ru-RU" sz="2000" dirty="0"/>
              <a:t> тесту </a:t>
            </a:r>
            <a:r>
              <a:rPr lang="ru-RU" sz="2000" dirty="0" err="1"/>
              <a:t>спостерігати</a:t>
            </a:r>
            <a:r>
              <a:rPr lang="ru-RU" sz="2000" dirty="0"/>
              <a:t>,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залишається</a:t>
            </a:r>
            <a:r>
              <a:rPr lang="ru-RU" sz="2000" dirty="0"/>
              <a:t> таз </a:t>
            </a:r>
            <a:r>
              <a:rPr lang="ru-RU" sz="2000" dirty="0" err="1"/>
              <a:t>рівним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3. Провести </a:t>
            </a:r>
            <a:r>
              <a:rPr lang="ru-RU" sz="2000" dirty="0" err="1"/>
              <a:t>обстеження</a:t>
            </a:r>
            <a:r>
              <a:rPr lang="ru-RU" sz="2000" dirty="0"/>
              <a:t>, стоячи на </a:t>
            </a:r>
            <a:r>
              <a:rPr lang="ru-RU" sz="2000" dirty="0" err="1"/>
              <a:t>правій</a:t>
            </a:r>
            <a:r>
              <a:rPr lang="ru-RU" sz="2000" dirty="0"/>
              <a:t> та </a:t>
            </a:r>
            <a:r>
              <a:rPr lang="ru-RU" sz="2000" dirty="0" err="1"/>
              <a:t>лівій</a:t>
            </a:r>
            <a:r>
              <a:rPr lang="ru-RU" sz="2000" dirty="0"/>
              <a:t> </a:t>
            </a:r>
            <a:r>
              <a:rPr lang="ru-RU" sz="2000" dirty="0" err="1"/>
              <a:t>нозі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4. </a:t>
            </a:r>
            <a:r>
              <a:rPr lang="ru-RU" sz="2000" dirty="0" err="1"/>
              <a:t>Оцінити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тесту: тест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позитивним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</a:t>
            </a:r>
            <a:r>
              <a:rPr lang="ru-RU" sz="2000" dirty="0" err="1"/>
              <a:t>пацієнт</a:t>
            </a:r>
            <a:r>
              <a:rPr lang="ru-RU" sz="2000" dirty="0"/>
              <a:t> не </a:t>
            </a:r>
            <a:r>
              <a:rPr lang="ru-RU" sz="2000" dirty="0" err="1"/>
              <a:t>може</a:t>
            </a:r>
            <a:r>
              <a:rPr lang="ru-RU" sz="2000" dirty="0"/>
              <a:t> </a:t>
            </a:r>
            <a:r>
              <a:rPr lang="ru-RU" sz="2000" dirty="0" err="1"/>
              <a:t>втримувати</a:t>
            </a:r>
            <a:r>
              <a:rPr lang="ru-RU" sz="2000" dirty="0"/>
              <a:t> таз </a:t>
            </a:r>
            <a:r>
              <a:rPr lang="ru-RU" sz="2000" dirty="0" err="1"/>
              <a:t>рівно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час </a:t>
            </a:r>
            <a:r>
              <a:rPr lang="ru-RU" sz="2000" dirty="0" err="1"/>
              <a:t>тестування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вказує</a:t>
            </a:r>
            <a:r>
              <a:rPr lang="ru-RU" sz="2000" dirty="0"/>
              <a:t> на </a:t>
            </a:r>
            <a:r>
              <a:rPr lang="ru-RU" sz="2000" dirty="0" err="1"/>
              <a:t>слабкість</a:t>
            </a:r>
            <a:r>
              <a:rPr lang="ru-RU" sz="2000" dirty="0"/>
              <a:t> </a:t>
            </a:r>
            <a:r>
              <a:rPr lang="ru-RU" sz="2000" dirty="0" err="1"/>
              <a:t>середнього</a:t>
            </a:r>
            <a:r>
              <a:rPr lang="ru-RU" sz="2000" dirty="0"/>
              <a:t> </a:t>
            </a:r>
            <a:r>
              <a:rPr lang="ru-RU" sz="2000" dirty="0" err="1"/>
              <a:t>сідничного</a:t>
            </a:r>
            <a:r>
              <a:rPr lang="ru-RU" sz="2000" dirty="0"/>
              <a:t> </a:t>
            </a:r>
            <a:r>
              <a:rPr lang="ru-RU" sz="2000" dirty="0" err="1"/>
              <a:t>м’яза</a:t>
            </a:r>
            <a:endParaRPr lang="ru-RU" sz="2000" dirty="0"/>
          </a:p>
          <a:p>
            <a:pPr marL="0" indent="0" algn="just">
              <a:buNone/>
            </a:pPr>
            <a:endParaRPr lang="ru-UA" sz="2400" dirty="0"/>
          </a:p>
        </p:txBody>
      </p:sp>
      <p:pic>
        <p:nvPicPr>
          <p:cNvPr id="5124" name="Picture 4" descr="Physio Sapiens - ⭕ Симптом Тренделенбурга 📝 Симптом Тренделенбурга — это  признак, который позволяет физиотерапевту заподозрить слабость абдукторов  бедра. Обычно этот симптом указывает на слабость средней и малой ягодичных  мышц, что может">
            <a:extLst>
              <a:ext uri="{FF2B5EF4-FFF2-40B4-BE49-F238E27FC236}">
                <a16:creationId xmlns:a16="http://schemas.microsoft.com/office/drawing/2014/main" id="{164D60E1-4B1E-47D8-B869-532D01B0C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191" y="3165230"/>
            <a:ext cx="4965895" cy="355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3082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12748-282A-46D6-A0EA-CDAF4F90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69" y="365125"/>
            <a:ext cx="10861431" cy="1325563"/>
          </a:xfrm>
        </p:spPr>
        <p:txBody>
          <a:bodyPr/>
          <a:lstStyle/>
          <a:p>
            <a:pPr algn="ctr"/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Симптом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Штеймана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671C1D-2B1C-425F-8BDA-47764E9D16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77108"/>
            <a:ext cx="10992729" cy="4699855"/>
          </a:xfrm>
        </p:spPr>
        <p:txBody>
          <a:bodyPr/>
          <a:lstStyle/>
          <a:p>
            <a:pPr algn="just"/>
            <a:r>
              <a:rPr lang="ru-RU" dirty="0" err="1"/>
              <a:t>Оснащення</a:t>
            </a:r>
            <a:r>
              <a:rPr lang="ru-RU" dirty="0"/>
              <a:t>: 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ліжко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кушетка. </a:t>
            </a:r>
          </a:p>
          <a:p>
            <a:pPr algn="just"/>
            <a:r>
              <a:rPr lang="ru-RU" dirty="0" err="1"/>
              <a:t>Підготовка</a:t>
            </a:r>
            <a:r>
              <a:rPr lang="ru-RU" dirty="0"/>
              <a:t> до </a:t>
            </a:r>
            <a:r>
              <a:rPr lang="ru-RU" dirty="0" err="1"/>
              <a:t>виконання</a:t>
            </a:r>
            <a:r>
              <a:rPr lang="ru-RU" dirty="0"/>
              <a:t>. </a:t>
            </a:r>
            <a:r>
              <a:rPr lang="ru-RU" dirty="0" err="1"/>
              <a:t>пояснити</a:t>
            </a:r>
            <a:r>
              <a:rPr lang="ru-RU" dirty="0"/>
              <a:t> </a:t>
            </a:r>
            <a:r>
              <a:rPr lang="ru-RU" dirty="0" err="1"/>
              <a:t>пацієнту</a:t>
            </a:r>
            <a:r>
              <a:rPr lang="ru-RU" dirty="0"/>
              <a:t> процедуру </a:t>
            </a:r>
            <a:r>
              <a:rPr lang="ru-RU" dirty="0" err="1"/>
              <a:t>обстеження</a:t>
            </a:r>
            <a:r>
              <a:rPr lang="ru-RU" dirty="0"/>
              <a:t>;</a:t>
            </a:r>
          </a:p>
          <a:p>
            <a:pPr algn="just"/>
            <a:r>
              <a:rPr lang="ru-RU" dirty="0"/>
              <a:t> </a:t>
            </a:r>
            <a:r>
              <a:rPr lang="ru-RU" dirty="0" err="1"/>
              <a:t>Уточнити</a:t>
            </a:r>
            <a:r>
              <a:rPr lang="ru-RU" dirty="0"/>
              <a:t> у </a:t>
            </a:r>
            <a:r>
              <a:rPr lang="ru-RU" dirty="0" err="1"/>
              <a:t>пацієнта</a:t>
            </a:r>
            <a:r>
              <a:rPr lang="ru-RU" dirty="0"/>
              <a:t> </a:t>
            </a:r>
            <a:r>
              <a:rPr lang="ru-RU" dirty="0" err="1"/>
              <a:t>розуміння</a:t>
            </a:r>
            <a:r>
              <a:rPr lang="ru-RU" dirty="0"/>
              <a:t> мети і ходу </a:t>
            </a:r>
            <a:r>
              <a:rPr lang="ru-RU" dirty="0" err="1"/>
              <a:t>майбутньої</a:t>
            </a:r>
            <a:r>
              <a:rPr lang="ru-RU" dirty="0"/>
              <a:t> </a:t>
            </a:r>
            <a:r>
              <a:rPr lang="ru-RU" dirty="0" err="1"/>
              <a:t>процедури</a:t>
            </a:r>
            <a:r>
              <a:rPr lang="ru-RU" dirty="0"/>
              <a:t> й </a:t>
            </a:r>
            <a:r>
              <a:rPr lang="ru-RU" dirty="0" err="1"/>
              <a:t>отримати</a:t>
            </a:r>
            <a:r>
              <a:rPr lang="ru-RU" dirty="0"/>
              <a:t> </a:t>
            </a:r>
            <a:r>
              <a:rPr lang="ru-RU" dirty="0" err="1"/>
              <a:t>згоду</a:t>
            </a:r>
            <a:r>
              <a:rPr lang="ru-RU" dirty="0"/>
              <a:t> на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проведення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супроводжуватись</a:t>
            </a:r>
            <a:r>
              <a:rPr lang="ru-RU" dirty="0"/>
              <a:t> вербально,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пацієнт</a:t>
            </a:r>
            <a:r>
              <a:rPr lang="ru-RU" dirty="0"/>
              <a:t> </a:t>
            </a:r>
            <a:r>
              <a:rPr lang="ru-RU" dirty="0" err="1"/>
              <a:t>міг</a:t>
            </a:r>
            <a:r>
              <a:rPr lang="ru-RU" dirty="0"/>
              <a:t> </a:t>
            </a:r>
            <a:r>
              <a:rPr lang="ru-RU" dirty="0" err="1"/>
              <a:t>орієнтуватись</a:t>
            </a:r>
            <a:r>
              <a:rPr lang="ru-RU" dirty="0"/>
              <a:t> у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2204148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A50A90E-49E6-499A-BC16-EAB64C1365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22133"/>
            <a:ext cx="11605847" cy="7520841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1.</a:t>
            </a:r>
            <a:r>
              <a:rPr lang="ru-RU" sz="2000" dirty="0"/>
              <a:t>Пояснити </a:t>
            </a:r>
            <a:r>
              <a:rPr lang="ru-RU" sz="2000" dirty="0" err="1"/>
              <a:t>пацієнту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він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прийняти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сидячи</a:t>
            </a:r>
            <a:r>
              <a:rPr lang="ru-RU" sz="2000" dirty="0"/>
              <a:t> на краю </a:t>
            </a:r>
            <a:r>
              <a:rPr lang="ru-RU" sz="2000" dirty="0" err="1"/>
              <a:t>ліжка</a:t>
            </a:r>
            <a:r>
              <a:rPr lang="ru-RU" sz="2000" dirty="0"/>
              <a:t>/стола, </a:t>
            </a:r>
            <a:r>
              <a:rPr lang="ru-RU" sz="2000" dirty="0" err="1"/>
              <a:t>нижні</a:t>
            </a:r>
            <a:r>
              <a:rPr lang="ru-RU" sz="2000" dirty="0"/>
              <a:t> </a:t>
            </a:r>
            <a:r>
              <a:rPr lang="ru-RU" sz="2000" dirty="0" err="1"/>
              <a:t>кінцівки</a:t>
            </a:r>
            <a:r>
              <a:rPr lang="ru-RU" sz="2000" dirty="0"/>
              <a:t> </a:t>
            </a:r>
            <a:r>
              <a:rPr lang="ru-RU" sz="2000" dirty="0" err="1"/>
              <a:t>зігнуті</a:t>
            </a:r>
            <a:r>
              <a:rPr lang="ru-RU" sz="2000" dirty="0"/>
              <a:t> в </a:t>
            </a:r>
            <a:r>
              <a:rPr lang="ru-RU" sz="2000" dirty="0" err="1"/>
              <a:t>колінному</a:t>
            </a:r>
            <a:r>
              <a:rPr lang="ru-RU" sz="2000" dirty="0"/>
              <a:t> </a:t>
            </a:r>
            <a:r>
              <a:rPr lang="ru-RU" sz="2000" dirty="0" err="1"/>
              <a:t>суглобі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кутом 90°,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прийняти</a:t>
            </a:r>
            <a:r>
              <a:rPr lang="ru-RU" sz="2000" dirty="0"/>
              <a:t> </a:t>
            </a:r>
            <a:r>
              <a:rPr lang="ru-RU" sz="2000" dirty="0" err="1"/>
              <a:t>положення</a:t>
            </a:r>
            <a:r>
              <a:rPr lang="ru-RU" sz="2000" dirty="0"/>
              <a:t> </a:t>
            </a:r>
            <a:r>
              <a:rPr lang="ru-RU" sz="2000" dirty="0" err="1"/>
              <a:t>лежачи</a:t>
            </a:r>
            <a:r>
              <a:rPr lang="ru-RU" sz="2000" dirty="0"/>
              <a:t> на </a:t>
            </a:r>
            <a:r>
              <a:rPr lang="ru-RU" sz="2000" dirty="0" err="1"/>
              <a:t>спині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2. </a:t>
            </a:r>
            <a:r>
              <a:rPr lang="ru-RU" sz="2000" dirty="0" err="1"/>
              <a:t>Підійти</a:t>
            </a:r>
            <a:r>
              <a:rPr lang="ru-RU" sz="2000" dirty="0"/>
              <a:t> до </a:t>
            </a:r>
            <a:r>
              <a:rPr lang="ru-RU" sz="2000" dirty="0" err="1"/>
              <a:t>пацієнта</a:t>
            </a:r>
            <a:r>
              <a:rPr lang="ru-RU" sz="2000" dirty="0"/>
              <a:t> з </a:t>
            </a:r>
            <a:r>
              <a:rPr lang="ru-RU" sz="2000" dirty="0" err="1"/>
              <a:t>тестованого</a:t>
            </a:r>
            <a:r>
              <a:rPr lang="ru-RU" sz="2000" dirty="0"/>
              <a:t> боку. </a:t>
            </a:r>
          </a:p>
          <a:p>
            <a:pPr algn="just"/>
            <a:r>
              <a:rPr lang="ru-RU" sz="2000" dirty="0"/>
              <a:t>3. </a:t>
            </a:r>
            <a:r>
              <a:rPr lang="ru-RU" sz="2000" dirty="0" err="1"/>
              <a:t>Однією</a:t>
            </a:r>
            <a:r>
              <a:rPr lang="ru-RU" sz="2000" dirty="0"/>
              <a:t> рукою </a:t>
            </a:r>
            <a:r>
              <a:rPr lang="ru-RU" sz="2000" dirty="0" err="1"/>
              <a:t>зафіксувати</a:t>
            </a:r>
            <a:r>
              <a:rPr lang="ru-RU" sz="2000" dirty="0"/>
              <a:t> </a:t>
            </a:r>
            <a:r>
              <a:rPr lang="ru-RU" sz="2000" dirty="0" err="1"/>
              <a:t>колінний</a:t>
            </a:r>
            <a:r>
              <a:rPr lang="ru-RU" sz="2000" dirty="0"/>
              <a:t> </a:t>
            </a:r>
            <a:r>
              <a:rPr lang="ru-RU" sz="2000" dirty="0" err="1"/>
              <a:t>суглоб</a:t>
            </a:r>
            <a:r>
              <a:rPr lang="ru-RU" sz="2000" dirty="0"/>
              <a:t> так, </a:t>
            </a:r>
            <a:r>
              <a:rPr lang="ru-RU" sz="2000" dirty="0" err="1"/>
              <a:t>щоб</a:t>
            </a:r>
            <a:r>
              <a:rPr lang="ru-RU" sz="2000" dirty="0"/>
              <a:t> з одного боку великий </a:t>
            </a:r>
            <a:r>
              <a:rPr lang="ru-RU" sz="2000" dirty="0" err="1"/>
              <a:t>палець</a:t>
            </a:r>
            <a:r>
              <a:rPr lang="ru-RU" sz="2000" dirty="0"/>
              <a:t>, а з </a:t>
            </a:r>
            <a:r>
              <a:rPr lang="ru-RU" sz="2000" dirty="0" err="1"/>
              <a:t>іншого</a:t>
            </a:r>
            <a:r>
              <a:rPr lang="ru-RU" sz="2000" dirty="0"/>
              <a:t> боку </a:t>
            </a:r>
            <a:r>
              <a:rPr lang="ru-RU" sz="2000" dirty="0" err="1"/>
              <a:t>вказівний</a:t>
            </a:r>
            <a:r>
              <a:rPr lang="ru-RU" sz="2000" dirty="0"/>
              <a:t> і </a:t>
            </a:r>
            <a:r>
              <a:rPr lang="ru-RU" sz="2000" dirty="0" err="1"/>
              <a:t>середній</a:t>
            </a:r>
            <a:r>
              <a:rPr lang="ru-RU" sz="2000" dirty="0"/>
              <a:t> </a:t>
            </a:r>
            <a:r>
              <a:rPr lang="ru-RU" sz="2000" dirty="0" err="1"/>
              <a:t>пальці</a:t>
            </a:r>
            <a:r>
              <a:rPr lang="ru-RU" sz="2000" dirty="0"/>
              <a:t> </a:t>
            </a:r>
            <a:r>
              <a:rPr lang="ru-RU" sz="2000" dirty="0" err="1"/>
              <a:t>були</a:t>
            </a:r>
            <a:r>
              <a:rPr lang="ru-RU" sz="2000" dirty="0"/>
              <a:t> </a:t>
            </a:r>
            <a:r>
              <a:rPr lang="ru-RU" sz="2000" dirty="0" err="1"/>
              <a:t>розташовані</a:t>
            </a:r>
            <a:r>
              <a:rPr lang="ru-RU" sz="2000" dirty="0"/>
              <a:t> в </a:t>
            </a:r>
            <a:r>
              <a:rPr lang="ru-RU" sz="2000" dirty="0" err="1"/>
              <a:t>проєкції</a:t>
            </a:r>
            <a:r>
              <a:rPr lang="ru-RU" sz="2000" dirty="0"/>
              <a:t> </a:t>
            </a:r>
            <a:r>
              <a:rPr lang="ru-RU" sz="2000" dirty="0" err="1"/>
              <a:t>суглобової</a:t>
            </a:r>
            <a:r>
              <a:rPr lang="ru-RU" sz="2000" dirty="0"/>
              <a:t> </a:t>
            </a:r>
            <a:r>
              <a:rPr lang="ru-RU" sz="2000" dirty="0" err="1"/>
              <a:t>щілини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4. </a:t>
            </a:r>
            <a:r>
              <a:rPr lang="ru-RU" sz="2000" dirty="0" err="1"/>
              <a:t>Іншою</a:t>
            </a:r>
            <a:r>
              <a:rPr lang="ru-RU" sz="2000" dirty="0"/>
              <a:t> рукою </a:t>
            </a:r>
            <a:r>
              <a:rPr lang="ru-RU" sz="2000" dirty="0" err="1"/>
              <a:t>обертати</a:t>
            </a:r>
            <a:r>
              <a:rPr lang="ru-RU" sz="2000" dirty="0"/>
              <a:t> </a:t>
            </a:r>
            <a:r>
              <a:rPr lang="ru-RU" sz="2000" dirty="0" err="1"/>
              <a:t>гомілку</a:t>
            </a:r>
            <a:r>
              <a:rPr lang="ru-RU" sz="2000" dirty="0"/>
              <a:t> латерально, </a:t>
            </a:r>
            <a:r>
              <a:rPr lang="ru-RU" sz="2000" dirty="0" err="1"/>
              <a:t>потім</a:t>
            </a:r>
            <a:r>
              <a:rPr lang="ru-RU" sz="2000" dirty="0"/>
              <a:t> </a:t>
            </a:r>
            <a:r>
              <a:rPr lang="ru-RU" sz="2000" dirty="0" err="1"/>
              <a:t>медіально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5. </a:t>
            </a:r>
            <a:r>
              <a:rPr lang="ru-RU" sz="2000" dirty="0" err="1"/>
              <a:t>Повторити</a:t>
            </a:r>
            <a:r>
              <a:rPr lang="ru-RU" sz="2000" dirty="0"/>
              <a:t> </a:t>
            </a:r>
            <a:r>
              <a:rPr lang="ru-RU" sz="2000" dirty="0" err="1"/>
              <a:t>обстеження</a:t>
            </a:r>
            <a:r>
              <a:rPr lang="ru-RU" sz="2000" dirty="0"/>
              <a:t> </a:t>
            </a:r>
            <a:r>
              <a:rPr lang="ru-RU" sz="2000" dirty="0" err="1"/>
              <a:t>під</a:t>
            </a:r>
            <a:r>
              <a:rPr lang="ru-RU" sz="2000" dirty="0"/>
              <a:t> </a:t>
            </a:r>
            <a:r>
              <a:rPr lang="ru-RU" sz="2000" dirty="0" err="1"/>
              <a:t>різним</a:t>
            </a:r>
            <a:r>
              <a:rPr lang="ru-RU" sz="2000" dirty="0"/>
              <a:t> кутом </a:t>
            </a:r>
            <a:r>
              <a:rPr lang="ru-RU" sz="2000" dirty="0" err="1"/>
              <a:t>згинання</a:t>
            </a:r>
            <a:r>
              <a:rPr lang="ru-RU" sz="2000" dirty="0"/>
              <a:t> </a:t>
            </a:r>
            <a:r>
              <a:rPr lang="ru-RU" sz="2000" dirty="0" err="1"/>
              <a:t>коліна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6. </a:t>
            </a:r>
            <a:r>
              <a:rPr lang="ru-RU" sz="2000" dirty="0" err="1"/>
              <a:t>Оцінити</a:t>
            </a:r>
            <a:r>
              <a:rPr lang="ru-RU" sz="2000" dirty="0"/>
              <a:t> </a:t>
            </a:r>
            <a:r>
              <a:rPr lang="ru-RU" sz="2000" dirty="0" err="1"/>
              <a:t>результати</a:t>
            </a:r>
            <a:r>
              <a:rPr lang="ru-RU" sz="2000" dirty="0"/>
              <a:t> тесту: тест </a:t>
            </a:r>
            <a:r>
              <a:rPr lang="ru-RU" sz="2000" dirty="0" err="1"/>
              <a:t>вважається</a:t>
            </a:r>
            <a:r>
              <a:rPr lang="ru-RU" sz="2000" dirty="0"/>
              <a:t> </a:t>
            </a:r>
            <a:r>
              <a:rPr lang="ru-RU" sz="2000" dirty="0" err="1"/>
              <a:t>позитивним</a:t>
            </a:r>
            <a:r>
              <a:rPr lang="ru-RU" sz="2000" dirty="0"/>
              <a:t>, </a:t>
            </a:r>
            <a:r>
              <a:rPr lang="ru-RU" sz="2000" dirty="0" err="1"/>
              <a:t>якщо</a:t>
            </a:r>
            <a:r>
              <a:rPr lang="ru-RU" sz="2000" dirty="0"/>
              <a:t> при </a:t>
            </a:r>
            <a:r>
              <a:rPr lang="ru-RU" sz="2000" dirty="0" err="1"/>
              <a:t>медіальному</a:t>
            </a:r>
            <a:r>
              <a:rPr lang="ru-RU" sz="2000" dirty="0"/>
              <a:t> </a:t>
            </a:r>
            <a:r>
              <a:rPr lang="ru-RU" sz="2000" dirty="0" err="1"/>
              <a:t>обертанні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латеральний</a:t>
            </a:r>
            <a:r>
              <a:rPr lang="ru-RU" sz="2000" dirty="0"/>
              <a:t> </a:t>
            </a:r>
            <a:r>
              <a:rPr lang="ru-RU" sz="2000" dirty="0" err="1"/>
              <a:t>біль</a:t>
            </a:r>
            <a:r>
              <a:rPr lang="ru-RU" sz="2000" dirty="0"/>
              <a:t>; при латеральному </a:t>
            </a:r>
            <a:r>
              <a:rPr lang="ru-RU" sz="2000" dirty="0" err="1"/>
              <a:t>обертанні</a:t>
            </a:r>
            <a:r>
              <a:rPr lang="ru-RU" sz="2000" dirty="0"/>
              <a:t> </a:t>
            </a:r>
            <a:r>
              <a:rPr lang="ru-RU" sz="2000" dirty="0" err="1"/>
              <a:t>виникає</a:t>
            </a:r>
            <a:r>
              <a:rPr lang="ru-RU" sz="2000" dirty="0"/>
              <a:t> </a:t>
            </a:r>
            <a:r>
              <a:rPr lang="ru-RU" sz="2000" dirty="0" err="1"/>
              <a:t>медіальний</a:t>
            </a:r>
            <a:r>
              <a:rPr lang="ru-RU" sz="2000" dirty="0"/>
              <a:t> </a:t>
            </a:r>
            <a:r>
              <a:rPr lang="ru-RU" sz="2000" dirty="0" err="1"/>
              <a:t>біль</a:t>
            </a:r>
            <a:r>
              <a:rPr lang="ru-RU" dirty="0"/>
              <a:t>. </a:t>
            </a:r>
          </a:p>
          <a:p>
            <a:pPr algn="just"/>
            <a:endParaRPr lang="uk-UA" dirty="0"/>
          </a:p>
          <a:p>
            <a:pPr algn="just"/>
            <a:endParaRPr lang="ru-UA" dirty="0"/>
          </a:p>
        </p:txBody>
      </p:sp>
      <p:pic>
        <p:nvPicPr>
          <p:cNvPr id="6148" name="Picture 4" descr="Повреждение менисков">
            <a:extLst>
              <a:ext uri="{FF2B5EF4-FFF2-40B4-BE49-F238E27FC236}">
                <a16:creationId xmlns:a16="http://schemas.microsoft.com/office/drawing/2014/main" id="{4EF97A0E-0BF0-436D-AE80-4284E0ECA7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449" b="30784"/>
          <a:stretch/>
        </p:blipFill>
        <p:spPr bwMode="auto">
          <a:xfrm>
            <a:off x="4192173" y="3756074"/>
            <a:ext cx="4403188" cy="264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537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1CC81C-F625-4172-B3F2-AFECBC0B9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Тест </a:t>
            </a:r>
            <a:r>
              <a:rPr lang="en-US" dirty="0"/>
              <a:t>Galeazzi-Ellis </a:t>
            </a:r>
            <a:br>
              <a:rPr lang="uk-UA" dirty="0"/>
            </a:br>
            <a:r>
              <a:rPr lang="ru-RU" dirty="0" err="1"/>
              <a:t>Оцінювання</a:t>
            </a:r>
            <a:r>
              <a:rPr lang="ru-RU" dirty="0"/>
              <a:t> </a:t>
            </a:r>
            <a:r>
              <a:rPr lang="ru-RU" dirty="0" err="1"/>
              <a:t>різниці</a:t>
            </a:r>
            <a:r>
              <a:rPr lang="ru-RU" dirty="0"/>
              <a:t> </a:t>
            </a:r>
            <a:r>
              <a:rPr lang="ru-RU" dirty="0" err="1"/>
              <a:t>довжини</a:t>
            </a:r>
            <a:r>
              <a:rPr lang="ru-RU" dirty="0"/>
              <a:t> </a:t>
            </a:r>
            <a:r>
              <a:rPr lang="ru-RU" dirty="0" err="1"/>
              <a:t>нижніх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endParaRPr lang="ru-UA" dirty="0"/>
          </a:p>
        </p:txBody>
      </p:sp>
      <p:pic>
        <p:nvPicPr>
          <p:cNvPr id="7170" name="Picture 2" descr="El pie del bebe... - Vitalpodo - Clinica Élite">
            <a:extLst>
              <a:ext uri="{FF2B5EF4-FFF2-40B4-BE49-F238E27FC236}">
                <a16:creationId xmlns:a16="http://schemas.microsoft.com/office/drawing/2014/main" id="{6CF90682-8C16-429D-B5E9-F8A8E25E442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184" y="1969478"/>
            <a:ext cx="6963507" cy="40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631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0D0EFD41-CFA0-4092-93E0-B3F97CE03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F7251E-0BE2-432B-9180-EBBD58F2F1E1}"/>
              </a:ext>
            </a:extLst>
          </p:cNvPr>
          <p:cNvPicPr/>
          <p:nvPr/>
        </p:nvPicPr>
        <p:blipFill rotWithShape="1">
          <a:blip r:embed="rId2"/>
          <a:srcRect l="32228" t="19391" r="8605" b="10457"/>
          <a:stretch/>
        </p:blipFill>
        <p:spPr bwMode="auto">
          <a:xfrm>
            <a:off x="464235" y="548640"/>
            <a:ext cx="11465168" cy="59647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3984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Объект 12">
            <a:extLst>
              <a:ext uri="{FF2B5EF4-FFF2-40B4-BE49-F238E27FC236}">
                <a16:creationId xmlns:a16="http://schemas.microsoft.com/office/drawing/2014/main" id="{A633272B-C4B8-43C9-8E40-DECF85930DB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l="32549" t="20817" r="7643" b="9030"/>
          <a:stretch/>
        </p:blipFill>
        <p:spPr bwMode="auto">
          <a:xfrm>
            <a:off x="1659988" y="717452"/>
            <a:ext cx="9622301" cy="54595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8627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49FBC6-9D3A-4DDC-B22B-5D7FAC14CC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Тест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Ober’s test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6CD316-841C-43C5-A24C-6FB39E6D0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790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Згинання стегна здійснює передня група м'язів тазу">
            <a:extLst>
              <a:ext uri="{FF2B5EF4-FFF2-40B4-BE49-F238E27FC236}">
                <a16:creationId xmlns:a16="http://schemas.microsoft.com/office/drawing/2014/main" id="{6E944FF4-3CFE-4371-9931-361BBD595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857249"/>
            <a:ext cx="6879102" cy="548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41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E8EB793-C62C-4D1F-A560-68D366EB6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083" y="548640"/>
            <a:ext cx="11774659" cy="6175717"/>
          </a:xfrm>
        </p:spPr>
        <p:txBody>
          <a:bodyPr>
            <a:normAutofit fontScale="62500" lnSpcReduction="20000"/>
          </a:bodyPr>
          <a:lstStyle/>
          <a:p>
            <a:r>
              <a:rPr lang="uk-UA" sz="3200" b="1" dirty="0"/>
              <a:t>Оснащення:  </a:t>
            </a:r>
            <a:r>
              <a:rPr lang="uk-UA" sz="3200" dirty="0"/>
              <a:t>функціональне ліжко або кушетка</a:t>
            </a:r>
            <a:r>
              <a:rPr lang="ru-RU" sz="3200" dirty="0"/>
              <a:t>. </a:t>
            </a:r>
          </a:p>
          <a:p>
            <a:r>
              <a:rPr lang="uk-UA" sz="3200" b="1" dirty="0"/>
              <a:t>Підготовка до виконання. </a:t>
            </a:r>
            <a:r>
              <a:rPr lang="uk-UA" sz="3200" dirty="0"/>
              <a:t>Уточнити у пацієнта розуміння мети і ходу майбутнього втручання і його згоду на проведення процедури. Всі дії мають супроводжуватися вербально, щоб пацієнт міг орієнтуватися у тому, що відбувається</a:t>
            </a:r>
            <a:r>
              <a:rPr lang="ru-RU" sz="3200" dirty="0"/>
              <a:t>. </a:t>
            </a:r>
          </a:p>
          <a:p>
            <a:r>
              <a:rPr lang="uk-UA" sz="3200" b="1" dirty="0"/>
              <a:t>Хід виконання навички </a:t>
            </a:r>
          </a:p>
          <a:p>
            <a:pPr marL="514350" indent="-514350">
              <a:buAutoNum type="arabicPeriod"/>
            </a:pPr>
            <a:r>
              <a:rPr lang="uk-UA" sz="3200" dirty="0"/>
              <a:t>Пояснити пацієнту, що він має прийняти вихідне положення лежачи на боці, ураженою стороною догори. </a:t>
            </a:r>
          </a:p>
          <a:p>
            <a:pPr marL="514350" indent="-514350">
              <a:buAutoNum type="arabicPeriod"/>
            </a:pPr>
            <a:r>
              <a:rPr lang="uk-UA" sz="3200" dirty="0"/>
              <a:t>Попросити пацієнта зігнути нижнє коліно і стегно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uk-UA" sz="3200" dirty="0"/>
              <a:t>Простежити, щоб поперековий вигин хребта був вирівняний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en-US" sz="3200" dirty="0"/>
              <a:t>C</a:t>
            </a:r>
            <a:r>
              <a:rPr lang="ru-RU" sz="3200" dirty="0"/>
              <a:t>тати </a:t>
            </a:r>
            <a:r>
              <a:rPr lang="ru-RU" sz="3200" dirty="0" err="1"/>
              <a:t>позаду</a:t>
            </a:r>
            <a:r>
              <a:rPr lang="ru-RU" sz="3200" dirty="0"/>
              <a:t> </a:t>
            </a:r>
            <a:r>
              <a:rPr lang="ru-RU" sz="3200" dirty="0" err="1"/>
              <a:t>пацієнта</a:t>
            </a:r>
            <a:r>
              <a:rPr lang="ru-RU" sz="3200" dirty="0"/>
              <a:t>, </a:t>
            </a:r>
            <a:r>
              <a:rPr lang="ru-RU" sz="3200" dirty="0" err="1"/>
              <a:t>накласти</a:t>
            </a:r>
            <a:r>
              <a:rPr lang="ru-RU" sz="3200" dirty="0"/>
              <a:t> руку на </a:t>
            </a:r>
            <a:r>
              <a:rPr lang="ru-RU" sz="3200" dirty="0" err="1"/>
              <a:t>проєкцію</a:t>
            </a:r>
            <a:r>
              <a:rPr lang="ru-RU" sz="3200" dirty="0"/>
              <a:t> </a:t>
            </a:r>
            <a:r>
              <a:rPr lang="ru-RU" sz="3200" dirty="0" err="1"/>
              <a:t>кульшового</a:t>
            </a:r>
            <a:r>
              <a:rPr lang="ru-RU" sz="3200" dirty="0"/>
              <a:t> </a:t>
            </a:r>
            <a:r>
              <a:rPr lang="ru-RU" sz="3200" dirty="0" err="1"/>
              <a:t>суглоба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Міцно</a:t>
            </a:r>
            <a:r>
              <a:rPr lang="ru-RU" sz="3200" dirty="0"/>
              <a:t> </a:t>
            </a:r>
            <a:r>
              <a:rPr lang="ru-RU" sz="3200" dirty="0" err="1"/>
              <a:t>стабілізувати</a:t>
            </a:r>
            <a:r>
              <a:rPr lang="ru-RU" sz="3200" dirty="0"/>
              <a:t> таз та великий вертлюг, </a:t>
            </a:r>
            <a:r>
              <a:rPr lang="ru-RU" sz="3200" dirty="0" err="1"/>
              <a:t>щоб</a:t>
            </a:r>
            <a:r>
              <a:rPr lang="ru-RU" sz="3200" dirty="0"/>
              <a:t> </a:t>
            </a:r>
            <a:r>
              <a:rPr lang="ru-RU" sz="3200" dirty="0" err="1"/>
              <a:t>запобігти</a:t>
            </a:r>
            <a:r>
              <a:rPr lang="ru-RU" sz="3200" dirty="0"/>
              <a:t> руху в будь-</a:t>
            </a:r>
            <a:r>
              <a:rPr lang="ru-RU" sz="3200" dirty="0" err="1"/>
              <a:t>якому</a:t>
            </a:r>
            <a:r>
              <a:rPr lang="ru-RU" sz="3200" dirty="0"/>
              <a:t> </a:t>
            </a:r>
            <a:r>
              <a:rPr lang="ru-RU" sz="3200" dirty="0" err="1"/>
              <a:t>напрямку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Переконатися</a:t>
            </a:r>
            <a:r>
              <a:rPr lang="ru-RU" sz="3200" dirty="0"/>
              <a:t>, </a:t>
            </a:r>
            <a:r>
              <a:rPr lang="ru-RU" sz="3200" dirty="0" err="1"/>
              <a:t>що</a:t>
            </a:r>
            <a:r>
              <a:rPr lang="ru-RU" sz="3200" dirty="0"/>
              <a:t> стегно не </a:t>
            </a:r>
            <a:r>
              <a:rPr lang="ru-RU" sz="3200" dirty="0" err="1"/>
              <a:t>обертається</a:t>
            </a:r>
            <a:r>
              <a:rPr lang="ru-RU" sz="3200" dirty="0"/>
              <a:t> і не </a:t>
            </a:r>
            <a:r>
              <a:rPr lang="ru-RU" sz="3200" dirty="0" err="1"/>
              <a:t>згинається</a:t>
            </a:r>
            <a:r>
              <a:rPr lang="ru-RU" sz="3200" dirty="0"/>
              <a:t> </a:t>
            </a:r>
            <a:r>
              <a:rPr lang="ru-RU" sz="3200" dirty="0" err="1"/>
              <a:t>під</a:t>
            </a:r>
            <a:r>
              <a:rPr lang="ru-RU" sz="3200" dirty="0"/>
              <a:t> час тесту, а таз </a:t>
            </a:r>
            <a:r>
              <a:rPr lang="ru-RU" sz="3200" dirty="0" err="1"/>
              <a:t>знаходиться</a:t>
            </a:r>
            <a:r>
              <a:rPr lang="ru-RU" sz="3200" dirty="0"/>
              <a:t> у </a:t>
            </a:r>
            <a:r>
              <a:rPr lang="ru-RU" sz="3200" dirty="0" err="1"/>
              <a:t>стабільному</a:t>
            </a:r>
            <a:r>
              <a:rPr lang="ru-RU" sz="3200" dirty="0"/>
              <a:t> </a:t>
            </a:r>
            <a:r>
              <a:rPr lang="ru-RU" sz="3200" dirty="0" err="1"/>
              <a:t>положенні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ru-RU" sz="3200" dirty="0"/>
              <a:t>Другою рукою </a:t>
            </a:r>
            <a:r>
              <a:rPr lang="ru-RU" sz="3200" dirty="0" err="1"/>
              <a:t>захопити</a:t>
            </a:r>
            <a:r>
              <a:rPr lang="ru-RU" sz="3200" dirty="0"/>
              <a:t> </a:t>
            </a:r>
            <a:r>
              <a:rPr lang="ru-RU" sz="3200" dirty="0" err="1"/>
              <a:t>дистальну</a:t>
            </a:r>
            <a:r>
              <a:rPr lang="ru-RU" sz="3200" dirty="0"/>
              <a:t> третину </a:t>
            </a:r>
            <a:r>
              <a:rPr lang="ru-RU" sz="3200" dirty="0" err="1"/>
              <a:t>гомілки</a:t>
            </a:r>
            <a:r>
              <a:rPr lang="ru-RU" sz="3200" dirty="0"/>
              <a:t> </a:t>
            </a:r>
            <a:r>
              <a:rPr lang="ru-RU" sz="3200" dirty="0" err="1"/>
              <a:t>ураженої</a:t>
            </a:r>
            <a:r>
              <a:rPr lang="ru-RU" sz="3200" dirty="0"/>
              <a:t> </a:t>
            </a:r>
            <a:r>
              <a:rPr lang="ru-RU" sz="3200" dirty="0" err="1"/>
              <a:t>нижньої</a:t>
            </a:r>
            <a:r>
              <a:rPr lang="ru-RU" sz="3200" dirty="0"/>
              <a:t> </a:t>
            </a:r>
            <a:r>
              <a:rPr lang="ru-RU" sz="3200" dirty="0" err="1"/>
              <a:t>кінцівки</a:t>
            </a:r>
            <a:r>
              <a:rPr lang="ru-RU" sz="3200" dirty="0"/>
              <a:t> </a:t>
            </a:r>
            <a:r>
              <a:rPr lang="ru-RU" sz="3200" dirty="0" err="1"/>
              <a:t>пацієнта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Зігнути</a:t>
            </a:r>
            <a:r>
              <a:rPr lang="ru-RU" sz="3200" dirty="0"/>
              <a:t> ногу </a:t>
            </a:r>
            <a:r>
              <a:rPr lang="ru-RU" sz="3200" dirty="0" err="1"/>
              <a:t>під</a:t>
            </a:r>
            <a:r>
              <a:rPr lang="ru-RU" sz="3200" dirty="0"/>
              <a:t> прямим кутом у </a:t>
            </a:r>
            <a:r>
              <a:rPr lang="ru-RU" sz="3200" dirty="0" err="1"/>
              <a:t>коліні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Виконати</a:t>
            </a:r>
            <a:r>
              <a:rPr lang="ru-RU" sz="3200" dirty="0"/>
              <a:t> </a:t>
            </a:r>
            <a:r>
              <a:rPr lang="ru-RU" sz="3200" dirty="0" err="1"/>
              <a:t>розгинання</a:t>
            </a:r>
            <a:r>
              <a:rPr lang="ru-RU" sz="3200" dirty="0"/>
              <a:t> та </a:t>
            </a:r>
            <a:r>
              <a:rPr lang="ru-RU" sz="3200" dirty="0" err="1"/>
              <a:t>відведення</a:t>
            </a:r>
            <a:r>
              <a:rPr lang="ru-RU" sz="3200" dirty="0"/>
              <a:t> в </a:t>
            </a:r>
            <a:r>
              <a:rPr lang="ru-RU" sz="3200" dirty="0" err="1"/>
              <a:t>кульшовому</a:t>
            </a:r>
            <a:r>
              <a:rPr lang="ru-RU" sz="3200" dirty="0"/>
              <a:t> </a:t>
            </a:r>
            <a:r>
              <a:rPr lang="ru-RU" sz="3200" dirty="0" err="1"/>
              <a:t>суглобі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Повільно</a:t>
            </a:r>
            <a:r>
              <a:rPr lang="ru-RU" sz="3200" dirty="0"/>
              <a:t> </a:t>
            </a:r>
            <a:r>
              <a:rPr lang="ru-RU" sz="3200" dirty="0" err="1"/>
              <a:t>опустити</a:t>
            </a:r>
            <a:r>
              <a:rPr lang="ru-RU" sz="3200" dirty="0"/>
              <a:t> </a:t>
            </a:r>
            <a:r>
              <a:rPr lang="ru-RU" sz="3200" dirty="0" err="1"/>
              <a:t>нижню</a:t>
            </a:r>
            <a:r>
              <a:rPr lang="ru-RU" sz="3200" dirty="0"/>
              <a:t> </a:t>
            </a:r>
            <a:r>
              <a:rPr lang="ru-RU" sz="3200" dirty="0" err="1"/>
              <a:t>кінцівку</a:t>
            </a:r>
            <a:r>
              <a:rPr lang="ru-RU" sz="3200" dirty="0"/>
              <a:t>.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Знову</a:t>
            </a:r>
            <a:r>
              <a:rPr lang="ru-RU" sz="3200" dirty="0"/>
              <a:t> </a:t>
            </a:r>
            <a:r>
              <a:rPr lang="ru-RU" sz="3200" dirty="0" err="1"/>
              <a:t>виконати</a:t>
            </a:r>
            <a:r>
              <a:rPr lang="ru-RU" sz="3200" dirty="0"/>
              <a:t> </a:t>
            </a:r>
            <a:r>
              <a:rPr lang="ru-RU" sz="3200" dirty="0" err="1"/>
              <a:t>відведення</a:t>
            </a:r>
            <a:r>
              <a:rPr lang="ru-RU" sz="3200" dirty="0"/>
              <a:t> стегна, доки рух не буде </a:t>
            </a:r>
            <a:r>
              <a:rPr lang="ru-RU" sz="3200" dirty="0" err="1"/>
              <a:t>обмежений</a:t>
            </a:r>
            <a:r>
              <a:rPr lang="ru-RU" sz="3200" dirty="0"/>
              <a:t>. </a:t>
            </a:r>
          </a:p>
          <a:p>
            <a:pPr marL="514350" indent="-514350">
              <a:buAutoNum type="arabicPeriod"/>
            </a:pPr>
            <a:r>
              <a:rPr lang="ru-RU" sz="3200" dirty="0" err="1"/>
              <a:t>Оцінити</a:t>
            </a:r>
            <a:r>
              <a:rPr lang="ru-RU" sz="3200" dirty="0"/>
              <a:t> </a:t>
            </a:r>
            <a:r>
              <a:rPr lang="ru-RU" sz="3200" dirty="0" err="1"/>
              <a:t>результати</a:t>
            </a:r>
            <a:r>
              <a:rPr lang="ru-RU" sz="3200" dirty="0"/>
              <a:t> </a:t>
            </a:r>
            <a:r>
              <a:rPr lang="ru-RU" sz="3200" dirty="0" err="1"/>
              <a:t>тестування</a:t>
            </a:r>
            <a:endParaRPr lang="ru-UA" sz="3200" dirty="0"/>
          </a:p>
        </p:txBody>
      </p:sp>
    </p:spTree>
    <p:extLst>
      <p:ext uri="{BB962C8B-B14F-4D97-AF65-F5344CB8AC3E}">
        <p14:creationId xmlns:p14="http://schemas.microsoft.com/office/powerpoint/2010/main" val="889594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Рисунок 1">
            <a:extLst>
              <a:ext uri="{FF2B5EF4-FFF2-40B4-BE49-F238E27FC236}">
                <a16:creationId xmlns:a16="http://schemas.microsoft.com/office/drawing/2014/main" id="{DB4947E3-C51C-4DF6-BBB7-FD4AB1B6D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2" t="27635" r="33173" b="14246"/>
          <a:stretch>
            <a:fillRect/>
          </a:stretch>
        </p:blipFill>
        <p:spPr bwMode="auto">
          <a:xfrm>
            <a:off x="2630659" y="425509"/>
            <a:ext cx="6935372" cy="6129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115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FD010C-E1BF-499D-AE08-E9CC593E3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098" y="365125"/>
            <a:ext cx="11296356" cy="1325563"/>
          </a:xfrm>
        </p:spPr>
        <p:txBody>
          <a:bodyPr/>
          <a:lstStyle/>
          <a:p>
            <a:pPr algn="ctr"/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Оцінка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суглобової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кульшовому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суглобі</a:t>
            </a:r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UA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1F1B6-6A6F-40B4-8985-A0B65C0C28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2152357"/>
            <a:ext cx="11465170" cy="4340518"/>
          </a:xfrm>
        </p:spPr>
        <p:txBody>
          <a:bodyPr/>
          <a:lstStyle/>
          <a:p>
            <a:pPr algn="just"/>
            <a:r>
              <a:rPr lang="ru-RU" dirty="0" err="1"/>
              <a:t>Дослідження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 </a:t>
            </a:r>
            <a:r>
              <a:rPr lang="ru-RU" dirty="0" err="1"/>
              <a:t>дає</a:t>
            </a:r>
            <a:r>
              <a:rPr lang="ru-RU" dirty="0"/>
              <a:t>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ступінь</a:t>
            </a:r>
            <a:r>
              <a:rPr lang="ru-RU" dirty="0"/>
              <a:t> </a:t>
            </a:r>
            <a:r>
              <a:rPr lang="ru-RU" dirty="0" err="1"/>
              <a:t>розбовтаності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. </a:t>
            </a:r>
            <a:r>
              <a:rPr lang="ru-RU" dirty="0" err="1"/>
              <a:t>М’язи</a:t>
            </a:r>
            <a:r>
              <a:rPr lang="ru-RU" dirty="0"/>
              <a:t> </a:t>
            </a:r>
            <a:r>
              <a:rPr lang="ru-RU" dirty="0" err="1"/>
              <a:t>ділянки</a:t>
            </a:r>
            <a:r>
              <a:rPr lang="ru-RU" dirty="0"/>
              <a:t> </a:t>
            </a:r>
            <a:r>
              <a:rPr lang="ru-RU" dirty="0" err="1"/>
              <a:t>кульшового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 у максимально </a:t>
            </a:r>
            <a:r>
              <a:rPr lang="ru-RU" dirty="0" err="1"/>
              <a:t>розслабленому</a:t>
            </a:r>
            <a:r>
              <a:rPr lang="ru-RU" dirty="0"/>
              <a:t> </a:t>
            </a:r>
            <a:r>
              <a:rPr lang="ru-RU" dirty="0" err="1"/>
              <a:t>стані</a:t>
            </a:r>
            <a:r>
              <a:rPr lang="ru-RU" dirty="0"/>
              <a:t> (</a:t>
            </a:r>
            <a:r>
              <a:rPr lang="ru-RU" dirty="0" err="1"/>
              <a:t>положенні</a:t>
            </a:r>
            <a:r>
              <a:rPr lang="ru-RU" dirty="0"/>
              <a:t> спокою),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забезпечує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амплітуди</a:t>
            </a:r>
            <a:r>
              <a:rPr lang="ru-RU" dirty="0"/>
              <a:t> руху. </a:t>
            </a:r>
            <a:r>
              <a:rPr lang="ru-RU" dirty="0" err="1"/>
              <a:t>Положення</a:t>
            </a:r>
            <a:r>
              <a:rPr lang="ru-RU" dirty="0"/>
              <a:t> спокою для </a:t>
            </a:r>
            <a:r>
              <a:rPr lang="ru-RU" dirty="0" err="1"/>
              <a:t>кульшового</a:t>
            </a:r>
            <a:r>
              <a:rPr lang="ru-RU" dirty="0"/>
              <a:t> </a:t>
            </a:r>
            <a:r>
              <a:rPr lang="ru-RU" dirty="0" err="1"/>
              <a:t>суглоба</a:t>
            </a:r>
            <a:r>
              <a:rPr lang="ru-RU" dirty="0"/>
              <a:t> </a:t>
            </a:r>
            <a:r>
              <a:rPr lang="ru-RU" dirty="0" err="1"/>
              <a:t>досягається</a:t>
            </a:r>
            <a:r>
              <a:rPr lang="ru-RU" dirty="0"/>
              <a:t> при </a:t>
            </a:r>
            <a:r>
              <a:rPr lang="ru-RU" dirty="0" err="1"/>
              <a:t>згинанні</a:t>
            </a:r>
            <a:r>
              <a:rPr lang="ru-RU" dirty="0"/>
              <a:t> та </a:t>
            </a:r>
            <a:r>
              <a:rPr lang="ru-RU" dirty="0" err="1"/>
              <a:t>відведенні</a:t>
            </a:r>
            <a:r>
              <a:rPr lang="ru-RU" dirty="0"/>
              <a:t> на 30° з </a:t>
            </a:r>
            <a:r>
              <a:rPr lang="ru-RU" dirty="0" err="1"/>
              <a:t>одночасною</a:t>
            </a:r>
            <a:r>
              <a:rPr lang="ru-RU" dirty="0"/>
              <a:t> легкою </a:t>
            </a:r>
            <a:r>
              <a:rPr lang="ru-RU" dirty="0" err="1"/>
              <a:t>зовнішньою</a:t>
            </a:r>
            <a:r>
              <a:rPr lang="ru-RU" dirty="0"/>
              <a:t> </a:t>
            </a:r>
            <a:r>
              <a:rPr lang="ru-RU" dirty="0" err="1"/>
              <a:t>ротацією</a:t>
            </a:r>
            <a:r>
              <a:rPr lang="ru-RU" dirty="0"/>
              <a:t> (</a:t>
            </a:r>
            <a:r>
              <a:rPr lang="en-US" dirty="0" err="1"/>
              <a:t>Kaltenborn</a:t>
            </a:r>
            <a:r>
              <a:rPr lang="en-US" dirty="0"/>
              <a:t>, 2011).</a:t>
            </a:r>
            <a:endParaRPr lang="ru-UA" dirty="0"/>
          </a:p>
        </p:txBody>
      </p:sp>
    </p:spTree>
    <p:extLst>
      <p:ext uri="{BB962C8B-B14F-4D97-AF65-F5344CB8AC3E}">
        <p14:creationId xmlns:p14="http://schemas.microsoft.com/office/powerpoint/2010/main" val="928299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F9E677-10D0-4AE5-AEA8-409F0BF40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/>
              <a:t>Тракція</a:t>
            </a:r>
            <a:r>
              <a:rPr lang="ru-RU" dirty="0"/>
              <a:t> (</a:t>
            </a:r>
            <a:r>
              <a:rPr lang="ru-RU" dirty="0" err="1"/>
              <a:t>поздовжня</a:t>
            </a:r>
            <a:r>
              <a:rPr lang="ru-RU" dirty="0"/>
              <a:t> </a:t>
            </a:r>
            <a:r>
              <a:rPr lang="ru-RU" dirty="0" err="1"/>
              <a:t>дистракція</a:t>
            </a:r>
            <a:r>
              <a:rPr lang="ru-RU" dirty="0"/>
              <a:t>) </a:t>
            </a:r>
            <a:endParaRPr lang="ru-UA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DAF241-36CB-4EB8-B5F6-E6F06C98BE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963" y="1448972"/>
            <a:ext cx="11493305" cy="4727991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/>
              <a:t>Вихідне</a:t>
            </a:r>
            <a:r>
              <a:rPr lang="ru-RU" sz="2400" dirty="0"/>
              <a:t> </a:t>
            </a:r>
            <a:r>
              <a:rPr lang="ru-RU" sz="2400" dirty="0" err="1"/>
              <a:t>положення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 – </a:t>
            </a:r>
            <a:r>
              <a:rPr lang="ru-RU" sz="2400" dirty="0" err="1"/>
              <a:t>лежачи</a:t>
            </a:r>
            <a:r>
              <a:rPr lang="ru-RU" sz="2400" dirty="0"/>
              <a:t> на </a:t>
            </a:r>
            <a:r>
              <a:rPr lang="ru-RU" sz="2400" dirty="0" err="1"/>
              <a:t>спині</a:t>
            </a:r>
            <a:r>
              <a:rPr lang="ru-RU" sz="2400" dirty="0"/>
              <a:t>, </a:t>
            </a:r>
            <a:r>
              <a:rPr lang="ru-RU" sz="2400" dirty="0" err="1"/>
              <a:t>кульшовий</a:t>
            </a:r>
            <a:r>
              <a:rPr lang="ru-RU" sz="2400" dirty="0"/>
              <a:t> </a:t>
            </a:r>
            <a:r>
              <a:rPr lang="ru-RU" sz="2400" dirty="0" err="1"/>
              <a:t>суглоб</a:t>
            </a:r>
            <a:r>
              <a:rPr lang="ru-RU" sz="2400" dirty="0"/>
              <a:t> </a:t>
            </a:r>
            <a:r>
              <a:rPr lang="ru-RU" sz="2400" dirty="0" err="1"/>
              <a:t>розслаблений</a:t>
            </a:r>
            <a:r>
              <a:rPr lang="ru-RU" sz="2400" dirty="0"/>
              <a:t>, </a:t>
            </a:r>
            <a:r>
              <a:rPr lang="ru-RU" sz="2400" dirty="0" err="1"/>
              <a:t>колінний</a:t>
            </a:r>
            <a:r>
              <a:rPr lang="ru-RU" sz="2400" dirty="0"/>
              <a:t> </a:t>
            </a:r>
            <a:r>
              <a:rPr lang="ru-RU" sz="2400" dirty="0" err="1"/>
              <a:t>суглоб</a:t>
            </a:r>
            <a:r>
              <a:rPr lang="ru-RU" sz="2400" dirty="0"/>
              <a:t> – у </a:t>
            </a:r>
            <a:r>
              <a:rPr lang="ru-RU" sz="2400" dirty="0" err="1"/>
              <a:t>положенні</a:t>
            </a:r>
            <a:r>
              <a:rPr lang="ru-RU" sz="2400" dirty="0"/>
              <a:t> </a:t>
            </a:r>
            <a:r>
              <a:rPr lang="ru-RU" sz="2400" dirty="0" err="1"/>
              <a:t>згинання</a:t>
            </a:r>
            <a:r>
              <a:rPr lang="ru-RU" sz="2400" dirty="0"/>
              <a:t>. Терапевт </a:t>
            </a:r>
            <a:r>
              <a:rPr lang="ru-RU" sz="2400" dirty="0" err="1"/>
              <a:t>стоїть</a:t>
            </a:r>
            <a:r>
              <a:rPr lang="ru-RU" sz="2400" dirty="0"/>
              <a:t> </a:t>
            </a:r>
            <a:r>
              <a:rPr lang="ru-RU" sz="2400" dirty="0" err="1"/>
              <a:t>збоку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столу </a:t>
            </a:r>
            <a:r>
              <a:rPr lang="ru-RU" sz="2400" dirty="0" err="1"/>
              <a:t>біля</a:t>
            </a:r>
            <a:r>
              <a:rPr lang="ru-RU" sz="2400" dirty="0"/>
              <a:t> </a:t>
            </a:r>
            <a:r>
              <a:rPr lang="ru-RU" sz="2400" dirty="0" err="1"/>
              <a:t>ніг</a:t>
            </a:r>
            <a:r>
              <a:rPr lang="ru-RU" sz="2400" dirty="0"/>
              <a:t> </a:t>
            </a:r>
            <a:r>
              <a:rPr lang="ru-RU" sz="2400" dirty="0" err="1"/>
              <a:t>пацієнта</a:t>
            </a:r>
            <a:r>
              <a:rPr lang="ru-RU" sz="2400" dirty="0"/>
              <a:t>. </a:t>
            </a:r>
            <a:r>
              <a:rPr lang="ru-RU" sz="2400" dirty="0" err="1"/>
              <a:t>Щоб</a:t>
            </a:r>
            <a:r>
              <a:rPr lang="ru-RU" sz="2400" dirty="0"/>
              <a:t> </a:t>
            </a:r>
            <a:r>
              <a:rPr lang="ru-RU" sz="2400" dirty="0" err="1"/>
              <a:t>усі</a:t>
            </a:r>
            <a:r>
              <a:rPr lang="ru-RU" sz="2400" dirty="0"/>
              <a:t> рухи </a:t>
            </a:r>
            <a:r>
              <a:rPr lang="ru-RU" sz="2400" dirty="0" err="1"/>
              <a:t>виконувались</a:t>
            </a:r>
            <a:r>
              <a:rPr lang="ru-RU" sz="2400" dirty="0"/>
              <a:t> </a:t>
            </a:r>
            <a:r>
              <a:rPr lang="ru-RU" sz="2400" dirty="0" err="1"/>
              <a:t>тільки</a:t>
            </a:r>
            <a:r>
              <a:rPr lang="ru-RU" sz="2400" dirty="0"/>
              <a:t> в </a:t>
            </a:r>
            <a:r>
              <a:rPr lang="ru-RU" sz="2400" dirty="0" err="1"/>
              <a:t>кульшовому</a:t>
            </a:r>
            <a:r>
              <a:rPr lang="ru-RU" sz="2400" dirty="0"/>
              <a:t> </a:t>
            </a:r>
            <a:r>
              <a:rPr lang="ru-RU" sz="2400" dirty="0" err="1"/>
              <a:t>суглобі</a:t>
            </a:r>
            <a:r>
              <a:rPr lang="ru-RU" sz="2400" dirty="0"/>
              <a:t>, таз </a:t>
            </a:r>
            <a:r>
              <a:rPr lang="ru-RU" sz="2400" dirty="0" err="1"/>
              <a:t>необхідно</a:t>
            </a:r>
            <a:r>
              <a:rPr lang="ru-RU" sz="2400" dirty="0"/>
              <a:t> </a:t>
            </a:r>
            <a:r>
              <a:rPr lang="ru-RU" sz="2400" dirty="0" err="1"/>
              <a:t>стабілізувати</a:t>
            </a:r>
            <a:r>
              <a:rPr lang="ru-RU" sz="2400" dirty="0"/>
              <a:t> </a:t>
            </a:r>
            <a:r>
              <a:rPr lang="ru-RU" sz="2400" dirty="0" err="1"/>
              <a:t>спеціальними</a:t>
            </a:r>
            <a:r>
              <a:rPr lang="ru-RU" sz="2400" dirty="0"/>
              <a:t> </a:t>
            </a:r>
            <a:r>
              <a:rPr lang="ru-RU" sz="2400" dirty="0" err="1"/>
              <a:t>ременями</a:t>
            </a:r>
            <a:r>
              <a:rPr lang="ru-RU" sz="2400" dirty="0"/>
              <a:t>. </a:t>
            </a:r>
            <a:r>
              <a:rPr lang="ru-RU" sz="2400" dirty="0" err="1"/>
              <a:t>Утримуючи</a:t>
            </a:r>
            <a:r>
              <a:rPr lang="ru-RU" sz="2400" dirty="0"/>
              <a:t> </a:t>
            </a:r>
            <a:r>
              <a:rPr lang="ru-RU" sz="2400" dirty="0" err="1"/>
              <a:t>обома</a:t>
            </a:r>
            <a:r>
              <a:rPr lang="ru-RU" sz="2400" dirty="0"/>
              <a:t> руками </a:t>
            </a:r>
            <a:r>
              <a:rPr lang="ru-RU" sz="2400" dirty="0" err="1"/>
              <a:t>внутрішню</a:t>
            </a:r>
            <a:r>
              <a:rPr lang="ru-RU" sz="2400" dirty="0"/>
              <a:t> й </a:t>
            </a:r>
            <a:r>
              <a:rPr lang="ru-RU" sz="2400" dirty="0" err="1"/>
              <a:t>зовнішню</a:t>
            </a:r>
            <a:r>
              <a:rPr lang="ru-RU" sz="2400" dirty="0"/>
              <a:t> </a:t>
            </a:r>
            <a:r>
              <a:rPr lang="ru-RU" sz="2400" dirty="0" err="1"/>
              <a:t>поверхні</a:t>
            </a:r>
            <a:r>
              <a:rPr lang="ru-RU" sz="2400" dirty="0"/>
              <a:t> стегна у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нижній</a:t>
            </a:r>
            <a:r>
              <a:rPr lang="ru-RU" sz="2400" dirty="0"/>
              <a:t> </a:t>
            </a:r>
            <a:r>
              <a:rPr lang="ru-RU" sz="2400" dirty="0" err="1"/>
              <a:t>половині</a:t>
            </a:r>
            <a:r>
              <a:rPr lang="ru-RU" sz="2400" dirty="0"/>
              <a:t> </a:t>
            </a:r>
            <a:r>
              <a:rPr lang="ru-RU" sz="2400" dirty="0" err="1"/>
              <a:t>зміщують</a:t>
            </a:r>
            <a:r>
              <a:rPr lang="ru-RU" sz="2400" dirty="0"/>
              <a:t> стегно в </a:t>
            </a:r>
            <a:r>
              <a:rPr lang="ru-RU" sz="2400" dirty="0" err="1"/>
              <a:t>поздовжньому</a:t>
            </a:r>
            <a:r>
              <a:rPr lang="ru-RU" sz="2400" dirty="0"/>
              <a:t> </a:t>
            </a:r>
            <a:r>
              <a:rPr lang="ru-RU" sz="2400" dirty="0" err="1"/>
              <a:t>напрямку</a:t>
            </a:r>
            <a:r>
              <a:rPr lang="ru-RU" sz="2400" dirty="0"/>
              <a:t> до </a:t>
            </a:r>
            <a:r>
              <a:rPr lang="ru-RU" sz="2400" dirty="0" err="1"/>
              <a:t>відчуття</a:t>
            </a:r>
            <a:r>
              <a:rPr lang="ru-RU" sz="2400" dirty="0"/>
              <a:t> опору. </a:t>
            </a:r>
            <a:r>
              <a:rPr lang="ru-RU" sz="2400" dirty="0" err="1"/>
              <a:t>Цей</a:t>
            </a:r>
            <a:r>
              <a:rPr lang="ru-RU" sz="2400" dirty="0"/>
              <a:t> </a:t>
            </a:r>
            <a:r>
              <a:rPr lang="ru-RU" sz="2400" dirty="0" err="1"/>
              <a:t>прийом</a:t>
            </a:r>
            <a:r>
              <a:rPr lang="ru-RU" sz="2400" dirty="0"/>
              <a:t> </a:t>
            </a:r>
            <a:r>
              <a:rPr lang="ru-RU" sz="2400" dirty="0" err="1"/>
              <a:t>дозволяє</a:t>
            </a:r>
            <a:r>
              <a:rPr lang="ru-RU" sz="2400" dirty="0"/>
              <a:t> </a:t>
            </a:r>
            <a:r>
              <a:rPr lang="ru-RU" sz="2400" dirty="0" err="1"/>
              <a:t>відвести</a:t>
            </a:r>
            <a:r>
              <a:rPr lang="ru-RU" sz="2400" dirty="0"/>
              <a:t> головку </a:t>
            </a:r>
            <a:r>
              <a:rPr lang="ru-RU" sz="2400" dirty="0" err="1"/>
              <a:t>стегнової</a:t>
            </a:r>
            <a:r>
              <a:rPr lang="ru-RU" sz="2400" dirty="0"/>
              <a:t> </a:t>
            </a:r>
            <a:r>
              <a:rPr lang="ru-RU" sz="2400" dirty="0" err="1"/>
              <a:t>кістки</a:t>
            </a:r>
            <a:r>
              <a:rPr lang="ru-RU" sz="2400" dirty="0"/>
              <a:t> </a:t>
            </a:r>
            <a:r>
              <a:rPr lang="ru-RU" sz="2400" dirty="0" err="1"/>
              <a:t>від</a:t>
            </a:r>
            <a:r>
              <a:rPr lang="ru-RU" sz="2400" dirty="0"/>
              <a:t> </a:t>
            </a:r>
            <a:r>
              <a:rPr lang="ru-RU" sz="2400" dirty="0" err="1"/>
              <a:t>кульшової</a:t>
            </a:r>
            <a:r>
              <a:rPr lang="ru-RU" sz="2400" dirty="0"/>
              <a:t> </a:t>
            </a:r>
            <a:r>
              <a:rPr lang="ru-RU" sz="2400" dirty="0" err="1"/>
              <a:t>западини</a:t>
            </a:r>
            <a:r>
              <a:rPr lang="ru-RU" sz="2400" dirty="0"/>
              <a:t> донизу (рис.1). </a:t>
            </a:r>
          </a:p>
          <a:p>
            <a:pPr algn="just"/>
            <a:endParaRPr lang="ru-UA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FEC0D-0EA2-4ED0-AC97-80E621339448}"/>
              </a:ext>
            </a:extLst>
          </p:cNvPr>
          <p:cNvPicPr/>
          <p:nvPr/>
        </p:nvPicPr>
        <p:blipFill rotWithShape="1">
          <a:blip r:embed="rId2"/>
          <a:srcRect l="31108" t="27662" r="22393" b="46673"/>
          <a:stretch/>
        </p:blipFill>
        <p:spPr bwMode="auto">
          <a:xfrm>
            <a:off x="2883877" y="3953633"/>
            <a:ext cx="6865033" cy="21881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220144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950</Words>
  <Application>Microsoft Office PowerPoint</Application>
  <PresentationFormat>Широкоэкранный</PresentationFormat>
  <Paragraphs>46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Тест Ober’s test</vt:lpstr>
      <vt:lpstr>Презентация PowerPoint</vt:lpstr>
      <vt:lpstr>Презентация PowerPoint</vt:lpstr>
      <vt:lpstr>Презентация PowerPoint</vt:lpstr>
      <vt:lpstr>Оцінка суглобової гри у кульшовому суглобі </vt:lpstr>
      <vt:lpstr>Тракція (поздовжня дистракція) </vt:lpstr>
      <vt:lpstr>Презентация PowerPoint</vt:lpstr>
      <vt:lpstr>Латеральна дистракція чи ковзання. </vt:lpstr>
      <vt:lpstr>Вентральне ковзання головки стегнової кістки. </vt:lpstr>
      <vt:lpstr>Тест Транделенбурга  Визначення сили та витривалості абдукторів кульшового суглоба</vt:lpstr>
      <vt:lpstr>Презентация PowerPoint</vt:lpstr>
      <vt:lpstr>Симптом Штеймана </vt:lpstr>
      <vt:lpstr>Презентация PowerPoint</vt:lpstr>
      <vt:lpstr>Тест Galeazzi-Ellis  Оцінювання різниці довжини нижніх кінцівок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Тест Ober’s test</dc:title>
  <dc:creator>Елена Бессарабова</dc:creator>
  <cp:lastModifiedBy>Елена Бессарабова</cp:lastModifiedBy>
  <cp:revision>9</cp:revision>
  <dcterms:created xsi:type="dcterms:W3CDTF">2023-03-29T17:33:52Z</dcterms:created>
  <dcterms:modified xsi:type="dcterms:W3CDTF">2023-03-29T20:30:36Z</dcterms:modified>
</cp:coreProperties>
</file>