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304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494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77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936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077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146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32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14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304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7131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E2A63B-632D-4150-8A73-1AFB90C420B4}" type="datetimeFigureOut">
              <a:rPr lang="ru-UA" smtClean="0"/>
              <a:t>14.03.2023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3D29EC-CDC2-48D8-9CED-61EF4DEC306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83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667A5-5A2D-4599-B9F0-BD14E3C77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СИНДРОМ ГРУШОПОДІБНОГО МЯЗА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FFE187-A3AB-4642-8261-F9BC7F5BF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79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619F3-C9A5-4DD5-8C72-FB19B83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252585"/>
            <a:ext cx="4999892" cy="1006474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В.П. лежачи на животі</a:t>
            </a:r>
            <a:endParaRPr lang="ru-UA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31C95B-3D5C-445D-8BBF-59CEC8858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18" y="1706416"/>
            <a:ext cx="4479388" cy="3892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29A3B-92B0-4592-9197-B629BF83A26D}"/>
              </a:ext>
            </a:extLst>
          </p:cNvPr>
          <p:cNvSpPr txBox="1"/>
          <p:nvPr/>
        </p:nvSpPr>
        <p:spPr>
          <a:xfrm>
            <a:off x="5413829" y="420804"/>
            <a:ext cx="6154057" cy="6016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зайняти вихідне положення лежачи на животі.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 з боку від пацієнта з протилежної ураженій стороні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зігнути ногу з ураженої сторони в колінному суглобі на 90°, відвести гомілку назовні, посилюючи внутрішню ротацію стегна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Здійснити фіксацію: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рука фіксує п’яту пацієнта;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 здійснює стабілізацію таза для виключення ротації;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зробити вдих у фазі наростання статичної напруги.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зробити видих на етапі розтягування та релаксації.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Повторити процедуру 4 рази.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Довідатися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самопочуття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пацієнта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Повідомити пацієнта про закінчення процедури. Пояснити пацієнту його подальші дії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Продезінфікувати руки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5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пражнения с одинарным массажным мячом">
            <a:extLst>
              <a:ext uri="{FF2B5EF4-FFF2-40B4-BE49-F238E27FC236}">
                <a16:creationId xmlns:a16="http://schemas.microsoft.com/office/drawing/2014/main" id="{C3049BDB-950A-490C-A370-C1016B32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7" y="462256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стые упражнения при защемлении седалищного нерва и синдрома грушевидной  мышцы.">
            <a:extLst>
              <a:ext uri="{FF2B5EF4-FFF2-40B4-BE49-F238E27FC236}">
                <a16:creationId xmlns:a16="http://schemas.microsoft.com/office/drawing/2014/main" id="{A22ABD73-AE9E-46E9-90BF-ED52A4CE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54" y="702211"/>
            <a:ext cx="3161330" cy="31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индром грушевидной мышцы [лечение, симптомы и причины]">
            <a:extLst>
              <a:ext uri="{FF2B5EF4-FFF2-40B4-BE49-F238E27FC236}">
                <a16:creationId xmlns:a16="http://schemas.microsoft.com/office/drawing/2014/main" id="{744C2E07-FFE4-461F-BD22-82AA2263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7" y="275561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индром грушевидной мышцы (пириформис-синдром) / Справочник / Мануальный  терапевт Алексей Тимофеев">
            <a:extLst>
              <a:ext uri="{FF2B5EF4-FFF2-40B4-BE49-F238E27FC236}">
                <a16:creationId xmlns:a16="http://schemas.microsoft.com/office/drawing/2014/main" id="{F784C574-3B26-42C6-B99C-516B639F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06" y="4485688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стяжка грушевидной мышцы - 67 фото">
            <a:extLst>
              <a:ext uri="{FF2B5EF4-FFF2-40B4-BE49-F238E27FC236}">
                <a16:creationId xmlns:a16="http://schemas.microsoft.com/office/drawing/2014/main" id="{625D0EF0-8E08-405D-8862-B6F79EFA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2" y="958216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индром грушевидной мышцы - PRO здоровье - Блоги - Sports.ru">
            <a:extLst>
              <a:ext uri="{FF2B5EF4-FFF2-40B4-BE49-F238E27FC236}">
                <a16:creationId xmlns:a16="http://schemas.microsoft.com/office/drawing/2014/main" id="{42944002-A4CE-4CB6-9CE3-85FC0A0F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7" y="4913947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Спазм грушевидной мышцы: причины, симптомы и лечение">
            <a:extLst>
              <a:ext uri="{FF2B5EF4-FFF2-40B4-BE49-F238E27FC236}">
                <a16:creationId xmlns:a16="http://schemas.microsoft.com/office/drawing/2014/main" id="{6325C111-4914-490B-AEA9-C0279264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2" y="41237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8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зм грушоподібного м'яза з роздратуванням сідничного">
            <a:extLst>
              <a:ext uri="{FF2B5EF4-FFF2-40B4-BE49-F238E27FC236}">
                <a16:creationId xmlns:a16="http://schemas.microsoft.com/office/drawing/2014/main" id="{E08C0EEA-1A92-4E2E-AB8B-B73912AAAE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28" y="1051620"/>
            <a:ext cx="8154232" cy="53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D95574-C6B9-4436-BF8D-D1D2C108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6" y="576776"/>
            <a:ext cx="9706708" cy="5795890"/>
          </a:xfrm>
        </p:spPr>
      </p:pic>
    </p:spTree>
    <p:extLst>
      <p:ext uri="{BB962C8B-B14F-4D97-AF65-F5344CB8AC3E}">
        <p14:creationId xmlns:p14="http://schemas.microsoft.com/office/powerpoint/2010/main" val="278183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ЧЕНИЕ ПАТЕЛЛОФЕМОРАЛЬНОЙ ХОНДРОПАТИИ MD-KNEE и ZEEL T, ПЕРЕДАЮЩИХСЯ С  ПОМОЩЬЮ O2, В СРАВНЕНИИ С НИМЕСУЛИД и ХОНДРОИТИН СУЛЬФАТ - Guna">
            <a:extLst>
              <a:ext uri="{FF2B5EF4-FFF2-40B4-BE49-F238E27FC236}">
                <a16:creationId xmlns:a16="http://schemas.microsoft.com/office/drawing/2014/main" id="{3BB4C3A4-E043-4CD1-86C5-B52A91F0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19" y="2650694"/>
            <a:ext cx="29241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u Valgum — Вікіпедія">
            <a:extLst>
              <a:ext uri="{FF2B5EF4-FFF2-40B4-BE49-F238E27FC236}">
                <a16:creationId xmlns:a16="http://schemas.microsoft.com/office/drawing/2014/main" id="{07E05E55-5596-4F13-B5B1-882F939E5B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2" y="846626"/>
            <a:ext cx="2095238" cy="37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ysio Sapiens - ЗНАЧЕНИЕ УГЛА Q 👨‍⚕️ Направление и величина силы  четырехглавой мышцы бедра оказывают большое влияние на биомеханику  пателло-феморального сустава. Вектор силы квадрицепса ориентирован  латерально по отношению к линии сустава. Поскольку">
            <a:extLst>
              <a:ext uri="{FF2B5EF4-FFF2-40B4-BE49-F238E27FC236}">
                <a16:creationId xmlns:a16="http://schemas.microsoft.com/office/drawing/2014/main" id="{32D0A625-7F47-4FCB-B879-BB11EADB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82" y="1376875"/>
            <a:ext cx="3610194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1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812F2-1D1F-4E1A-8361-F215EE72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2405577"/>
            <a:ext cx="5092504" cy="34917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E4FE0B-AB1F-4DA0-AD0D-2907F646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5576"/>
            <a:ext cx="5120214" cy="349175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A9B7899-14AB-4DAA-ABF6-4253FA509695}"/>
              </a:ext>
            </a:extLst>
          </p:cNvPr>
          <p:cNvSpPr/>
          <p:nvPr/>
        </p:nvSpPr>
        <p:spPr>
          <a:xfrm>
            <a:off x="731521" y="731520"/>
            <a:ext cx="10592971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/>
              <a:t>Діагностика грушоподібного м'яза</a:t>
            </a:r>
            <a:endParaRPr lang="ru-UA" sz="4400" dirty="0"/>
          </a:p>
        </p:txBody>
      </p:sp>
    </p:spTree>
    <p:extLst>
      <p:ext uri="{BB962C8B-B14F-4D97-AF65-F5344CB8AC3E}">
        <p14:creationId xmlns:p14="http://schemas.microsoft.com/office/powerpoint/2010/main" val="172882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79F0-4FF5-44A0-BA91-C219E407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450166"/>
            <a:ext cx="10466363" cy="1703246"/>
          </a:xfrm>
        </p:spPr>
        <p:txBody>
          <a:bodyPr>
            <a:norm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ММТ ГРУШОПОДІБНОГО М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</a:t>
            </a:r>
            <a:endParaRPr lang="ru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FA760E-F3B4-4ECA-8E21-4141CB8B9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4" y="2691190"/>
            <a:ext cx="5022165" cy="35830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B24EDD-1775-448E-A384-4B6DBC50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89" y="2691190"/>
            <a:ext cx="5022165" cy="35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85BE98-9D8B-412C-9726-E4B58005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98" y="886264"/>
            <a:ext cx="5448885" cy="48736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D06820-F83A-4306-B491-49AE62664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11" y="886265"/>
            <a:ext cx="5336691" cy="48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65978-E6FF-4F93-9D05-8BA37CFB2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19975"/>
          </a:xfrm>
        </p:spPr>
        <p:txBody>
          <a:bodyPr>
            <a:normAutofit fontScale="90000"/>
          </a:bodyPr>
          <a:lstStyle/>
          <a:p>
            <a:r>
              <a:rPr lang="uk-UA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Постізометрична</a:t>
            </a:r>
            <a:r>
              <a:rPr lang="uk-U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релаксація грушоподібного м’яза</a:t>
            </a:r>
            <a:br>
              <a:rPr lang="ru-U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146098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591A6-520D-46F2-96A7-D2CB1B5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0" y="365126"/>
            <a:ext cx="4473526" cy="1041644"/>
          </a:xfrm>
        </p:spPr>
        <p:txBody>
          <a:bodyPr>
            <a:noAutofit/>
          </a:bodyPr>
          <a:lstStyle/>
          <a:p>
            <a:r>
              <a:rPr lang="uk-UA" sz="3600" dirty="0"/>
              <a:t>В.П. лежачи на спині</a:t>
            </a:r>
            <a:endParaRPr lang="ru-UA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5F8BDD-2EF6-4ED6-90FB-4E1E36975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05" y="1927274"/>
            <a:ext cx="4237496" cy="39670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60D53-2A6E-42BA-B390-DE889AF27C94}"/>
              </a:ext>
            </a:extLst>
          </p:cNvPr>
          <p:cNvSpPr txBox="1"/>
          <p:nvPr/>
        </p:nvSpPr>
        <p:spPr>
          <a:xfrm>
            <a:off x="4962378" y="132254"/>
            <a:ext cx="7037364" cy="659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дій: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 вигляд: білий халат/медичний костюм, зручне взуття, медична шапочка, медична маска на обличчі, гумові рукавички на руках.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Привітатися та представитися, позначити свою роль.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Оцінити стан пацієнта і довколишні умови.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 до роботи валики або подушки.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Проінструктувати пацієнта щодо проведення процедури ПИР та отримати усну згоду: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пасивним розтягуванням після попереднього їх напруження.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 з боку від пацієнта з ураженої сторони.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зігнути ногу з ураженої сторони в колінному та кульшовому суглобі, а стопу завести за коліно протилежної ноги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Здійснити фіксацію.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рука фіксує верхньої передньої ості клубової кістки;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 знаходиться на колінному суглобі ураженої сторони;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зробити вдих у фазі наростання статичної напруги.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Попросити пацієнта зробити видих на етапі розтягування та релаксації.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Повторити процедуру 4 рази.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6616103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271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Times New Roman</vt:lpstr>
      <vt:lpstr>Посылка</vt:lpstr>
      <vt:lpstr>СИНДРОМ ГРУШОПОДІБНОГО МЯЗА</vt:lpstr>
      <vt:lpstr>Презентация PowerPoint</vt:lpstr>
      <vt:lpstr>Презентация PowerPoint</vt:lpstr>
      <vt:lpstr>Презентация PowerPoint</vt:lpstr>
      <vt:lpstr>Презентация PowerPoint</vt:lpstr>
      <vt:lpstr>ММТ ГРУШОПОДІБНОГО М’ЯЗА</vt:lpstr>
      <vt:lpstr>Презентация PowerPoint</vt:lpstr>
      <vt:lpstr>Постізометрична релаксація грушоподібного м’яза </vt:lpstr>
      <vt:lpstr>В.П. лежачи на спині</vt:lpstr>
      <vt:lpstr>В.П. лежачи на животі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ГРУШОПОДІБНОГО МЯЗА</dc:title>
  <dc:creator>Елена Бессарабова</dc:creator>
  <cp:lastModifiedBy>Елена Бессарабова</cp:lastModifiedBy>
  <cp:revision>12</cp:revision>
  <dcterms:created xsi:type="dcterms:W3CDTF">2023-03-04T18:32:39Z</dcterms:created>
  <dcterms:modified xsi:type="dcterms:W3CDTF">2023-03-14T15:10:19Z</dcterms:modified>
</cp:coreProperties>
</file>