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F8D34-5B5A-4BDC-8E0B-F47CB9AFAC29}" type="datetimeFigureOut">
              <a:rPr lang="ru-RU" smtClean="0"/>
              <a:t>02.04.2023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81475A-1982-4E2E-B743-1B4094236BE2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F8D34-5B5A-4BDC-8E0B-F47CB9AFAC29}" type="datetimeFigureOut">
              <a:rPr lang="ru-RU" smtClean="0"/>
              <a:t>02.04.2023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1475A-1982-4E2E-B743-1B4094236B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F8D34-5B5A-4BDC-8E0B-F47CB9AFAC29}" type="datetimeFigureOut">
              <a:rPr lang="ru-RU" smtClean="0"/>
              <a:t>02.04.2023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1475A-1982-4E2E-B743-1B4094236B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D7F8D34-5B5A-4BDC-8E0B-F47CB9AFAC29}" type="datetimeFigureOut">
              <a:rPr lang="ru-RU" smtClean="0"/>
              <a:t>02.04.2023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C81475A-1982-4E2E-B743-1B4094236BE2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F8D34-5B5A-4BDC-8E0B-F47CB9AFAC29}" type="datetimeFigureOut">
              <a:rPr lang="ru-RU" smtClean="0"/>
              <a:t>02.04.2023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1475A-1982-4E2E-B743-1B4094236BE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F8D34-5B5A-4BDC-8E0B-F47CB9AFAC29}" type="datetimeFigureOut">
              <a:rPr lang="ru-RU" smtClean="0"/>
              <a:t>02.04.2023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1475A-1982-4E2E-B743-1B4094236BE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1475A-1982-4E2E-B743-1B4094236BE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F8D34-5B5A-4BDC-8E0B-F47CB9AFAC29}" type="datetimeFigureOut">
              <a:rPr lang="ru-RU" smtClean="0"/>
              <a:t>02.04.2023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F8D34-5B5A-4BDC-8E0B-F47CB9AFAC29}" type="datetimeFigureOut">
              <a:rPr lang="ru-RU" smtClean="0"/>
              <a:t>02.04.2023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1475A-1982-4E2E-B743-1B4094236BE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F8D34-5B5A-4BDC-8E0B-F47CB9AFAC29}" type="datetimeFigureOut">
              <a:rPr lang="ru-RU" smtClean="0"/>
              <a:t>02.04.2023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1475A-1982-4E2E-B743-1B4094236B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D7F8D34-5B5A-4BDC-8E0B-F47CB9AFAC29}" type="datetimeFigureOut">
              <a:rPr lang="ru-RU" smtClean="0"/>
              <a:t>02.04.2023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C81475A-1982-4E2E-B743-1B4094236BE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F8D34-5B5A-4BDC-8E0B-F47CB9AFAC29}" type="datetimeFigureOut">
              <a:rPr lang="ru-RU" smtClean="0"/>
              <a:t>02.04.2023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81475A-1982-4E2E-B743-1B4094236BE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D7F8D34-5B5A-4BDC-8E0B-F47CB9AFAC29}" type="datetimeFigureOut">
              <a:rPr lang="ru-RU" smtClean="0"/>
              <a:t>02.04.2023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C81475A-1982-4E2E-B743-1B4094236BE2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060848"/>
            <a:ext cx="8305800" cy="1981200"/>
          </a:xfrm>
        </p:spPr>
        <p:txBody>
          <a:bodyPr>
            <a:normAutofit fontScale="90000"/>
          </a:bodyPr>
          <a:lstStyle/>
          <a:p>
            <a:r>
              <a:rPr lang="uk-UA" dirty="0"/>
              <a:t>Рухові програми </a:t>
            </a:r>
            <a:r>
              <a:rPr lang="uk-UA" dirty="0" smtClean="0"/>
              <a:t>та </a:t>
            </a:r>
            <a:r>
              <a:rPr lang="uk-UA" dirty="0"/>
              <a:t>управління рухами. Увага.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612845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Адекватність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рухів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багаторівневості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регуляції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досягається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виробленням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рухової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програми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яка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включає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себе не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тільки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набір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базових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команд,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набір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підпрограм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коригують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формуванні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беруть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участь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стовбурові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кортикальні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структури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обов'язковим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включенням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прямих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зворотних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зв'язків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забезпечують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формування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замкнутих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кільцевих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регуляторних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систем.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базі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таких систем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забезпечується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координація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рухів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урахуванням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мотивації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ціле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положення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для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необхідна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відмова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надлишкових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ступенів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свободи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вибір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найбільш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адекватної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призводить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результату,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міру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досягається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все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швидше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точніше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рахунок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коригування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початкової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програми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реалізації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рухових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завдань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істотну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роль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грає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побудова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мозком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моделі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власного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тіла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(так звана "схема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тіла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")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моделі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зовнішнього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світу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співвіднесеної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моделлю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схеми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тіла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Відомим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проявом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"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схеми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тіла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фантом,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спостерігається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клініцистами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відсутньої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ампутованої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кінцівки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модель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можливо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елементи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вродженою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фантом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місце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подібних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уроджених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каліцтв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Уявлення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схему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тіла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про схему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зовнішнього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простору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можуть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страждати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впливом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порушення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кровообігу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анестезії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гіпнозу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галюциногенів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Прикладом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можуть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бути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спостереження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Грофа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призвели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впливом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ЛСД до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ставлення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холотропної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свідомості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(коли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розмивалася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межа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між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тілом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середовищем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Уявлення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схеми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тіла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вимагають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певної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відліку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тобто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наявності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будь-яких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нейронів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(типу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зорових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таймерів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були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точки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відліку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для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побудови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внутрішніх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моделей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тіла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внутрішніх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моделей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навколишнього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світу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335845"/>
            <a:ext cx="91440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Щодо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механізму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побудови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нових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поведінкових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програм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то, по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ймовірності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провідна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роль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цьому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питанні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належить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префронтальній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відповідальної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довільне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регулювання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рухів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також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відбір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пам'яті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старих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енграм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зберігаються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там,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необхідні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для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побудови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нових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програм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поведінки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За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Батуєвим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побудова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нових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рухових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програм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здійснюється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участю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трьох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груп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нейронів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префронтальної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кори: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сенсорних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(І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група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нейронів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короткострокової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пам'яті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(II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група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нейронів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моторних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програм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(III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група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послідовно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збуджуючись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отриманні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інформації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один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одного (I-II-III),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кінцевому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рахунку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формують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нову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рухову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реакцію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Таким чином,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префронтальна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кора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постає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як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посередник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між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пам'яттю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дією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цьому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брати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участь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гіпокамп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"нейронами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новизни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 та "нейронами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тотожності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дозволяють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"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обчислити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ймовірність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зв'язку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побудовою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нової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програми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поведінки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Актуалізація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моторних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программ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здійснюється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внаслідок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активації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командних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нейронів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Є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уявлення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дві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ініціації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рухів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когнітивної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тобто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систем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лімбічної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асоціативної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кори (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мозок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когнітивний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мозок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Конорському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управління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рухом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подати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вигляді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трьох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блоків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(за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Могенсоном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): блок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ініціації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руху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лімбічна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система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асоціативна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кора), блок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програмування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руху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мозочок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моторна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кора, таламус,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структури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стовбура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спинного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виконавчий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блок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мотонейрони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рухові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одиниці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Крім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блоків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зумовлюють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пряме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виконання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програми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суттєву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роль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відіграє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механізм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зворотних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зв'язків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завдяки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інформації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пропріоцептивної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екстероцептивної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аферентацій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приноситься за шляхами,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корекції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рухів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виконання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програми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можливо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рухової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програми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58847"/>
            <a:ext cx="91440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УВАГА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Загальна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характеристика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Увага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визначається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як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стан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налаштування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суб'єкта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селективне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сприйняття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будь-якої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пріоритетної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інформації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Увага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буває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мимовільною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пасивною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лежить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орієнтовний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рефлекс,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довільнеою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яка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пов'язана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активним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налаштуванням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суб'єкта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сприйняття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певної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інформації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фільтруванні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інших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сигналів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Увага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має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специфічні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характеристики: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селективність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обсяг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стійкість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перемикання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Селективність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характеризує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вибірковість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уваги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будь-яких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параметрів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стимулів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обсяг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вимірюється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кількістю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одночасно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усвідомлюваної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інформації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збігається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можливостями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короткочасної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пам'яті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становлячи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7-9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знаків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алфавіту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стимулів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об'єктів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елементів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);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стійкість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визначається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тривалістю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утримання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зосередження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якомусь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об'єкті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сфері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діяльності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тощо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);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переключення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пов'язане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лабільністю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полягає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більш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менш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легкому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переході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одного виду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діяльності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іншого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77185"/>
            <a:ext cx="914400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Моделі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уваги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Існує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ряд моделей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уваги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Найцікавіші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модель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фільтра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модель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орієнтовного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рефлексу. Модель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фільтра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Бродбент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у тому,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нервова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система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працює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 принципом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комунікативного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каналу (при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множинних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входах),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налаштованого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певну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сенсорну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інформацію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тобто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функціонуючого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як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селективний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фільтр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мимовільний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генетично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детермінований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довільний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детермінований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подіями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пропускає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лише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певну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інформацію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блокує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входи для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сигналів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несуть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іншу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інформацію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Однак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незатребувана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інформація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деякий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час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затримується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блоці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короткочасного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зберігання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локалізованому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перед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фільтром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перемикання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уваги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бути пропущена через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комунікаційний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канал.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Інша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модель -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орієнтовний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рефлекс, названий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Павловим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рефлексом "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?" У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моделі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орієнтовного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рефлексу,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запропонованої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Соколовим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нервова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модель стимулу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відбито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властивості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орієнтовного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рефлексу: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виникнення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новизну,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згасання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повторах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подразнень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відновлення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оновленні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сигналу.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151180"/>
            <a:ext cx="91440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Мимовільна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увага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Мимовільна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увага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пов'язана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автоматичною (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паралельною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обробкою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інформації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Воно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проявляється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так званому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ефекті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Струпа: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реакція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(треба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назвати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колір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чорнила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прискорюється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збігу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семантичного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перцептивного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компонентів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назви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кольору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написані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чорнилом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того ж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кольору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сповільнюється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розбіжності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назви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кольору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написані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чорнилом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іншого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кольору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свідчить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автоматичну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обробку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інформації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мимовільної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уваги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становить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орієнтовний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рефлекс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(ОР),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проявляючись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автоматично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включає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довільну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увагу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подальшої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контрольованої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обробки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сигналу.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Орієнтовний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рефлекс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складною системою,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включає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сенсорний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моторний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вегетативний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компоненти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На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вироблення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умовних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рефлексів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ОР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впливає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одного боку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гальмо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викликаючи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зовнішнє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гальмування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іншого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активує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викликаючи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підвищення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збудливості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кори (блокада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альфа-ритму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посилення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високочастотних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коливань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ЕЕГ).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Розрізняють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генералізований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локальний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ОР.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Спочатку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новий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стимул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виникає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генералізований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ОР,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характеризується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великою та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тривалою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ЕЕГ-активацією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кори,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пов'язаної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збудженням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ретикулярної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формації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стовбура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мозку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Після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згасання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цього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ОР (через 10-15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повторів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стимулу)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виявляється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локальний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ОР,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характеризується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активацією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неспецифічного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таламуса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тільки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вузької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сенсорної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зони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пов'язаної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стимулом (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ОР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витримує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без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згасання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30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повторів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після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гасне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Специфічним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стимулом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виникнення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відновлення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ОР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новизна.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8847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У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відношенні</a:t>
            </a:r>
            <a:r>
              <a:rPr lang="ru-RU" dirty="0"/>
              <a:t> </a:t>
            </a:r>
            <a:r>
              <a:rPr lang="ru-RU" dirty="0" err="1"/>
              <a:t>особлива</a:t>
            </a:r>
            <a:r>
              <a:rPr lang="ru-RU" dirty="0"/>
              <a:t> роль у </a:t>
            </a:r>
            <a:r>
              <a:rPr lang="ru-RU" dirty="0" err="1"/>
              <a:t>генерації</a:t>
            </a:r>
            <a:r>
              <a:rPr lang="ru-RU" dirty="0"/>
              <a:t> ОР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погашення</a:t>
            </a:r>
            <a:r>
              <a:rPr lang="ru-RU" dirty="0"/>
              <a:t> </a:t>
            </a:r>
            <a:r>
              <a:rPr lang="ru-RU" dirty="0" err="1"/>
              <a:t>належить</a:t>
            </a:r>
            <a:r>
              <a:rPr lang="ru-RU" dirty="0"/>
              <a:t> нейронам </a:t>
            </a:r>
            <a:r>
              <a:rPr lang="ru-RU" dirty="0" err="1"/>
              <a:t>новизни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реагує</a:t>
            </a:r>
            <a:r>
              <a:rPr lang="ru-RU" dirty="0"/>
              <a:t> на </a:t>
            </a:r>
            <a:r>
              <a:rPr lang="ru-RU" dirty="0" err="1"/>
              <a:t>будь-яку</a:t>
            </a:r>
            <a:r>
              <a:rPr lang="ru-RU" dirty="0"/>
              <a:t> - </a:t>
            </a:r>
            <a:r>
              <a:rPr lang="ru-RU" dirty="0" err="1"/>
              <a:t>абсолютну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відносну</a:t>
            </a:r>
            <a:r>
              <a:rPr lang="ru-RU" dirty="0"/>
              <a:t> новизну стимулу. ОР, будучи </a:t>
            </a:r>
            <a:r>
              <a:rPr lang="ru-RU" dirty="0" err="1"/>
              <a:t>безумовним</a:t>
            </a:r>
            <a:r>
              <a:rPr lang="ru-RU" dirty="0"/>
              <a:t>,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властивість</a:t>
            </a:r>
            <a:r>
              <a:rPr lang="ru-RU" dirty="0"/>
              <a:t> </a:t>
            </a:r>
            <a:r>
              <a:rPr lang="ru-RU" dirty="0" err="1"/>
              <a:t>умовного</a:t>
            </a:r>
            <a:r>
              <a:rPr lang="ru-RU" dirty="0"/>
              <a:t> - </a:t>
            </a:r>
            <a:r>
              <a:rPr lang="ru-RU" dirty="0" err="1"/>
              <a:t>здатність</a:t>
            </a:r>
            <a:r>
              <a:rPr lang="ru-RU" dirty="0"/>
              <a:t> до </a:t>
            </a:r>
            <a:r>
              <a:rPr lang="ru-RU" dirty="0" err="1"/>
              <a:t>згасання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 smtClean="0"/>
              <a:t>отримало</a:t>
            </a:r>
            <a:r>
              <a:rPr lang="ru-RU" dirty="0" smtClean="0"/>
              <a:t> </a:t>
            </a:r>
            <a:r>
              <a:rPr lang="ru-RU" dirty="0" err="1" smtClean="0"/>
              <a:t>назву</a:t>
            </a:r>
            <a:r>
              <a:rPr lang="ru-RU" dirty="0" smtClean="0"/>
              <a:t> </a:t>
            </a:r>
            <a:r>
              <a:rPr lang="ru-RU" dirty="0"/>
              <a:t>негативного </a:t>
            </a:r>
            <a:r>
              <a:rPr lang="ru-RU" dirty="0" err="1"/>
              <a:t>навчання</a:t>
            </a:r>
            <a:r>
              <a:rPr lang="ru-RU" dirty="0"/>
              <a:t>. Велика </a:t>
            </a:r>
            <a:r>
              <a:rPr lang="ru-RU" dirty="0" err="1"/>
              <a:t>питома</a:t>
            </a:r>
            <a:r>
              <a:rPr lang="ru-RU" dirty="0"/>
              <a:t> вага </a:t>
            </a:r>
            <a:r>
              <a:rPr lang="ru-RU" dirty="0" err="1"/>
              <a:t>нейронів</a:t>
            </a:r>
            <a:r>
              <a:rPr lang="ru-RU" dirty="0"/>
              <a:t> </a:t>
            </a:r>
            <a:r>
              <a:rPr lang="ru-RU" dirty="0" err="1"/>
              <a:t>новизни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нейронів</a:t>
            </a:r>
            <a:r>
              <a:rPr lang="ru-RU" dirty="0"/>
              <a:t> </a:t>
            </a:r>
            <a:r>
              <a:rPr lang="ru-RU" dirty="0" err="1"/>
              <a:t>тотожності</a:t>
            </a:r>
            <a:r>
              <a:rPr lang="ru-RU" dirty="0"/>
              <a:t> в </a:t>
            </a:r>
            <a:r>
              <a:rPr lang="ru-RU" dirty="0" err="1"/>
              <a:t>гіпокампі</a:t>
            </a:r>
            <a:r>
              <a:rPr lang="ru-RU" dirty="0"/>
              <a:t> </a:t>
            </a:r>
            <a:r>
              <a:rPr lang="ru-RU" dirty="0" smtClean="0"/>
              <a:t>дозволило </a:t>
            </a:r>
            <a:r>
              <a:rPr lang="ru-RU" dirty="0"/>
              <a:t>Соколову </a:t>
            </a:r>
            <a:r>
              <a:rPr lang="ru-RU" dirty="0" err="1"/>
              <a:t>пов'язати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нервової</a:t>
            </a:r>
            <a:r>
              <a:rPr lang="ru-RU" dirty="0"/>
              <a:t> </a:t>
            </a:r>
            <a:r>
              <a:rPr lang="ru-RU" dirty="0" err="1"/>
              <a:t>моделі</a:t>
            </a:r>
            <a:r>
              <a:rPr lang="ru-RU" dirty="0"/>
              <a:t> стимулу,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лежить</a:t>
            </a:r>
            <a:r>
              <a:rPr lang="ru-RU" dirty="0"/>
              <a:t> в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орієнтовного</a:t>
            </a:r>
            <a:r>
              <a:rPr lang="ru-RU" dirty="0"/>
              <a:t> рефлексу,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цією</a:t>
            </a:r>
            <a:r>
              <a:rPr lang="ru-RU" dirty="0"/>
              <a:t> структурою, де </a:t>
            </a:r>
            <a:r>
              <a:rPr lang="ru-RU" dirty="0" err="1"/>
              <a:t>нейрони</a:t>
            </a:r>
            <a:r>
              <a:rPr lang="ru-RU" dirty="0"/>
              <a:t> </a:t>
            </a:r>
            <a:r>
              <a:rPr lang="ru-RU" dirty="0" err="1"/>
              <a:t>новизни</a:t>
            </a:r>
            <a:r>
              <a:rPr lang="ru-RU" dirty="0"/>
              <a:t> </a:t>
            </a:r>
            <a:r>
              <a:rPr lang="ru-RU" dirty="0" err="1"/>
              <a:t>становлять</a:t>
            </a:r>
            <a:r>
              <a:rPr lang="ru-RU" dirty="0"/>
              <a:t> </a:t>
            </a:r>
            <a:r>
              <a:rPr lang="ru-RU" dirty="0" err="1"/>
              <a:t>активуючу</a:t>
            </a:r>
            <a:r>
              <a:rPr lang="ru-RU" dirty="0"/>
              <a:t>, а </a:t>
            </a:r>
            <a:r>
              <a:rPr lang="ru-RU" dirty="0" err="1"/>
              <a:t>нейрони</a:t>
            </a:r>
            <a:r>
              <a:rPr lang="ru-RU" dirty="0"/>
              <a:t> </a:t>
            </a:r>
            <a:r>
              <a:rPr lang="ru-RU" dirty="0" err="1"/>
              <a:t>тотожності</a:t>
            </a:r>
            <a:r>
              <a:rPr lang="ru-RU" dirty="0"/>
              <a:t> </a:t>
            </a:r>
            <a:r>
              <a:rPr lang="ru-RU" dirty="0" err="1"/>
              <a:t>інактивують</a:t>
            </a:r>
            <a:r>
              <a:rPr lang="ru-RU" dirty="0"/>
              <a:t> </a:t>
            </a:r>
            <a:r>
              <a:rPr lang="ru-RU" dirty="0" err="1" smtClean="0"/>
              <a:t>відносини</a:t>
            </a:r>
            <a:r>
              <a:rPr lang="ru-RU" dirty="0" smtClean="0"/>
              <a:t>: </a:t>
            </a:r>
            <a:r>
              <a:rPr lang="ru-RU" dirty="0" err="1"/>
              <a:t>новий</a:t>
            </a:r>
            <a:r>
              <a:rPr lang="ru-RU" dirty="0"/>
              <a:t> стимул </a:t>
            </a:r>
            <a:r>
              <a:rPr lang="ru-RU" dirty="0" err="1"/>
              <a:t>збуджує</a:t>
            </a:r>
            <a:r>
              <a:rPr lang="ru-RU" dirty="0"/>
              <a:t> </a:t>
            </a:r>
            <a:r>
              <a:rPr lang="ru-RU" dirty="0" err="1" smtClean="0"/>
              <a:t>активуючуи</a:t>
            </a:r>
            <a:r>
              <a:rPr lang="ru-RU" dirty="0" smtClean="0"/>
              <a:t> та </a:t>
            </a:r>
            <a:r>
              <a:rPr lang="ru-RU" dirty="0" err="1"/>
              <a:t>гальмує</a:t>
            </a:r>
            <a:r>
              <a:rPr lang="ru-RU" dirty="0"/>
              <a:t> </a:t>
            </a:r>
            <a:r>
              <a:rPr lang="ru-RU" dirty="0" err="1"/>
              <a:t>інактивуючу</a:t>
            </a:r>
            <a:r>
              <a:rPr lang="ru-RU" dirty="0"/>
              <a:t> систему, а </a:t>
            </a:r>
            <a:r>
              <a:rPr lang="ru-RU" dirty="0" err="1"/>
              <a:t>старіючий</a:t>
            </a:r>
            <a:r>
              <a:rPr lang="ru-RU" dirty="0"/>
              <a:t> </a:t>
            </a:r>
            <a:r>
              <a:rPr lang="ru-RU" dirty="0" err="1"/>
              <a:t>викликає</a:t>
            </a:r>
            <a:r>
              <a:rPr lang="ru-RU" dirty="0"/>
              <a:t> </a:t>
            </a:r>
            <a:r>
              <a:rPr lang="ru-RU" dirty="0" err="1"/>
              <a:t>зворотний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, </a:t>
            </a:r>
            <a:r>
              <a:rPr lang="ru-RU" dirty="0" err="1"/>
              <a:t>перестаючи</a:t>
            </a:r>
            <a:r>
              <a:rPr lang="ru-RU" dirty="0"/>
              <a:t> </a:t>
            </a:r>
            <a:r>
              <a:rPr lang="ru-RU" dirty="0" err="1"/>
              <a:t>збуджувати</a:t>
            </a:r>
            <a:r>
              <a:rPr lang="ru-RU" dirty="0"/>
              <a:t> </a:t>
            </a:r>
            <a:r>
              <a:rPr lang="ru-RU" dirty="0" err="1"/>
              <a:t>активуючу</a:t>
            </a:r>
            <a:r>
              <a:rPr lang="ru-RU" dirty="0"/>
              <a:t> систему та </a:t>
            </a:r>
            <a:r>
              <a:rPr lang="ru-RU" dirty="0" err="1"/>
              <a:t>гальмувати</a:t>
            </a:r>
            <a:r>
              <a:rPr lang="ru-RU" dirty="0"/>
              <a:t> </a:t>
            </a:r>
            <a:r>
              <a:rPr lang="ru-RU" dirty="0" err="1"/>
              <a:t>інактивуючу</a:t>
            </a:r>
            <a:r>
              <a:rPr lang="ru-RU" dirty="0"/>
              <a:t>.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процеси</a:t>
            </a:r>
            <a:r>
              <a:rPr lang="ru-RU" dirty="0"/>
              <a:t> </a:t>
            </a:r>
            <a:r>
              <a:rPr lang="ru-RU" dirty="0" err="1"/>
              <a:t>протікають</a:t>
            </a:r>
            <a:r>
              <a:rPr lang="ru-RU" dirty="0"/>
              <a:t> автоматично, не </a:t>
            </a:r>
            <a:r>
              <a:rPr lang="ru-RU" dirty="0" err="1"/>
              <a:t>відображаються</a:t>
            </a:r>
            <a:r>
              <a:rPr lang="ru-RU" dirty="0"/>
              <a:t> у </a:t>
            </a:r>
            <a:r>
              <a:rPr lang="ru-RU" dirty="0" err="1"/>
              <a:t>свідомості</a:t>
            </a:r>
            <a:r>
              <a:rPr lang="ru-RU" dirty="0"/>
              <a:t> та не </a:t>
            </a:r>
            <a:r>
              <a:rPr lang="ru-RU" dirty="0" err="1"/>
              <a:t>впливають</a:t>
            </a:r>
            <a:r>
              <a:rPr lang="ru-RU" dirty="0"/>
              <a:t> на </a:t>
            </a:r>
            <a:r>
              <a:rPr lang="ru-RU" dirty="0" err="1"/>
              <a:t>поточну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3212976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Як </a:t>
            </a:r>
            <a:r>
              <a:rPr lang="ru-RU" dirty="0" err="1"/>
              <a:t>кореляти</a:t>
            </a:r>
            <a:r>
              <a:rPr lang="ru-RU" dirty="0"/>
              <a:t> </a:t>
            </a:r>
            <a:r>
              <a:rPr lang="ru-RU" dirty="0" err="1"/>
              <a:t>мимовільної</a:t>
            </a:r>
            <a:r>
              <a:rPr lang="ru-RU" dirty="0"/>
              <a:t> </a:t>
            </a:r>
            <a:r>
              <a:rPr lang="ru-RU" dirty="0" err="1"/>
              <a:t>уваги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розглядатися</a:t>
            </a:r>
            <a:r>
              <a:rPr lang="ru-RU" dirty="0"/>
              <a:t> </a:t>
            </a:r>
            <a:r>
              <a:rPr lang="ru-RU" dirty="0" err="1"/>
              <a:t>потенціали</a:t>
            </a:r>
            <a:r>
              <a:rPr lang="ru-RU" dirty="0"/>
              <a:t>, </a:t>
            </a:r>
            <a:r>
              <a:rPr lang="ru-RU" dirty="0" err="1"/>
              <a:t>пов'язані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подіями</a:t>
            </a:r>
            <a:r>
              <a:rPr lang="ru-RU" dirty="0"/>
              <a:t> (ПСС),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виражену</a:t>
            </a:r>
            <a:r>
              <a:rPr lang="ru-RU" dirty="0"/>
              <a:t> </a:t>
            </a:r>
            <a:r>
              <a:rPr lang="ru-RU" dirty="0" err="1"/>
              <a:t>хвилю</a:t>
            </a:r>
            <a:r>
              <a:rPr lang="ru-RU" dirty="0"/>
              <a:t> - </a:t>
            </a:r>
            <a:r>
              <a:rPr lang="ru-RU" dirty="0" err="1"/>
              <a:t>негативність</a:t>
            </a:r>
            <a:r>
              <a:rPr lang="ru-RU" dirty="0"/>
              <a:t> </a:t>
            </a:r>
            <a:r>
              <a:rPr lang="ru-RU" dirty="0" err="1"/>
              <a:t>неузгодженості</a:t>
            </a:r>
            <a:r>
              <a:rPr lang="ru-RU" dirty="0"/>
              <a:t> (НР),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отримується</a:t>
            </a:r>
            <a:r>
              <a:rPr lang="ru-RU" dirty="0"/>
              <a:t> при </a:t>
            </a:r>
            <a:r>
              <a:rPr lang="ru-RU" dirty="0" err="1"/>
              <a:t>відніманні</a:t>
            </a:r>
            <a:r>
              <a:rPr lang="ru-RU" dirty="0"/>
              <a:t> ПСС на </a:t>
            </a:r>
            <a:r>
              <a:rPr lang="ru-RU" dirty="0" err="1"/>
              <a:t>стандартний</a:t>
            </a:r>
            <a:r>
              <a:rPr lang="ru-RU" dirty="0"/>
              <a:t> стимул </a:t>
            </a:r>
            <a:r>
              <a:rPr lang="ru-RU" dirty="0" err="1"/>
              <a:t>з</a:t>
            </a:r>
            <a:r>
              <a:rPr lang="ru-RU" dirty="0"/>
              <a:t> ПСС на </a:t>
            </a:r>
            <a:r>
              <a:rPr lang="ru-RU" dirty="0" err="1"/>
              <a:t>девіантний</a:t>
            </a:r>
            <a:r>
              <a:rPr lang="ru-RU" dirty="0"/>
              <a:t> стимул (</a:t>
            </a:r>
            <a:r>
              <a:rPr lang="ru-RU" dirty="0" err="1"/>
              <a:t>Наатанен</a:t>
            </a:r>
            <a:r>
              <a:rPr lang="ru-RU" dirty="0" smtClean="0"/>
              <a:t>) рис. 3 та рис. 4  </a:t>
            </a:r>
            <a:endParaRPr lang="ru-RU" dirty="0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4653136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НР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подібна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ефектом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неузгодженості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моделі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Соколова,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НР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характеризує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початковий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етап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неузгодженості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вона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короткочасна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(не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більше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20 с)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 перейти в ОР.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ж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використовується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неузгодженні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більш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довгий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слід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пам'яті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виникає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повноцінний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орієнтовний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рефлекс.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404664"/>
            <a:ext cx="3324225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3861048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Компоненти</a:t>
            </a:r>
            <a:r>
              <a:rPr lang="ru-RU" dirty="0" smtClean="0"/>
              <a:t> ПСС у </a:t>
            </a:r>
            <a:r>
              <a:rPr lang="ru-RU" dirty="0" err="1" smtClean="0"/>
              <a:t>відповідь</a:t>
            </a:r>
            <a:r>
              <a:rPr lang="ru-RU" dirty="0" smtClean="0"/>
              <a:t> на </a:t>
            </a:r>
            <a:r>
              <a:rPr lang="ru-RU" dirty="0" err="1" smtClean="0"/>
              <a:t>стандартний</a:t>
            </a:r>
            <a:r>
              <a:rPr lang="ru-RU" dirty="0" smtClean="0"/>
              <a:t> (600 Гц) та </a:t>
            </a:r>
            <a:r>
              <a:rPr lang="ru-RU" dirty="0" err="1" smtClean="0"/>
              <a:t>девіантний</a:t>
            </a:r>
            <a:r>
              <a:rPr lang="ru-RU" dirty="0" smtClean="0"/>
              <a:t> (660 Гц) </a:t>
            </a:r>
            <a:r>
              <a:rPr lang="ru-RU" dirty="0" err="1" smtClean="0"/>
              <a:t>стимули</a:t>
            </a:r>
            <a:r>
              <a:rPr lang="ru-RU" dirty="0" smtClean="0"/>
              <a:t> при </a:t>
            </a:r>
            <a:r>
              <a:rPr lang="ru-RU" dirty="0" err="1" smtClean="0"/>
              <a:t>ігноруванні</a:t>
            </a:r>
            <a:r>
              <a:rPr lang="ru-RU" dirty="0" smtClean="0"/>
              <a:t> </a:t>
            </a:r>
            <a:r>
              <a:rPr lang="ru-RU" dirty="0" err="1" smtClean="0"/>
              <a:t>звукових</a:t>
            </a:r>
            <a:r>
              <a:rPr lang="ru-RU" dirty="0" smtClean="0"/>
              <a:t> </a:t>
            </a:r>
            <a:r>
              <a:rPr lang="ru-RU" dirty="0" err="1" smtClean="0"/>
              <a:t>тонів</a:t>
            </a:r>
            <a:r>
              <a:rPr lang="ru-RU" dirty="0" smtClean="0"/>
              <a:t>; </a:t>
            </a:r>
            <a:r>
              <a:rPr lang="ru-RU" dirty="0" err="1" smtClean="0"/>
              <a:t>стимули</a:t>
            </a:r>
            <a:r>
              <a:rPr lang="ru-RU" dirty="0" smtClean="0"/>
              <a:t> </a:t>
            </a:r>
            <a:r>
              <a:rPr lang="ru-RU" dirty="0" err="1" smtClean="0"/>
              <a:t>тривалістю</a:t>
            </a:r>
            <a:r>
              <a:rPr lang="ru-RU" dirty="0" smtClean="0"/>
              <a:t> 100 мс </a:t>
            </a:r>
            <a:r>
              <a:rPr lang="ru-RU" dirty="0" err="1" smtClean="0"/>
              <a:t>пред'являлися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постійним</a:t>
            </a:r>
            <a:r>
              <a:rPr lang="ru-RU" dirty="0" smtClean="0"/>
              <a:t> </a:t>
            </a:r>
            <a:r>
              <a:rPr lang="ru-RU" dirty="0" err="1" smtClean="0"/>
              <a:t>інтервалом</a:t>
            </a:r>
            <a:r>
              <a:rPr lang="ru-RU" dirty="0" smtClean="0"/>
              <a:t> 1;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досвіду</a:t>
            </a:r>
            <a:r>
              <a:rPr lang="ru-RU" dirty="0" smtClean="0"/>
              <a:t> </a:t>
            </a:r>
            <a:r>
              <a:rPr lang="ru-RU" dirty="0" err="1" smtClean="0"/>
              <a:t>випробуваний</a:t>
            </a:r>
            <a:r>
              <a:rPr lang="ru-RU" dirty="0" smtClean="0"/>
              <a:t> читав книгу (за М. </a:t>
            </a:r>
            <a:r>
              <a:rPr lang="en-US" dirty="0" err="1" smtClean="0"/>
              <a:t>Tervaniemi</a:t>
            </a:r>
            <a:r>
              <a:rPr lang="en-US" dirty="0" smtClean="0"/>
              <a:t>): </a:t>
            </a:r>
            <a:r>
              <a:rPr lang="ru-RU" dirty="0" smtClean="0"/>
              <a:t>а –ПСС на </a:t>
            </a:r>
            <a:r>
              <a:rPr lang="ru-RU" dirty="0" err="1" smtClean="0"/>
              <a:t>девіантний</a:t>
            </a:r>
            <a:r>
              <a:rPr lang="ru-RU" dirty="0" smtClean="0"/>
              <a:t> стимул; б - ПСС на </a:t>
            </a:r>
            <a:r>
              <a:rPr lang="ru-RU" dirty="0" err="1" smtClean="0"/>
              <a:t>стандартний</a:t>
            </a:r>
            <a:r>
              <a:rPr lang="ru-RU" dirty="0" smtClean="0"/>
              <a:t> стимул; Н – </a:t>
            </a:r>
            <a:r>
              <a:rPr lang="ru-RU" dirty="0" err="1" smtClean="0"/>
              <a:t>негативне</a:t>
            </a:r>
            <a:r>
              <a:rPr lang="ru-RU" dirty="0" smtClean="0"/>
              <a:t> </a:t>
            </a:r>
            <a:r>
              <a:rPr lang="ru-RU" dirty="0" err="1" smtClean="0"/>
              <a:t>відхилення</a:t>
            </a:r>
            <a:r>
              <a:rPr lang="ru-RU" dirty="0" smtClean="0"/>
              <a:t>; П- </a:t>
            </a:r>
            <a:r>
              <a:rPr lang="ru-RU" dirty="0" err="1" smtClean="0"/>
              <a:t>Позитивне</a:t>
            </a:r>
            <a:r>
              <a:rPr lang="ru-RU" dirty="0" smtClean="0"/>
              <a:t> </a:t>
            </a:r>
            <a:r>
              <a:rPr lang="ru-RU" dirty="0" err="1" smtClean="0"/>
              <a:t>відхилення;НР</a:t>
            </a:r>
            <a:r>
              <a:rPr lang="ru-RU" dirty="0" smtClean="0"/>
              <a:t> - </a:t>
            </a:r>
            <a:r>
              <a:rPr lang="ru-RU" dirty="0" err="1" smtClean="0"/>
              <a:t>негативність</a:t>
            </a:r>
            <a:r>
              <a:rPr lang="ru-RU" dirty="0" smtClean="0"/>
              <a:t> </a:t>
            </a:r>
            <a:r>
              <a:rPr lang="ru-RU" dirty="0" err="1" smtClean="0"/>
              <a:t>неузгодженості</a:t>
            </a:r>
            <a:r>
              <a:rPr lang="ru-RU" dirty="0" smtClean="0"/>
              <a:t>; Н1, Н2б, П2, П3а - </a:t>
            </a:r>
            <a:r>
              <a:rPr lang="ru-RU" dirty="0" err="1" smtClean="0"/>
              <a:t>компоненти</a:t>
            </a:r>
            <a:r>
              <a:rPr lang="ru-RU" dirty="0" smtClean="0"/>
              <a:t> ПСС;</a:t>
            </a:r>
            <a:r>
              <a:rPr lang="en-US" dirty="0" err="1" smtClean="0"/>
              <a:t>Fz</a:t>
            </a:r>
            <a:r>
              <a:rPr lang="en-US" dirty="0" smtClean="0"/>
              <a:t> - </a:t>
            </a:r>
            <a:r>
              <a:rPr lang="ru-RU" dirty="0" err="1" smtClean="0"/>
              <a:t>фронтально-центральне</a:t>
            </a:r>
            <a:r>
              <a:rPr lang="ru-RU" dirty="0" smtClean="0"/>
              <a:t> </a:t>
            </a:r>
            <a:r>
              <a:rPr lang="ru-RU" dirty="0" err="1" smtClean="0"/>
              <a:t>відведення</a:t>
            </a:r>
            <a:r>
              <a:rPr lang="ru-RU" dirty="0" smtClean="0"/>
              <a:t> (</a:t>
            </a:r>
            <a:r>
              <a:rPr lang="ru-RU" dirty="0" err="1" smtClean="0"/>
              <a:t>з</a:t>
            </a:r>
            <a:r>
              <a:rPr lang="ru-RU" dirty="0" smtClean="0"/>
              <a:t> Н. Н. </a:t>
            </a:r>
            <a:r>
              <a:rPr lang="ru-RU" dirty="0" err="1" smtClean="0"/>
              <a:t>Данилової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556792"/>
            <a:ext cx="5731536" cy="2333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915816" y="8367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а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355976" y="83671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б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084168" y="83671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в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0" y="1052736"/>
            <a:ext cx="2555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Різниця за частотою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4272677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Групові</a:t>
            </a:r>
            <a:r>
              <a:rPr lang="ru-RU" dirty="0" smtClean="0"/>
              <a:t> ПСС на </a:t>
            </a:r>
            <a:r>
              <a:rPr lang="ru-RU" dirty="0" err="1" smtClean="0"/>
              <a:t>стандартний</a:t>
            </a:r>
            <a:r>
              <a:rPr lang="ru-RU" dirty="0" smtClean="0"/>
              <a:t> (пунктир) та </a:t>
            </a:r>
            <a:r>
              <a:rPr lang="ru-RU" dirty="0" err="1" smtClean="0"/>
              <a:t>девіантні</a:t>
            </a:r>
            <a:r>
              <a:rPr lang="ru-RU" dirty="0" smtClean="0"/>
              <a:t> (</a:t>
            </a:r>
            <a:r>
              <a:rPr lang="ru-RU" dirty="0" err="1" smtClean="0"/>
              <a:t>суцільна</a:t>
            </a:r>
            <a:r>
              <a:rPr lang="ru-RU" dirty="0" smtClean="0"/>
              <a:t> </a:t>
            </a:r>
            <a:r>
              <a:rPr lang="ru-RU" dirty="0" err="1" smtClean="0"/>
              <a:t>лінія</a:t>
            </a:r>
            <a:r>
              <a:rPr lang="ru-RU" dirty="0" smtClean="0"/>
              <a:t>)</a:t>
            </a:r>
            <a:r>
              <a:rPr lang="ru-RU" dirty="0" err="1" smtClean="0"/>
              <a:t>стимули</a:t>
            </a:r>
            <a:r>
              <a:rPr lang="ru-RU" dirty="0" smtClean="0"/>
              <a:t> у </a:t>
            </a:r>
            <a:r>
              <a:rPr lang="ru-RU" dirty="0" err="1" smtClean="0"/>
              <a:t>випробуваних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хорошою</a:t>
            </a:r>
            <a:r>
              <a:rPr lang="ru-RU" dirty="0" smtClean="0"/>
              <a:t> (а), </a:t>
            </a:r>
            <a:r>
              <a:rPr lang="ru-RU" dirty="0" err="1" smtClean="0"/>
              <a:t>середньою</a:t>
            </a:r>
            <a:r>
              <a:rPr lang="ru-RU" dirty="0" smtClean="0"/>
              <a:t> (б) та поганою (в) </a:t>
            </a:r>
            <a:r>
              <a:rPr lang="ru-RU" dirty="0" err="1" smtClean="0"/>
              <a:t>здатністю</a:t>
            </a:r>
            <a:r>
              <a:rPr lang="ru-RU" dirty="0" smtClean="0"/>
              <a:t> до </a:t>
            </a:r>
            <a:r>
              <a:rPr lang="ru-RU" dirty="0" err="1" smtClean="0"/>
              <a:t>розрізнення</a:t>
            </a:r>
            <a:r>
              <a:rPr lang="ru-RU" dirty="0" smtClean="0"/>
              <a:t> </a:t>
            </a:r>
            <a:r>
              <a:rPr lang="ru-RU" dirty="0" err="1" smtClean="0"/>
              <a:t>звукових</a:t>
            </a:r>
            <a:r>
              <a:rPr lang="ru-RU" dirty="0" smtClean="0"/>
              <a:t> </a:t>
            </a:r>
            <a:r>
              <a:rPr lang="ru-RU" dirty="0" err="1" smtClean="0"/>
              <a:t>тонів</a:t>
            </a:r>
            <a:r>
              <a:rPr lang="ru-RU" dirty="0" smtClean="0"/>
              <a:t> за частотою (за Р. </a:t>
            </a:r>
            <a:r>
              <a:rPr lang="ru-RU" dirty="0" err="1" smtClean="0"/>
              <a:t>Наатаненом</a:t>
            </a:r>
            <a:r>
              <a:rPr lang="ru-RU" dirty="0" smtClean="0"/>
              <a:t>): </a:t>
            </a:r>
            <a:r>
              <a:rPr lang="ru-RU" dirty="0" err="1" smtClean="0"/>
              <a:t>стандартний</a:t>
            </a:r>
            <a:r>
              <a:rPr lang="ru-RU" dirty="0" smtClean="0"/>
              <a:t> стимул - 660 Гц; </a:t>
            </a:r>
            <a:r>
              <a:rPr lang="ru-RU" dirty="0" err="1" smtClean="0"/>
              <a:t>цифри</a:t>
            </a:r>
            <a:r>
              <a:rPr lang="ru-RU" dirty="0" smtClean="0"/>
              <a:t> </a:t>
            </a:r>
            <a:r>
              <a:rPr lang="ru-RU" dirty="0" err="1" smtClean="0"/>
              <a:t>зліва</a:t>
            </a:r>
            <a:r>
              <a:rPr lang="ru-RU" dirty="0" smtClean="0"/>
              <a:t> –</a:t>
            </a:r>
            <a:r>
              <a:rPr lang="ru-RU" dirty="0" err="1" smtClean="0"/>
              <a:t>величини</a:t>
            </a:r>
            <a:r>
              <a:rPr lang="ru-RU" dirty="0" smtClean="0"/>
              <a:t> </a:t>
            </a:r>
            <a:r>
              <a:rPr lang="ru-RU" dirty="0" err="1" smtClean="0"/>
              <a:t>відхилень</a:t>
            </a:r>
            <a:r>
              <a:rPr lang="ru-RU" dirty="0" smtClean="0"/>
              <a:t> за частотою </a:t>
            </a:r>
            <a:r>
              <a:rPr lang="ru-RU" dirty="0" err="1" smtClean="0"/>
              <a:t>девіантних</a:t>
            </a:r>
            <a:r>
              <a:rPr lang="ru-RU" dirty="0" smtClean="0"/>
              <a:t> </a:t>
            </a:r>
            <a:r>
              <a:rPr lang="ru-RU" dirty="0" err="1" smtClean="0"/>
              <a:t>стимулів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стандартного (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Н.М.Данилової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-4693"/>
            <a:ext cx="9144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Довільна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увага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Довільна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увага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будучи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процесом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контрольованим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усвідомленим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пов'язана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активним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налаштуванням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сприйняття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певної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інформації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при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послідовній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обробці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Довільна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увага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характеризується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зусиллям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спрямованим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виділення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обробку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необхідної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інформації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За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уявленнями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Канемана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довільна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увага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пов'язана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активацією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організму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моделі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Канемана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центральне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місце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займає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блок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розподілу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ресурсів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також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дуже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важливий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блок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оцінки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новизни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значущості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події</a:t>
            </a: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рис. 5.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29309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інформація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979712" y="5733256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Покрашений аналіз стимулу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907704" y="4077072"/>
            <a:ext cx="2232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Процес оброблення інформації про новий стимул</a:t>
            </a:r>
            <a:endParaRPr lang="ru-RU" dirty="0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2699792" y="530120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1547664" y="4581128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403648" y="364502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Зміцнення 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067944" y="4365104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Оцінка новизни та значимості </a:t>
            </a:r>
            <a:endParaRPr lang="ru-RU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3635896" y="4653136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13" idx="3"/>
          </p:cNvCxnSpPr>
          <p:nvPr/>
        </p:nvCxnSpPr>
        <p:spPr>
          <a:xfrm>
            <a:off x="6084168" y="4688270"/>
            <a:ext cx="288032" cy="368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732240" y="4293096"/>
            <a:ext cx="2411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Розподіл ресурсів подальшої обробки інформації</a:t>
            </a:r>
            <a:endParaRPr lang="ru-RU" dirty="0"/>
          </a:p>
        </p:txBody>
      </p:sp>
      <p:cxnSp>
        <p:nvCxnSpPr>
          <p:cNvPr id="20" name="Соединительная линия уступом 19"/>
          <p:cNvCxnSpPr/>
          <p:nvPr/>
        </p:nvCxnSpPr>
        <p:spPr>
          <a:xfrm rot="10800000">
            <a:off x="3203848" y="3573016"/>
            <a:ext cx="4464496" cy="288032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7668344" y="386104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>
            <a:off x="2699792" y="3573016"/>
            <a:ext cx="50405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0" y="633478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Модель </a:t>
            </a:r>
            <a:r>
              <a:rPr lang="ru-RU" sz="1400" dirty="0" err="1" smtClean="0"/>
              <a:t>обробки</a:t>
            </a:r>
            <a:r>
              <a:rPr lang="ru-RU" sz="1400" dirty="0" smtClean="0"/>
              <a:t> </a:t>
            </a:r>
            <a:r>
              <a:rPr lang="ru-RU" sz="1400" dirty="0" err="1" smtClean="0"/>
              <a:t>інформації</a:t>
            </a:r>
            <a:r>
              <a:rPr lang="ru-RU" sz="1400" dirty="0" smtClean="0"/>
              <a:t> </a:t>
            </a:r>
            <a:r>
              <a:rPr lang="ru-RU" sz="1400" dirty="0" err="1" smtClean="0"/>
              <a:t>під</a:t>
            </a:r>
            <a:r>
              <a:rPr lang="ru-RU" sz="1400" dirty="0" smtClean="0"/>
              <a:t> час </a:t>
            </a:r>
            <a:r>
              <a:rPr lang="ru-RU" sz="1400" dirty="0" err="1" smtClean="0"/>
              <a:t>орієнтовного</a:t>
            </a:r>
            <a:r>
              <a:rPr lang="ru-RU" sz="1400" dirty="0" smtClean="0"/>
              <a:t> рефлексу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оцінкою</a:t>
            </a:r>
            <a:r>
              <a:rPr lang="ru-RU" sz="1400" dirty="0" smtClean="0"/>
              <a:t> </a:t>
            </a:r>
            <a:r>
              <a:rPr lang="ru-RU" sz="1400" dirty="0" err="1" smtClean="0"/>
              <a:t>значимості</a:t>
            </a:r>
            <a:r>
              <a:rPr lang="ru-RU" sz="1400" dirty="0" smtClean="0"/>
              <a:t> та </a:t>
            </a:r>
            <a:r>
              <a:rPr lang="ru-RU" sz="1400" dirty="0" err="1" smtClean="0"/>
              <a:t>новизни</a:t>
            </a:r>
            <a:r>
              <a:rPr lang="ru-RU" sz="1400" dirty="0" smtClean="0"/>
              <a:t> </a:t>
            </a:r>
            <a:r>
              <a:rPr lang="ru-RU" sz="1400" dirty="0" err="1" smtClean="0"/>
              <a:t>інформації</a:t>
            </a:r>
            <a:r>
              <a:rPr lang="ru-RU" sz="1400" dirty="0" smtClean="0"/>
              <a:t> </a:t>
            </a:r>
            <a:r>
              <a:rPr lang="ru-RU" sz="1400" dirty="0" err="1" smtClean="0"/>
              <a:t>та</a:t>
            </a:r>
            <a:r>
              <a:rPr lang="ru-RU" sz="1400" dirty="0" smtClean="0"/>
              <a:t> </a:t>
            </a:r>
            <a:r>
              <a:rPr lang="ru-RU" sz="1400" dirty="0" err="1" smtClean="0"/>
              <a:t>зі</a:t>
            </a:r>
            <a:r>
              <a:rPr lang="ru-RU" sz="1400" dirty="0" smtClean="0"/>
              <a:t> </a:t>
            </a:r>
            <a:r>
              <a:rPr lang="ru-RU" sz="1400" dirty="0" err="1" smtClean="0"/>
              <a:t>зворотним</a:t>
            </a:r>
            <a:r>
              <a:rPr lang="ru-RU" sz="1400" dirty="0" smtClean="0"/>
              <a:t> </a:t>
            </a:r>
            <a:r>
              <a:rPr lang="ru-RU" sz="1400" dirty="0" err="1" smtClean="0"/>
              <a:t>зв'язком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покращує</a:t>
            </a:r>
            <a:r>
              <a:rPr lang="ru-RU" sz="1400" dirty="0" smtClean="0"/>
              <a:t> </a:t>
            </a:r>
            <a:r>
              <a:rPr lang="ru-RU" sz="1400" dirty="0" err="1" smtClean="0"/>
              <a:t>аналіз</a:t>
            </a:r>
            <a:r>
              <a:rPr lang="ru-RU" sz="1400" dirty="0" smtClean="0"/>
              <a:t> сигналу, по </a:t>
            </a:r>
            <a:r>
              <a:rPr lang="ru-RU" sz="1400" dirty="0" err="1" smtClean="0"/>
              <a:t>Д.Канеману</a:t>
            </a:r>
            <a:r>
              <a:rPr lang="ru-RU" sz="1400" dirty="0" smtClean="0"/>
              <a:t> (</a:t>
            </a:r>
            <a:r>
              <a:rPr lang="ru-RU" sz="1400" dirty="0" err="1" smtClean="0"/>
              <a:t>з</a:t>
            </a:r>
            <a:r>
              <a:rPr lang="ru-RU" sz="1400" dirty="0" smtClean="0"/>
              <a:t> Н.М. </a:t>
            </a:r>
            <a:r>
              <a:rPr lang="ru-RU" sz="1400" dirty="0" err="1" smtClean="0"/>
              <a:t>Данилової</a:t>
            </a:r>
            <a:r>
              <a:rPr lang="ru-RU" sz="1400" dirty="0" smtClean="0"/>
              <a:t>).</a:t>
            </a:r>
            <a:endParaRPr lang="ru-RU" sz="1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305068"/>
            <a:ext cx="914400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Таким чином, 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цьому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питанні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модель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Канемана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приходить 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відповідність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моделі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Соколова,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описує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орієнтовний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рефлекс.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електрофізіологічні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кореляти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довільної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уваги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Наатанен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розглядає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ПСС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процесну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негативність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(ПОН),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одержувану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відніманні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ПСС на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релевантний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стимул ПСС на той же стимул при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відволіканні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нього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уваги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негативність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два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компоненти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ранню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ПН (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реєструється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сенсорний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стимул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відповідної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сенсорної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кіркової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зони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пізню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ПН (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реєструється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фронтальної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кори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пов'язану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труднощами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завдання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ПН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пов'язана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аналізом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діючого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стимулу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звіряння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утримуваним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робочій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пам'яті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"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слідом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селективної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уваги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 (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Наатанен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пізня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ПН -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довільною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увагою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пізнанні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стимулу як релевантного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значущого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Орієнтовний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рефлекс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бути як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безумовний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так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умовний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першому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випадку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запускається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нейронами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новизни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розбіжності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стимулу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енграмою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коротко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живе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вигляді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матриці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потенційованих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синапсів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нейронах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новизни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у другому - нейронами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тотожності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збігу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стимулу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тривалою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енграмою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також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вигляді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матриці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потенційованих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синапсів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даному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випадку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на нейронах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тотожності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Соколів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оскільки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нейрони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новизни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нейрони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тотожності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представлені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найкращим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чином 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гіпокампі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то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увага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визначається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орієнтовним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рефлексом,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природно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виявляється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пов'язаним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цією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архіпалеокортикальною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структурою, яка 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когнітивних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операцій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запускає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фронтальну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кору.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1690062"/>
            <a:ext cx="91440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Взаємодія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людини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навколишнім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світом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відбувається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головним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чином 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вигляді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рухів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Павлов говорив про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наявність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справжнього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аналізатора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рухів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Але на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відміну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інших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аналізаторів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руховий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крім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рецепторної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аферентної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кіркової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сенсорної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частини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кіркову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моторну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область, де на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базі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отриманої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сенсорної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інформації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будуються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рухові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програми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коригуються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пропріоцептивними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сигналами,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надходять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ефекторів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шляхом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зворотної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аферентації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Руховий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аналізатор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тільки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забезпечує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кінестезію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(при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взаємодії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шкірним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відіграє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роль 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регуляції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рухів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також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керує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моторно-вісцеральними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реакціями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впливаючи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роботу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внутрішніх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органів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метаболізм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організму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сприяючи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швидкому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виробленню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рухових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навичок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створенню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чіткої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моделі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схеми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тіла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551289"/>
            <a:ext cx="9144000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Модулюючі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системи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мозку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Модулюючі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забезпечують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певний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рівень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уваги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завдяки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процесам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відповідних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структур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Реакція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кори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неспецифічної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ретикулярної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мозкового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стовбура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описана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Мегуном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Моруцці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електроенцефалографічно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проявляється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десинхронізацією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альфа-ритму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посиленням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бета-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гамма-активності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Модулюючі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структури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представлені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стовбурово-таламо-кортикальною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системою,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каудо-таламо-кортикальною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системою та базальною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холінергічною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системою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переднього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Стовбурово-таламо-кортикальна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система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призводить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виникнення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генералізованої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реакції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середньомозкової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ретикулярної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локальної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реакції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залучення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неспецифічних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таламічних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ядер за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рахунок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збудження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холінергічних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стовбурово-кіркових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проекцій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система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зумовлює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виникнення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орієнтовного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рефлексу,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включення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мимовільної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уваги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навіть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обробку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інформації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час парадоксального сну.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Каудо-таламо-кортикальна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система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забезпечує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розподіл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висхідних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неспецифічних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впливів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Головні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структури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цієї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хвостаті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прилеглі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базальні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ядра та таламус,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для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кори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використовують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дофамінергічні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Базальна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холінергічна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система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переднього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бере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участь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регуляції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циклу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сон-неспання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виклику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коркової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реакції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Можливо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система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відповідає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довільну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селективну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увагу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значних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стимулів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Холінергічні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переднього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забезпечують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реакцію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вигляді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посилення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гіпокампального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тета-ритму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 шляхами: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ретикулярна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формація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базальна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холінергічна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система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переднього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гіпокамп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пов'язані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спільними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входами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виходами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спільно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забезпечують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уваги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орієнтовного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рефлексу до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функціонального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стану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неспання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При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цьому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характерним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ЕЕГ-корелятом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уваги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гамма-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коливання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діапазоні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30 до 170 Гц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більше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пов'язують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довільною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увагою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(при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контролюванні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когнітивних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-132159"/>
            <a:ext cx="914400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Локалізація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основних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"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центрів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уваги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Дослідження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локального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мозкового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кровотоку (ЛМКТ) дозволили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локалізувати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уваги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структурах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Так,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виявилося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префронтальна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кора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реагує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посиленням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кровотоку при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концентраціях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уваги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будь-якому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стимулі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незалежно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сенсорної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модальності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фронтальна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кора —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залежно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модальності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стимулу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зорової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слухової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соматосенсорної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реагує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різними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патернами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посилення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ЛМКТ.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сенсорних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зонах кори ЛМКТ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посилюється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концентрації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уваги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стимулах,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адекватних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зонам за сенсорною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модальністю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За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допомогою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методу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позитронно-емісійної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томографії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(ПЕТ) Познер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виділив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дві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уваги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​​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задню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передню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зорово-просторова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система,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локалізована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задній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парієтальній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реагує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як на контроль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стимулів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надходять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через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зоровий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вхід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так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їхнє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уявлення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Передня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система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уваги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локалізована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передній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цингулярній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звивині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відповідає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формування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“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уваги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”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бере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участь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семантичних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операціях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вибору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адекватної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реакції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335846"/>
            <a:ext cx="91440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Вікові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аспекти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динаміки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уваги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розглядати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розвиток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уваги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віковому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аспекті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слід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розпочати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вже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періоду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новонародженості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коли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виникає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слухове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зорове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зосередження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відповідно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2-3-й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3-5-му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тижні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постнатального онтогенезу.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Приблизно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місячному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віці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появу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іншої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близької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людини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проявляється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так званий комплекс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пожвавлення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фіксація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погляду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обличчі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скидання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рук,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швидкі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рухи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ногами,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гучні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звуки,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посмішка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дитячому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віці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вдосконалюється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зорове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зосередження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досягає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3-місячного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7-8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хвилин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виникає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реакція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простежування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руху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предметів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У 4-місячному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віці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дитина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вже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 просто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бачить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активно дивиться,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виявляючи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більше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уваги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контрасту,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ніж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однотонного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зображення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до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вигнутих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ліній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ніж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прямих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концентричних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фігур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зламів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ліній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т.д. ,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зорову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увагу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привертають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контрасти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рухи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До 2-3-місячного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дитини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з'являється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реакція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новизну.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Звичайно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увага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продовжує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розвиватися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ранньому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середньому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дитинстві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протягом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усього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дошкільного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Але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серйозний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прогрес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психічній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функції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досягається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молодшому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шкільному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віці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(7-11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років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); без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достатньої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сформованості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уваги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неможливе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цьому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віці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з'являється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здатність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довільно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концентрувати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увагу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нецікавих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речах,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хоча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все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домінує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мимовільна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увага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зовнішні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враження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сильним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фактором,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відволікає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особливо при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зосередженні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складному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матеріалі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період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увага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характеризується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невеликим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обсягом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малою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стійкістю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(до 10-20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хвилин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підлітків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старшокласників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відповідно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40-45 та 45-50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хвилин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Крім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того,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молодшому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шкільному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віці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утруднено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довільне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перемикання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уваги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адекватний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розподіл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0" y="1026066"/>
            <a:ext cx="9144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підлітковому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віці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(11-15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років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час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пубертатної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кризи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увага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страждає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більш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розсіяною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підлітки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важко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зосереджуються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навчальному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матеріалі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через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домінанту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сексуальній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сфері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"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Гормональна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буря"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призводить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тільки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емоційної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нестабільності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нестабільності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уваги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У старшому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шкільному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віці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(15-17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років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коли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настає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період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стабілізації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особистості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на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порозі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справжньої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зрілості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центральним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новоутворенням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професійне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особистісне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самовизначення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період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увага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також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досягає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значного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рівня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стабілізації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концентруючись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питаннях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найбільш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значущих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для юнака та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пов'язаних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здебільшого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професійними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інтересами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також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інтересами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особистій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сфері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спрямованими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майбутнє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Далі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приблизно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50-60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років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увага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утримується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плату,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вагаючись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природно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залежно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варіабельності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функціонального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стану, 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потім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погіршується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Старіюча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людина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розсіяною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порушення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взаємовідносин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між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збудливим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гальмівним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процесами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ослаблення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обох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особливо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гальмівного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151180"/>
            <a:ext cx="91440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Розвиток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рухового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аналізатора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онтогенезі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Рухова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активність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людини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тварин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удосконалюється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міру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розвитку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центральної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нервової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зовнішнім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проявом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будь-якої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психічної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діяльності</a:t>
            </a: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Для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рухової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характерна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нерівномірність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розвитку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окремих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м'язів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м'язових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груп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Протягом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усього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життя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відзначається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гетерохронність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розвитку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рухового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апарату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знаходить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свій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відбиток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формуванні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різних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функціональних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систем 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різному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віці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рухові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нервові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закінчення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м'язах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з'являються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13-14-му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тижні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ембріогенезу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продовжують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формуватися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постнатальному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онтогенезі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досягаючи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суттєвого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розвитку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7-8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років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лише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дорослому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стані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закінчується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їхнє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формування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Рецепторний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апарат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м'язів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розвивається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більш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швидкими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темпами,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випереджаючи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своєму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дозріванні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формування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моторних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нервових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закінчень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перші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роки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життя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також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відбувається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потовщення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мієлінової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оболонки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нервових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волокон. При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старінні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ж,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навпаки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виникають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деструктивні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мієлін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деформується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стоншується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ранньому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дитинстві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(на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відміну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дорослого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організму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підтримується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гіпертонус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згиначів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навіть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уві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сні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призводить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стимуляції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росту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м'язів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розвитку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функціональних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можливостей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Для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дитини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першого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місяця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постнатального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життя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характерним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тлі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«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згинальної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гіпертонії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новонароджених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прояв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генералізованих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рухових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рефлексів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(таких як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охоплення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рефлекс Моро,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підошовний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рефлекс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Бабінського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/>
              <a:t>Окремі</a:t>
            </a:r>
            <a:r>
              <a:rPr lang="ru-RU" dirty="0"/>
              <a:t> </a:t>
            </a:r>
            <a:r>
              <a:rPr lang="ru-RU" dirty="0" err="1"/>
              <a:t>рухові</a:t>
            </a:r>
            <a:r>
              <a:rPr lang="ru-RU" dirty="0"/>
              <a:t> </a:t>
            </a:r>
            <a:r>
              <a:rPr lang="ru-RU" dirty="0" err="1"/>
              <a:t>акти</a:t>
            </a:r>
            <a:r>
              <a:rPr lang="ru-RU" dirty="0"/>
              <a:t> </a:t>
            </a:r>
            <a:r>
              <a:rPr lang="ru-RU" dirty="0" err="1"/>
              <a:t>розвиваються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консолідуються</a:t>
            </a:r>
            <a:r>
              <a:rPr lang="ru-RU" dirty="0"/>
              <a:t> </a:t>
            </a:r>
            <a:r>
              <a:rPr lang="ru-RU" dirty="0" err="1"/>
              <a:t>раніше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загальна</a:t>
            </a:r>
            <a:r>
              <a:rPr lang="ru-RU" dirty="0"/>
              <a:t> </a:t>
            </a:r>
            <a:r>
              <a:rPr lang="ru-RU" dirty="0" err="1"/>
              <a:t>координація</a:t>
            </a:r>
            <a:r>
              <a:rPr lang="ru-RU" dirty="0"/>
              <a:t> </a:t>
            </a:r>
            <a:r>
              <a:rPr lang="ru-RU" dirty="0" err="1"/>
              <a:t>рухів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забезпечується</a:t>
            </a:r>
            <a:r>
              <a:rPr lang="ru-RU" dirty="0"/>
              <a:t> складною </a:t>
            </a:r>
            <a:r>
              <a:rPr lang="ru-RU" dirty="0" err="1"/>
              <a:t>взаємодією</a:t>
            </a:r>
            <a:r>
              <a:rPr lang="ru-RU" dirty="0"/>
              <a:t> </a:t>
            </a:r>
            <a:r>
              <a:rPr lang="ru-RU" dirty="0" err="1"/>
              <a:t>центральних</a:t>
            </a:r>
            <a:r>
              <a:rPr lang="ru-RU" dirty="0"/>
              <a:t> </a:t>
            </a:r>
            <a:r>
              <a:rPr lang="ru-RU" dirty="0" err="1"/>
              <a:t>механізмів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рухами</a:t>
            </a:r>
            <a:r>
              <a:rPr lang="ru-RU" dirty="0"/>
              <a:t> при </a:t>
            </a:r>
            <a:r>
              <a:rPr lang="ru-RU" dirty="0" err="1"/>
              <a:t>регулюючій</a:t>
            </a:r>
            <a:r>
              <a:rPr lang="ru-RU" dirty="0"/>
              <a:t> та </a:t>
            </a:r>
            <a:r>
              <a:rPr lang="ru-RU" dirty="0" err="1"/>
              <a:t>модулюючій</a:t>
            </a:r>
            <a:r>
              <a:rPr lang="ru-RU" dirty="0"/>
              <a:t> </a:t>
            </a:r>
            <a:r>
              <a:rPr lang="ru-RU" dirty="0" err="1"/>
              <a:t>ролі</a:t>
            </a:r>
            <a:r>
              <a:rPr lang="ru-RU" dirty="0"/>
              <a:t> </a:t>
            </a:r>
            <a:r>
              <a:rPr lang="ru-RU" dirty="0" err="1"/>
              <a:t>зворотного</a:t>
            </a:r>
            <a:r>
              <a:rPr lang="ru-RU" dirty="0"/>
              <a:t> </a:t>
            </a:r>
            <a:r>
              <a:rPr lang="ru-RU" dirty="0" err="1"/>
              <a:t>зв'язку</a:t>
            </a:r>
            <a:r>
              <a:rPr lang="ru-RU" dirty="0"/>
              <a:t>.</a:t>
            </a:r>
            <a:r>
              <a:rPr lang="ru-RU" b="1" i="1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становленням</a:t>
            </a:r>
            <a:r>
              <a:rPr lang="ru-RU" dirty="0"/>
              <a:t> </a:t>
            </a:r>
            <a:r>
              <a:rPr lang="ru-RU" dirty="0" err="1"/>
              <a:t>загальної</a:t>
            </a:r>
            <a:r>
              <a:rPr lang="ru-RU" dirty="0"/>
              <a:t> </a:t>
            </a:r>
            <a:r>
              <a:rPr lang="ru-RU" dirty="0" err="1"/>
              <a:t>координації</a:t>
            </a:r>
            <a:r>
              <a:rPr lang="ru-RU" dirty="0"/>
              <a:t> </a:t>
            </a:r>
            <a:r>
              <a:rPr lang="ru-RU" dirty="0" err="1"/>
              <a:t>рухів</a:t>
            </a:r>
            <a:r>
              <a:rPr lang="ru-RU" dirty="0"/>
              <a:t> </a:t>
            </a:r>
            <a:r>
              <a:rPr lang="ru-RU" dirty="0" err="1"/>
              <a:t>пов'язано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ментальних</a:t>
            </a:r>
            <a:r>
              <a:rPr lang="ru-RU" dirty="0"/>
              <a:t> </a:t>
            </a:r>
            <a:r>
              <a:rPr lang="ru-RU" dirty="0" err="1"/>
              <a:t>функцій</a:t>
            </a:r>
            <a:r>
              <a:rPr lang="ru-RU" dirty="0"/>
              <a:t> </a:t>
            </a:r>
            <a:r>
              <a:rPr lang="ru-RU" dirty="0" err="1"/>
              <a:t>дитини</a:t>
            </a:r>
            <a:r>
              <a:rPr lang="ru-RU" dirty="0"/>
              <a:t> – </a:t>
            </a:r>
            <a:r>
              <a:rPr lang="ru-RU" dirty="0" err="1"/>
              <a:t>сприйняття</a:t>
            </a:r>
            <a:r>
              <a:rPr lang="ru-RU" dirty="0"/>
              <a:t>, </a:t>
            </a:r>
            <a:r>
              <a:rPr lang="ru-RU" dirty="0" err="1" smtClean="0"/>
              <a:t>увага</a:t>
            </a:r>
            <a:r>
              <a:rPr lang="ru-RU" dirty="0" smtClean="0"/>
              <a:t>, </a:t>
            </a:r>
            <a:r>
              <a:rPr lang="ru-RU" dirty="0" err="1" smtClean="0"/>
              <a:t>пам'ять</a:t>
            </a:r>
            <a:r>
              <a:rPr lang="ru-RU" dirty="0" smtClean="0"/>
              <a:t>, </a:t>
            </a:r>
            <a:r>
              <a:rPr lang="ru-RU" dirty="0" err="1" smtClean="0"/>
              <a:t>мова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/>
              <a:t>. </a:t>
            </a:r>
            <a:r>
              <a:rPr lang="ru-RU" dirty="0" err="1"/>
              <a:t>Обстеження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</a:t>
            </a:r>
            <a:r>
              <a:rPr lang="ru-RU" dirty="0" err="1"/>
              <a:t>віком</a:t>
            </a:r>
            <a:r>
              <a:rPr lang="ru-RU" dirty="0"/>
              <a:t> до 3-х </a:t>
            </a:r>
            <a:r>
              <a:rPr lang="ru-RU" dirty="0" err="1"/>
              <a:t>років</a:t>
            </a:r>
            <a:r>
              <a:rPr lang="ru-RU" dirty="0"/>
              <a:t> показало,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існує</a:t>
            </a:r>
            <a:r>
              <a:rPr lang="ru-RU" dirty="0"/>
              <a:t> </a:t>
            </a:r>
            <a:r>
              <a:rPr lang="ru-RU" dirty="0" err="1"/>
              <a:t>висока</a:t>
            </a:r>
            <a:r>
              <a:rPr lang="ru-RU" dirty="0"/>
              <a:t> </a:t>
            </a:r>
            <a:r>
              <a:rPr lang="ru-RU" dirty="0" err="1"/>
              <a:t>кореляція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мовлення</a:t>
            </a:r>
            <a:r>
              <a:rPr lang="ru-RU" dirty="0"/>
              <a:t> та тонких </a:t>
            </a:r>
            <a:r>
              <a:rPr lang="ru-RU" dirty="0" err="1"/>
              <a:t>рухів</a:t>
            </a:r>
            <a:r>
              <a:rPr lang="ru-RU" dirty="0"/>
              <a:t> </a:t>
            </a:r>
            <a:r>
              <a:rPr lang="ru-RU" dirty="0" err="1"/>
              <a:t>пальців</a:t>
            </a:r>
            <a:r>
              <a:rPr lang="ru-RU" dirty="0"/>
              <a:t> рук (</a:t>
            </a:r>
            <a:r>
              <a:rPr lang="ru-RU" dirty="0" err="1"/>
              <a:t>кореляція</a:t>
            </a:r>
            <a:r>
              <a:rPr lang="ru-RU" dirty="0"/>
              <a:t> ж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мовлення</a:t>
            </a:r>
            <a:r>
              <a:rPr lang="ru-RU" dirty="0"/>
              <a:t> та </a:t>
            </a:r>
            <a:r>
              <a:rPr lang="ru-RU" dirty="0" err="1"/>
              <a:t>загальної</a:t>
            </a:r>
            <a:r>
              <a:rPr lang="ru-RU" dirty="0"/>
              <a:t> моторики </a:t>
            </a:r>
            <a:r>
              <a:rPr lang="ru-RU" dirty="0" err="1"/>
              <a:t>виявилася</a:t>
            </a:r>
            <a:r>
              <a:rPr lang="ru-RU" dirty="0"/>
              <a:t> </a:t>
            </a:r>
            <a:r>
              <a:rPr lang="ru-RU" dirty="0" err="1"/>
              <a:t>низькою</a:t>
            </a:r>
            <a:r>
              <a:rPr lang="ru-RU" dirty="0"/>
              <a:t>). </a:t>
            </a:r>
            <a:r>
              <a:rPr lang="ru-RU" dirty="0" err="1"/>
              <a:t>Перші</a:t>
            </a:r>
            <a:r>
              <a:rPr lang="ru-RU" dirty="0"/>
              <a:t> прояви словесного </a:t>
            </a:r>
            <a:r>
              <a:rPr lang="ru-RU" dirty="0" err="1"/>
              <a:t>мислення</a:t>
            </a:r>
            <a:r>
              <a:rPr lang="ru-RU" dirty="0"/>
              <a:t> в </a:t>
            </a:r>
            <a:r>
              <a:rPr lang="ru-RU" dirty="0" err="1"/>
              <a:t>дитини</a:t>
            </a:r>
            <a:r>
              <a:rPr lang="ru-RU" dirty="0"/>
              <a:t> другого та </a:t>
            </a:r>
            <a:r>
              <a:rPr lang="ru-RU" dirty="0" err="1"/>
              <a:t>третього</a:t>
            </a:r>
            <a:r>
              <a:rPr lang="ru-RU" dirty="0"/>
              <a:t> року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тісно</a:t>
            </a:r>
            <a:r>
              <a:rPr lang="ru-RU" dirty="0"/>
              <a:t> </a:t>
            </a:r>
            <a:r>
              <a:rPr lang="ru-RU" dirty="0" err="1"/>
              <a:t>пов'язані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«</a:t>
            </a:r>
            <a:r>
              <a:rPr lang="ru-RU" dirty="0" err="1"/>
              <a:t>мисленням</a:t>
            </a:r>
            <a:r>
              <a:rPr lang="ru-RU" dirty="0"/>
              <a:t> у </a:t>
            </a:r>
            <a:r>
              <a:rPr lang="ru-RU" dirty="0" err="1"/>
              <a:t>дії</a:t>
            </a:r>
            <a:r>
              <a:rPr lang="ru-RU" dirty="0"/>
              <a:t>». </a:t>
            </a:r>
            <a:r>
              <a:rPr lang="ru-RU" dirty="0" err="1"/>
              <a:t>Особливу</a:t>
            </a:r>
            <a:r>
              <a:rPr lang="ru-RU" dirty="0"/>
              <a:t> роль </a:t>
            </a:r>
            <a:r>
              <a:rPr lang="ru-RU" dirty="0" err="1"/>
              <a:t>грає</a:t>
            </a:r>
            <a:r>
              <a:rPr lang="ru-RU" dirty="0"/>
              <a:t> </a:t>
            </a:r>
            <a:r>
              <a:rPr lang="ru-RU" dirty="0" err="1"/>
              <a:t>оволодіння</a:t>
            </a:r>
            <a:r>
              <a:rPr lang="ru-RU" dirty="0"/>
              <a:t> </a:t>
            </a:r>
            <a:r>
              <a:rPr lang="ru-RU" dirty="0" err="1"/>
              <a:t>діями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предметами,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впливає</a:t>
            </a:r>
            <a:r>
              <a:rPr lang="ru-RU" dirty="0"/>
              <a:t> </a:t>
            </a:r>
            <a:r>
              <a:rPr lang="ru-RU" dirty="0" smtClean="0"/>
              <a:t>на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/>
              <a:t>мовних</a:t>
            </a:r>
            <a:r>
              <a:rPr lang="ru-RU" dirty="0"/>
              <a:t> </a:t>
            </a:r>
            <a:r>
              <a:rPr lang="ru-RU" dirty="0" err="1" smtClean="0"/>
              <a:t>узагальнень</a:t>
            </a:r>
            <a:r>
              <a:rPr lang="ru-RU" dirty="0" smtClean="0"/>
              <a:t>.</a:t>
            </a:r>
            <a:r>
              <a:rPr lang="ru-RU" b="1" i="1" dirty="0" smtClean="0"/>
              <a:t> </a:t>
            </a:r>
            <a:r>
              <a:rPr lang="ru-RU" dirty="0"/>
              <a:t>У </a:t>
            </a:r>
            <a:r>
              <a:rPr lang="ru-RU" dirty="0" err="1"/>
              <a:t>дитини</a:t>
            </a:r>
            <a:r>
              <a:rPr lang="ru-RU" dirty="0"/>
              <a:t> </a:t>
            </a:r>
            <a:r>
              <a:rPr lang="ru-RU" dirty="0" err="1"/>
              <a:t>молодшого</a:t>
            </a:r>
            <a:r>
              <a:rPr lang="ru-RU" dirty="0"/>
              <a:t> </a:t>
            </a:r>
            <a:r>
              <a:rPr lang="ru-RU" dirty="0" err="1"/>
              <a:t>віку</a:t>
            </a:r>
            <a:r>
              <a:rPr lang="ru-RU" dirty="0"/>
              <a:t> </a:t>
            </a:r>
            <a:r>
              <a:rPr lang="ru-RU" dirty="0" err="1"/>
              <a:t>рухові</a:t>
            </a:r>
            <a:r>
              <a:rPr lang="ru-RU" dirty="0"/>
              <a:t> </a:t>
            </a:r>
            <a:r>
              <a:rPr lang="ru-RU" dirty="0" err="1"/>
              <a:t>акти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дифузний</a:t>
            </a:r>
            <a:r>
              <a:rPr lang="ru-RU" dirty="0"/>
              <a:t> характер. У </a:t>
            </a:r>
            <a:r>
              <a:rPr lang="ru-RU" dirty="0" err="1"/>
              <a:t>міру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центральних</a:t>
            </a:r>
            <a:r>
              <a:rPr lang="ru-RU" dirty="0"/>
              <a:t> </a:t>
            </a:r>
            <a:r>
              <a:rPr lang="ru-RU" dirty="0" err="1"/>
              <a:t>регуляцій</a:t>
            </a:r>
            <a:r>
              <a:rPr lang="ru-RU" dirty="0"/>
              <a:t>, </a:t>
            </a:r>
            <a:r>
              <a:rPr lang="ru-RU" dirty="0" err="1"/>
              <a:t>поліпшення</a:t>
            </a:r>
            <a:r>
              <a:rPr lang="ru-RU" dirty="0"/>
              <a:t> </a:t>
            </a:r>
            <a:r>
              <a:rPr lang="ru-RU" dirty="0" err="1"/>
              <a:t>аналізу</a:t>
            </a:r>
            <a:r>
              <a:rPr lang="ru-RU" dirty="0"/>
              <a:t> </a:t>
            </a:r>
            <a:r>
              <a:rPr lang="ru-RU" dirty="0" err="1"/>
              <a:t>тактильно-кінестетичних</a:t>
            </a:r>
            <a:r>
              <a:rPr lang="ru-RU" dirty="0"/>
              <a:t> </a:t>
            </a:r>
            <a:r>
              <a:rPr lang="ru-RU" dirty="0" err="1"/>
              <a:t>сигналів</a:t>
            </a:r>
            <a:r>
              <a:rPr lang="ru-RU" dirty="0"/>
              <a:t> та </a:t>
            </a:r>
            <a:r>
              <a:rPr lang="ru-RU" dirty="0" err="1"/>
              <a:t>посилення</a:t>
            </a:r>
            <a:r>
              <a:rPr lang="ru-RU" dirty="0"/>
              <a:t> </a:t>
            </a:r>
            <a:r>
              <a:rPr lang="ru-RU" dirty="0" err="1"/>
              <a:t>концентрації</a:t>
            </a:r>
            <a:r>
              <a:rPr lang="ru-RU" dirty="0"/>
              <a:t> </a:t>
            </a:r>
            <a:r>
              <a:rPr lang="ru-RU" dirty="0" err="1"/>
              <a:t>нервових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 до 6-7-річного </a:t>
            </a:r>
            <a:r>
              <a:rPr lang="ru-RU" dirty="0" err="1"/>
              <a:t>віку</a:t>
            </a:r>
            <a:r>
              <a:rPr lang="ru-RU" dirty="0"/>
              <a:t>, ряд </a:t>
            </a:r>
            <a:r>
              <a:rPr lang="ru-RU" dirty="0" err="1"/>
              <a:t>рухових</a:t>
            </a:r>
            <a:r>
              <a:rPr lang="ru-RU" dirty="0"/>
              <a:t> </a:t>
            </a:r>
            <a:r>
              <a:rPr lang="ru-RU" dirty="0" err="1"/>
              <a:t>актів</a:t>
            </a:r>
            <a:r>
              <a:rPr lang="ru-RU" dirty="0"/>
              <a:t> у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віці</a:t>
            </a:r>
            <a:r>
              <a:rPr lang="ru-RU" dirty="0"/>
              <a:t> </a:t>
            </a:r>
            <a:r>
              <a:rPr lang="ru-RU" dirty="0" err="1"/>
              <a:t>набуває</a:t>
            </a:r>
            <a:r>
              <a:rPr lang="ru-RU" dirty="0"/>
              <a:t> </a:t>
            </a:r>
            <a:r>
              <a:rPr lang="ru-RU" dirty="0" err="1"/>
              <a:t>спеціалізованої</a:t>
            </a:r>
            <a:r>
              <a:rPr lang="ru-RU" dirty="0"/>
              <a:t> </a:t>
            </a:r>
            <a:r>
              <a:rPr lang="ru-RU" dirty="0" err="1" smtClean="0"/>
              <a:t>спрямованості</a:t>
            </a:r>
            <a:r>
              <a:rPr lang="ru-RU" dirty="0" smtClean="0"/>
              <a:t>. </a:t>
            </a:r>
            <a:r>
              <a:rPr lang="ru-RU" dirty="0" err="1"/>
              <a:t>Однак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тривалий</a:t>
            </a:r>
            <a:r>
              <a:rPr lang="ru-RU" dirty="0"/>
              <a:t> час </a:t>
            </a:r>
            <a:r>
              <a:rPr lang="ru-RU" dirty="0" err="1"/>
              <a:t>координація</a:t>
            </a:r>
            <a:r>
              <a:rPr lang="ru-RU" dirty="0"/>
              <a:t> </a:t>
            </a:r>
            <a:r>
              <a:rPr lang="ru-RU" dirty="0" err="1"/>
              <a:t>рухів</a:t>
            </a:r>
            <a:r>
              <a:rPr lang="ru-RU" dirty="0"/>
              <a:t> </a:t>
            </a:r>
            <a:r>
              <a:rPr lang="ru-RU" dirty="0" err="1"/>
              <a:t>залишається</a:t>
            </a:r>
            <a:r>
              <a:rPr lang="ru-RU" dirty="0"/>
              <a:t> </a:t>
            </a:r>
            <a:r>
              <a:rPr lang="ru-RU" dirty="0" err="1"/>
              <a:t>недосконалою</a:t>
            </a:r>
            <a:r>
              <a:rPr lang="ru-RU" dirty="0"/>
              <a:t> через 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суттєвої</a:t>
            </a:r>
            <a:r>
              <a:rPr lang="ru-RU" dirty="0"/>
              <a:t> </a:t>
            </a:r>
            <a:r>
              <a:rPr lang="ru-RU" dirty="0" err="1"/>
              <a:t>іррадіації</a:t>
            </a:r>
            <a:r>
              <a:rPr lang="ru-RU" dirty="0"/>
              <a:t> </a:t>
            </a:r>
            <a:r>
              <a:rPr lang="ru-RU" dirty="0" err="1"/>
              <a:t>збудження</a:t>
            </a:r>
            <a:r>
              <a:rPr lang="ru-RU" dirty="0"/>
              <a:t> у </a:t>
            </a:r>
            <a:r>
              <a:rPr lang="ru-RU" dirty="0" err="1"/>
              <a:t>кіркових</a:t>
            </a:r>
            <a:r>
              <a:rPr lang="ru-RU" dirty="0"/>
              <a:t> </a:t>
            </a:r>
            <a:r>
              <a:rPr lang="ru-RU" dirty="0" err="1"/>
              <a:t>мозкових</a:t>
            </a:r>
            <a:r>
              <a:rPr lang="ru-RU" dirty="0"/>
              <a:t> структурах.</a:t>
            </a:r>
            <a:r>
              <a:rPr lang="ru-RU" b="1" i="1" dirty="0"/>
              <a:t> </a:t>
            </a:r>
            <a:r>
              <a:rPr lang="ru-RU" dirty="0" err="1"/>
              <a:t>Придбання</a:t>
            </a:r>
            <a:r>
              <a:rPr lang="ru-RU" dirty="0"/>
              <a:t> </a:t>
            </a:r>
            <a:r>
              <a:rPr lang="ru-RU" dirty="0" err="1"/>
              <a:t>координованих</a:t>
            </a:r>
            <a:r>
              <a:rPr lang="ru-RU" dirty="0"/>
              <a:t> </a:t>
            </a:r>
            <a:r>
              <a:rPr lang="ru-RU" dirty="0" err="1"/>
              <a:t>рухових</a:t>
            </a:r>
            <a:r>
              <a:rPr lang="ru-RU" dirty="0"/>
              <a:t> </a:t>
            </a:r>
            <a:r>
              <a:rPr lang="ru-RU" dirty="0" err="1"/>
              <a:t>актів</a:t>
            </a:r>
            <a:r>
              <a:rPr lang="ru-RU" dirty="0"/>
              <a:t> </a:t>
            </a:r>
            <a:r>
              <a:rPr lang="ru-RU" dirty="0" err="1"/>
              <a:t>сприяє</a:t>
            </a:r>
            <a:r>
              <a:rPr lang="ru-RU" dirty="0"/>
              <a:t> </a:t>
            </a:r>
            <a:r>
              <a:rPr lang="ru-RU" dirty="0" err="1"/>
              <a:t>орієнтовно-дослідницька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 smtClean="0"/>
              <a:t>дитини</a:t>
            </a:r>
            <a:r>
              <a:rPr lang="ru-RU" dirty="0" smtClean="0"/>
              <a:t>. </a:t>
            </a:r>
            <a:r>
              <a:rPr lang="ru-RU" dirty="0"/>
              <a:t>У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основну</a:t>
            </a:r>
            <a:r>
              <a:rPr lang="ru-RU" dirty="0"/>
              <a:t> роль </a:t>
            </a:r>
            <a:r>
              <a:rPr lang="ru-RU" dirty="0" err="1"/>
              <a:t>грає</a:t>
            </a:r>
            <a:r>
              <a:rPr lang="ru-RU" dirty="0"/>
              <a:t> на </a:t>
            </a:r>
            <a:r>
              <a:rPr lang="ru-RU" dirty="0" err="1"/>
              <a:t>ранніх</a:t>
            </a:r>
            <a:r>
              <a:rPr lang="ru-RU" dirty="0"/>
              <a:t> </a:t>
            </a:r>
            <a:r>
              <a:rPr lang="ru-RU" dirty="0" err="1"/>
              <a:t>стадіях</a:t>
            </a:r>
            <a:r>
              <a:rPr lang="ru-RU" dirty="0"/>
              <a:t> онтогенезу </a:t>
            </a:r>
            <a:r>
              <a:rPr lang="ru-RU" dirty="0" err="1"/>
              <a:t>рухово-дотикове</a:t>
            </a:r>
            <a:r>
              <a:rPr lang="ru-RU" dirty="0"/>
              <a:t> </a:t>
            </a:r>
            <a:r>
              <a:rPr lang="ru-RU" dirty="0" err="1" smtClean="0"/>
              <a:t>орієнтування</a:t>
            </a:r>
            <a:r>
              <a:rPr lang="ru-RU" dirty="0" smtClean="0"/>
              <a:t>. </a:t>
            </a:r>
            <a:r>
              <a:rPr lang="ru-RU" dirty="0"/>
              <a:t>При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координації</a:t>
            </a:r>
            <a:r>
              <a:rPr lang="ru-RU" dirty="0"/>
              <a:t> </a:t>
            </a:r>
            <a:r>
              <a:rPr lang="ru-RU" dirty="0" err="1"/>
              <a:t>рухів</a:t>
            </a:r>
            <a:r>
              <a:rPr lang="ru-RU" dirty="0"/>
              <a:t> </a:t>
            </a:r>
            <a:r>
              <a:rPr lang="ru-RU" dirty="0" err="1"/>
              <a:t>ніг</a:t>
            </a:r>
            <a:r>
              <a:rPr lang="ru-RU" dirty="0"/>
              <a:t> у </a:t>
            </a:r>
            <a:r>
              <a:rPr lang="ru-RU" dirty="0" err="1"/>
              <a:t>дошкільному</a:t>
            </a:r>
            <a:r>
              <a:rPr lang="ru-RU" dirty="0"/>
              <a:t> </a:t>
            </a:r>
            <a:r>
              <a:rPr lang="ru-RU" dirty="0" err="1"/>
              <a:t>віці</a:t>
            </a:r>
            <a:r>
              <a:rPr lang="ru-RU" dirty="0"/>
              <a:t> </a:t>
            </a:r>
            <a:r>
              <a:rPr lang="ru-RU" dirty="0" err="1"/>
              <a:t>формується</a:t>
            </a:r>
            <a:r>
              <a:rPr lang="ru-RU" dirty="0"/>
              <a:t> </a:t>
            </a:r>
            <a:r>
              <a:rPr lang="ru-RU" dirty="0" err="1"/>
              <a:t>перехресно-реципрокна</a:t>
            </a:r>
            <a:r>
              <a:rPr lang="ru-RU" dirty="0"/>
              <a:t> </a:t>
            </a:r>
            <a:r>
              <a:rPr lang="ru-RU" dirty="0" err="1"/>
              <a:t>координація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полегшує</a:t>
            </a:r>
            <a:r>
              <a:rPr lang="ru-RU" dirty="0"/>
              <a:t> </a:t>
            </a:r>
            <a:r>
              <a:rPr lang="ru-RU" dirty="0" err="1"/>
              <a:t>рухи</a:t>
            </a:r>
            <a:r>
              <a:rPr lang="ru-RU" dirty="0"/>
              <a:t> при </a:t>
            </a:r>
            <a:r>
              <a:rPr lang="ru-RU" dirty="0" err="1"/>
              <a:t>ходьбі</a:t>
            </a:r>
            <a:r>
              <a:rPr lang="ru-RU" dirty="0"/>
              <a:t> та </a:t>
            </a:r>
            <a:r>
              <a:rPr lang="ru-RU" dirty="0" err="1"/>
              <a:t>бігу</a:t>
            </a:r>
            <a:r>
              <a:rPr lang="ru-RU" dirty="0"/>
              <a:t>, а </a:t>
            </a:r>
            <a:r>
              <a:rPr lang="ru-RU" dirty="0" err="1"/>
              <a:t>симетрична</a:t>
            </a:r>
            <a:r>
              <a:rPr lang="ru-RU" dirty="0"/>
              <a:t> </a:t>
            </a:r>
            <a:r>
              <a:rPr lang="ru-RU" dirty="0" err="1"/>
              <a:t>координація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рух</a:t>
            </a:r>
            <a:r>
              <a:rPr lang="ru-RU" dirty="0"/>
              <a:t> при </a:t>
            </a:r>
            <a:r>
              <a:rPr lang="ru-RU" dirty="0" err="1"/>
              <a:t>стрибку</a:t>
            </a:r>
            <a:r>
              <a:rPr lang="ru-RU" dirty="0"/>
              <a:t>, </a:t>
            </a:r>
            <a:r>
              <a:rPr lang="ru-RU" dirty="0" err="1"/>
              <a:t>формується</a:t>
            </a:r>
            <a:r>
              <a:rPr lang="ru-RU" dirty="0"/>
              <a:t> в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молодшого</a:t>
            </a:r>
            <a:r>
              <a:rPr lang="ru-RU" dirty="0"/>
              <a:t> </a:t>
            </a:r>
            <a:r>
              <a:rPr lang="ru-RU" dirty="0" err="1"/>
              <a:t>шкільного</a:t>
            </a:r>
            <a:r>
              <a:rPr lang="ru-RU" b="1" i="1" dirty="0"/>
              <a:t> </a:t>
            </a:r>
            <a:r>
              <a:rPr lang="ru-RU" dirty="0" err="1"/>
              <a:t>віку</a:t>
            </a:r>
            <a:r>
              <a:rPr lang="ru-RU" dirty="0"/>
              <a:t> (до 7-9 </a:t>
            </a:r>
            <a:r>
              <a:rPr lang="ru-RU" dirty="0" err="1"/>
              <a:t>років</a:t>
            </a:r>
            <a:r>
              <a:rPr lang="ru-RU" dirty="0"/>
              <a:t>).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197346"/>
            <a:ext cx="9144000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координації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рухів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рук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відзначаються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протилежні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відносини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спочатку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розвивається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симетрична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координація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дошкільний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потім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перехресно-реципрокна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молодший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шкільний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З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віком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розвивається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орієнтація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просторі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вдосконалюється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просторова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точність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рухів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особливо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час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тренування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координаційно-рухові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параметри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зазнають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істотних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змін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наростаючи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4-х до 10-11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років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коли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настає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стабілізація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показників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координації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змінюється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збільшенням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12-13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років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досягає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дорослих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характеристик до 16-річного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При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цьому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важливою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основою для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координаційної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діяльності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стійкість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прямостоянні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яка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також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підвищується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віком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досягаючи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показників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дорослих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14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років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пов'язано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значною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мірою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розвитком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пропріоцептивної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чутливості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забезпечує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сигналізацію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виконання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рухів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зворотний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зв'язок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);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удосконалюється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здатність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диференціювати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темп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рухів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напруга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м'язів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також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здатність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тонких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змін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темпу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рухів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природно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пов'язано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тренуванням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точністю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кінестетичного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аналізу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росте.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Крім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пропріоцептивних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впливів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координацію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рухів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значна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роль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відводиться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зоровим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сигналам,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забезпечують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уточнення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рухів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стосується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інволюційного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періоду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то тут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немає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однозначних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хоча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м'язова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сила при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старінні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знижується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вже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після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30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років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проте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довгожителі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старші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90-100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років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показники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нерідко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зберігаються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рівні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50-60-річних. Те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стосується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інших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характеристик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рухової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Крім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того, для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рухової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характерна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неоднозначність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динаміки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різних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показників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старінні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поряд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вираженим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зниженням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одних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параметрів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відзначається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стабілізація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(а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ряді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випадків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деяке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підвищення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інших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Збереження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рухових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функцій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старіючої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людини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багато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чому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залежить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конституційних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особливостей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тренованості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організму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також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функціональних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резервів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серцево-судинної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дихальної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систем.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0"/>
            <a:ext cx="9144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Моделі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керування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дією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нормального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перебігу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локомоторного акта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дуже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важливою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наявність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точного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управління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рухово</a:t>
            </a:r>
            <a:r>
              <a:rPr lang="ru-RU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ю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системою, 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регулювання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складного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скоординованого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руху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необхідна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попередньо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вироблена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програма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управління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бути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занадто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жорсткою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щоб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можливість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корекції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рухового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акта. По Бернштейну,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координація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рухів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подолання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надлишкових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ступенів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свободи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рухомого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органу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перетворення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керовану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систему,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тобто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координація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організація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керованості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рухового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апарату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/>
              <a:t>Бернштейн </a:t>
            </a:r>
            <a:r>
              <a:rPr lang="ru-RU" dirty="0" err="1"/>
              <a:t>запропонував</a:t>
            </a:r>
            <a:r>
              <a:rPr lang="ru-RU" dirty="0"/>
              <a:t> схему замкнутого контуру </a:t>
            </a:r>
            <a:r>
              <a:rPr lang="ru-RU" dirty="0" err="1"/>
              <a:t>взаємодій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керування</a:t>
            </a:r>
            <a:r>
              <a:rPr lang="ru-RU" dirty="0"/>
              <a:t> </a:t>
            </a:r>
            <a:r>
              <a:rPr lang="ru-RU" dirty="0" err="1"/>
              <a:t>рухами</a:t>
            </a:r>
            <a:r>
              <a:rPr lang="ru-RU" dirty="0" smtClean="0"/>
              <a:t>. Рис. 1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19872" y="270892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err="1" smtClean="0"/>
              <a:t>Перешифровка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827584" y="393305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Регулятор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619672" y="508518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err="1" smtClean="0"/>
              <a:t>Ефектор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508104" y="4221088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Прибор звірення 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292080" y="508518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Рецептор 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566124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е</a:t>
            </a:r>
            <a:r>
              <a:rPr lang="uk-UA" dirty="0" smtClean="0"/>
              <a:t>нергія 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275856" y="5805264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Робоча точка Об'єкт 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3419872" y="342900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Програма 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3419872" y="530120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err="1"/>
              <a:t>і</a:t>
            </a:r>
            <a:r>
              <a:rPr lang="uk-UA" dirty="0" err="1" smtClean="0"/>
              <a:t>нформаці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4653136"/>
            <a:ext cx="1547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корекція</a:t>
            </a:r>
            <a:endParaRPr lang="ru-RU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4067944" y="314096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347864" y="4293096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err="1" smtClean="0"/>
              <a:t>Задаючий</a:t>
            </a:r>
            <a:r>
              <a:rPr lang="uk-UA" dirty="0" smtClean="0"/>
              <a:t> прибор</a:t>
            </a:r>
            <a:endParaRPr lang="ru-RU" dirty="0"/>
          </a:p>
        </p:txBody>
      </p:sp>
      <p:cxnSp>
        <p:nvCxnSpPr>
          <p:cNvPr id="20" name="Прямая со стрелкой 19"/>
          <p:cNvCxnSpPr>
            <a:endCxn id="18" idx="0"/>
          </p:cNvCxnSpPr>
          <p:nvPr/>
        </p:nvCxnSpPr>
        <p:spPr>
          <a:xfrm>
            <a:off x="3995936" y="3861048"/>
            <a:ext cx="3600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18" idx="3"/>
          </p:cNvCxnSpPr>
          <p:nvPr/>
        </p:nvCxnSpPr>
        <p:spPr>
          <a:xfrm flipV="1">
            <a:off x="4716016" y="4437112"/>
            <a:ext cx="648072" cy="1791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6012160" y="4653136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1403648" y="4437112"/>
            <a:ext cx="504056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>
            <a:off x="1763688" y="2924944"/>
            <a:ext cx="1512168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6" idx="3"/>
          </p:cNvCxnSpPr>
          <p:nvPr/>
        </p:nvCxnSpPr>
        <p:spPr>
          <a:xfrm>
            <a:off x="5220072" y="2893586"/>
            <a:ext cx="1080120" cy="11834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8" idx="2"/>
          </p:cNvCxnSpPr>
          <p:nvPr/>
        </p:nvCxnSpPr>
        <p:spPr>
          <a:xfrm>
            <a:off x="2627784" y="5454516"/>
            <a:ext cx="648072" cy="4947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V="1">
            <a:off x="5004048" y="5445224"/>
            <a:ext cx="43204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endCxn id="10" idx="1"/>
          </p:cNvCxnSpPr>
          <p:nvPr/>
        </p:nvCxnSpPr>
        <p:spPr>
          <a:xfrm flipV="1">
            <a:off x="2987824" y="5269850"/>
            <a:ext cx="2304256" cy="313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flipV="1">
            <a:off x="1187624" y="5373216"/>
            <a:ext cx="36004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/>
              <a:t>Обов'язковими</a:t>
            </a:r>
            <a:r>
              <a:rPr lang="ru-RU" sz="1600" dirty="0"/>
              <a:t> </a:t>
            </a:r>
            <a:r>
              <a:rPr lang="ru-RU" sz="1600" dirty="0" err="1"/>
              <a:t>елементами</a:t>
            </a:r>
            <a:r>
              <a:rPr lang="ru-RU" sz="1600" dirty="0"/>
              <a:t> </a:t>
            </a:r>
            <a:r>
              <a:rPr lang="ru-RU" sz="1600" dirty="0" err="1"/>
              <a:t>цієї</a:t>
            </a:r>
            <a:r>
              <a:rPr lang="ru-RU" sz="1600" dirty="0"/>
              <a:t> </a:t>
            </a:r>
            <a:r>
              <a:rPr lang="ru-RU" sz="1600" dirty="0" err="1"/>
              <a:t>саморегулюючої</a:t>
            </a:r>
            <a:r>
              <a:rPr lang="ru-RU" sz="1600" dirty="0"/>
              <a:t> </a:t>
            </a:r>
            <a:r>
              <a:rPr lang="ru-RU" sz="1600" dirty="0" err="1"/>
              <a:t>системи</a:t>
            </a:r>
            <a:r>
              <a:rPr lang="ru-RU" sz="1600" dirty="0"/>
              <a:t> </a:t>
            </a:r>
            <a:r>
              <a:rPr lang="ru-RU" sz="1600" dirty="0" err="1"/>
              <a:t>є</a:t>
            </a:r>
            <a:r>
              <a:rPr lang="ru-RU" sz="1600" dirty="0"/>
              <a:t> </a:t>
            </a:r>
            <a:r>
              <a:rPr lang="ru-RU" sz="1600" dirty="0" err="1"/>
              <a:t>такі</a:t>
            </a:r>
            <a:r>
              <a:rPr lang="ru-RU" sz="1600" dirty="0"/>
              <a:t> ланки: 1 - </a:t>
            </a:r>
            <a:r>
              <a:rPr lang="ru-RU" sz="1600" dirty="0" err="1"/>
              <a:t>ефектор</a:t>
            </a:r>
            <a:r>
              <a:rPr lang="ru-RU" sz="1600" dirty="0"/>
              <a:t> (мотор), робота </a:t>
            </a:r>
            <a:r>
              <a:rPr lang="ru-RU" sz="1600" dirty="0" err="1"/>
              <a:t>якого</a:t>
            </a:r>
            <a:r>
              <a:rPr lang="ru-RU" sz="1600" dirty="0"/>
              <a:t> </a:t>
            </a:r>
            <a:r>
              <a:rPr lang="ru-RU" sz="1600" dirty="0" err="1"/>
              <a:t>підлягає</a:t>
            </a:r>
            <a:r>
              <a:rPr lang="ru-RU" sz="1600" dirty="0"/>
              <a:t> </a:t>
            </a:r>
            <a:r>
              <a:rPr lang="ru-RU" sz="1600" dirty="0" err="1"/>
              <a:t>регулюванню</a:t>
            </a:r>
            <a:r>
              <a:rPr lang="ru-RU" sz="1600" dirty="0"/>
              <a:t> за </a:t>
            </a:r>
            <a:r>
              <a:rPr lang="ru-RU" sz="1600" dirty="0" err="1"/>
              <a:t>певним</a:t>
            </a:r>
            <a:r>
              <a:rPr lang="ru-RU" sz="1600" dirty="0"/>
              <a:t> параметром; 2 - </a:t>
            </a:r>
            <a:r>
              <a:rPr lang="ru-RU" sz="1600" dirty="0" err="1"/>
              <a:t>прилад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задає</a:t>
            </a:r>
            <a:r>
              <a:rPr lang="ru-RU" sz="1600" dirty="0"/>
              <a:t>, вносить в систему </a:t>
            </a:r>
            <a:r>
              <a:rPr lang="ru-RU" sz="1600" dirty="0" err="1"/>
              <a:t>необхідне</a:t>
            </a:r>
            <a:r>
              <a:rPr lang="ru-RU" sz="1600" dirty="0"/>
              <a:t> </a:t>
            </a:r>
            <a:r>
              <a:rPr lang="ru-RU" sz="1600" dirty="0" err="1"/>
              <a:t>значення</a:t>
            </a:r>
            <a:r>
              <a:rPr lang="ru-RU" sz="1600" dirty="0"/>
              <a:t> </a:t>
            </a:r>
            <a:r>
              <a:rPr lang="ru-RU" sz="1600" dirty="0" err="1"/>
              <a:t>цього</a:t>
            </a:r>
            <a:r>
              <a:rPr lang="ru-RU" sz="1600" dirty="0"/>
              <a:t> параметра; 3 - рецептор,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сприймає</a:t>
            </a:r>
            <a:r>
              <a:rPr lang="ru-RU" sz="1600" dirty="0"/>
              <a:t> </a:t>
            </a:r>
            <a:r>
              <a:rPr lang="ru-RU" sz="1600" dirty="0" err="1"/>
              <a:t>фактичні</a:t>
            </a:r>
            <a:r>
              <a:rPr lang="ru-RU" sz="1600" dirty="0"/>
              <a:t> </a:t>
            </a:r>
            <a:r>
              <a:rPr lang="ru-RU" sz="1600" dirty="0" err="1"/>
              <a:t>значення</a:t>
            </a:r>
            <a:r>
              <a:rPr lang="ru-RU" sz="1600" dirty="0"/>
              <a:t> параметра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сигналізує</a:t>
            </a:r>
            <a:r>
              <a:rPr lang="ru-RU" sz="1600" dirty="0"/>
              <a:t> про них у </a:t>
            </a:r>
            <a:r>
              <a:rPr lang="ru-RU" sz="1600" dirty="0" err="1"/>
              <a:t>прилад</a:t>
            </a:r>
            <a:r>
              <a:rPr lang="ru-RU" sz="1600" dirty="0"/>
              <a:t> </a:t>
            </a:r>
            <a:r>
              <a:rPr lang="ru-RU" sz="1600" dirty="0" err="1"/>
              <a:t>звірення</a:t>
            </a:r>
            <a:r>
              <a:rPr lang="ru-RU" sz="1600" dirty="0"/>
              <a:t>; 4 - </a:t>
            </a:r>
            <a:r>
              <a:rPr lang="ru-RU" sz="1600" dirty="0" err="1"/>
              <a:t>прилад</a:t>
            </a:r>
            <a:r>
              <a:rPr lang="ru-RU" sz="1600" dirty="0"/>
              <a:t> </a:t>
            </a:r>
            <a:r>
              <a:rPr lang="ru-RU" sz="1600" dirty="0" err="1"/>
              <a:t>звірення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сприймає</a:t>
            </a:r>
            <a:r>
              <a:rPr lang="ru-RU" sz="1600" dirty="0"/>
              <a:t> </a:t>
            </a:r>
            <a:r>
              <a:rPr lang="ru-RU" sz="1600" dirty="0" err="1"/>
              <a:t>розбіжність</a:t>
            </a:r>
            <a:r>
              <a:rPr lang="ru-RU" sz="1600" dirty="0"/>
              <a:t> у </a:t>
            </a:r>
            <a:r>
              <a:rPr lang="ru-RU" sz="1600" dirty="0" err="1"/>
              <a:t>величині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знаку (</a:t>
            </a:r>
            <a:r>
              <a:rPr lang="ru-RU" sz="1600" dirty="0" err="1"/>
              <a:t>w</a:t>
            </a:r>
            <a:r>
              <a:rPr lang="ru-RU" sz="1600" dirty="0"/>
              <a:t>) фактичного (</a:t>
            </a:r>
            <a:r>
              <a:rPr lang="ru-RU" sz="1600" dirty="0" err="1"/>
              <a:t>Iw</a:t>
            </a:r>
            <a:r>
              <a:rPr lang="ru-RU" sz="1600" dirty="0"/>
              <a:t> </a:t>
            </a:r>
            <a:r>
              <a:rPr lang="ru-RU" sz="1600" dirty="0" err="1"/>
              <a:t>від</a:t>
            </a:r>
            <a:r>
              <a:rPr lang="ru-RU" sz="1600" dirty="0"/>
              <a:t> </a:t>
            </a:r>
            <a:r>
              <a:rPr lang="ru-RU" sz="1600" dirty="0" err="1"/>
              <a:t>Istwert</a:t>
            </a:r>
            <a:r>
              <a:rPr lang="ru-RU" sz="1600" dirty="0"/>
              <a:t>)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необхідного</a:t>
            </a:r>
            <a:r>
              <a:rPr lang="ru-RU" sz="1600" dirty="0"/>
              <a:t> (</a:t>
            </a:r>
            <a:r>
              <a:rPr lang="ru-RU" sz="1600" dirty="0" err="1"/>
              <a:t>Sw</a:t>
            </a:r>
            <a:r>
              <a:rPr lang="ru-RU" sz="1600" dirty="0"/>
              <a:t> </a:t>
            </a:r>
            <a:r>
              <a:rPr lang="ru-RU" sz="1600" dirty="0" err="1"/>
              <a:t>від</a:t>
            </a:r>
            <a:r>
              <a:rPr lang="ru-RU" sz="1600" dirty="0"/>
              <a:t> </a:t>
            </a:r>
            <a:r>
              <a:rPr lang="ru-RU" sz="1600" dirty="0" err="1"/>
              <a:t>Sollwert</a:t>
            </a:r>
            <a:r>
              <a:rPr lang="ru-RU" sz="1600" dirty="0"/>
              <a:t>) </a:t>
            </a:r>
            <a:r>
              <a:rPr lang="ru-RU" sz="1600" dirty="0" err="1"/>
              <a:t>значень</a:t>
            </a:r>
            <a:r>
              <a:rPr lang="ru-RU" sz="1600" dirty="0"/>
              <a:t>; 5 — </a:t>
            </a:r>
            <a:r>
              <a:rPr lang="ru-RU" sz="1600" dirty="0" err="1"/>
              <a:t>пристрій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перешифровує</a:t>
            </a:r>
            <a:r>
              <a:rPr lang="ru-RU" sz="1600" dirty="0"/>
              <a:t>, </a:t>
            </a:r>
            <a:r>
              <a:rPr lang="ru-RU" sz="1600" dirty="0" err="1"/>
              <a:t>трансформує</a:t>
            </a:r>
            <a:r>
              <a:rPr lang="ru-RU" sz="1600" dirty="0"/>
              <a:t> </a:t>
            </a:r>
            <a:r>
              <a:rPr lang="ru-RU" sz="1600" dirty="0" err="1"/>
              <a:t>показання</a:t>
            </a:r>
            <a:r>
              <a:rPr lang="ru-RU" sz="1600" dirty="0"/>
              <a:t> </a:t>
            </a:r>
            <a:r>
              <a:rPr lang="ru-RU" sz="1600" dirty="0" err="1"/>
              <a:t>приладу</a:t>
            </a:r>
            <a:r>
              <a:rPr lang="ru-RU" sz="1600" dirty="0"/>
              <a:t> </a:t>
            </a:r>
            <a:r>
              <a:rPr lang="ru-RU" sz="1600" dirty="0" err="1"/>
              <a:t>звірення</a:t>
            </a:r>
            <a:r>
              <a:rPr lang="ru-RU" sz="1600" dirty="0"/>
              <a:t> в </a:t>
            </a:r>
            <a:r>
              <a:rPr lang="ru-RU" sz="1600" dirty="0" err="1"/>
              <a:t>коригувальні</a:t>
            </a:r>
            <a:r>
              <a:rPr lang="ru-RU" sz="1600" dirty="0"/>
              <a:t> </a:t>
            </a:r>
            <a:r>
              <a:rPr lang="ru-RU" sz="1600" dirty="0" err="1"/>
              <a:t>імпульси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посилаються</a:t>
            </a:r>
            <a:r>
              <a:rPr lang="ru-RU" sz="1600" dirty="0"/>
              <a:t> у </a:t>
            </a:r>
            <a:r>
              <a:rPr lang="ru-RU" sz="1600" dirty="0" err="1"/>
              <a:t>зворотному</a:t>
            </a:r>
            <a:r>
              <a:rPr lang="ru-RU" sz="1600" dirty="0"/>
              <a:t> </a:t>
            </a:r>
            <a:r>
              <a:rPr lang="ru-RU" sz="1600" dirty="0" err="1"/>
              <a:t>зв'язку</a:t>
            </a:r>
            <a:r>
              <a:rPr lang="ru-RU" sz="1600" dirty="0"/>
              <a:t> до регулятора; 6 - регулятор,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управляє</a:t>
            </a:r>
            <a:r>
              <a:rPr lang="ru-RU" sz="1600" dirty="0"/>
              <a:t> за </a:t>
            </a:r>
            <a:r>
              <a:rPr lang="ru-RU" sz="1600" dirty="0" err="1"/>
              <a:t>заданим</a:t>
            </a:r>
            <a:r>
              <a:rPr lang="ru-RU" sz="1600" dirty="0"/>
              <a:t> параметром </a:t>
            </a:r>
            <a:r>
              <a:rPr lang="ru-RU" sz="1600" dirty="0" err="1"/>
              <a:t>функціонуванням</a:t>
            </a:r>
            <a:r>
              <a:rPr lang="ru-RU" sz="1600" dirty="0"/>
              <a:t> </a:t>
            </a:r>
            <a:r>
              <a:rPr lang="ru-RU" sz="1600" dirty="0" err="1"/>
              <a:t>ефектора</a:t>
            </a:r>
            <a:r>
              <a:rPr lang="ru-RU" sz="1600" dirty="0"/>
              <a:t>. Центральною ланкою </a:t>
            </a:r>
            <a:r>
              <a:rPr lang="ru-RU" sz="1600" dirty="0" err="1"/>
              <a:t>такої</a:t>
            </a:r>
            <a:r>
              <a:rPr lang="ru-RU" sz="1600" dirty="0"/>
              <a:t> </a:t>
            </a:r>
            <a:r>
              <a:rPr lang="ru-RU" sz="1600" dirty="0" err="1"/>
              <a:t>кільцевої</a:t>
            </a:r>
            <a:r>
              <a:rPr lang="ru-RU" sz="1600" dirty="0"/>
              <a:t> </a:t>
            </a:r>
            <a:r>
              <a:rPr lang="ru-RU" sz="1600" dirty="0" err="1"/>
              <a:t>системи</a:t>
            </a:r>
            <a:r>
              <a:rPr lang="ru-RU" sz="1600" dirty="0"/>
              <a:t> </a:t>
            </a:r>
            <a:r>
              <a:rPr lang="ru-RU" sz="1600" dirty="0" err="1"/>
              <a:t>управління</a:t>
            </a:r>
            <a:r>
              <a:rPr lang="ru-RU" sz="1600" dirty="0"/>
              <a:t> </a:t>
            </a:r>
            <a:r>
              <a:rPr lang="ru-RU" sz="1600" dirty="0" err="1"/>
              <a:t>є</a:t>
            </a:r>
            <a:r>
              <a:rPr lang="ru-RU" sz="1600" dirty="0"/>
              <a:t> </a:t>
            </a:r>
            <a:r>
              <a:rPr lang="ru-RU" sz="1600" dirty="0" err="1"/>
              <a:t>її</a:t>
            </a:r>
            <a:r>
              <a:rPr lang="ru-RU" sz="1600" dirty="0"/>
              <a:t> </a:t>
            </a:r>
            <a:r>
              <a:rPr lang="ru-RU" sz="1600" dirty="0" err="1"/>
              <a:t>задаючий</a:t>
            </a:r>
            <a:r>
              <a:rPr lang="ru-RU" sz="1600" dirty="0"/>
              <a:t> </a:t>
            </a:r>
            <a:r>
              <a:rPr lang="ru-RU" sz="1600" dirty="0" err="1"/>
              <a:t>елемент</a:t>
            </a:r>
            <a:r>
              <a:rPr lang="ru-RU" sz="1600" dirty="0"/>
              <a:t> (2), </a:t>
            </a:r>
            <a:r>
              <a:rPr lang="ru-RU" sz="1600" dirty="0" err="1"/>
              <a:t>залежно</a:t>
            </a:r>
            <a:r>
              <a:rPr lang="ru-RU" sz="1600" dirty="0"/>
              <a:t> </a:t>
            </a:r>
            <a:r>
              <a:rPr lang="ru-RU" sz="1600" dirty="0" err="1"/>
              <a:t>від</a:t>
            </a:r>
            <a:r>
              <a:rPr lang="ru-RU" sz="1600" dirty="0"/>
              <a:t> </a:t>
            </a:r>
            <a:r>
              <a:rPr lang="ru-RU" sz="1600" dirty="0" err="1"/>
              <a:t>властивостей</a:t>
            </a:r>
            <a:r>
              <a:rPr lang="ru-RU" sz="1600" dirty="0"/>
              <a:t> </a:t>
            </a:r>
            <a:r>
              <a:rPr lang="ru-RU" sz="1600" dirty="0" err="1"/>
              <a:t>якого</a:t>
            </a:r>
            <a:r>
              <a:rPr lang="ru-RU" sz="1600" dirty="0"/>
              <a:t> </a:t>
            </a:r>
            <a:r>
              <a:rPr lang="ru-RU" sz="1600" dirty="0" err="1"/>
              <a:t>виходить</a:t>
            </a:r>
            <a:r>
              <a:rPr lang="ru-RU" sz="1600" dirty="0"/>
              <a:t> </a:t>
            </a:r>
            <a:r>
              <a:rPr lang="ru-RU" sz="1600" dirty="0" err="1"/>
              <a:t>конструкція</a:t>
            </a:r>
            <a:r>
              <a:rPr lang="ru-RU" sz="1600" dirty="0"/>
              <a:t> </a:t>
            </a:r>
            <a:r>
              <a:rPr lang="ru-RU" sz="1600" dirty="0" err="1"/>
              <a:t>або</a:t>
            </a:r>
            <a:r>
              <a:rPr lang="ru-RU" sz="1600" dirty="0"/>
              <a:t> </a:t>
            </a:r>
            <a:r>
              <a:rPr lang="ru-RU" sz="1600" dirty="0" err="1"/>
              <a:t>стабілізуюча</a:t>
            </a:r>
            <a:r>
              <a:rPr lang="ru-RU" sz="1600" dirty="0"/>
              <a:t> (коли </a:t>
            </a:r>
            <a:r>
              <a:rPr lang="ru-RU" sz="1600" dirty="0" err="1"/>
              <a:t>Sw</a:t>
            </a:r>
            <a:r>
              <a:rPr lang="ru-RU" sz="1600" dirty="0"/>
              <a:t> </a:t>
            </a:r>
            <a:r>
              <a:rPr lang="ru-RU" sz="1600" dirty="0" err="1"/>
              <a:t>має</a:t>
            </a:r>
            <a:r>
              <a:rPr lang="ru-RU" sz="1600" dirty="0"/>
              <a:t> </a:t>
            </a:r>
            <a:r>
              <a:rPr lang="ru-RU" sz="1600" dirty="0" err="1"/>
              <a:t>постійне</a:t>
            </a:r>
            <a:r>
              <a:rPr lang="ru-RU" sz="1600" dirty="0"/>
              <a:t> </a:t>
            </a:r>
            <a:r>
              <a:rPr lang="ru-RU" sz="1600" dirty="0" err="1"/>
              <a:t>значення</a:t>
            </a:r>
            <a:r>
              <a:rPr lang="ru-RU" sz="1600" dirty="0"/>
              <a:t>), </a:t>
            </a:r>
            <a:r>
              <a:rPr lang="ru-RU" sz="1600" dirty="0" err="1"/>
              <a:t>чи</a:t>
            </a:r>
            <a:r>
              <a:rPr lang="ru-RU" sz="1600" dirty="0"/>
              <a:t> “</a:t>
            </a:r>
            <a:r>
              <a:rPr lang="ru-RU" sz="1600" dirty="0" err="1"/>
              <a:t>стежить</a:t>
            </a:r>
            <a:r>
              <a:rPr lang="ru-RU" sz="1600" dirty="0"/>
              <a:t>” (</a:t>
            </a:r>
            <a:r>
              <a:rPr lang="ru-RU" sz="1600" dirty="0" err="1"/>
              <a:t>коли</a:t>
            </a:r>
            <a:r>
              <a:rPr lang="ru-RU" sz="1600" dirty="0"/>
              <a:t> </a:t>
            </a:r>
            <a:r>
              <a:rPr lang="ru-RU" sz="1600" dirty="0" err="1"/>
              <a:t>Sw</a:t>
            </a:r>
            <a:r>
              <a:rPr lang="ru-RU" sz="1600" dirty="0"/>
              <a:t> </a:t>
            </a:r>
            <a:r>
              <a:rPr lang="ru-RU" sz="1600" dirty="0" err="1"/>
              <a:t>має</a:t>
            </a:r>
            <a:r>
              <a:rPr lang="ru-RU" sz="1600" dirty="0"/>
              <a:t> </a:t>
            </a:r>
            <a:r>
              <a:rPr lang="ru-RU" sz="1600" dirty="0" err="1"/>
              <a:t>змінні</a:t>
            </a:r>
            <a:r>
              <a:rPr lang="ru-RU" sz="1600" dirty="0"/>
              <a:t> </a:t>
            </a:r>
            <a:r>
              <a:rPr lang="ru-RU" sz="1600" dirty="0" err="1"/>
              <a:t>параметри</a:t>
            </a:r>
            <a:r>
              <a:rPr lang="ru-RU" sz="1600" dirty="0"/>
              <a:t>). У </a:t>
            </a:r>
            <a:r>
              <a:rPr lang="ru-RU" sz="1600" dirty="0" err="1"/>
              <a:t>приладі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задає</a:t>
            </a:r>
            <a:r>
              <a:rPr lang="ru-RU" sz="1600" dirty="0"/>
              <a:t>, на </a:t>
            </a:r>
            <a:r>
              <a:rPr lang="ru-RU" sz="1600" dirty="0" err="1"/>
              <a:t>основі</a:t>
            </a:r>
            <a:r>
              <a:rPr lang="ru-RU" sz="1600" dirty="0"/>
              <a:t> </a:t>
            </a:r>
            <a:r>
              <a:rPr lang="ru-RU" sz="1600" dirty="0" err="1"/>
              <a:t>програми</a:t>
            </a:r>
            <a:r>
              <a:rPr lang="ru-RU" sz="1600" dirty="0"/>
              <a:t> </a:t>
            </a:r>
            <a:r>
              <a:rPr lang="ru-RU" sz="1600" dirty="0" err="1"/>
              <a:t>формується</a:t>
            </a:r>
            <a:r>
              <a:rPr lang="ru-RU" sz="1600" dirty="0"/>
              <a:t> </a:t>
            </a:r>
            <a:r>
              <a:rPr lang="ru-RU" sz="1600" dirty="0" err="1"/>
              <a:t>рухове</a:t>
            </a:r>
            <a:r>
              <a:rPr lang="ru-RU" sz="1600" dirty="0"/>
              <a:t> </a:t>
            </a:r>
            <a:r>
              <a:rPr lang="ru-RU" sz="1600" dirty="0" err="1"/>
              <a:t>завдання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дозволяє</a:t>
            </a:r>
            <a:r>
              <a:rPr lang="ru-RU" sz="1600" dirty="0"/>
              <a:t> </a:t>
            </a:r>
            <a:r>
              <a:rPr lang="ru-RU" sz="1600" dirty="0" err="1"/>
              <a:t>прогнозувати</a:t>
            </a:r>
            <a:r>
              <a:rPr lang="ru-RU" sz="1600" dirty="0"/>
              <a:t> </a:t>
            </a:r>
            <a:r>
              <a:rPr lang="ru-RU" sz="1600" dirty="0" err="1"/>
              <a:t>майбутнє</a:t>
            </a:r>
            <a:r>
              <a:rPr lang="ru-RU" sz="1600" dirty="0"/>
              <a:t>.  За </a:t>
            </a:r>
            <a:r>
              <a:rPr lang="ru-RU" sz="1600" dirty="0" err="1"/>
              <a:t>своєю</a:t>
            </a:r>
            <a:r>
              <a:rPr lang="ru-RU" sz="1600" dirty="0"/>
              <a:t> </a:t>
            </a:r>
            <a:r>
              <a:rPr lang="ru-RU" sz="1600" dirty="0" err="1"/>
              <a:t>суттю</a:t>
            </a:r>
            <a:r>
              <a:rPr lang="ru-RU" sz="1600" dirty="0"/>
              <a:t> </a:t>
            </a:r>
            <a:r>
              <a:rPr lang="ru-RU" sz="1600" dirty="0" err="1"/>
              <a:t>ця</a:t>
            </a:r>
            <a:r>
              <a:rPr lang="ru-RU" sz="1600" dirty="0"/>
              <a:t> система </a:t>
            </a:r>
            <a:r>
              <a:rPr lang="ru-RU" sz="1600" dirty="0" err="1"/>
              <a:t>дуже</a:t>
            </a:r>
            <a:r>
              <a:rPr lang="ru-RU" sz="1600" dirty="0"/>
              <a:t> </a:t>
            </a:r>
            <a:r>
              <a:rPr lang="ru-RU" sz="1600" dirty="0" err="1"/>
              <a:t>подібна</a:t>
            </a:r>
            <a:r>
              <a:rPr lang="ru-RU" sz="1600" dirty="0"/>
              <a:t> до </a:t>
            </a:r>
            <a:r>
              <a:rPr lang="ru-RU" sz="1600" dirty="0" err="1"/>
              <a:t>функціональної</a:t>
            </a:r>
            <a:r>
              <a:rPr lang="ru-RU" sz="1600" dirty="0"/>
              <a:t> </a:t>
            </a:r>
            <a:r>
              <a:rPr lang="ru-RU" sz="1600" dirty="0" err="1"/>
              <a:t>системи</a:t>
            </a:r>
            <a:r>
              <a:rPr lang="ru-RU" sz="1600" dirty="0"/>
              <a:t> </a:t>
            </a:r>
            <a:r>
              <a:rPr lang="ru-RU" sz="1600" dirty="0" err="1"/>
              <a:t>Анохіна</a:t>
            </a:r>
            <a:r>
              <a:rPr lang="ru-RU" sz="1600" dirty="0"/>
              <a:t>, в </a:t>
            </a:r>
            <a:r>
              <a:rPr lang="ru-RU" sz="1600" dirty="0" err="1"/>
              <a:t>якій</a:t>
            </a:r>
            <a:r>
              <a:rPr lang="ru-RU" sz="1600" dirty="0"/>
              <a:t> </a:t>
            </a:r>
            <a:r>
              <a:rPr lang="ru-RU" sz="1600" dirty="0" err="1"/>
              <a:t>процеси</a:t>
            </a:r>
            <a:r>
              <a:rPr lang="ru-RU" sz="1600" dirty="0"/>
              <a:t> </a:t>
            </a:r>
            <a:r>
              <a:rPr lang="ru-RU" sz="1600" dirty="0" err="1"/>
              <a:t>звірення</a:t>
            </a:r>
            <a:r>
              <a:rPr lang="ru-RU" sz="1600" dirty="0"/>
              <a:t> </a:t>
            </a:r>
            <a:r>
              <a:rPr lang="ru-RU" sz="1600" dirty="0" err="1"/>
              <a:t>відбуваються</a:t>
            </a:r>
            <a:r>
              <a:rPr lang="ru-RU" sz="1600" dirty="0"/>
              <a:t> </a:t>
            </a:r>
            <a:r>
              <a:rPr lang="ru-RU" sz="1600" dirty="0" err="1"/>
              <a:t>в</a:t>
            </a:r>
            <a:r>
              <a:rPr lang="ru-RU" sz="1600" dirty="0"/>
              <a:t> </a:t>
            </a:r>
            <a:r>
              <a:rPr lang="ru-RU" sz="1600" dirty="0" err="1"/>
              <a:t>акцепторі</a:t>
            </a:r>
            <a:r>
              <a:rPr lang="ru-RU" sz="1600" dirty="0"/>
              <a:t> </a:t>
            </a:r>
            <a:r>
              <a:rPr lang="ru-RU" sz="1600" dirty="0" err="1"/>
              <a:t>результатів</a:t>
            </a:r>
            <a:r>
              <a:rPr lang="ru-RU" sz="1600" dirty="0"/>
              <a:t> </a:t>
            </a:r>
            <a:r>
              <a:rPr lang="ru-RU" sz="1600" dirty="0" err="1"/>
              <a:t>дії</a:t>
            </a:r>
            <a:r>
              <a:rPr lang="ru-RU" sz="1600" dirty="0"/>
              <a:t>, де </a:t>
            </a:r>
            <a:r>
              <a:rPr lang="ru-RU" sz="1600" dirty="0" err="1"/>
              <a:t>звіряються</a:t>
            </a:r>
            <a:r>
              <a:rPr lang="ru-RU" sz="1600" dirty="0"/>
              <a:t> </a:t>
            </a:r>
            <a:r>
              <a:rPr lang="ru-RU" sz="1600" dirty="0" err="1"/>
              <a:t>очікуваний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справжній</a:t>
            </a:r>
            <a:r>
              <a:rPr lang="ru-RU" sz="1600" dirty="0"/>
              <a:t> </a:t>
            </a:r>
            <a:r>
              <a:rPr lang="ru-RU" sz="1600" dirty="0" err="1"/>
              <a:t>результати</a:t>
            </a:r>
            <a:r>
              <a:rPr lang="ru-RU" sz="1600" dirty="0"/>
              <a:t> </a:t>
            </a:r>
            <a:r>
              <a:rPr lang="ru-RU" sz="1600" dirty="0" err="1"/>
              <a:t>дії</a:t>
            </a:r>
            <a:r>
              <a:rPr lang="ru-RU" sz="1600" dirty="0"/>
              <a:t>. </a:t>
            </a:r>
            <a:r>
              <a:rPr lang="ru-RU" sz="1600" dirty="0" err="1"/>
              <a:t>Це</a:t>
            </a:r>
            <a:r>
              <a:rPr lang="ru-RU" sz="1600" dirty="0"/>
              <a:t> </a:t>
            </a:r>
            <a:r>
              <a:rPr lang="ru-RU" sz="1600" dirty="0" err="1"/>
              <a:t>досягається</a:t>
            </a:r>
            <a:r>
              <a:rPr lang="ru-RU" sz="1600" dirty="0"/>
              <a:t> </a:t>
            </a:r>
            <a:r>
              <a:rPr lang="ru-RU" sz="1600" dirty="0" err="1"/>
              <a:t>завдяки</a:t>
            </a:r>
            <a:r>
              <a:rPr lang="ru-RU" sz="1600" dirty="0"/>
              <a:t> </a:t>
            </a:r>
            <a:r>
              <a:rPr lang="ru-RU" sz="1600" dirty="0" err="1"/>
              <a:t>наявності</a:t>
            </a:r>
            <a:r>
              <a:rPr lang="ru-RU" sz="1600" dirty="0"/>
              <a:t> </a:t>
            </a:r>
            <a:r>
              <a:rPr lang="ru-RU" sz="1600" dirty="0" err="1"/>
              <a:t>зворотної</a:t>
            </a:r>
            <a:r>
              <a:rPr lang="ru-RU" sz="1600" dirty="0"/>
              <a:t> </a:t>
            </a:r>
            <a:r>
              <a:rPr lang="ru-RU" sz="1600" dirty="0" err="1"/>
              <a:t>аферентації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спрямовує</a:t>
            </a:r>
            <a:r>
              <a:rPr lang="ru-RU" sz="1600" dirty="0"/>
              <a:t> </a:t>
            </a:r>
            <a:r>
              <a:rPr lang="ru-RU" sz="1600" dirty="0" err="1"/>
              <a:t>рух</a:t>
            </a:r>
            <a:r>
              <a:rPr lang="ru-RU" sz="1600" dirty="0"/>
              <a:t>,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результативної</a:t>
            </a:r>
            <a:r>
              <a:rPr lang="ru-RU" sz="1600" dirty="0"/>
              <a:t>, яка </a:t>
            </a:r>
            <a:r>
              <a:rPr lang="ru-RU" sz="1600" dirty="0" err="1"/>
              <a:t>може</a:t>
            </a:r>
            <a:r>
              <a:rPr lang="ru-RU" sz="1600" dirty="0"/>
              <a:t> бути </a:t>
            </a:r>
            <a:r>
              <a:rPr lang="ru-RU" sz="1600" dirty="0" err="1"/>
              <a:t>поетапною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повідомляє</a:t>
            </a:r>
            <a:r>
              <a:rPr lang="ru-RU" sz="1600" dirty="0"/>
              <a:t> про </a:t>
            </a:r>
            <a:r>
              <a:rPr lang="ru-RU" sz="1600" dirty="0" err="1"/>
              <a:t>виконання</a:t>
            </a:r>
            <a:r>
              <a:rPr lang="ru-RU" sz="1600" dirty="0"/>
              <a:t> </a:t>
            </a:r>
            <a:r>
              <a:rPr lang="ru-RU" sz="1600" dirty="0" err="1"/>
              <a:t>окремих</a:t>
            </a:r>
            <a:r>
              <a:rPr lang="ru-RU" sz="1600" dirty="0"/>
              <a:t> </a:t>
            </a:r>
            <a:r>
              <a:rPr lang="ru-RU" sz="1600" dirty="0" err="1"/>
              <a:t>етапів</a:t>
            </a:r>
            <a:r>
              <a:rPr lang="ru-RU" sz="1600" dirty="0"/>
              <a:t> </a:t>
            </a:r>
            <a:r>
              <a:rPr lang="ru-RU" sz="1600" dirty="0" err="1"/>
              <a:t>програми</a:t>
            </a:r>
            <a:r>
              <a:rPr lang="ru-RU" sz="1600" dirty="0"/>
              <a:t>,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санкціонує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сигналізує</a:t>
            </a:r>
            <a:r>
              <a:rPr lang="ru-RU" sz="1600" dirty="0"/>
              <a:t> </a:t>
            </a:r>
            <a:r>
              <a:rPr lang="ru-RU" sz="1600" dirty="0" err="1"/>
              <a:t>про</a:t>
            </a:r>
            <a:r>
              <a:rPr lang="ru-RU" sz="1600" dirty="0"/>
              <a:t> </a:t>
            </a:r>
            <a:r>
              <a:rPr lang="ru-RU" sz="1600" dirty="0" err="1"/>
              <a:t>повне</a:t>
            </a:r>
            <a:r>
              <a:rPr lang="ru-RU" sz="1600" dirty="0"/>
              <a:t> </a:t>
            </a:r>
            <a:r>
              <a:rPr lang="ru-RU" sz="1600" dirty="0" err="1"/>
              <a:t>завершення</a:t>
            </a:r>
            <a:r>
              <a:rPr lang="ru-RU" sz="1600" dirty="0"/>
              <a:t> </a:t>
            </a:r>
            <a:r>
              <a:rPr lang="ru-RU" sz="1600" dirty="0" err="1"/>
              <a:t>дії</a:t>
            </a:r>
            <a:r>
              <a:rPr lang="ru-RU" sz="1600" dirty="0"/>
              <a:t> </a:t>
            </a:r>
            <a:r>
              <a:rPr lang="ru-RU" sz="1600" dirty="0" err="1"/>
              <a:t>виробленої</a:t>
            </a:r>
            <a:r>
              <a:rPr lang="ru-RU" sz="1600" dirty="0"/>
              <a:t> </a:t>
            </a:r>
            <a:r>
              <a:rPr lang="ru-RU" sz="1600" dirty="0" err="1"/>
              <a:t>програми</a:t>
            </a:r>
            <a:r>
              <a:rPr lang="ru-RU" sz="1600" dirty="0"/>
              <a:t>. </a:t>
            </a:r>
            <a:r>
              <a:rPr lang="ru-RU" sz="1600" dirty="0" err="1"/>
              <a:t>Головні</a:t>
            </a:r>
            <a:r>
              <a:rPr lang="ru-RU" sz="1600" dirty="0"/>
              <a:t> блоки </a:t>
            </a:r>
            <a:r>
              <a:rPr lang="ru-RU" sz="1600" dirty="0" err="1"/>
              <a:t>цієї</a:t>
            </a:r>
            <a:r>
              <a:rPr lang="ru-RU" sz="1600" dirty="0"/>
              <a:t> </a:t>
            </a:r>
            <a:r>
              <a:rPr lang="ru-RU" sz="1600" dirty="0" err="1"/>
              <a:t>системи</a:t>
            </a:r>
            <a:r>
              <a:rPr lang="ru-RU" sz="1600" dirty="0"/>
              <a:t>: блок </a:t>
            </a:r>
            <a:r>
              <a:rPr lang="ru-RU" sz="1600" dirty="0" err="1"/>
              <a:t>аферентного</a:t>
            </a:r>
            <a:r>
              <a:rPr lang="ru-RU" sz="1600" dirty="0"/>
              <a:t> синтезу,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отримує</a:t>
            </a:r>
            <a:r>
              <a:rPr lang="ru-RU" sz="1600" dirty="0"/>
              <a:t> </a:t>
            </a:r>
            <a:r>
              <a:rPr lang="ru-RU" sz="1600" dirty="0" err="1"/>
              <a:t>різноманітну</a:t>
            </a:r>
            <a:r>
              <a:rPr lang="ru-RU" sz="1600" dirty="0"/>
              <a:t> </a:t>
            </a:r>
            <a:r>
              <a:rPr lang="ru-RU" sz="1600" dirty="0" err="1"/>
              <a:t>аферентацію</a:t>
            </a:r>
            <a:r>
              <a:rPr lang="ru-RU" sz="1600" dirty="0"/>
              <a:t> за </a:t>
            </a:r>
            <a:r>
              <a:rPr lang="ru-RU" sz="1600" dirty="0" err="1"/>
              <a:t>специфічними</a:t>
            </a:r>
            <a:r>
              <a:rPr lang="ru-RU" sz="1600" dirty="0"/>
              <a:t> та </a:t>
            </a:r>
            <a:r>
              <a:rPr lang="ru-RU" sz="1600" dirty="0" err="1"/>
              <a:t>неспецифічними</a:t>
            </a:r>
            <a:r>
              <a:rPr lang="ru-RU" sz="1600" dirty="0"/>
              <a:t> шляхами,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співвідносить</a:t>
            </a:r>
            <a:r>
              <a:rPr lang="ru-RU" sz="1600" dirty="0"/>
              <a:t> </a:t>
            </a:r>
            <a:r>
              <a:rPr lang="ru-RU" sz="1600" dirty="0" err="1"/>
              <a:t>отриману</a:t>
            </a:r>
            <a:r>
              <a:rPr lang="ru-RU" sz="1600" dirty="0"/>
              <a:t> </a:t>
            </a:r>
            <a:r>
              <a:rPr lang="ru-RU" sz="1600" dirty="0" err="1"/>
              <a:t>інформацію</a:t>
            </a:r>
            <a:r>
              <a:rPr lang="ru-RU" sz="1600" dirty="0"/>
              <a:t> </a:t>
            </a:r>
            <a:r>
              <a:rPr lang="ru-RU" sz="1600" dirty="0" err="1"/>
              <a:t>з</a:t>
            </a:r>
            <a:r>
              <a:rPr lang="ru-RU" sz="1600" dirty="0"/>
              <a:t> </a:t>
            </a:r>
            <a:r>
              <a:rPr lang="ru-RU" sz="1600" dirty="0" err="1"/>
              <a:t>домінуючою</a:t>
            </a:r>
            <a:r>
              <a:rPr lang="ru-RU" sz="1600" dirty="0"/>
              <a:t> </a:t>
            </a:r>
            <a:r>
              <a:rPr lang="ru-RU" sz="1600" dirty="0" err="1"/>
              <a:t>мотивацією</a:t>
            </a:r>
            <a:r>
              <a:rPr lang="ru-RU" sz="1600" dirty="0"/>
              <a:t> та </a:t>
            </a:r>
            <a:r>
              <a:rPr lang="ru-RU" sz="1600" dirty="0" err="1"/>
              <a:t>відомостями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зберігаються</a:t>
            </a:r>
            <a:r>
              <a:rPr lang="ru-RU" sz="1600" dirty="0"/>
              <a:t> в </a:t>
            </a:r>
            <a:r>
              <a:rPr lang="ru-RU" sz="1600" dirty="0" err="1"/>
              <a:t>пам'яті</a:t>
            </a:r>
            <a:r>
              <a:rPr lang="ru-RU" sz="1600" dirty="0"/>
              <a:t>; блок </a:t>
            </a:r>
            <a:r>
              <a:rPr lang="ru-RU" sz="1600" dirty="0" err="1"/>
              <a:t>вибору</a:t>
            </a:r>
            <a:r>
              <a:rPr lang="ru-RU" sz="1600" dirty="0"/>
              <a:t> мети та </a:t>
            </a:r>
            <a:r>
              <a:rPr lang="ru-RU" sz="1600" dirty="0" err="1"/>
              <a:t>прийняття</a:t>
            </a:r>
            <a:r>
              <a:rPr lang="ru-RU" sz="1600" dirty="0"/>
              <a:t> </a:t>
            </a:r>
            <a:r>
              <a:rPr lang="ru-RU" sz="1600" dirty="0" err="1"/>
              <a:t>рішення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забезпечує</a:t>
            </a:r>
            <a:r>
              <a:rPr lang="ru-RU" sz="1600" dirty="0"/>
              <a:t> </a:t>
            </a:r>
            <a:r>
              <a:rPr lang="ru-RU" sz="1600" dirty="0" err="1"/>
              <a:t>вибір</a:t>
            </a:r>
            <a:r>
              <a:rPr lang="ru-RU" sz="1600" dirty="0"/>
              <a:t> </a:t>
            </a:r>
            <a:r>
              <a:rPr lang="ru-RU" sz="1600" dirty="0" err="1"/>
              <a:t>певного</a:t>
            </a:r>
            <a:r>
              <a:rPr lang="ru-RU" sz="1600" dirty="0"/>
              <a:t> акта </a:t>
            </a:r>
            <a:r>
              <a:rPr lang="ru-RU" sz="1600" dirty="0" err="1"/>
              <a:t>дії</a:t>
            </a:r>
            <a:r>
              <a:rPr lang="ru-RU" sz="1600" dirty="0"/>
              <a:t> </a:t>
            </a:r>
            <a:r>
              <a:rPr lang="ru-RU" sz="1600" dirty="0" err="1"/>
              <a:t>з</a:t>
            </a:r>
            <a:r>
              <a:rPr lang="ru-RU" sz="1600" dirty="0"/>
              <a:t> </a:t>
            </a:r>
            <a:r>
              <a:rPr lang="ru-RU" sz="1600" dirty="0" err="1"/>
              <a:t>усіх</a:t>
            </a:r>
            <a:r>
              <a:rPr lang="ru-RU" sz="1600" dirty="0"/>
              <a:t> </a:t>
            </a:r>
            <a:r>
              <a:rPr lang="ru-RU" sz="1600" dirty="0" err="1"/>
              <a:t>можливих</a:t>
            </a:r>
            <a:r>
              <a:rPr lang="ru-RU" sz="1600" dirty="0"/>
              <a:t> (</a:t>
            </a:r>
            <a:r>
              <a:rPr lang="ru-RU" sz="1600" dirty="0" err="1"/>
              <a:t>відсікання</a:t>
            </a:r>
            <a:r>
              <a:rPr lang="ru-RU" sz="1600" dirty="0"/>
              <a:t> </a:t>
            </a:r>
            <a:r>
              <a:rPr lang="ru-RU" sz="1600" dirty="0" err="1"/>
              <a:t>надлишкових</a:t>
            </a:r>
            <a:r>
              <a:rPr lang="ru-RU" sz="1600" dirty="0"/>
              <a:t> </a:t>
            </a:r>
            <a:r>
              <a:rPr lang="ru-RU" sz="1600" dirty="0" err="1"/>
              <a:t>ступенів</a:t>
            </a:r>
            <a:r>
              <a:rPr lang="ru-RU" sz="1600" dirty="0"/>
              <a:t> </a:t>
            </a:r>
            <a:r>
              <a:rPr lang="ru-RU" sz="1600" dirty="0" err="1"/>
              <a:t>свободи</a:t>
            </a:r>
            <a:r>
              <a:rPr lang="ru-RU" sz="1600" dirty="0"/>
              <a:t>); блок акцептора </a:t>
            </a:r>
            <a:r>
              <a:rPr lang="ru-RU" sz="1600" dirty="0" err="1"/>
              <a:t>результатів</a:t>
            </a:r>
            <a:r>
              <a:rPr lang="ru-RU" sz="1600" dirty="0"/>
              <a:t> </a:t>
            </a:r>
            <a:r>
              <a:rPr lang="ru-RU" sz="1600" dirty="0" err="1"/>
              <a:t>дії</a:t>
            </a:r>
            <a:r>
              <a:rPr lang="ru-RU" sz="1600" dirty="0"/>
              <a:t> та </a:t>
            </a:r>
            <a:r>
              <a:rPr lang="ru-RU" sz="1600" dirty="0" err="1"/>
              <a:t>програми</a:t>
            </a:r>
            <a:r>
              <a:rPr lang="ru-RU" sz="1600" dirty="0"/>
              <a:t> </a:t>
            </a:r>
            <a:r>
              <a:rPr lang="ru-RU" sz="1600" dirty="0" err="1"/>
              <a:t>дії</a:t>
            </a:r>
            <a:r>
              <a:rPr lang="ru-RU" sz="1600" dirty="0"/>
              <a:t>, де </a:t>
            </a:r>
            <a:r>
              <a:rPr lang="ru-RU" sz="1600" dirty="0" err="1"/>
              <a:t>виробляється</a:t>
            </a:r>
            <a:r>
              <a:rPr lang="ru-RU" sz="1600" dirty="0"/>
              <a:t> </a:t>
            </a:r>
            <a:r>
              <a:rPr lang="ru-RU" sz="1600" dirty="0" err="1"/>
              <a:t>програма</a:t>
            </a:r>
            <a:r>
              <a:rPr lang="ru-RU" sz="1600" dirty="0"/>
              <a:t>, </a:t>
            </a:r>
            <a:r>
              <a:rPr lang="ru-RU" sz="1600" dirty="0" err="1"/>
              <a:t>прогнозується</a:t>
            </a:r>
            <a:r>
              <a:rPr lang="ru-RU" sz="1600" dirty="0"/>
              <a:t> результат, </a:t>
            </a:r>
            <a:r>
              <a:rPr lang="ru-RU" sz="1600" dirty="0" err="1"/>
              <a:t>звідки</a:t>
            </a:r>
            <a:r>
              <a:rPr lang="ru-RU" sz="1600" dirty="0"/>
              <a:t> </a:t>
            </a:r>
            <a:r>
              <a:rPr lang="ru-RU" sz="1600" dirty="0" err="1"/>
              <a:t>запускається</a:t>
            </a:r>
            <a:r>
              <a:rPr lang="ru-RU" sz="1600" dirty="0"/>
              <a:t> за </a:t>
            </a:r>
            <a:r>
              <a:rPr lang="ru-RU" sz="1600" dirty="0" err="1"/>
              <a:t>цією</a:t>
            </a:r>
            <a:r>
              <a:rPr lang="ru-RU" sz="1600" dirty="0"/>
              <a:t> </a:t>
            </a:r>
            <a:r>
              <a:rPr lang="ru-RU" sz="1600" dirty="0" err="1"/>
              <a:t>програмою</a:t>
            </a:r>
            <a:r>
              <a:rPr lang="ru-RU" sz="1600" dirty="0"/>
              <a:t> </a:t>
            </a:r>
            <a:r>
              <a:rPr lang="ru-RU" sz="1600" dirty="0" err="1"/>
              <a:t>дія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куди</a:t>
            </a:r>
            <a:r>
              <a:rPr lang="ru-RU" sz="1600" dirty="0"/>
              <a:t> шляхом </a:t>
            </a:r>
            <a:r>
              <a:rPr lang="ru-RU" sz="1600" dirty="0" err="1"/>
              <a:t>зворотної</a:t>
            </a:r>
            <a:r>
              <a:rPr lang="ru-RU" sz="1600" dirty="0"/>
              <a:t> </a:t>
            </a:r>
            <a:r>
              <a:rPr lang="ru-RU" sz="1600" dirty="0" err="1"/>
              <a:t>аферентації</a:t>
            </a:r>
            <a:r>
              <a:rPr lang="ru-RU" sz="1600" dirty="0"/>
              <a:t> </a:t>
            </a:r>
            <a:r>
              <a:rPr lang="ru-RU" sz="1600" dirty="0" err="1"/>
              <a:t>від</a:t>
            </a:r>
            <a:r>
              <a:rPr lang="ru-RU" sz="1600" dirty="0"/>
              <a:t> </a:t>
            </a:r>
            <a:r>
              <a:rPr lang="ru-RU" sz="1600" dirty="0" err="1"/>
              <a:t>рецепторів</a:t>
            </a:r>
            <a:r>
              <a:rPr lang="ru-RU" sz="1600" dirty="0"/>
              <a:t> </a:t>
            </a:r>
            <a:r>
              <a:rPr lang="ru-RU" sz="1600" dirty="0" err="1"/>
              <a:t>параметрів</a:t>
            </a:r>
            <a:r>
              <a:rPr lang="ru-RU" sz="1600" dirty="0"/>
              <a:t> </a:t>
            </a:r>
            <a:r>
              <a:rPr lang="ru-RU" sz="1600" dirty="0" err="1"/>
              <a:t>результатів</a:t>
            </a:r>
            <a:r>
              <a:rPr lang="ru-RU" sz="1600" dirty="0"/>
              <a:t> </a:t>
            </a:r>
            <a:r>
              <a:rPr lang="ru-RU" sz="1600" dirty="0" err="1"/>
              <a:t>дії</a:t>
            </a:r>
            <a:r>
              <a:rPr lang="ru-RU" sz="1600" dirty="0"/>
              <a:t> </a:t>
            </a:r>
            <a:r>
              <a:rPr lang="ru-RU" sz="1600" dirty="0" err="1"/>
              <a:t>надходять</a:t>
            </a:r>
            <a:r>
              <a:rPr lang="ru-RU" sz="1600" dirty="0"/>
              <a:t> </a:t>
            </a:r>
            <a:r>
              <a:rPr lang="ru-RU" sz="1600" dirty="0" err="1"/>
              <a:t>відомості</a:t>
            </a:r>
            <a:r>
              <a:rPr lang="ru-RU" sz="1600" dirty="0"/>
              <a:t> про характер </a:t>
            </a:r>
            <a:r>
              <a:rPr lang="ru-RU" sz="1600" dirty="0" err="1"/>
              <a:t>результатів</a:t>
            </a:r>
            <a:r>
              <a:rPr lang="ru-RU" sz="1600" dirty="0"/>
              <a:t> </a:t>
            </a:r>
            <a:r>
              <a:rPr lang="ru-RU" sz="1600" dirty="0" err="1"/>
              <a:t>дії</a:t>
            </a:r>
            <a:r>
              <a:rPr lang="ru-RU" sz="1600" dirty="0"/>
              <a:t> для </a:t>
            </a:r>
            <a:r>
              <a:rPr lang="ru-RU" sz="1600" dirty="0" err="1"/>
              <a:t>звірення</a:t>
            </a:r>
            <a:r>
              <a:rPr lang="ru-RU" sz="1600" dirty="0"/>
              <a:t> </a:t>
            </a:r>
            <a:r>
              <a:rPr lang="ru-RU" sz="1600" dirty="0" err="1"/>
              <a:t>з</a:t>
            </a:r>
            <a:r>
              <a:rPr lang="ru-RU" sz="1600" dirty="0"/>
              <a:t> </a:t>
            </a:r>
            <a:r>
              <a:rPr lang="ru-RU" sz="1600" dirty="0" err="1"/>
              <a:t>передбачуваними</a:t>
            </a:r>
            <a:r>
              <a:rPr lang="ru-RU" sz="1600" dirty="0"/>
              <a:t> результатами.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844824"/>
            <a:ext cx="88924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Система </a:t>
            </a:r>
            <a:r>
              <a:rPr lang="ru-RU" dirty="0" err="1"/>
              <a:t>Анохіна</a:t>
            </a:r>
            <a:r>
              <a:rPr lang="ru-RU" dirty="0"/>
              <a:t>, як </a:t>
            </a:r>
            <a:r>
              <a:rPr lang="ru-RU" dirty="0" err="1"/>
              <a:t>і</a:t>
            </a:r>
            <a:r>
              <a:rPr lang="ru-RU" dirty="0"/>
              <a:t> Бернштейна,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прогнозування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допускає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так званого "</a:t>
            </a:r>
            <a:r>
              <a:rPr lang="ru-RU" dirty="0" err="1"/>
              <a:t>випереджального</a:t>
            </a:r>
            <a:r>
              <a:rPr lang="ru-RU" dirty="0"/>
              <a:t> </a:t>
            </a:r>
            <a:r>
              <a:rPr lang="ru-RU" dirty="0" err="1"/>
              <a:t>відображення</a:t>
            </a:r>
            <a:r>
              <a:rPr lang="ru-RU" dirty="0"/>
              <a:t>". З </a:t>
            </a:r>
            <a:r>
              <a:rPr lang="ru-RU" dirty="0" err="1"/>
              <a:t>позицій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та в </a:t>
            </a:r>
            <a:r>
              <a:rPr lang="ru-RU" dirty="0" err="1"/>
              <a:t>її</a:t>
            </a:r>
            <a:r>
              <a:rPr lang="ru-RU" dirty="0"/>
              <a:t> межах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розглядати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феномен </a:t>
            </a:r>
            <a:r>
              <a:rPr lang="ru-RU" dirty="0" err="1"/>
              <a:t>екстраполяційного</a:t>
            </a:r>
            <a:r>
              <a:rPr lang="ru-RU" dirty="0"/>
              <a:t> рефлексу,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саморегуляцію</a:t>
            </a:r>
            <a:r>
              <a:rPr lang="ru-RU" dirty="0"/>
              <a:t> гомеостазу (Судаков</a:t>
            </a:r>
            <a:r>
              <a:rPr lang="ru-RU" dirty="0" smtClean="0"/>
              <a:t>) рис. </a:t>
            </a:r>
            <a:r>
              <a:rPr lang="ru-RU" dirty="0"/>
              <a:t>2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476672"/>
            <a:ext cx="4800600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extBox 14"/>
          <p:cNvSpPr txBox="1"/>
          <p:nvPr/>
        </p:nvSpPr>
        <p:spPr>
          <a:xfrm>
            <a:off x="3563888" y="414908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метаболізм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3491880" y="4941168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Показник гомеостазу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3131840" y="5733256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Рецептори результату</a:t>
            </a:r>
            <a:endParaRPr lang="ru-RU" dirty="0"/>
          </a:p>
        </p:txBody>
      </p:sp>
      <p:cxnSp>
        <p:nvCxnSpPr>
          <p:cNvPr id="19" name="Прямая со стрелкой 18"/>
          <p:cNvCxnSpPr/>
          <p:nvPr/>
        </p:nvCxnSpPr>
        <p:spPr>
          <a:xfrm flipV="1">
            <a:off x="4211960" y="450912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4499992" y="4581128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4283968" y="537321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95536" y="4293096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Сигнали про внутрішні потреби</a:t>
            </a:r>
            <a:endParaRPr lang="ru-RU" dirty="0"/>
          </a:p>
        </p:txBody>
      </p:sp>
      <p:cxnSp>
        <p:nvCxnSpPr>
          <p:cNvPr id="26" name="Прямая со стрелкой 25"/>
          <p:cNvCxnSpPr>
            <a:endCxn id="16" idx="1"/>
          </p:cNvCxnSpPr>
          <p:nvPr/>
        </p:nvCxnSpPr>
        <p:spPr>
          <a:xfrm>
            <a:off x="2915816" y="4869160"/>
            <a:ext cx="576064" cy="2566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1619672" y="5157192"/>
            <a:ext cx="1512168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V="1">
            <a:off x="1187624" y="2924944"/>
            <a:ext cx="1944216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Соединительная линия уступом 31"/>
          <p:cNvCxnSpPr/>
          <p:nvPr/>
        </p:nvCxnSpPr>
        <p:spPr>
          <a:xfrm rot="5400000" flipH="1" flipV="1">
            <a:off x="5508104" y="3284984"/>
            <a:ext cx="3600400" cy="1296144"/>
          </a:xfrm>
          <a:prstGeom prst="bentConnector3">
            <a:avLst>
              <a:gd name="adj1" fmla="val 1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endCxn id="13313" idx="3"/>
          </p:cNvCxnSpPr>
          <p:nvPr/>
        </p:nvCxnSpPr>
        <p:spPr>
          <a:xfrm flipH="1" flipV="1">
            <a:off x="6780312" y="2124497"/>
            <a:ext cx="1176064" cy="83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endCxn id="16" idx="3"/>
          </p:cNvCxnSpPr>
          <p:nvPr/>
        </p:nvCxnSpPr>
        <p:spPr>
          <a:xfrm flipH="1" flipV="1">
            <a:off x="5940152" y="5125834"/>
            <a:ext cx="720080" cy="6074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flipH="1">
            <a:off x="5652120" y="5733256"/>
            <a:ext cx="100811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161</TotalTime>
  <Words>3980</Words>
  <Application>Microsoft Office PowerPoint</Application>
  <PresentationFormat>Экран (4:3)</PresentationFormat>
  <Paragraphs>72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Бумажная</vt:lpstr>
      <vt:lpstr>Рухові програми та управління рухами. Увага.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Рухові програми та управління рухами. Увага. </dc:title>
  <dc:creator>Руслан Аминов</dc:creator>
  <cp:lastModifiedBy>Руслан Аминов</cp:lastModifiedBy>
  <cp:revision>32</cp:revision>
  <dcterms:created xsi:type="dcterms:W3CDTF">2023-04-02T11:11:10Z</dcterms:created>
  <dcterms:modified xsi:type="dcterms:W3CDTF">2023-04-02T13:53:04Z</dcterms:modified>
</cp:coreProperties>
</file>