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3F25C-55FE-498D-8F59-4F9A604FC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/>
              <a:t>Оскар та сегрегація 1940 рік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F2AB9C-1406-440A-9964-B716A9B384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EBE1E1-618E-41DF-9C15-B61B96B30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908" y="2793507"/>
            <a:ext cx="2486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DF1E8-4A91-48B7-83CE-03CEF81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5900845" cy="5047981"/>
          </a:xfrm>
        </p:spPr>
        <p:txBody>
          <a:bodyPr/>
          <a:lstStyle/>
          <a:p>
            <a:r>
              <a:rPr lang="uk-UA" dirty="0" err="1"/>
              <a:t>Премє</a:t>
            </a:r>
            <a:r>
              <a:rPr lang="en-US" dirty="0"/>
              <a:t>’</a:t>
            </a:r>
            <a:r>
              <a:rPr lang="uk-UA" dirty="0"/>
              <a:t>ра в Атланті</a:t>
            </a:r>
            <a:r>
              <a:rPr lang="en-US" dirty="0"/>
              <a:t> </a:t>
            </a:r>
            <a:r>
              <a:rPr lang="uk-UA" dirty="0"/>
              <a:t>(</a:t>
            </a:r>
            <a:r>
              <a:rPr lang="uk-UA" dirty="0" err="1"/>
              <a:t>Джорджия</a:t>
            </a:r>
            <a:r>
              <a:rPr lang="uk-UA" dirty="0"/>
              <a:t>)</a:t>
            </a:r>
            <a:br>
              <a:rPr lang="uk-UA" dirty="0"/>
            </a:br>
            <a:br>
              <a:rPr lang="uk-UA" dirty="0"/>
            </a:br>
            <a:r>
              <a:rPr lang="uk-UA" dirty="0"/>
              <a:t>Через сегрегацію </a:t>
            </a:r>
            <a:r>
              <a:rPr lang="uk-UA" dirty="0" err="1"/>
              <a:t>Гетті</a:t>
            </a:r>
            <a:r>
              <a:rPr lang="uk-UA" dirty="0"/>
              <a:t> не дозволили бути в кінотеатрі.</a:t>
            </a:r>
            <a:br>
              <a:rPr lang="uk-UA" dirty="0"/>
            </a:br>
            <a:r>
              <a:rPr lang="uk-UA" dirty="0" err="1"/>
              <a:t>Кларк</a:t>
            </a:r>
            <a:r>
              <a:rPr lang="uk-UA" dirty="0"/>
              <a:t> Гейбл відмовився від </a:t>
            </a:r>
            <a:r>
              <a:rPr lang="uk-UA" dirty="0" err="1"/>
              <a:t>премє</a:t>
            </a:r>
            <a:r>
              <a:rPr lang="en-US" dirty="0"/>
              <a:t>’</a:t>
            </a:r>
            <a:r>
              <a:rPr lang="uk-UA" dirty="0" err="1"/>
              <a:t>ри</a:t>
            </a:r>
            <a:r>
              <a:rPr lang="uk-UA" dirty="0"/>
              <a:t>. Лише сама </a:t>
            </a:r>
            <a:r>
              <a:rPr lang="ru-RU" dirty="0"/>
              <a:t>Мак-</a:t>
            </a:r>
            <a:r>
              <a:rPr lang="ru-RU" dirty="0" err="1"/>
              <a:t>Денієл</a:t>
            </a:r>
            <a:r>
              <a:rPr lang="ru-RU" dirty="0"/>
              <a:t> </a:t>
            </a:r>
            <a:r>
              <a:rPr lang="ru-RU" dirty="0" err="1"/>
              <a:t>вмовила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бути </a:t>
            </a:r>
            <a:r>
              <a:rPr lang="uk-UA" dirty="0"/>
              <a:t>присутнім</a:t>
            </a:r>
            <a:r>
              <a:rPr lang="ru-RU" dirty="0"/>
              <a:t>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7FC4BA-4DAD-4544-B727-87687E73F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8421" y="1147061"/>
            <a:ext cx="3159687" cy="421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7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DF1E8-4A91-48B7-83CE-03CEF81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80" y="926691"/>
            <a:ext cx="4320619" cy="4710629"/>
          </a:xfrm>
        </p:spPr>
        <p:txBody>
          <a:bodyPr>
            <a:normAutofit fontScale="90000"/>
          </a:bodyPr>
          <a:lstStyle/>
          <a:p>
            <a:r>
              <a:rPr lang="uk-UA" dirty="0"/>
              <a:t>Оскар 1940 – </a:t>
            </a:r>
            <a:r>
              <a:rPr lang="ru-RU" dirty="0"/>
              <a:t>Мак-</a:t>
            </a:r>
            <a:r>
              <a:rPr lang="ru-RU" dirty="0" err="1"/>
              <a:t>Денієл</a:t>
            </a:r>
            <a:r>
              <a:rPr lang="ru-RU" dirty="0"/>
              <a:t> – </a:t>
            </a:r>
            <a:r>
              <a:rPr lang="ru-RU" dirty="0" err="1"/>
              <a:t>потрапила</a:t>
            </a:r>
            <a:r>
              <a:rPr lang="ru-RU" dirty="0"/>
              <a:t> в </a:t>
            </a:r>
            <a:r>
              <a:rPr lang="ru-RU" dirty="0" err="1"/>
              <a:t>номінацію</a:t>
            </a:r>
            <a:r>
              <a:rPr lang="ru-RU" dirty="0"/>
              <a:t> – «</a:t>
            </a:r>
            <a:r>
              <a:rPr lang="ru-RU" dirty="0" err="1"/>
              <a:t>Краща</a:t>
            </a:r>
            <a:r>
              <a:rPr lang="ru-RU" dirty="0"/>
              <a:t> актриса другого плану».</a:t>
            </a:r>
            <a:r>
              <a:rPr lang="uk-UA" dirty="0"/>
              <a:t> </a:t>
            </a:r>
            <a:r>
              <a:rPr lang="uk-UA" dirty="0" err="1"/>
              <a:t>Гетті</a:t>
            </a:r>
            <a:r>
              <a:rPr lang="uk-UA" dirty="0"/>
              <a:t> одягла красиве блакитне плаття із білими гортензіями.</a:t>
            </a:r>
            <a:br>
              <a:rPr lang="uk-UA" dirty="0"/>
            </a:br>
            <a:br>
              <a:rPr lang="uk-UA" dirty="0"/>
            </a:br>
            <a:r>
              <a:rPr lang="uk-UA" dirty="0"/>
              <a:t>АЛЕ ЇЇ ВІДМОВИЛИСЬ ВПУСКАТИ В ГОТЕЛЬ!!!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7F6171-7E83-4C4A-908B-A1819077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126" y="148825"/>
            <a:ext cx="2942994" cy="44225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E10472-9832-431A-899B-E0878FFD0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126" y="16384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8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DF1E8-4A91-48B7-83CE-03CEF81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4701752"/>
          </a:xfrm>
        </p:spPr>
        <p:txBody>
          <a:bodyPr>
            <a:normAutofit/>
          </a:bodyPr>
          <a:lstStyle/>
          <a:p>
            <a:r>
              <a:rPr lang="uk-UA" b="1" dirty="0" err="1"/>
              <a:t>Девид</a:t>
            </a:r>
            <a:r>
              <a:rPr lang="uk-UA" b="1" dirty="0"/>
              <a:t> </a:t>
            </a:r>
            <a:r>
              <a:rPr lang="uk-UA" b="1" dirty="0" err="1"/>
              <a:t>Сельцник</a:t>
            </a:r>
            <a:r>
              <a:rPr lang="uk-UA" b="1" dirty="0"/>
              <a:t> та керівництво </a:t>
            </a:r>
            <a:r>
              <a:rPr lang="en-US" b="1" dirty="0"/>
              <a:t>MGM </a:t>
            </a:r>
            <a:r>
              <a:rPr lang="uk-UA" b="1" dirty="0"/>
              <a:t>домовились із адміністрацією готелю на принизливих умовах: - </a:t>
            </a:r>
            <a:r>
              <a:rPr lang="uk-UA" b="1" dirty="0" err="1"/>
              <a:t>Гетті</a:t>
            </a:r>
            <a:r>
              <a:rPr lang="uk-UA" b="1" dirty="0"/>
              <a:t> із сім'єю повинна була сидіти вкінці залу за маленьким окремим столиком та не підходити до білих столиків.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41E31D-D0C3-4B05-ABD1-25A0CFE33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238" y="3429000"/>
            <a:ext cx="3481133" cy="23681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CD7658-D030-4090-9BD7-7CC7B2C23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0" y="3721519"/>
            <a:ext cx="5259280" cy="27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DF1E8-4A91-48B7-83CE-03CEF81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953324"/>
            <a:ext cx="5980744" cy="4888183"/>
          </a:xfrm>
        </p:spPr>
        <p:txBody>
          <a:bodyPr>
            <a:normAutofit fontScale="90000"/>
          </a:bodyPr>
          <a:lstStyle/>
          <a:p>
            <a:r>
              <a:rPr lang="uk-UA" dirty="0"/>
              <a:t>«Звіяні вітром» отримували одну за іншою винагороди і ведучий премії Боб </a:t>
            </a:r>
            <a:r>
              <a:rPr lang="uk-UA" dirty="0" err="1"/>
              <a:t>Хоуп</a:t>
            </a:r>
            <a:r>
              <a:rPr lang="uk-UA" dirty="0"/>
              <a:t> пожартував, що </a:t>
            </a:r>
            <a:r>
              <a:rPr lang="uk-UA" dirty="0" err="1"/>
              <a:t>Сельцник</a:t>
            </a:r>
            <a:r>
              <a:rPr lang="uk-UA" dirty="0"/>
              <a:t> повинен вдіти ролики, щоб швидше пересуватись за нагородами. </a:t>
            </a:r>
            <a:br>
              <a:rPr lang="uk-UA" dirty="0"/>
            </a:br>
            <a:r>
              <a:rPr lang="uk-UA" dirty="0"/>
              <a:t>Церемонія йшла вже дві години, а номінація </a:t>
            </a:r>
            <a:r>
              <a:rPr lang="uk-UA" dirty="0" err="1"/>
              <a:t>Гетті</a:t>
            </a:r>
            <a:r>
              <a:rPr lang="uk-UA" dirty="0"/>
              <a:t> була у другий половині премії.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703B6EA-11B5-4572-8461-AF90B3F21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4388" y="611981"/>
            <a:ext cx="2699785" cy="34633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DB8B71-1907-4CA8-9F24-1D9497E9A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259" y="3463361"/>
            <a:ext cx="2509129" cy="24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723E13-BE53-44DA-B404-D7D7FC52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24" y="857873"/>
            <a:ext cx="11609187" cy="5090165"/>
          </a:xfrm>
        </p:spPr>
        <p:txBody>
          <a:bodyPr/>
          <a:lstStyle/>
          <a:p>
            <a:r>
              <a:rPr lang="uk-UA" dirty="0"/>
              <a:t>Коли, нарешті, оголосили перемогу </a:t>
            </a:r>
            <a:r>
              <a:rPr lang="uk-UA" dirty="0" err="1"/>
              <a:t>Гетті</a:t>
            </a:r>
            <a:r>
              <a:rPr lang="uk-UA" dirty="0"/>
              <a:t>, вона рішуче встала та твердо пішла через увесь зал на сцену. Але на сцені від її рішучості не залишилось і сліду. Її промова тривала 40 секунд, (донька двох рабів промовила милосердну промову о своїй перемозі) Вкінці промови </a:t>
            </a:r>
            <a:r>
              <a:rPr lang="uk-UA" dirty="0" err="1"/>
              <a:t>Гетті</a:t>
            </a:r>
            <a:r>
              <a:rPr lang="uk-UA" dirty="0"/>
              <a:t> не втримала сліз. </a:t>
            </a:r>
          </a:p>
          <a:p>
            <a:r>
              <a:rPr lang="uk-UA" dirty="0"/>
              <a:t>Навіть у вечір свого найвищого тріумфу в кар’єрі Мак Деніел довелось виносити приниження продиктовані державою та суспільством того часу.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1597BE-5F8F-431D-AF75-CF36B01BF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03" y="3558882"/>
            <a:ext cx="4337451" cy="2238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F5C0DF-36EA-4F78-ACDE-F7C32DE17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854" y="3204839"/>
            <a:ext cx="3743933" cy="288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7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DF1E8-4A91-48B7-83CE-03CEF810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1964 рік </a:t>
            </a:r>
            <a:r>
              <a:rPr lang="uk-UA" dirty="0" err="1"/>
              <a:t>Сідні</a:t>
            </a:r>
            <a:r>
              <a:rPr lang="uk-UA" dirty="0"/>
              <a:t> </a:t>
            </a:r>
            <a:r>
              <a:rPr lang="uk-UA" dirty="0" err="1"/>
              <a:t>Пуатьє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804C928-AF0E-4465-A8A1-B3B15BD84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6154" y="1549803"/>
            <a:ext cx="3771506" cy="45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2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DF1E8-4A91-48B7-83CE-03CEF81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419" y="1249533"/>
            <a:ext cx="7268006" cy="1822142"/>
          </a:xfrm>
        </p:spPr>
        <p:txBody>
          <a:bodyPr/>
          <a:lstStyle/>
          <a:p>
            <a:r>
              <a:rPr lang="uk-UA" dirty="0"/>
              <a:t>1952 рік – Мак Деніел помирає. Але сегрегація настигає її і після смерті.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723E13-BE53-44DA-B404-D7D7FC52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78" y="1026549"/>
            <a:ext cx="3530507" cy="1716651"/>
          </a:xfrm>
        </p:spPr>
        <p:txBody>
          <a:bodyPr/>
          <a:lstStyle/>
          <a:p>
            <a:r>
              <a:rPr lang="uk-UA" dirty="0" err="1"/>
              <a:t>Гетті</a:t>
            </a:r>
            <a:r>
              <a:rPr lang="uk-UA" dirty="0"/>
              <a:t> після отримання Оскару критикували як білі так і афроамериканці.</a:t>
            </a:r>
          </a:p>
        </p:txBody>
      </p:sp>
      <p:pic>
        <p:nvPicPr>
          <p:cNvPr id="1026" name="Picture 2" descr="https://upload.wikimedia.org/wikipedia/commons/d/d9/Hattie_McDaniel_cenotaph.jpg">
            <a:extLst>
              <a:ext uri="{FF2B5EF4-FFF2-40B4-BE49-F238E27FC236}">
                <a16:creationId xmlns:a16="http://schemas.microsoft.com/office/drawing/2014/main" id="{87EB8F1B-9213-49A4-AB76-7E58FAB8F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422" y="2352582"/>
            <a:ext cx="2209177" cy="39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9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DF1E8-4A91-48B7-83CE-03CEF810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2010 рік </a:t>
            </a:r>
            <a:r>
              <a:rPr lang="uk-UA" dirty="0" err="1"/>
              <a:t>Монік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597416-1984-4F57-803D-91B7BF897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2524925"/>
            <a:ext cx="1752600" cy="2619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8D68EA-E5E7-4F6A-88BE-4CC1C34D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13" y="1746450"/>
            <a:ext cx="2676665" cy="40223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28E39F-8E2F-42B9-B8E8-0FECF001C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820" y="1852187"/>
            <a:ext cx="3960367" cy="26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0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85C7-B675-4E6C-AD1C-CE3959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1929 рік – народження премії «Оскар»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F15DF-E88D-4F62-8657-5DDC6D97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66" y="1911804"/>
            <a:ext cx="5489897" cy="4270160"/>
          </a:xfrm>
        </p:spPr>
        <p:txBody>
          <a:bodyPr/>
          <a:lstStyle/>
          <a:p>
            <a:r>
              <a:rPr lang="ru-RU" dirty="0"/>
              <a:t>Першу </a:t>
            </a:r>
            <a:r>
              <a:rPr lang="ru-RU" dirty="0" err="1"/>
              <a:t>нагороду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вручено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кінематограф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почав </a:t>
            </a:r>
            <a:r>
              <a:rPr lang="ru-RU" dirty="0" err="1"/>
              <a:t>озвучуватись</a:t>
            </a:r>
            <a:r>
              <a:rPr lang="ru-RU" dirty="0"/>
              <a:t> — 16 </a:t>
            </a:r>
            <a:r>
              <a:rPr lang="ru-RU" dirty="0" err="1"/>
              <a:t>травня</a:t>
            </a:r>
            <a:r>
              <a:rPr lang="ru-RU" dirty="0"/>
              <a:t> 1929 року. </a:t>
            </a:r>
            <a:r>
              <a:rPr lang="ru-RU" dirty="0" err="1"/>
              <a:t>Церемонія</a:t>
            </a:r>
            <a:r>
              <a:rPr lang="ru-RU" dirty="0"/>
              <a:t> </a:t>
            </a:r>
            <a:r>
              <a:rPr lang="ru-RU" dirty="0" err="1"/>
              <a:t>нагородження</a:t>
            </a:r>
            <a:r>
              <a:rPr lang="ru-RU" dirty="0"/>
              <a:t> </a:t>
            </a:r>
            <a:r>
              <a:rPr lang="ru-RU" dirty="0" err="1"/>
              <a:t>відбулась</a:t>
            </a:r>
            <a:r>
              <a:rPr lang="ru-RU" dirty="0"/>
              <a:t> у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en-US" dirty="0"/>
              <a:t>Hollywood Roosevelt Hotel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бенкету</a:t>
            </a:r>
            <a:r>
              <a:rPr lang="ru-RU" dirty="0"/>
              <a:t>, де </a:t>
            </a:r>
            <a:r>
              <a:rPr lang="ru-RU" dirty="0" err="1"/>
              <a:t>було</a:t>
            </a:r>
            <a:r>
              <a:rPr lang="ru-RU" dirty="0"/>
              <a:t> 270 </a:t>
            </a:r>
            <a:r>
              <a:rPr lang="ru-RU" dirty="0" err="1"/>
              <a:t>присутніх</a:t>
            </a:r>
            <a:r>
              <a:rPr lang="ru-RU" dirty="0"/>
              <a:t>. </a:t>
            </a:r>
            <a:r>
              <a:rPr lang="ru-RU" dirty="0" err="1"/>
              <a:t>Йша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15 </a:t>
            </a:r>
            <a:r>
              <a:rPr lang="ru-RU" dirty="0" err="1"/>
              <a:t>хвилин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62D1E9-7940-4776-9DE9-99351101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39" y="1656330"/>
            <a:ext cx="5597418" cy="41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85C7-B675-4E6C-AD1C-CE3959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1940 – Оскар перетворюється на шоу.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F15DF-E88D-4F62-8657-5DDC6D97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98" y="2126549"/>
            <a:ext cx="5199509" cy="32945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12-та </a:t>
            </a:r>
            <a:r>
              <a:rPr lang="ru-RU" dirty="0" err="1"/>
              <a:t>церемонія</a:t>
            </a:r>
            <a:r>
              <a:rPr lang="ru-RU" dirty="0"/>
              <a:t> </a:t>
            </a:r>
            <a:r>
              <a:rPr lang="ru-RU" dirty="0" err="1"/>
              <a:t>вручення</a:t>
            </a:r>
            <a:r>
              <a:rPr lang="ru-RU" dirty="0"/>
              <a:t> </a:t>
            </a:r>
            <a:r>
              <a:rPr lang="ru-RU" dirty="0" err="1"/>
              <a:t>нагород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«Оскар»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кінематографічних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і наук за </a:t>
            </a:r>
            <a:r>
              <a:rPr lang="ru-RU" dirty="0" err="1"/>
              <a:t>досягнення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кінематографа</a:t>
            </a:r>
            <a:r>
              <a:rPr lang="ru-RU" dirty="0"/>
              <a:t> за 1939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29 лютого 1940 року на </a:t>
            </a:r>
            <a:r>
              <a:rPr lang="ru-RU" dirty="0" err="1"/>
              <a:t>бенкеті</a:t>
            </a:r>
            <a:r>
              <a:rPr lang="ru-RU" dirty="0"/>
              <a:t> у «</a:t>
            </a:r>
            <a:r>
              <a:rPr lang="en-US" dirty="0"/>
              <a:t>Coconut Grove» </a:t>
            </a:r>
            <a:r>
              <a:rPr lang="ru-RU" dirty="0" err="1"/>
              <a:t>готелю</a:t>
            </a:r>
            <a:r>
              <a:rPr lang="ru-RU" dirty="0"/>
              <a:t> «</a:t>
            </a:r>
            <a:r>
              <a:rPr lang="ru-RU" dirty="0" err="1"/>
              <a:t>Амбасадор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 err="1"/>
              <a:t>міста</a:t>
            </a:r>
            <a:r>
              <a:rPr lang="ru-RU" dirty="0"/>
              <a:t> Лос-Анджелес, </a:t>
            </a:r>
            <a:r>
              <a:rPr lang="ru-RU" dirty="0" err="1"/>
              <a:t>Каліфорнія</a:t>
            </a:r>
            <a:r>
              <a:rPr lang="ru-RU" dirty="0"/>
              <a:t>, США.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663BED-6B16-40E8-852C-2E1DFD772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614" y="1864311"/>
            <a:ext cx="5982386" cy="36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4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3F15DF-E88D-4F62-8657-5DDC6D97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738" y="1141959"/>
            <a:ext cx="9603275" cy="3294576"/>
          </a:xfrm>
        </p:spPr>
        <p:txBody>
          <a:bodyPr>
            <a:normAutofit/>
          </a:bodyPr>
          <a:lstStyle/>
          <a:p>
            <a:r>
              <a:rPr lang="uk-UA" b="1" dirty="0"/>
              <a:t>Расова сегрегація в США </a:t>
            </a:r>
            <a:r>
              <a:rPr lang="uk-UA" dirty="0"/>
              <a:t>— політика примусового відокремлення білого населення США від інших етнічних груп (в основному темношкірих та індіанців).</a:t>
            </a:r>
          </a:p>
          <a:p>
            <a:r>
              <a:rPr lang="uk-UA" dirty="0"/>
              <a:t>Здійснювалась через різні соціальні перешкоди: роздільне навчання та виховання, розмежування посадочних зон (білі — сидять попереду) в громадському транспорті і так далі.</a:t>
            </a:r>
          </a:p>
          <a:p>
            <a:r>
              <a:rPr lang="uk-UA" dirty="0"/>
              <a:t>На законодавчому рівні расова сегрегація відмінена, однак існує думка, що деякі її прояви зустрічаються і сьогодні.</a:t>
            </a:r>
          </a:p>
        </p:txBody>
      </p:sp>
    </p:spTree>
    <p:extLst>
      <p:ext uri="{BB962C8B-B14F-4D97-AF65-F5344CB8AC3E}">
        <p14:creationId xmlns:p14="http://schemas.microsoft.com/office/powerpoint/2010/main" val="243149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85C7-B675-4E6C-AD1C-CE3959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5407C3-18D4-453D-839C-DE0EA992C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7847" y="240102"/>
            <a:ext cx="4302708" cy="27759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5A92A5-3C3E-4E9C-82D9-A0C88B305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3" y="4096020"/>
            <a:ext cx="4420850" cy="2475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CF88BB-9A12-48AB-BA07-9634EA634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31879"/>
            <a:ext cx="5231582" cy="32293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93F1DE-2C25-44C1-B747-89DD2346C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03" y="286304"/>
            <a:ext cx="4778452" cy="37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85C7-B675-4E6C-AD1C-CE3959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D45E19-D5C0-48DD-8323-F75D62A5D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8141" y="849710"/>
            <a:ext cx="5795404" cy="43857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95062-50AD-4426-858B-2818A84EE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557" y="849710"/>
            <a:ext cx="2900192" cy="44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7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85C7-B675-4E6C-AD1C-CE3959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422CAB-C9E0-44C1-97DD-C1DB4618D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0967" y="0"/>
            <a:ext cx="7265730" cy="40869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0563E2-C51B-4943-9AC7-237627313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26" y="823865"/>
            <a:ext cx="3051113" cy="45419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8D5843-F3B3-41AA-B204-4043FDCF3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880" y="3162304"/>
            <a:ext cx="6054194" cy="32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2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85C7-B675-4E6C-AD1C-CE395915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05" y="153689"/>
            <a:ext cx="9603275" cy="1049235"/>
          </a:xfrm>
        </p:spPr>
        <p:txBody>
          <a:bodyPr/>
          <a:lstStyle/>
          <a:p>
            <a:pPr algn="ctr"/>
            <a:r>
              <a:rPr lang="ru-RU" dirty="0" err="1"/>
              <a:t>Гетті</a:t>
            </a:r>
            <a:r>
              <a:rPr lang="ru-RU" dirty="0"/>
              <a:t> Мак-</a:t>
            </a:r>
            <a:r>
              <a:rPr lang="ru-RU" dirty="0" err="1"/>
              <a:t>Денієл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B270ED-9F52-4CC9-83D7-4D87798A6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026" y="953324"/>
            <a:ext cx="8362402" cy="47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9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85C7-B675-4E6C-AD1C-CE395915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36" y="960119"/>
            <a:ext cx="5589971" cy="4916897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 err="1"/>
              <a:t>Девид</a:t>
            </a:r>
            <a:r>
              <a:rPr lang="uk-UA" sz="2800" b="1" dirty="0"/>
              <a:t> Олівер </a:t>
            </a:r>
            <a:r>
              <a:rPr lang="uk-UA" sz="2800" b="1" dirty="0" err="1"/>
              <a:t>Сельцник</a:t>
            </a:r>
            <a:r>
              <a:rPr lang="uk-UA" sz="2800" b="1" dirty="0"/>
              <a:t> – </a:t>
            </a:r>
            <a:r>
              <a:rPr lang="uk-UA" sz="2800" dirty="0"/>
              <a:t>продюсер картини. За легендою відмовив Елеонорі Рузвельт, яка бажала на цю роль свою покоївку.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47D9738-BE5D-4A9D-97F4-00B3AE717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2035" y="800322"/>
            <a:ext cx="3755254" cy="52573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EFC78-6027-4A90-A664-528F9F34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406" y="3081986"/>
            <a:ext cx="2738945" cy="33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2952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72</TotalTime>
  <Words>395</Words>
  <Application>Microsoft Office PowerPoint</Application>
  <PresentationFormat>Широкоэкранный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Галерея</vt:lpstr>
      <vt:lpstr>Оскар та сегрегація 1940 рік</vt:lpstr>
      <vt:lpstr>1929 рік – народження премії «Оскар»</vt:lpstr>
      <vt:lpstr>1940 – Оскар перетворюється на шоу. </vt:lpstr>
      <vt:lpstr>Презентация PowerPoint</vt:lpstr>
      <vt:lpstr>Презентация PowerPoint</vt:lpstr>
      <vt:lpstr>Презентация PowerPoint</vt:lpstr>
      <vt:lpstr>Презентация PowerPoint</vt:lpstr>
      <vt:lpstr>Гетті Мак-Денієл </vt:lpstr>
      <vt:lpstr>Девид Олівер Сельцник – продюсер картини. За легендою відмовив Елеонорі Рузвельт, яка бажала на цю роль свою покоївку.</vt:lpstr>
      <vt:lpstr>Премє’ра в Атланті (Джорджия)  Через сегрегацію Гетті не дозволили бути в кінотеатрі. Кларк Гейбл відмовився від премє’ри. Лише сама Мак-Денієл вмовила його бути присутнім. </vt:lpstr>
      <vt:lpstr>Оскар 1940 – Мак-Денієл – потрапила в номінацію – «Краща актриса другого плану». Гетті одягла красиве блакитне плаття із білими гортензіями.  АЛЕ ЇЇ ВІДМОВИЛИСЬ ВПУСКАТИ В ГОТЕЛЬ!!!</vt:lpstr>
      <vt:lpstr>Девид Сельцник та керівництво MGM домовились із адміністрацією готелю на принизливих умовах: - Гетті із сім'єю повинна була сидіти вкінці залу за маленьким окремим столиком та не підходити до білих столиків. </vt:lpstr>
      <vt:lpstr>«Звіяні вітром» отримували одну за іншою винагороди і ведучий премії Боб Хоуп пожартував, що Сельцник повинен вдіти ролики, щоб швидше пересуватись за нагородами.  Церемонія йшла вже дві години, а номінація Гетті була у другий половині премії.</vt:lpstr>
      <vt:lpstr>Презентация PowerPoint</vt:lpstr>
      <vt:lpstr>1964 рік Сідні Пуатьє</vt:lpstr>
      <vt:lpstr>1952 рік – Мак Деніел помирає. Але сегрегація настигає її і після смерті.</vt:lpstr>
      <vt:lpstr>2010 рік Монік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Оскар та сегрегація 1940 рік</dc:title>
  <dc:creator>Пользователь</dc:creator>
  <cp:lastModifiedBy>Пользователь</cp:lastModifiedBy>
  <cp:revision>8</cp:revision>
  <dcterms:created xsi:type="dcterms:W3CDTF">2023-03-19T10:37:38Z</dcterms:created>
  <dcterms:modified xsi:type="dcterms:W3CDTF">2023-03-19T11:49:43Z</dcterms:modified>
</cp:coreProperties>
</file>