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75" r:id="rId5"/>
    <p:sldId id="276" r:id="rId6"/>
    <p:sldId id="277" r:id="rId7"/>
    <p:sldId id="278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9" r:id="rId22"/>
    <p:sldId id="273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660"/>
  </p:normalViewPr>
  <p:slideViewPr>
    <p:cSldViewPr>
      <p:cViewPr varScale="1">
        <p:scale>
          <a:sx n="65" d="100"/>
          <a:sy n="65" d="100"/>
        </p:scale>
        <p:origin x="134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B4A59-3116-4094-93B3-91CB08B461FA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61869D1-23A6-4792-ADA3-440D749B7291}">
      <dgm:prSet phldrT="[Текст]"/>
      <dgm:spPr/>
      <dgm:t>
        <a:bodyPr/>
        <a:lstStyle/>
        <a:p>
          <a:r>
            <a:rPr lang="uk-UA" dirty="0" err="1" smtClean="0"/>
            <a:t>Євромайдан</a:t>
          </a:r>
          <a:endParaRPr lang="uk-UA" dirty="0"/>
        </a:p>
      </dgm:t>
    </dgm:pt>
    <dgm:pt modelId="{760457C7-C204-41D1-805D-B1A7F3904B58}" type="parTrans" cxnId="{24F2A098-3EB5-4DDC-AE32-6470538875DF}">
      <dgm:prSet/>
      <dgm:spPr/>
      <dgm:t>
        <a:bodyPr/>
        <a:lstStyle/>
        <a:p>
          <a:endParaRPr lang="uk-UA"/>
        </a:p>
      </dgm:t>
    </dgm:pt>
    <dgm:pt modelId="{E26E1531-022C-4E50-B99E-85A858FDB262}" type="sibTrans" cxnId="{24F2A098-3EB5-4DDC-AE32-6470538875DF}">
      <dgm:prSet/>
      <dgm:spPr/>
      <dgm:t>
        <a:bodyPr/>
        <a:lstStyle/>
        <a:p>
          <a:endParaRPr lang="uk-UA"/>
        </a:p>
      </dgm:t>
    </dgm:pt>
    <dgm:pt modelId="{30CC965D-1F93-444E-810A-90246AD91FF4}">
      <dgm:prSet phldrT="[Текст]"/>
      <dgm:spPr/>
      <dgm:t>
        <a:bodyPr/>
        <a:lstStyle/>
        <a:p>
          <a:r>
            <a:rPr lang="uk-UA" dirty="0" err="1" smtClean="0"/>
            <a:t>Антимайдан</a:t>
          </a:r>
          <a:endParaRPr lang="uk-UA" dirty="0"/>
        </a:p>
      </dgm:t>
    </dgm:pt>
    <dgm:pt modelId="{31574969-256D-40C4-A1E2-DACA7EA48089}" type="parTrans" cxnId="{FEBD6880-8B04-4ED6-A685-0FDC1847298E}">
      <dgm:prSet/>
      <dgm:spPr/>
      <dgm:t>
        <a:bodyPr/>
        <a:lstStyle/>
        <a:p>
          <a:endParaRPr lang="uk-UA"/>
        </a:p>
      </dgm:t>
    </dgm:pt>
    <dgm:pt modelId="{309BDF8E-C893-49F0-9CDB-678F5A3777E1}" type="sibTrans" cxnId="{FEBD6880-8B04-4ED6-A685-0FDC1847298E}">
      <dgm:prSet/>
      <dgm:spPr/>
      <dgm:t>
        <a:bodyPr/>
        <a:lstStyle/>
        <a:p>
          <a:endParaRPr lang="uk-UA"/>
        </a:p>
      </dgm:t>
    </dgm:pt>
    <dgm:pt modelId="{54BD870F-2D3F-4A5A-8996-14951C4E7C99}" type="pres">
      <dgm:prSet presAssocID="{7A1B4A59-3116-4094-93B3-91CB08B461F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8754A-8B48-450B-AF6F-B6AD559ACFCD}" type="pres">
      <dgm:prSet presAssocID="{7A1B4A59-3116-4094-93B3-91CB08B461FA}" presName="ribbon" presStyleLbl="node1" presStyleIdx="0" presStyleCnt="1"/>
      <dgm:spPr/>
    </dgm:pt>
    <dgm:pt modelId="{BCA0F212-AC4E-4CCC-96AA-75555CFD81B1}" type="pres">
      <dgm:prSet presAssocID="{7A1B4A59-3116-4094-93B3-91CB08B461FA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3C539-391C-4DD4-A5F7-C2B6B934B47B}" type="pres">
      <dgm:prSet presAssocID="{7A1B4A59-3116-4094-93B3-91CB08B461FA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BD6880-8B04-4ED6-A685-0FDC1847298E}" srcId="{7A1B4A59-3116-4094-93B3-91CB08B461FA}" destId="{30CC965D-1F93-444E-810A-90246AD91FF4}" srcOrd="1" destOrd="0" parTransId="{31574969-256D-40C4-A1E2-DACA7EA48089}" sibTransId="{309BDF8E-C893-49F0-9CDB-678F5A3777E1}"/>
    <dgm:cxn modelId="{4ECB0E4C-63C1-472E-A23A-53FA450C7950}" type="presOf" srcId="{7A1B4A59-3116-4094-93B3-91CB08B461FA}" destId="{54BD870F-2D3F-4A5A-8996-14951C4E7C99}" srcOrd="0" destOrd="0" presId="urn:microsoft.com/office/officeart/2005/8/layout/arrow6"/>
    <dgm:cxn modelId="{24F2A098-3EB5-4DDC-AE32-6470538875DF}" srcId="{7A1B4A59-3116-4094-93B3-91CB08B461FA}" destId="{761869D1-23A6-4792-ADA3-440D749B7291}" srcOrd="0" destOrd="0" parTransId="{760457C7-C204-41D1-805D-B1A7F3904B58}" sibTransId="{E26E1531-022C-4E50-B99E-85A858FDB262}"/>
    <dgm:cxn modelId="{A16F9F15-6C38-4D5C-96B6-50D9F323835E}" type="presOf" srcId="{761869D1-23A6-4792-ADA3-440D749B7291}" destId="{BCA0F212-AC4E-4CCC-96AA-75555CFD81B1}" srcOrd="0" destOrd="0" presId="urn:microsoft.com/office/officeart/2005/8/layout/arrow6"/>
    <dgm:cxn modelId="{B830F101-F0F2-4542-B9E7-9011A25C11F2}" type="presOf" srcId="{30CC965D-1F93-444E-810A-90246AD91FF4}" destId="{14B3C539-391C-4DD4-A5F7-C2B6B934B47B}" srcOrd="0" destOrd="0" presId="urn:microsoft.com/office/officeart/2005/8/layout/arrow6"/>
    <dgm:cxn modelId="{9B032994-1BB7-4FDE-85EC-A7843D1A4FC0}" type="presParOf" srcId="{54BD870F-2D3F-4A5A-8996-14951C4E7C99}" destId="{FDE8754A-8B48-450B-AF6F-B6AD559ACFCD}" srcOrd="0" destOrd="0" presId="urn:microsoft.com/office/officeart/2005/8/layout/arrow6"/>
    <dgm:cxn modelId="{84BB7E16-B7E2-429A-95A9-88393F9DBDF7}" type="presParOf" srcId="{54BD870F-2D3F-4A5A-8996-14951C4E7C99}" destId="{BCA0F212-AC4E-4CCC-96AA-75555CFD81B1}" srcOrd="1" destOrd="0" presId="urn:microsoft.com/office/officeart/2005/8/layout/arrow6"/>
    <dgm:cxn modelId="{A0787472-7957-4BE3-9C5D-5A63E5357DE5}" type="presParOf" srcId="{54BD870F-2D3F-4A5A-8996-14951C4E7C99}" destId="{14B3C539-391C-4DD4-A5F7-C2B6B934B47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8754A-8B48-450B-AF6F-B6AD559ACFCD}">
      <dsp:nvSpPr>
        <dsp:cNvPr id="0" name=""/>
        <dsp:cNvSpPr/>
      </dsp:nvSpPr>
      <dsp:spPr>
        <a:xfrm>
          <a:off x="0" y="540861"/>
          <a:ext cx="8229600" cy="32918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0F212-AC4E-4CCC-96AA-75555CFD81B1}">
      <dsp:nvSpPr>
        <dsp:cNvPr id="0" name=""/>
        <dsp:cNvSpPr/>
      </dsp:nvSpPr>
      <dsp:spPr>
        <a:xfrm>
          <a:off x="987552" y="1116933"/>
          <a:ext cx="2715768" cy="16130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err="1" smtClean="0"/>
            <a:t>Євромайдан</a:t>
          </a:r>
          <a:endParaRPr lang="uk-UA" sz="3200" kern="1200" dirty="0"/>
        </a:p>
      </dsp:txBody>
      <dsp:txXfrm>
        <a:off x="987552" y="1116933"/>
        <a:ext cx="2715768" cy="1613001"/>
      </dsp:txXfrm>
    </dsp:sp>
    <dsp:sp modelId="{14B3C539-391C-4DD4-A5F7-C2B6B934B47B}">
      <dsp:nvSpPr>
        <dsp:cNvPr id="0" name=""/>
        <dsp:cNvSpPr/>
      </dsp:nvSpPr>
      <dsp:spPr>
        <a:xfrm>
          <a:off x="4114800" y="1643627"/>
          <a:ext cx="3209544" cy="16130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err="1" smtClean="0"/>
            <a:t>Антимайдан</a:t>
          </a:r>
          <a:endParaRPr lang="uk-UA" sz="3200" kern="1200" dirty="0"/>
        </a:p>
      </dsp:txBody>
      <dsp:txXfrm>
        <a:off x="4114800" y="1643627"/>
        <a:ext cx="3209544" cy="1613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03.04.2023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6701408" cy="1939281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Революція Гідності</a:t>
            </a:r>
            <a:br>
              <a:rPr lang="uk-UA" b="1" dirty="0" smtClean="0">
                <a:solidFill>
                  <a:schemeClr val="tx1"/>
                </a:solidFill>
              </a:rPr>
            </a:br>
            <a:r>
              <a:rPr lang="uk-UA" b="1" dirty="0" smtClean="0">
                <a:solidFill>
                  <a:schemeClr val="tx1"/>
                </a:solidFill>
              </a:rPr>
              <a:t> (листопад 2013-лютий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1" b="4843"/>
          <a:stretch/>
        </p:blipFill>
        <p:spPr bwMode="auto">
          <a:xfrm>
            <a:off x="539552" y="2970736"/>
            <a:ext cx="6552728" cy="25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68344" y="4221088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ТоцькаС</a:t>
            </a:r>
            <a:r>
              <a:rPr lang="ru-RU" dirty="0"/>
              <a:t>. І. </a:t>
            </a:r>
          </a:p>
        </p:txBody>
      </p:sp>
    </p:spTree>
    <p:extLst>
      <p:ext uri="{BB962C8B-B14F-4D97-AF65-F5344CB8AC3E}">
        <p14:creationId xmlns:p14="http://schemas.microsoft.com/office/powerpoint/2010/main" val="5856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9" y="332656"/>
            <a:ext cx="830839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899592" y="5877272"/>
            <a:ext cx="7830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Виступ Ю Луценка на Запорізькому Майдані 29 грудня 2013 р.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у 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м. Запоріжжя, площа Фестивальна (нині майдан Героїв Небесної Сотні) біля ЗОДА, фото.</a:t>
            </a:r>
            <a:endParaRPr lang="uk-UA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33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2" y="404664"/>
            <a:ext cx="85222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81311" y="5877272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Розгін запорізького Майдану силовиками  м. Запоріжжя біля ЗОДА 26 січня 2014 р., фото.</a:t>
            </a:r>
            <a:endParaRPr lang="uk-UA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сайту новин: </a:t>
            </a:r>
            <a:r>
              <a:rPr lang="en-US" sz="1600" dirty="0">
                <a:latin typeface="Times New Roman"/>
                <a:ea typeface="Calibri"/>
                <a:cs typeface="Times New Roman"/>
              </a:rPr>
              <a:t>https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://</a:t>
            </a:r>
            <a:r>
              <a:rPr lang="en-US" sz="1600" dirty="0">
                <a:latin typeface="Times New Roman"/>
                <a:ea typeface="Calibri"/>
                <a:cs typeface="Times New Roman"/>
              </a:rPr>
              <a:t>www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.061.</a:t>
            </a:r>
            <a:r>
              <a:rPr lang="en-US" sz="1600" dirty="0" err="1">
                <a:latin typeface="Times New Roman"/>
                <a:ea typeface="Calibri"/>
                <a:cs typeface="Times New Roman"/>
              </a:rPr>
              <a:t>ua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32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847"/>
            <a:ext cx="8151466" cy="543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23528" y="5780782"/>
            <a:ext cx="8190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Протестуючі вшановують пам'ять загиблих на Майдані у Києві. Мітинг 23 лютого 2014 р. у м. Запоріжжя, площа Фестивальна (нині майдан Героїв Небесної Сотні) біля ЗОДА,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фото.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: з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10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Революція Гідності у м. Пологи (листопад 2013 – 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44289"/>
            <a:ext cx="6192688" cy="465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043608" y="6097651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149600" algn="ctr"/>
              </a:tabLs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грудень 2013 р.	 на підтримку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Євромайдану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у м. Пологи, вул. Єдності,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</a:rPr>
              <a:t>Джерело</a:t>
            </a:r>
            <a:r>
              <a:rPr lang="uk-UA" sz="1600" b="1" dirty="0">
                <a:latin typeface="Times New Roman"/>
                <a:ea typeface="Calibri"/>
              </a:rPr>
              <a:t>:</a:t>
            </a:r>
            <a:r>
              <a:rPr lang="uk-UA" sz="1600" dirty="0">
                <a:latin typeface="Times New Roman"/>
                <a:ea typeface="Calibri"/>
              </a:rPr>
              <a:t> з особистого архіву автора.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1605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2" y="332656"/>
            <a:ext cx="8087342" cy="5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83568" y="6073169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149600" algn="ctr"/>
              </a:tabLs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10 січня 2014 р.	 за мир та вшанування загиблих на Майдані у Києві, м. Пологи, вул. Єдності,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77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3901"/>
            <a:ext cx="8188550" cy="566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259632" y="5949280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Автопробіг «За єдину Україну! За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единую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Украину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!» 27 лютого 2014 р. Маршрут: Пологи –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Куйбишево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(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Більмак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) –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Гуляйпілля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–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Оріхів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сайту новин: </a:t>
            </a:r>
            <a:r>
              <a:rPr lang="uk-UA" sz="1600" u="sng" dirty="0">
                <a:latin typeface="Times New Roman"/>
                <a:ea typeface="Times New Roman"/>
                <a:cs typeface="Times New Roman"/>
              </a:rPr>
              <a:t>http://polvisti.com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16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16" y="188640"/>
            <a:ext cx="9036496" cy="1224136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Революція Гідності </a:t>
            </a:r>
            <a:r>
              <a:rPr lang="uk-UA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                     </a:t>
            </a:r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Мелітополь </a:t>
            </a:r>
            <a:r>
              <a:rPr lang="uk-UA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(листопад 2013 – лютий 2014 рр.)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971600" y="6142884"/>
            <a:ext cx="7715200" cy="52647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Мітинг у м. Мелітополі «За </a:t>
            </a:r>
            <a:r>
              <a:rPr lang="uk-UA" sz="23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Россию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uk-UA" sz="23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Украину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и </a:t>
            </a:r>
            <a:r>
              <a:rPr lang="uk-UA" sz="2300" b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Белорусь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» 05 </a:t>
            </a:r>
            <a:r>
              <a:rPr lang="uk-UA" sz="23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лютого 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2014 р., фото</a:t>
            </a:r>
            <a:r>
              <a:rPr lang="uk-UA" sz="23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uk-UA" sz="2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23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з сайту новин: https://ria-m.tv/news</a:t>
            </a:r>
            <a:endParaRPr lang="uk-UA" sz="23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uk-U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54358"/>
            <a:ext cx="7693443" cy="448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6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2" y="-1"/>
            <a:ext cx="6090099" cy="305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4" y="2924944"/>
            <a:ext cx="637371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95536" y="6165304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Повалення пам’ятників Леніну в с. Біленьке та с. </a:t>
            </a:r>
            <a:r>
              <a:rPr lang="uk-UA" sz="1600" b="1" dirty="0" err="1">
                <a:latin typeface="Times New Roman"/>
                <a:ea typeface="Calibri"/>
                <a:cs typeface="Times New Roman"/>
              </a:rPr>
              <a:t>Новослобідка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 Мелітопольського району, 11 лютого 2014 р.,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фото.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:  з сайту новин: https://ria-m.tv/news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611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98" y="260648"/>
            <a:ext cx="8705056" cy="1224136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tx1"/>
                </a:solidFill>
              </a:rPr>
              <a:t>Революція Гідності у </a:t>
            </a:r>
            <a:r>
              <a:rPr lang="uk-UA" sz="4000" b="1" dirty="0" smtClean="0">
                <a:solidFill>
                  <a:schemeClr val="tx1"/>
                </a:solidFill>
              </a:rPr>
              <a:t>                   м. Бердянськ  </a:t>
            </a:r>
            <a:r>
              <a:rPr lang="uk-UA" sz="4000" b="1" dirty="0">
                <a:solidFill>
                  <a:schemeClr val="tx1"/>
                </a:solidFill>
              </a:rPr>
              <a:t>(листопад 2013 – 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7" y="1660042"/>
            <a:ext cx="6959827" cy="464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83568" y="6246023"/>
            <a:ext cx="7884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у м. Бердянськ щодо підтримки асоціації України з ЄС, 28 листопада 2013 р.,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фото.</a:t>
            </a:r>
            <a:r>
              <a:rPr lang="uk-UA" sz="1600" dirty="0" smtClean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з сайту новин https://pro.berdiansk.biz/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19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8" y="404664"/>
            <a:ext cx="7983988" cy="544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51520" y="587727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Збори з закликами до проведення референдуму щодо федералізації України та необхідності запросити допомогу в м. Бердянськ від так званої «Донецької республіки», 7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лютого 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2014 р., фото. </a:t>
            </a:r>
            <a:r>
              <a:rPr lang="uk-UA" sz="1600" dirty="0">
                <a:ea typeface="Calibri"/>
                <a:cs typeface="Times New Roman"/>
              </a:rPr>
              <a:t> </a:t>
            </a: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Джерело</a:t>
            </a:r>
            <a:r>
              <a:rPr lang="uk-UA" sz="1600" b="1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з сайту новин https://pro.berdiansk.biz/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89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95936" y="2993640"/>
            <a:ext cx="5007985" cy="3768635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Революція Гідності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політичні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суспільні зміни в Україні 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листопада 2013 до лютого 2014 року, викликані протестом громадян України проти протиправного розгону мирної акції студентів та громадських активістів, яка розпочалася 21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листопада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р.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як спротив проти відходу політичного керівництва країни від законодавчо закріпленого курсу на Європейську інтеграцію та подальшою відмовою від цього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курсу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yrocopter\Videos\Captures\doc_511.pdf - Google Chrome 13.02.2023 11_28_3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 t="31632" r="25824" b="25704"/>
          <a:stretch/>
        </p:blipFill>
        <p:spPr bwMode="auto">
          <a:xfrm>
            <a:off x="5018607" y="0"/>
            <a:ext cx="4150575" cy="21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5219" y="2162643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Дівчинка протестує проти побиття студентів у м. Києві, 1 грудня 2013 р. Джерело: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 сайту новин 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GORDONUA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Gyrocopter\Videos\Captures\doc_511.pdf - Google Chrome 13.02.2023 11_45_4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37994" r="34660" b="20418"/>
          <a:stretch/>
        </p:blipFill>
        <p:spPr bwMode="auto">
          <a:xfrm>
            <a:off x="28250" y="4104159"/>
            <a:ext cx="4039694" cy="27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73" y="3140968"/>
            <a:ext cx="4482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Суперечки на Майдані Незалежності у           м. Києві, січень 2014 р. Джерело: 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https://www.reuters.com/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" y="0"/>
            <a:ext cx="4889514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17321" y="2188722"/>
            <a:ext cx="5237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Початок </a:t>
            </a:r>
            <a:r>
              <a:rPr lang="uk-UA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Євромайдану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Київ, грудень 2013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р. Джерело: 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https://www.reuters.com/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Герої Небесної сотні 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6146"/>
            <a:ext cx="3528392" cy="427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312368" cy="422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02128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Максим </a:t>
            </a:r>
            <a:r>
              <a:rPr lang="uk-UA" dirty="0" err="1" smtClean="0"/>
              <a:t>Горошишин</a:t>
            </a:r>
            <a:r>
              <a:rPr lang="uk-UA" dirty="0" smtClean="0"/>
              <a:t>, м. Пологи 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6001221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Сергій </a:t>
            </a:r>
            <a:r>
              <a:rPr lang="uk-UA" dirty="0" err="1" smtClean="0"/>
              <a:t>Синенко</a:t>
            </a:r>
            <a:r>
              <a:rPr lang="uk-UA" dirty="0" smtClean="0"/>
              <a:t>, м. Запоріжжя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156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indent="90170">
              <a:spcBef>
                <a:spcPts val="0"/>
              </a:spcBef>
              <a:tabLst>
                <a:tab pos="3149600" algn="ctr"/>
              </a:tabLst>
            </a:pPr>
            <a:r>
              <a:rPr lang="uk-UA" sz="2000" b="1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Мітинг, який увійшов в історію під назвою «яєчна неділя» між </a:t>
            </a:r>
            <a:r>
              <a:rPr lang="uk-UA" sz="2000" b="1" cap="none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Антимайданом</a:t>
            </a:r>
            <a:r>
              <a:rPr lang="uk-UA" sz="2000" b="1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та </a:t>
            </a:r>
            <a:r>
              <a:rPr lang="uk-UA" sz="2000" b="1" cap="none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Євромайданом</a:t>
            </a:r>
            <a:r>
              <a:rPr lang="uk-UA" sz="2000" b="1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13 квітня 2014 р., фото.</a:t>
            </a:r>
            <a:r>
              <a:rPr lang="uk-UA" sz="2000" cap="none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sz="2000" cap="none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uk-UA" sz="2000" b="1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Джерело: </a:t>
            </a:r>
            <a:r>
              <a:rPr lang="uk-UA" sz="2000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 особистого архіву </a:t>
            </a:r>
            <a:r>
              <a:rPr lang="uk-UA" sz="2000" cap="none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Ліннікова</a:t>
            </a:r>
            <a:r>
              <a:rPr lang="uk-UA" sz="2000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В. М.</a:t>
            </a:r>
            <a:r>
              <a:rPr lang="uk-UA" sz="2000" b="1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uk-UA" sz="2000" cap="none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uk-UA" sz="2000" cap="none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endParaRPr lang="uk-UA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449351" cy="29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98" y="3645024"/>
            <a:ext cx="5849202" cy="32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994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55576" y="1988840"/>
            <a:ext cx="8640960" cy="3600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uk-UA" sz="5400" b="1" dirty="0" smtClean="0"/>
              <a:t>ДЯКУЄМО ЗА УВАГУ!</a:t>
            </a:r>
            <a:endParaRPr lang="uk-UA" sz="5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487019" cy="299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5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3445" y="62081"/>
            <a:ext cx="8712968" cy="2016224"/>
          </a:xfrm>
        </p:spPr>
        <p:txBody>
          <a:bodyPr>
            <a:normAutofit/>
          </a:bodyPr>
          <a:lstStyle/>
          <a:p>
            <a:pPr algn="just"/>
            <a:r>
              <a:rPr lang="uk-UA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Подією, яка стала поштовхом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початку Революції Гідності, є прийняття урядом М. Азарова рішення  призупинити підготовку до підписання Угоди про асоціацію України з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Євросоюзом, 21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листопада 2013  року, напередодні саміту «Східного партнерства» у м.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Вільнюс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 descr="C:\Users\Gyrocopter\Videos\Captures\GORDONUA - Пошук Google - Google Chrome 13.02.2023 11_35_5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1" t="26511" r="25107" b="15066"/>
          <a:stretch/>
        </p:blipFill>
        <p:spPr bwMode="auto">
          <a:xfrm>
            <a:off x="1336170" y="1916832"/>
            <a:ext cx="64847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093296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Президент України в.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янукович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та президент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росії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в.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, грудень 2013 р.</a:t>
            </a:r>
          </a:p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Джерело: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з сайту новин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://www.reuters.com/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chemeClr val="accent4">
                    <a:lumMod val="50000"/>
                  </a:schemeClr>
                </a:solidFill>
              </a:rPr>
              <a:t>Травматичність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 подій Революції Гідності:</a:t>
            </a:r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9273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49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b="1" dirty="0" err="1">
                <a:solidFill>
                  <a:srgbClr val="848058">
                    <a:lumMod val="50000"/>
                  </a:srgbClr>
                </a:solidFill>
              </a:rPr>
              <a:t>Травматичність</a:t>
            </a:r>
            <a:r>
              <a:rPr lang="uk-UA" sz="3200" b="1" dirty="0">
                <a:solidFill>
                  <a:srgbClr val="848058">
                    <a:lumMod val="50000"/>
                  </a:srgbClr>
                </a:solidFill>
              </a:rPr>
              <a:t> подій Революції Гідності:</a:t>
            </a:r>
            <a:endParaRPr lang="uk-UA" b="1" dirty="0"/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2267744" y="2996952"/>
            <a:ext cx="4608512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Збройне придушення </a:t>
            </a:r>
            <a:r>
              <a:rPr lang="uk-UA" b="1" dirty="0" err="1" smtClean="0"/>
              <a:t>Єромайдану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92668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900" b="1" dirty="0" err="1">
                <a:solidFill>
                  <a:schemeClr val="accent4">
                    <a:lumMod val="50000"/>
                  </a:schemeClr>
                </a:solidFill>
              </a:rPr>
              <a:t>Травматичність</a:t>
            </a:r>
            <a:r>
              <a:rPr lang="uk-UA" sz="2900" b="1" dirty="0">
                <a:solidFill>
                  <a:schemeClr val="accent4">
                    <a:lumMod val="50000"/>
                  </a:schemeClr>
                </a:solidFill>
              </a:rPr>
              <a:t> подій Революції Гідності: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2374865" y="3068960"/>
            <a:ext cx="4680520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Законсервованість </a:t>
            </a:r>
            <a:r>
              <a:rPr lang="uk-UA" b="1" dirty="0"/>
              <a:t>старої системи</a:t>
            </a:r>
          </a:p>
        </p:txBody>
      </p:sp>
    </p:spTree>
    <p:extLst>
      <p:ext uri="{BB962C8B-B14F-4D97-AF65-F5344CB8AC3E}">
        <p14:creationId xmlns:p14="http://schemas.microsoft.com/office/powerpoint/2010/main" val="120078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accent4">
                    <a:lumMod val="50000"/>
                  </a:schemeClr>
                </a:solidFill>
              </a:rPr>
              <a:t>Травматичність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 подій Революції Гідності: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584925" cy="314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867179"/>
            <a:ext cx="4211960" cy="297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78321" y="472514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Вшанування Героїв Небесної Сотні, Майдан Незалежності, м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Київ, лютий 2014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р. Джерело: 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https://www.reuters.com/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748314" y="2996952"/>
            <a:ext cx="34198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Майдан Незалежності у м. Києві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лютий 2014 </a:t>
            </a:r>
            <a:r>
              <a:rPr lang="uk-U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р. Джерело: 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сайту новин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https://www.reuters.com/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7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Революція Гідності у                         м. Запоріжжя (листопад 2013 – лютий 2014 рр.)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2339"/>
            <a:ext cx="6417566" cy="428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827584" y="5877272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Мітинг 24 листопада 2013 р. на підтримку ЄС та </a:t>
            </a:r>
            <a:r>
              <a:rPr lang="uk-UA" sz="1600" b="1" dirty="0" err="1">
                <a:latin typeface="Times New Roman" pitchFamily="18" charset="0"/>
                <a:ea typeface="Calibri"/>
                <a:cs typeface="Times New Roman" pitchFamily="18" charset="0"/>
              </a:rPr>
              <a:t>Євроасоціації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у м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Запоріжжя, фото.</a:t>
            </a:r>
            <a:r>
              <a:rPr lang="uk-UA" sz="1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Джерело</a:t>
            </a:r>
            <a:r>
              <a:rPr lang="uk-UA" sz="1600" b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uk-UA" sz="1600" dirty="0">
                <a:latin typeface="Times New Roman" pitchFamily="18" charset="0"/>
                <a:ea typeface="Calibri"/>
                <a:cs typeface="Times New Roman" pitchFamily="18" charset="0"/>
              </a:rPr>
              <a:t> з особистого архіву автора. </a:t>
            </a:r>
          </a:p>
        </p:txBody>
      </p:sp>
    </p:spTree>
    <p:extLst>
      <p:ext uri="{BB962C8B-B14F-4D97-AF65-F5344CB8AC3E}">
        <p14:creationId xmlns:p14="http://schemas.microsoft.com/office/powerpoint/2010/main" val="29354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629"/>
            <a:ext cx="8221034" cy="54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475656" y="5877272"/>
            <a:ext cx="6703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Мітинг 2 грудня 2013 р. на підтримку ЄС у м. Запоріжжя біля ЗОДА, площа Героїв Небесної Сотні, фото. </a:t>
            </a:r>
            <a:endParaRPr lang="uk-UA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Calibri"/>
                <a:cs typeface="Times New Roman"/>
              </a:rPr>
              <a:t>Джерело: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 з особистого архіву автора.</a:t>
            </a:r>
            <a:endParaRPr lang="uk-UA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276</TotalTime>
  <Words>626</Words>
  <Application>Microsoft Office PowerPoint</Application>
  <PresentationFormat>Экран (4:3)</PresentationFormat>
  <Paragraphs>43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Calibri</vt:lpstr>
      <vt:lpstr>Century Gothic</vt:lpstr>
      <vt:lpstr>Times New Roman</vt:lpstr>
      <vt:lpstr>Аптека</vt:lpstr>
      <vt:lpstr>Революція Гідності  (листопад 2013-лютий 2014 рр.)</vt:lpstr>
      <vt:lpstr>Презентация PowerPoint</vt:lpstr>
      <vt:lpstr>Презентация PowerPoint</vt:lpstr>
      <vt:lpstr>Травматичність подій Революції Гідності:</vt:lpstr>
      <vt:lpstr>Травматичність подій Революції Гідності:</vt:lpstr>
      <vt:lpstr>Травматичність подій Революції Гідності:</vt:lpstr>
      <vt:lpstr>Травматичність подій Революції Гідності:</vt:lpstr>
      <vt:lpstr>Революція Гідності у                         м. Запоріжжя (листопад 2013 – лютий 2014 рр.)</vt:lpstr>
      <vt:lpstr>Презентация PowerPoint</vt:lpstr>
      <vt:lpstr>Презентация PowerPoint</vt:lpstr>
      <vt:lpstr>Презентация PowerPoint</vt:lpstr>
      <vt:lpstr>Презентация PowerPoint</vt:lpstr>
      <vt:lpstr>Революція Гідності у м. Пологи (листопад 2013 – лютий 2014 рр.)</vt:lpstr>
      <vt:lpstr>Презентация PowerPoint</vt:lpstr>
      <vt:lpstr>Презентация PowerPoint</vt:lpstr>
      <vt:lpstr>Революція Гідності у                      м. Мелітополь (листопад 2013 – лютий 2014 рр.)</vt:lpstr>
      <vt:lpstr>Презентация PowerPoint</vt:lpstr>
      <vt:lpstr>Революція Гідності у                    м. Бердянськ  (листопад 2013 – лютий 2014 рр.)</vt:lpstr>
      <vt:lpstr>Презентация PowerPoint</vt:lpstr>
      <vt:lpstr>Герої Небесної сотні </vt:lpstr>
      <vt:lpstr>Мітинг, який увійшов в історію під назвою «яєчна неділя» між Антимайданом та Євромайданом, 13 квітня 2014 р., фото.      Джерело: з особистого архіву Ліннікова В. М.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Революція Гідності (листопад 2013-лютий 2014 рр.)</dc:title>
  <dc:creator>Sara Yasmeen (Wipro Technologies)</dc:creator>
  <cp:lastModifiedBy>Пользователь Windows</cp:lastModifiedBy>
  <cp:revision>19</cp:revision>
  <dcterms:created xsi:type="dcterms:W3CDTF">2010-02-23T11:30:32Z</dcterms:created>
  <dcterms:modified xsi:type="dcterms:W3CDTF">2023-04-03T15:12:32Z</dcterms:modified>
</cp:coreProperties>
</file>