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90" r:id="rId32"/>
    <p:sldId id="29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736"/>
    <a:srgbClr val="173A8D"/>
    <a:srgbClr val="129481"/>
    <a:srgbClr val="0F2741"/>
    <a:srgbClr val="003374"/>
    <a:srgbClr val="C9A093"/>
    <a:srgbClr val="F1F1F1"/>
    <a:srgbClr val="385592"/>
    <a:srgbClr val="3A5896"/>
    <a:srgbClr val="1D3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5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45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2AB-40EE-A4A1-98586961AB57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22AB-40EE-A4A1-98586961AB57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2AB-40EE-A4A1-98586961AB57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22AB-40EE-A4A1-98586961AB57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22AB-40EE-A4A1-98586961AB57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2AB-40EE-A4A1-98586961AB5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22AB-40EE-A4A1-98586961AB5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  <a:alpha val="90000"/>
                </a:schemeClr>
              </a:solidFill>
              <a:ln w="19050">
                <a:solidFill>
                  <a:schemeClr val="accent2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2AB-40EE-A4A1-98586961AB57}"/>
              </c:ext>
            </c:extLst>
          </c:dPt>
          <c:dLbls>
            <c:dLbl>
              <c:idx val="0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DF47626E-7B36-4EA9-B8BB-76473702FCE7}" type="CATEGORYNAME">
                      <a:rPr lang="ru-RU"/>
                      <a:pPr>
                        <a:defRPr/>
                      </a:pPr>
                      <a:t>[ИМЯ КАТЕГОРИИ]</a:t>
                    </a:fld>
                    <a:r>
                      <a:rPr lang="ru-RU" baseline="0" dirty="0"/>
                      <a:t>
</a:t>
                    </a:r>
                    <a:fld id="{54CF1514-7585-44B1-A83E-03461025796C}" type="CELLREF">
                      <a:rPr lang="ru-RU" baseline="0" smtClean="0"/>
                      <a:pPr>
                        <a:defRPr/>
                      </a:pPr>
                      <a:t>[ССЫЛКА НА ЯЧЕЙКУ]</a:t>
                    </a:fld>
                    <a:endParaRPr lang="ru-RU" baseline="0" dirty="0"/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{54CF1514-7585-44B1-A83E-03461025796C}</c15:txfldGUID>
                      <c15:f>Лист1!$B$2</c15:f>
                      <c15:dlblFieldTableCache>
                        <c:ptCount val="1"/>
                        <c:pt idx="0">
                          <c:v>77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1-22AB-40EE-A4A1-98586961AB57}"/>
                </c:ext>
              </c:extLst>
            </c:dLbl>
            <c:dLbl>
              <c:idx val="1"/>
              <c:layout>
                <c:manualLayout>
                  <c:x val="-5.5583017400602702E-2"/>
                  <c:y val="4.8020719568410079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2AB-40EE-A4A1-98586961AB57}"/>
                </c:ext>
              </c:extLst>
            </c:dLbl>
            <c:dLbl>
              <c:idx val="2"/>
              <c:layout>
                <c:manualLayout>
                  <c:x val="-9.7007387965393238E-2"/>
                  <c:y val="4.9604691863366954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2AB-40EE-A4A1-98586961AB57}"/>
                </c:ext>
              </c:extLst>
            </c:dLbl>
            <c:dLbl>
              <c:idx val="3"/>
              <c:layout>
                <c:manualLayout>
                  <c:x val="-3.6444420141926705E-2"/>
                  <c:y val="5.065783790101689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661976280742682E-2"/>
                      <c:h val="9.95299784819274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22AB-40EE-A4A1-98586961AB57}"/>
                </c:ext>
              </c:extLst>
            </c:dLbl>
            <c:dLbl>
              <c:idx val="4"/>
              <c:layout>
                <c:manualLayout>
                  <c:x val="-9.9685525420433616E-2"/>
                  <c:y val="-3.839094575010888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2AB-40EE-A4A1-98586961AB57}"/>
                </c:ext>
              </c:extLst>
            </c:dLbl>
            <c:dLbl>
              <c:idx val="5"/>
              <c:layout>
                <c:manualLayout>
                  <c:x val="-5.1169437153689122E-2"/>
                  <c:y val="-2.6428629664007417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AB-40EE-A4A1-98586961AB57}"/>
                </c:ext>
              </c:extLst>
            </c:dLbl>
            <c:dLbl>
              <c:idx val="6"/>
              <c:layout>
                <c:manualLayout>
                  <c:x val="-1.0449475065616741E-2"/>
                  <c:y val="-2.6034680354214135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2AB-40EE-A4A1-98586961AB57}"/>
                </c:ext>
              </c:extLst>
            </c:dLbl>
            <c:dLbl>
              <c:idx val="7"/>
              <c:layout>
                <c:manualLayout>
                  <c:x val="5.5274861475648876E-2"/>
                  <c:y val="-2.884071301510862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AB-40EE-A4A1-98586961AB57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ст. 358</c:v>
                </c:pt>
                <c:pt idx="1">
                  <c:v>ст. 356</c:v>
                </c:pt>
                <c:pt idx="2">
                  <c:v>ст. 357</c:v>
                </c:pt>
                <c:pt idx="3">
                  <c:v>ст. 341</c:v>
                </c:pt>
                <c:pt idx="4">
                  <c:v>ст. 345</c:v>
                </c:pt>
                <c:pt idx="5">
                  <c:v>ст. 360</c:v>
                </c:pt>
                <c:pt idx="6">
                  <c:v>ст. 355</c:v>
                </c:pt>
                <c:pt idx="7">
                  <c:v>Інші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77</c:v>
                </c:pt>
                <c:pt idx="1">
                  <c:v>5</c:v>
                </c:pt>
                <c:pt idx="2">
                  <c:v>8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B-40EE-A4A1-98586961AB57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CB8C39-F23C-48EF-8EC1-07FB57F2683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970645-2439-4118-A223-260A64C671ED}">
      <dgm:prSet custT="1"/>
      <dgm:spPr/>
      <dgm:t>
        <a:bodyPr/>
        <a:lstStyle/>
        <a:p>
          <a:pPr algn="ctr" rtl="0"/>
          <a:r>
            <a:rPr lang="ru-RU" sz="2800" b="1" dirty="0" err="1"/>
            <a:t>Об'єктивна</a:t>
          </a:r>
          <a:r>
            <a:rPr lang="ru-RU" sz="2800" b="1" dirty="0"/>
            <a:t> сторона</a:t>
          </a:r>
          <a:endParaRPr lang="ru-RU" sz="2800" dirty="0"/>
        </a:p>
      </dgm:t>
    </dgm:pt>
    <dgm:pt modelId="{F6AE987E-8E6C-4514-B431-DF37A4E54B02}" type="parTrans" cxnId="{CA6F0534-6CC3-4C25-AD82-61B4D78BB908}">
      <dgm:prSet/>
      <dgm:spPr/>
      <dgm:t>
        <a:bodyPr/>
        <a:lstStyle/>
        <a:p>
          <a:endParaRPr lang="ru-RU"/>
        </a:p>
      </dgm:t>
    </dgm:pt>
    <dgm:pt modelId="{565E9138-FF67-48E5-B79D-8533AEA6B091}" type="sibTrans" cxnId="{CA6F0534-6CC3-4C25-AD82-61B4D78BB908}">
      <dgm:prSet/>
      <dgm:spPr/>
      <dgm:t>
        <a:bodyPr/>
        <a:lstStyle/>
        <a:p>
          <a:endParaRPr lang="ru-RU"/>
        </a:p>
      </dgm:t>
    </dgm:pt>
    <dgm:pt modelId="{4F0218DF-2363-4B6E-9EFC-8B6B5814C72C}">
      <dgm:prSet custT="1"/>
      <dgm:spPr/>
      <dgm:t>
        <a:bodyPr/>
        <a:lstStyle/>
        <a:p>
          <a:pPr rtl="0"/>
          <a:r>
            <a:rPr lang="ru-RU" sz="2400" dirty="0"/>
            <a:t>1) </a:t>
          </a:r>
          <a:r>
            <a:rPr lang="ru-RU" sz="2400" dirty="0" err="1"/>
            <a:t>самовільне</a:t>
          </a:r>
          <a:r>
            <a:rPr lang="ru-RU" sz="2400" dirty="0"/>
            <a:t>, </a:t>
          </a:r>
          <a:r>
            <a:rPr lang="ru-RU" sz="2400" dirty="0" err="1"/>
            <a:t>всупереч</a:t>
          </a:r>
          <a:r>
            <a:rPr lang="ru-RU" sz="2400" dirty="0"/>
            <a:t> </a:t>
          </a:r>
          <a:r>
            <a:rPr lang="ru-RU" sz="2400" dirty="0" err="1"/>
            <a:t>встановленому</a:t>
          </a:r>
          <a:r>
            <a:rPr lang="ru-RU" sz="2400" dirty="0"/>
            <a:t> законом порядку, </a:t>
          </a:r>
          <a:r>
            <a:rPr lang="ru-RU" sz="2400" dirty="0" err="1"/>
            <a:t>вчинення</a:t>
          </a:r>
          <a:r>
            <a:rPr lang="ru-RU" sz="2400" dirty="0"/>
            <a:t> </a:t>
          </a:r>
          <a:r>
            <a:rPr lang="ru-RU" sz="2400" dirty="0" err="1"/>
            <a:t>будь-яких</a:t>
          </a:r>
          <a:r>
            <a:rPr lang="ru-RU" sz="2400" dirty="0"/>
            <a:t> </a:t>
          </a:r>
          <a:r>
            <a:rPr lang="ru-RU" sz="2400" dirty="0" err="1"/>
            <a:t>дій</a:t>
          </a:r>
          <a:r>
            <a:rPr lang="ru-RU" sz="2400" dirty="0"/>
            <a:t>;</a:t>
          </a:r>
        </a:p>
      </dgm:t>
    </dgm:pt>
    <dgm:pt modelId="{7FCA7C40-0C40-4C41-886F-E842CE7B527F}" type="parTrans" cxnId="{995841ED-19DD-4002-962D-D518D2F1B24A}">
      <dgm:prSet/>
      <dgm:spPr/>
      <dgm:t>
        <a:bodyPr/>
        <a:lstStyle/>
        <a:p>
          <a:endParaRPr lang="ru-RU"/>
        </a:p>
      </dgm:t>
    </dgm:pt>
    <dgm:pt modelId="{FEA0E760-3078-4C3F-9C35-623AE763C816}" type="sibTrans" cxnId="{995841ED-19DD-4002-962D-D518D2F1B24A}">
      <dgm:prSet/>
      <dgm:spPr/>
      <dgm:t>
        <a:bodyPr/>
        <a:lstStyle/>
        <a:p>
          <a:endParaRPr lang="ru-RU"/>
        </a:p>
      </dgm:t>
    </dgm:pt>
    <dgm:pt modelId="{287C6AB4-31AC-407B-BA03-8F38BC842BF9}">
      <dgm:prSet custT="1"/>
      <dgm:spPr/>
      <dgm:t>
        <a:bodyPr/>
        <a:lstStyle/>
        <a:p>
          <a:pPr rtl="0"/>
          <a:r>
            <a:rPr lang="ru-RU" sz="2400" dirty="0"/>
            <a:t>2) </a:t>
          </a:r>
          <a:r>
            <a:rPr lang="ru-RU" sz="2400" dirty="0" err="1"/>
            <a:t>оспорюваність</a:t>
          </a:r>
          <a:r>
            <a:rPr lang="ru-RU" sz="2400" dirty="0"/>
            <a:t> </a:t>
          </a:r>
          <a:r>
            <a:rPr lang="ru-RU" sz="2400" dirty="0" err="1"/>
            <a:t>правомірності</a:t>
          </a:r>
          <a:r>
            <a:rPr lang="ru-RU" sz="2400" dirty="0"/>
            <a:t> </a:t>
          </a:r>
          <a:r>
            <a:rPr lang="ru-RU" sz="2400" dirty="0" err="1"/>
            <a:t>цих</a:t>
          </a:r>
          <a:r>
            <a:rPr lang="ru-RU" sz="2400" dirty="0"/>
            <a:t> </a:t>
          </a:r>
          <a:r>
            <a:rPr lang="ru-RU" sz="2400" dirty="0" err="1"/>
            <a:t>дій</a:t>
          </a:r>
          <a:r>
            <a:rPr lang="ru-RU" sz="2400" dirty="0"/>
            <a:t>; </a:t>
          </a:r>
        </a:p>
      </dgm:t>
    </dgm:pt>
    <dgm:pt modelId="{B72DA6B3-FA29-4454-8FF4-D08BDD4BAFE9}" type="parTrans" cxnId="{E83E4C6C-A6F0-481C-BFB6-42F5E425B59A}">
      <dgm:prSet/>
      <dgm:spPr/>
      <dgm:t>
        <a:bodyPr/>
        <a:lstStyle/>
        <a:p>
          <a:endParaRPr lang="ru-RU"/>
        </a:p>
      </dgm:t>
    </dgm:pt>
    <dgm:pt modelId="{052862FA-F67F-422B-9563-33A51380C53B}" type="sibTrans" cxnId="{E83E4C6C-A6F0-481C-BFB6-42F5E425B59A}">
      <dgm:prSet/>
      <dgm:spPr/>
      <dgm:t>
        <a:bodyPr/>
        <a:lstStyle/>
        <a:p>
          <a:endParaRPr lang="ru-RU"/>
        </a:p>
      </dgm:t>
    </dgm:pt>
    <dgm:pt modelId="{562101CE-997B-4150-BA42-2C602EB7FC5C}">
      <dgm:prSet custT="1"/>
      <dgm:spPr/>
      <dgm:t>
        <a:bodyPr/>
        <a:lstStyle/>
        <a:p>
          <a:pPr rtl="0"/>
          <a:r>
            <a:rPr lang="ru-RU" sz="2400" dirty="0"/>
            <a:t>3) </a:t>
          </a:r>
          <a:r>
            <a:rPr lang="ru-RU" sz="2400" dirty="0" err="1"/>
            <a:t>заподіяння</a:t>
          </a:r>
          <a:r>
            <a:rPr lang="ru-RU" sz="2400" dirty="0"/>
            <a:t> ними </a:t>
          </a:r>
          <a:r>
            <a:rPr lang="ru-RU" sz="2400" dirty="0" err="1"/>
            <a:t>значної</a:t>
          </a:r>
          <a:r>
            <a:rPr lang="ru-RU" sz="2400" dirty="0"/>
            <a:t> </a:t>
          </a:r>
          <a:r>
            <a:rPr lang="ru-RU" sz="2400" dirty="0" err="1"/>
            <a:t>шкоди</a:t>
          </a:r>
          <a:r>
            <a:rPr lang="ru-RU" sz="2400" dirty="0"/>
            <a:t> </a:t>
          </a:r>
          <a:r>
            <a:rPr lang="ru-RU" sz="2400" dirty="0" err="1"/>
            <a:t>інтересам</a:t>
          </a:r>
          <a:r>
            <a:rPr lang="ru-RU" sz="2400" dirty="0"/>
            <a:t> </a:t>
          </a:r>
          <a:r>
            <a:rPr lang="ru-RU" sz="2400" dirty="0" err="1"/>
            <a:t>громадянина</a:t>
          </a:r>
          <a:r>
            <a:rPr lang="ru-RU" sz="2400" dirty="0"/>
            <a:t>, </a:t>
          </a:r>
          <a:r>
            <a:rPr lang="ru-RU" sz="2400" dirty="0" err="1"/>
            <a:t>державним</a:t>
          </a:r>
          <a:r>
            <a:rPr lang="ru-RU" sz="2400" dirty="0"/>
            <a:t> </a:t>
          </a:r>
          <a:r>
            <a:rPr lang="ru-RU" sz="2400" dirty="0" err="1"/>
            <a:t>чи</a:t>
          </a:r>
          <a:r>
            <a:rPr lang="ru-RU" sz="2400" dirty="0"/>
            <a:t> </a:t>
          </a:r>
          <a:r>
            <a:rPr lang="ru-RU" sz="2400" dirty="0" err="1"/>
            <a:t>громадським</a:t>
          </a:r>
          <a:r>
            <a:rPr lang="ru-RU" sz="2400" dirty="0"/>
            <a:t> </a:t>
          </a:r>
          <a:r>
            <a:rPr lang="ru-RU" sz="2400" dirty="0" err="1"/>
            <a:t>інтересам</a:t>
          </a:r>
          <a:r>
            <a:rPr lang="ru-RU" sz="2400" dirty="0"/>
            <a:t> </a:t>
          </a:r>
          <a:r>
            <a:rPr lang="ru-RU" sz="2400" dirty="0" err="1"/>
            <a:t>або</a:t>
          </a:r>
          <a:r>
            <a:rPr lang="ru-RU" sz="2400" dirty="0"/>
            <a:t> </a:t>
          </a:r>
          <a:r>
            <a:rPr lang="ru-RU" sz="2400" dirty="0" err="1"/>
            <a:t>інтересам</a:t>
          </a:r>
          <a:r>
            <a:rPr lang="ru-RU" sz="2400" dirty="0"/>
            <a:t> </a:t>
          </a:r>
          <a:r>
            <a:rPr lang="ru-RU" sz="2400" dirty="0" err="1"/>
            <a:t>власника</a:t>
          </a:r>
          <a:r>
            <a:rPr lang="ru-RU" sz="2400" dirty="0"/>
            <a:t>; </a:t>
          </a:r>
        </a:p>
      </dgm:t>
    </dgm:pt>
    <dgm:pt modelId="{8F95E53E-4E9A-47FC-812C-9E1845FA8A31}" type="parTrans" cxnId="{D86813FE-C44E-45E6-A80D-E96BD4152688}">
      <dgm:prSet/>
      <dgm:spPr/>
      <dgm:t>
        <a:bodyPr/>
        <a:lstStyle/>
        <a:p>
          <a:endParaRPr lang="ru-RU"/>
        </a:p>
      </dgm:t>
    </dgm:pt>
    <dgm:pt modelId="{5F97B2D8-1EAA-4E23-A159-BBC27E223ED4}" type="sibTrans" cxnId="{D86813FE-C44E-45E6-A80D-E96BD4152688}">
      <dgm:prSet/>
      <dgm:spPr/>
      <dgm:t>
        <a:bodyPr/>
        <a:lstStyle/>
        <a:p>
          <a:endParaRPr lang="ru-RU"/>
        </a:p>
      </dgm:t>
    </dgm:pt>
    <dgm:pt modelId="{943709C5-71E7-4371-97EA-CBD8CEDBD402}">
      <dgm:prSet custT="1"/>
      <dgm:spPr/>
      <dgm:t>
        <a:bodyPr/>
        <a:lstStyle/>
        <a:p>
          <a:pPr rtl="0"/>
          <a:r>
            <a:rPr lang="ru-RU" sz="2400" dirty="0"/>
            <a:t>4) </a:t>
          </a:r>
          <a:r>
            <a:rPr lang="ru-RU" sz="2400" dirty="0" err="1"/>
            <a:t>причинний</a:t>
          </a:r>
          <a:r>
            <a:rPr lang="ru-RU" sz="2400" dirty="0"/>
            <a:t> </a:t>
          </a:r>
          <a:r>
            <a:rPr lang="ru-RU" sz="2400" dirty="0" err="1"/>
            <a:t>зв'язок</a:t>
          </a:r>
          <a:r>
            <a:rPr lang="ru-RU" sz="2400" dirty="0"/>
            <a:t> </a:t>
          </a:r>
          <a:r>
            <a:rPr lang="ru-RU" sz="2400" dirty="0" err="1"/>
            <a:t>між</a:t>
          </a:r>
          <a:r>
            <a:rPr lang="ru-RU" sz="2400" dirty="0"/>
            <a:t> такими </a:t>
          </a:r>
          <a:r>
            <a:rPr lang="ru-RU" sz="2400" dirty="0" err="1"/>
            <a:t>діями</a:t>
          </a:r>
          <a:r>
            <a:rPr lang="ru-RU" sz="2400" dirty="0"/>
            <a:t> винного та </a:t>
          </a:r>
          <a:r>
            <a:rPr lang="ru-RU" sz="2400" dirty="0" err="1"/>
            <a:t>спричиненням</a:t>
          </a:r>
          <a:r>
            <a:rPr lang="ru-RU" sz="2400" dirty="0"/>
            <a:t> </a:t>
          </a:r>
          <a:r>
            <a:rPr lang="ru-RU" sz="2400" dirty="0" err="1"/>
            <a:t>значної</a:t>
          </a:r>
          <a:r>
            <a:rPr lang="ru-RU" sz="2400" dirty="0"/>
            <a:t> </a:t>
          </a:r>
          <a:r>
            <a:rPr lang="ru-RU" sz="2400" dirty="0" err="1"/>
            <a:t>шкоди</a:t>
          </a:r>
          <a:r>
            <a:rPr lang="ru-RU" sz="2400" dirty="0"/>
            <a:t>.</a:t>
          </a:r>
        </a:p>
      </dgm:t>
    </dgm:pt>
    <dgm:pt modelId="{1363293D-0646-453B-B41B-66D540B4E1DA}" type="parTrans" cxnId="{6974E6AB-D998-4006-AF74-1B9254E03563}">
      <dgm:prSet/>
      <dgm:spPr/>
      <dgm:t>
        <a:bodyPr/>
        <a:lstStyle/>
        <a:p>
          <a:endParaRPr lang="ru-RU"/>
        </a:p>
      </dgm:t>
    </dgm:pt>
    <dgm:pt modelId="{AE5F8291-29D8-4167-B65D-031D3F6F2792}" type="sibTrans" cxnId="{6974E6AB-D998-4006-AF74-1B9254E03563}">
      <dgm:prSet/>
      <dgm:spPr/>
      <dgm:t>
        <a:bodyPr/>
        <a:lstStyle/>
        <a:p>
          <a:endParaRPr lang="ru-RU"/>
        </a:p>
      </dgm:t>
    </dgm:pt>
    <dgm:pt modelId="{A7606833-7308-4041-9A0E-B1766A55451D}">
      <dgm:prSet/>
      <dgm:spPr/>
      <dgm:t>
        <a:bodyPr/>
        <a:lstStyle/>
        <a:p>
          <a:pPr rtl="0"/>
          <a:endParaRPr lang="ru-RU" dirty="0"/>
        </a:p>
      </dgm:t>
    </dgm:pt>
    <dgm:pt modelId="{02F91BAD-D940-46C2-9E3E-F171D40387A6}" type="parTrans" cxnId="{DF1DFAAC-2E31-4CE4-B1B5-D1C8D6EA1637}">
      <dgm:prSet/>
      <dgm:spPr/>
      <dgm:t>
        <a:bodyPr/>
        <a:lstStyle/>
        <a:p>
          <a:endParaRPr lang="ru-RU"/>
        </a:p>
      </dgm:t>
    </dgm:pt>
    <dgm:pt modelId="{15CABA65-236A-46B9-A995-02BBA061A69E}" type="sibTrans" cxnId="{DF1DFAAC-2E31-4CE4-B1B5-D1C8D6EA1637}">
      <dgm:prSet/>
      <dgm:spPr/>
      <dgm:t>
        <a:bodyPr/>
        <a:lstStyle/>
        <a:p>
          <a:endParaRPr lang="ru-RU"/>
        </a:p>
      </dgm:t>
    </dgm:pt>
    <dgm:pt modelId="{14E6235D-434B-4BDD-9212-96B64CDD5A11}" type="pres">
      <dgm:prSet presAssocID="{83CB8C39-F23C-48EF-8EC1-07FB57F26839}" presName="linear" presStyleCnt="0">
        <dgm:presLayoutVars>
          <dgm:animLvl val="lvl"/>
          <dgm:resizeHandles val="exact"/>
        </dgm:presLayoutVars>
      </dgm:prSet>
      <dgm:spPr/>
    </dgm:pt>
    <dgm:pt modelId="{F8C70152-2338-48DC-A819-0C4890C91A33}" type="pres">
      <dgm:prSet presAssocID="{E6970645-2439-4118-A223-260A64C671E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E359B3E-8980-4C3D-8A77-CB85D5E55859}" type="pres">
      <dgm:prSet presAssocID="{565E9138-FF67-48E5-B79D-8533AEA6B091}" presName="spacer" presStyleCnt="0"/>
      <dgm:spPr/>
    </dgm:pt>
    <dgm:pt modelId="{01D147E1-97CB-4C82-8E32-0E7FB9BEACE4}" type="pres">
      <dgm:prSet presAssocID="{4F0218DF-2363-4B6E-9EFC-8B6B5814C72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40C54CC-C7B1-4074-8C2B-99584F226021}" type="pres">
      <dgm:prSet presAssocID="{FEA0E760-3078-4C3F-9C35-623AE763C816}" presName="spacer" presStyleCnt="0"/>
      <dgm:spPr/>
    </dgm:pt>
    <dgm:pt modelId="{E5D6E1F0-6290-495E-8BD9-2A34A73091CF}" type="pres">
      <dgm:prSet presAssocID="{287C6AB4-31AC-407B-BA03-8F38BC842BF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85AAAAE-A236-4177-89D5-83850B97714F}" type="pres">
      <dgm:prSet presAssocID="{052862FA-F67F-422B-9563-33A51380C53B}" presName="spacer" presStyleCnt="0"/>
      <dgm:spPr/>
    </dgm:pt>
    <dgm:pt modelId="{82D2664E-42BE-4040-AA4A-B088E3BF1BD6}" type="pres">
      <dgm:prSet presAssocID="{562101CE-997B-4150-BA42-2C602EB7FC5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56E931B-C127-420D-87CF-CA32F6360AF8}" type="pres">
      <dgm:prSet presAssocID="{5F97B2D8-1EAA-4E23-A159-BBC27E223ED4}" presName="spacer" presStyleCnt="0"/>
      <dgm:spPr/>
    </dgm:pt>
    <dgm:pt modelId="{A33367AC-B747-4995-91F7-DAB2EDE1ECBE}" type="pres">
      <dgm:prSet presAssocID="{943709C5-71E7-4371-97EA-CBD8CEDBD402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2A4D49A-50CF-4D51-ACF0-1E9208D4F20A}" type="pres">
      <dgm:prSet presAssocID="{943709C5-71E7-4371-97EA-CBD8CEDBD40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CA6F0534-6CC3-4C25-AD82-61B4D78BB908}" srcId="{83CB8C39-F23C-48EF-8EC1-07FB57F26839}" destId="{E6970645-2439-4118-A223-260A64C671ED}" srcOrd="0" destOrd="0" parTransId="{F6AE987E-8E6C-4514-B431-DF37A4E54B02}" sibTransId="{565E9138-FF67-48E5-B79D-8533AEA6B091}"/>
    <dgm:cxn modelId="{7EB01235-3C45-4CF3-A7DB-CE5D810BF852}" type="presOf" srcId="{A7606833-7308-4041-9A0E-B1766A55451D}" destId="{62A4D49A-50CF-4D51-ACF0-1E9208D4F20A}" srcOrd="0" destOrd="0" presId="urn:microsoft.com/office/officeart/2005/8/layout/vList2"/>
    <dgm:cxn modelId="{5DBD7763-09A8-4C7C-85FA-FDDC373E6063}" type="presOf" srcId="{4F0218DF-2363-4B6E-9EFC-8B6B5814C72C}" destId="{01D147E1-97CB-4C82-8E32-0E7FB9BEACE4}" srcOrd="0" destOrd="0" presId="urn:microsoft.com/office/officeart/2005/8/layout/vList2"/>
    <dgm:cxn modelId="{E83E4C6C-A6F0-481C-BFB6-42F5E425B59A}" srcId="{83CB8C39-F23C-48EF-8EC1-07FB57F26839}" destId="{287C6AB4-31AC-407B-BA03-8F38BC842BF9}" srcOrd="2" destOrd="0" parTransId="{B72DA6B3-FA29-4454-8FF4-D08BDD4BAFE9}" sibTransId="{052862FA-F67F-422B-9563-33A51380C53B}"/>
    <dgm:cxn modelId="{374FA482-BD8A-40A6-B5D6-4EE6DED009DC}" type="presOf" srcId="{83CB8C39-F23C-48EF-8EC1-07FB57F26839}" destId="{14E6235D-434B-4BDD-9212-96B64CDD5A11}" srcOrd="0" destOrd="0" presId="urn:microsoft.com/office/officeart/2005/8/layout/vList2"/>
    <dgm:cxn modelId="{26EBF688-E71A-4DEB-B3F8-B6D0A637AFFA}" type="presOf" srcId="{287C6AB4-31AC-407B-BA03-8F38BC842BF9}" destId="{E5D6E1F0-6290-495E-8BD9-2A34A73091CF}" srcOrd="0" destOrd="0" presId="urn:microsoft.com/office/officeart/2005/8/layout/vList2"/>
    <dgm:cxn modelId="{E90846A4-E903-483D-A25C-10468C6BE6E3}" type="presOf" srcId="{E6970645-2439-4118-A223-260A64C671ED}" destId="{F8C70152-2338-48DC-A819-0C4890C91A33}" srcOrd="0" destOrd="0" presId="urn:microsoft.com/office/officeart/2005/8/layout/vList2"/>
    <dgm:cxn modelId="{7DCAC2A9-8721-42B1-8758-119DFC3DAA28}" type="presOf" srcId="{562101CE-997B-4150-BA42-2C602EB7FC5C}" destId="{82D2664E-42BE-4040-AA4A-B088E3BF1BD6}" srcOrd="0" destOrd="0" presId="urn:microsoft.com/office/officeart/2005/8/layout/vList2"/>
    <dgm:cxn modelId="{6974E6AB-D998-4006-AF74-1B9254E03563}" srcId="{83CB8C39-F23C-48EF-8EC1-07FB57F26839}" destId="{943709C5-71E7-4371-97EA-CBD8CEDBD402}" srcOrd="4" destOrd="0" parTransId="{1363293D-0646-453B-B41B-66D540B4E1DA}" sibTransId="{AE5F8291-29D8-4167-B65D-031D3F6F2792}"/>
    <dgm:cxn modelId="{DF1DFAAC-2E31-4CE4-B1B5-D1C8D6EA1637}" srcId="{943709C5-71E7-4371-97EA-CBD8CEDBD402}" destId="{A7606833-7308-4041-9A0E-B1766A55451D}" srcOrd="0" destOrd="0" parTransId="{02F91BAD-D940-46C2-9E3E-F171D40387A6}" sibTransId="{15CABA65-236A-46B9-A995-02BBA061A69E}"/>
    <dgm:cxn modelId="{3607A7CD-DD7D-4293-98BC-E071DF567FAB}" type="presOf" srcId="{943709C5-71E7-4371-97EA-CBD8CEDBD402}" destId="{A33367AC-B747-4995-91F7-DAB2EDE1ECBE}" srcOrd="0" destOrd="0" presId="urn:microsoft.com/office/officeart/2005/8/layout/vList2"/>
    <dgm:cxn modelId="{995841ED-19DD-4002-962D-D518D2F1B24A}" srcId="{83CB8C39-F23C-48EF-8EC1-07FB57F26839}" destId="{4F0218DF-2363-4B6E-9EFC-8B6B5814C72C}" srcOrd="1" destOrd="0" parTransId="{7FCA7C40-0C40-4C41-886F-E842CE7B527F}" sibTransId="{FEA0E760-3078-4C3F-9C35-623AE763C816}"/>
    <dgm:cxn modelId="{D86813FE-C44E-45E6-A80D-E96BD4152688}" srcId="{83CB8C39-F23C-48EF-8EC1-07FB57F26839}" destId="{562101CE-997B-4150-BA42-2C602EB7FC5C}" srcOrd="3" destOrd="0" parTransId="{8F95E53E-4E9A-47FC-812C-9E1845FA8A31}" sibTransId="{5F97B2D8-1EAA-4E23-A159-BBC27E223ED4}"/>
    <dgm:cxn modelId="{02DD38B2-41AA-4E64-952D-C04D0C2BD001}" type="presParOf" srcId="{14E6235D-434B-4BDD-9212-96B64CDD5A11}" destId="{F8C70152-2338-48DC-A819-0C4890C91A33}" srcOrd="0" destOrd="0" presId="urn:microsoft.com/office/officeart/2005/8/layout/vList2"/>
    <dgm:cxn modelId="{750B23F3-4C73-4B8E-8E7E-A86051AA23EE}" type="presParOf" srcId="{14E6235D-434B-4BDD-9212-96B64CDD5A11}" destId="{DE359B3E-8980-4C3D-8A77-CB85D5E55859}" srcOrd="1" destOrd="0" presId="urn:microsoft.com/office/officeart/2005/8/layout/vList2"/>
    <dgm:cxn modelId="{E105AE58-6892-43AD-B62F-0D191DD16569}" type="presParOf" srcId="{14E6235D-434B-4BDD-9212-96B64CDD5A11}" destId="{01D147E1-97CB-4C82-8E32-0E7FB9BEACE4}" srcOrd="2" destOrd="0" presId="urn:microsoft.com/office/officeart/2005/8/layout/vList2"/>
    <dgm:cxn modelId="{1487C192-3C62-44F4-8CC2-CBA9B1DB74D9}" type="presParOf" srcId="{14E6235D-434B-4BDD-9212-96B64CDD5A11}" destId="{540C54CC-C7B1-4074-8C2B-99584F226021}" srcOrd="3" destOrd="0" presId="urn:microsoft.com/office/officeart/2005/8/layout/vList2"/>
    <dgm:cxn modelId="{4AAA6801-1124-479F-85B8-846AFE62CDC3}" type="presParOf" srcId="{14E6235D-434B-4BDD-9212-96B64CDD5A11}" destId="{E5D6E1F0-6290-495E-8BD9-2A34A73091CF}" srcOrd="4" destOrd="0" presId="urn:microsoft.com/office/officeart/2005/8/layout/vList2"/>
    <dgm:cxn modelId="{4348CDE9-006D-43F1-B3EF-3BE6F47AA0D4}" type="presParOf" srcId="{14E6235D-434B-4BDD-9212-96B64CDD5A11}" destId="{385AAAAE-A236-4177-89D5-83850B97714F}" srcOrd="5" destOrd="0" presId="urn:microsoft.com/office/officeart/2005/8/layout/vList2"/>
    <dgm:cxn modelId="{B97EEAB0-C1CA-4ACB-9B93-BE85A7BDD722}" type="presParOf" srcId="{14E6235D-434B-4BDD-9212-96B64CDD5A11}" destId="{82D2664E-42BE-4040-AA4A-B088E3BF1BD6}" srcOrd="6" destOrd="0" presId="urn:microsoft.com/office/officeart/2005/8/layout/vList2"/>
    <dgm:cxn modelId="{2ACCA53B-F7D8-4D86-AF7B-38FE86F7EFD2}" type="presParOf" srcId="{14E6235D-434B-4BDD-9212-96B64CDD5A11}" destId="{056E931B-C127-420D-87CF-CA32F6360AF8}" srcOrd="7" destOrd="0" presId="urn:microsoft.com/office/officeart/2005/8/layout/vList2"/>
    <dgm:cxn modelId="{813E51A7-E5E5-4C31-A6C3-1C427FE9C945}" type="presParOf" srcId="{14E6235D-434B-4BDD-9212-96B64CDD5A11}" destId="{A33367AC-B747-4995-91F7-DAB2EDE1ECBE}" srcOrd="8" destOrd="0" presId="urn:microsoft.com/office/officeart/2005/8/layout/vList2"/>
    <dgm:cxn modelId="{B5DB05B0-FAF1-4D2F-B7B2-C97C79B7F8AE}" type="presParOf" srcId="{14E6235D-434B-4BDD-9212-96B64CDD5A11}" destId="{62A4D49A-50CF-4D51-ACF0-1E9208D4F20A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F2107C-9BAB-484D-81BA-DF0805EB5E1C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A5D9F26-5ABC-47B8-A182-DCB9E3CF7577}">
      <dgm:prSet/>
      <dgm:spPr/>
      <dgm:t>
        <a:bodyPr/>
        <a:lstStyle/>
        <a:p>
          <a:pPr rtl="0"/>
          <a:r>
            <a:rPr lang="ru-RU" dirty="0"/>
            <a:t>1) </a:t>
          </a:r>
          <a:r>
            <a:rPr lang="ru-RU" dirty="0" err="1"/>
            <a:t>офіційні</a:t>
          </a:r>
          <a:r>
            <a:rPr lang="ru-RU" dirty="0"/>
            <a:t> </a:t>
          </a:r>
          <a:r>
            <a:rPr lang="ru-RU" dirty="0" err="1"/>
            <a:t>документи</a:t>
          </a:r>
          <a:r>
            <a:rPr lang="ru-RU" dirty="0"/>
            <a:t> (у тому </a:t>
          </a:r>
          <a:r>
            <a:rPr lang="ru-RU" dirty="0" err="1"/>
            <a:t>числі</a:t>
          </a:r>
          <a:r>
            <a:rPr lang="ru-RU" dirty="0"/>
            <a:t> </a:t>
          </a:r>
          <a:r>
            <a:rPr lang="ru-RU" dirty="0" err="1"/>
            <a:t>електронні</a:t>
          </a:r>
          <a:r>
            <a:rPr lang="ru-RU" dirty="0"/>
            <a:t>), </a:t>
          </a:r>
          <a:r>
            <a:rPr lang="ru-RU" dirty="0" err="1"/>
            <a:t>штампи</a:t>
          </a:r>
          <a:r>
            <a:rPr lang="ru-RU" dirty="0"/>
            <a:t>, печатки</a:t>
          </a:r>
          <a:r>
            <a:rPr lang="uk-UA" dirty="0"/>
            <a:t> або приватні документи, що знаходяться на підприємствах, в установах чи організаціях (ч.1 ст. 357 КК) </a:t>
          </a:r>
        </a:p>
      </dgm:t>
    </dgm:pt>
    <dgm:pt modelId="{2A14906A-669A-452A-9822-C87AF86A0A1A}" type="parTrans" cxnId="{F3AA22DB-4F87-40E0-B57D-98709155A96B}">
      <dgm:prSet/>
      <dgm:spPr/>
      <dgm:t>
        <a:bodyPr/>
        <a:lstStyle/>
        <a:p>
          <a:endParaRPr lang="ru-RU"/>
        </a:p>
      </dgm:t>
    </dgm:pt>
    <dgm:pt modelId="{B0AD50BC-B596-4445-B669-60DE888D1D90}" type="sibTrans" cxnId="{F3AA22DB-4F87-40E0-B57D-98709155A96B}">
      <dgm:prSet/>
      <dgm:spPr/>
      <dgm:t>
        <a:bodyPr/>
        <a:lstStyle/>
        <a:p>
          <a:endParaRPr lang="ru-RU"/>
        </a:p>
      </dgm:t>
    </dgm:pt>
    <dgm:pt modelId="{3612EC39-D7E9-4E16-9AC5-ACEB31B1B088}">
      <dgm:prSet/>
      <dgm:spPr/>
      <dgm:t>
        <a:bodyPr/>
        <a:lstStyle/>
        <a:p>
          <a:pPr rtl="0"/>
          <a:r>
            <a:rPr lang="ru-RU" dirty="0"/>
            <a:t>2) </a:t>
          </a:r>
          <a:r>
            <a:rPr lang="uk-UA" dirty="0"/>
            <a:t>особливо важливі</a:t>
          </a:r>
          <a:r>
            <a:rPr lang="ru-RU" dirty="0"/>
            <a:t> </a:t>
          </a:r>
          <a:r>
            <a:rPr lang="ru-RU" dirty="0" err="1"/>
            <a:t>документи</a:t>
          </a:r>
          <a:r>
            <a:rPr lang="ru-RU" dirty="0"/>
            <a:t>, </a:t>
          </a:r>
          <a:r>
            <a:rPr lang="uk-UA" dirty="0"/>
            <a:t>штампи печатки</a:t>
          </a:r>
          <a:r>
            <a:rPr lang="ru-RU" dirty="0"/>
            <a:t> (ч</a:t>
          </a:r>
          <a:r>
            <a:rPr lang="uk-UA" dirty="0"/>
            <a:t>. 2 </a:t>
          </a:r>
          <a:r>
            <a:rPr lang="ru-RU" dirty="0"/>
            <a:t>ст. 357 КК); </a:t>
          </a:r>
        </a:p>
      </dgm:t>
    </dgm:pt>
    <dgm:pt modelId="{60191AF6-7AC1-4440-8EBA-CACDACF601B2}" type="parTrans" cxnId="{072D8A9E-2AE2-439B-BC2E-C3F2FEB090F1}">
      <dgm:prSet/>
      <dgm:spPr/>
      <dgm:t>
        <a:bodyPr/>
        <a:lstStyle/>
        <a:p>
          <a:endParaRPr lang="ru-RU"/>
        </a:p>
      </dgm:t>
    </dgm:pt>
    <dgm:pt modelId="{6FA79960-E253-4BB6-B27B-21E11E52F957}" type="sibTrans" cxnId="{072D8A9E-2AE2-439B-BC2E-C3F2FEB090F1}">
      <dgm:prSet/>
      <dgm:spPr/>
      <dgm:t>
        <a:bodyPr/>
        <a:lstStyle/>
        <a:p>
          <a:endParaRPr lang="ru-RU"/>
        </a:p>
      </dgm:t>
    </dgm:pt>
    <dgm:pt modelId="{729735B9-7E6E-41DC-8672-5BC0485539CA}">
      <dgm:prSet/>
      <dgm:spPr/>
      <dgm:t>
        <a:bodyPr/>
        <a:lstStyle/>
        <a:p>
          <a:pPr rtl="0"/>
          <a:r>
            <a:rPr lang="ru-RU" dirty="0"/>
            <a:t>3) паспорт </a:t>
          </a:r>
          <a:r>
            <a:rPr lang="ru-RU" dirty="0" err="1"/>
            <a:t>або</a:t>
          </a:r>
          <a:r>
            <a:rPr lang="ru-RU" dirty="0"/>
            <a:t> </a:t>
          </a:r>
          <a:r>
            <a:rPr lang="ru-RU" dirty="0" err="1"/>
            <a:t>інший</a:t>
          </a:r>
          <a:r>
            <a:rPr lang="ru-RU" dirty="0"/>
            <a:t> </a:t>
          </a:r>
          <a:r>
            <a:rPr lang="ru-RU" dirty="0" err="1"/>
            <a:t>важливий</a:t>
          </a:r>
          <a:r>
            <a:rPr lang="ru-RU" dirty="0"/>
            <a:t> </a:t>
          </a:r>
          <a:r>
            <a:rPr lang="ru-RU" dirty="0" err="1"/>
            <a:t>особистий</a:t>
          </a:r>
          <a:r>
            <a:rPr lang="ru-RU" dirty="0"/>
            <a:t> документ (ч. 3 ст. 357 КК).</a:t>
          </a:r>
        </a:p>
      </dgm:t>
    </dgm:pt>
    <dgm:pt modelId="{E4209F9F-534E-413A-B86E-FFD4B8DCAE6B}" type="parTrans" cxnId="{754A8CC1-F158-41F1-964E-17B0AE2CFF8D}">
      <dgm:prSet/>
      <dgm:spPr/>
      <dgm:t>
        <a:bodyPr/>
        <a:lstStyle/>
        <a:p>
          <a:endParaRPr lang="ru-RU"/>
        </a:p>
      </dgm:t>
    </dgm:pt>
    <dgm:pt modelId="{3CC59771-883C-4F2B-BD08-A4504658CC45}" type="sibTrans" cxnId="{754A8CC1-F158-41F1-964E-17B0AE2CFF8D}">
      <dgm:prSet/>
      <dgm:spPr/>
      <dgm:t>
        <a:bodyPr/>
        <a:lstStyle/>
        <a:p>
          <a:endParaRPr lang="ru-RU"/>
        </a:p>
      </dgm:t>
    </dgm:pt>
    <dgm:pt modelId="{950A3E91-CAFF-4D80-8A7B-04AECCC98CF7}" type="pres">
      <dgm:prSet presAssocID="{38F2107C-9BAB-484D-81BA-DF0805EB5E1C}" presName="linear" presStyleCnt="0">
        <dgm:presLayoutVars>
          <dgm:animLvl val="lvl"/>
          <dgm:resizeHandles val="exact"/>
        </dgm:presLayoutVars>
      </dgm:prSet>
      <dgm:spPr/>
    </dgm:pt>
    <dgm:pt modelId="{D1A59CCC-074C-4512-85D1-C356B584491F}" type="pres">
      <dgm:prSet presAssocID="{2A5D9F26-5ABC-47B8-A182-DCB9E3CF757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620043D-F6FB-4E5B-8E43-8F240039EB55}" type="pres">
      <dgm:prSet presAssocID="{B0AD50BC-B596-4445-B669-60DE888D1D90}" presName="spacer" presStyleCnt="0"/>
      <dgm:spPr/>
    </dgm:pt>
    <dgm:pt modelId="{9A39F86E-C2C3-4FA5-800F-C614C2C4DBD4}" type="pres">
      <dgm:prSet presAssocID="{3612EC39-D7E9-4E16-9AC5-ACEB31B1B08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83917D2-9F01-4A8B-9D4B-B2F86F60462E}" type="pres">
      <dgm:prSet presAssocID="{6FA79960-E253-4BB6-B27B-21E11E52F957}" presName="spacer" presStyleCnt="0"/>
      <dgm:spPr/>
    </dgm:pt>
    <dgm:pt modelId="{027505B3-2FBC-48CD-ACFB-54283FF87B74}" type="pres">
      <dgm:prSet presAssocID="{729735B9-7E6E-41DC-8672-5BC0485539C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D849305-3941-4FCD-B0E5-4D003C166CEA}" type="presOf" srcId="{729735B9-7E6E-41DC-8672-5BC0485539CA}" destId="{027505B3-2FBC-48CD-ACFB-54283FF87B74}" srcOrd="0" destOrd="0" presId="urn:microsoft.com/office/officeart/2005/8/layout/vList2"/>
    <dgm:cxn modelId="{2CC68076-0D10-4539-8D25-930C8A07CA14}" type="presOf" srcId="{38F2107C-9BAB-484D-81BA-DF0805EB5E1C}" destId="{950A3E91-CAFF-4D80-8A7B-04AECCC98CF7}" srcOrd="0" destOrd="0" presId="urn:microsoft.com/office/officeart/2005/8/layout/vList2"/>
    <dgm:cxn modelId="{4726AE8B-41B2-4F0C-8FDC-61D2E1ECFEB9}" type="presOf" srcId="{3612EC39-D7E9-4E16-9AC5-ACEB31B1B088}" destId="{9A39F86E-C2C3-4FA5-800F-C614C2C4DBD4}" srcOrd="0" destOrd="0" presId="urn:microsoft.com/office/officeart/2005/8/layout/vList2"/>
    <dgm:cxn modelId="{2F2ABC90-1DB9-4516-A6F3-6368265FD6E7}" type="presOf" srcId="{2A5D9F26-5ABC-47B8-A182-DCB9E3CF7577}" destId="{D1A59CCC-074C-4512-85D1-C356B584491F}" srcOrd="0" destOrd="0" presId="urn:microsoft.com/office/officeart/2005/8/layout/vList2"/>
    <dgm:cxn modelId="{072D8A9E-2AE2-439B-BC2E-C3F2FEB090F1}" srcId="{38F2107C-9BAB-484D-81BA-DF0805EB5E1C}" destId="{3612EC39-D7E9-4E16-9AC5-ACEB31B1B088}" srcOrd="1" destOrd="0" parTransId="{60191AF6-7AC1-4440-8EBA-CACDACF601B2}" sibTransId="{6FA79960-E253-4BB6-B27B-21E11E52F957}"/>
    <dgm:cxn modelId="{754A8CC1-F158-41F1-964E-17B0AE2CFF8D}" srcId="{38F2107C-9BAB-484D-81BA-DF0805EB5E1C}" destId="{729735B9-7E6E-41DC-8672-5BC0485539CA}" srcOrd="2" destOrd="0" parTransId="{E4209F9F-534E-413A-B86E-FFD4B8DCAE6B}" sibTransId="{3CC59771-883C-4F2B-BD08-A4504658CC45}"/>
    <dgm:cxn modelId="{F3AA22DB-4F87-40E0-B57D-98709155A96B}" srcId="{38F2107C-9BAB-484D-81BA-DF0805EB5E1C}" destId="{2A5D9F26-5ABC-47B8-A182-DCB9E3CF7577}" srcOrd="0" destOrd="0" parTransId="{2A14906A-669A-452A-9822-C87AF86A0A1A}" sibTransId="{B0AD50BC-B596-4445-B669-60DE888D1D90}"/>
    <dgm:cxn modelId="{89A68426-3124-4AFE-BCE3-60F738E8D2B0}" type="presParOf" srcId="{950A3E91-CAFF-4D80-8A7B-04AECCC98CF7}" destId="{D1A59CCC-074C-4512-85D1-C356B584491F}" srcOrd="0" destOrd="0" presId="urn:microsoft.com/office/officeart/2005/8/layout/vList2"/>
    <dgm:cxn modelId="{0D84CBBB-4628-42D8-9B9D-F9A669E4DF51}" type="presParOf" srcId="{950A3E91-CAFF-4D80-8A7B-04AECCC98CF7}" destId="{7620043D-F6FB-4E5B-8E43-8F240039EB55}" srcOrd="1" destOrd="0" presId="urn:microsoft.com/office/officeart/2005/8/layout/vList2"/>
    <dgm:cxn modelId="{E5880CEF-432E-4D3F-B310-A88901C2B6F8}" type="presParOf" srcId="{950A3E91-CAFF-4D80-8A7B-04AECCC98CF7}" destId="{9A39F86E-C2C3-4FA5-800F-C614C2C4DBD4}" srcOrd="2" destOrd="0" presId="urn:microsoft.com/office/officeart/2005/8/layout/vList2"/>
    <dgm:cxn modelId="{9ED27D94-5CFA-4567-83C4-6A7062C52665}" type="presParOf" srcId="{950A3E91-CAFF-4D80-8A7B-04AECCC98CF7}" destId="{F83917D2-9F01-4A8B-9D4B-B2F86F60462E}" srcOrd="3" destOrd="0" presId="urn:microsoft.com/office/officeart/2005/8/layout/vList2"/>
    <dgm:cxn modelId="{D6353DBB-5830-4106-9B07-E42993E74381}" type="presParOf" srcId="{950A3E91-CAFF-4D80-8A7B-04AECCC98CF7}" destId="{027505B3-2FBC-48CD-ACFB-54283FF87B7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C70152-2338-48DC-A819-0C4890C91A33}">
      <dsp:nvSpPr>
        <dsp:cNvPr id="0" name=""/>
        <dsp:cNvSpPr/>
      </dsp:nvSpPr>
      <dsp:spPr>
        <a:xfrm>
          <a:off x="0" y="898"/>
          <a:ext cx="7869891" cy="11466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/>
            <a:t>Об'єктивна</a:t>
          </a:r>
          <a:r>
            <a:rPr lang="ru-RU" sz="2800" b="1" kern="1200" dirty="0"/>
            <a:t> сторона</a:t>
          </a:r>
          <a:endParaRPr lang="ru-RU" sz="2800" kern="1200" dirty="0"/>
        </a:p>
      </dsp:txBody>
      <dsp:txXfrm>
        <a:off x="55977" y="56875"/>
        <a:ext cx="7757937" cy="1034738"/>
      </dsp:txXfrm>
    </dsp:sp>
    <dsp:sp modelId="{01D147E1-97CB-4C82-8E32-0E7FB9BEACE4}">
      <dsp:nvSpPr>
        <dsp:cNvPr id="0" name=""/>
        <dsp:cNvSpPr/>
      </dsp:nvSpPr>
      <dsp:spPr>
        <a:xfrm>
          <a:off x="0" y="1159895"/>
          <a:ext cx="7869891" cy="11466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1) </a:t>
          </a:r>
          <a:r>
            <a:rPr lang="ru-RU" sz="2400" kern="1200" dirty="0" err="1"/>
            <a:t>самовільне</a:t>
          </a:r>
          <a:r>
            <a:rPr lang="ru-RU" sz="2400" kern="1200" dirty="0"/>
            <a:t>, </a:t>
          </a:r>
          <a:r>
            <a:rPr lang="ru-RU" sz="2400" kern="1200" dirty="0" err="1"/>
            <a:t>всупереч</a:t>
          </a:r>
          <a:r>
            <a:rPr lang="ru-RU" sz="2400" kern="1200" dirty="0"/>
            <a:t> </a:t>
          </a:r>
          <a:r>
            <a:rPr lang="ru-RU" sz="2400" kern="1200" dirty="0" err="1"/>
            <a:t>встановленому</a:t>
          </a:r>
          <a:r>
            <a:rPr lang="ru-RU" sz="2400" kern="1200" dirty="0"/>
            <a:t> законом порядку, </a:t>
          </a:r>
          <a:r>
            <a:rPr lang="ru-RU" sz="2400" kern="1200" dirty="0" err="1"/>
            <a:t>вчинення</a:t>
          </a:r>
          <a:r>
            <a:rPr lang="ru-RU" sz="2400" kern="1200" dirty="0"/>
            <a:t> </a:t>
          </a:r>
          <a:r>
            <a:rPr lang="ru-RU" sz="2400" kern="1200" dirty="0" err="1"/>
            <a:t>будь-яких</a:t>
          </a:r>
          <a:r>
            <a:rPr lang="ru-RU" sz="2400" kern="1200" dirty="0"/>
            <a:t> </a:t>
          </a:r>
          <a:r>
            <a:rPr lang="ru-RU" sz="2400" kern="1200" dirty="0" err="1"/>
            <a:t>дій</a:t>
          </a:r>
          <a:r>
            <a:rPr lang="ru-RU" sz="2400" kern="1200" dirty="0"/>
            <a:t>;</a:t>
          </a:r>
        </a:p>
      </dsp:txBody>
      <dsp:txXfrm>
        <a:off x="55977" y="1215872"/>
        <a:ext cx="7757937" cy="1034738"/>
      </dsp:txXfrm>
    </dsp:sp>
    <dsp:sp modelId="{E5D6E1F0-6290-495E-8BD9-2A34A73091CF}">
      <dsp:nvSpPr>
        <dsp:cNvPr id="0" name=""/>
        <dsp:cNvSpPr/>
      </dsp:nvSpPr>
      <dsp:spPr>
        <a:xfrm>
          <a:off x="0" y="2318892"/>
          <a:ext cx="7869891" cy="11466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2) </a:t>
          </a:r>
          <a:r>
            <a:rPr lang="ru-RU" sz="2400" kern="1200" dirty="0" err="1"/>
            <a:t>оспорюваність</a:t>
          </a:r>
          <a:r>
            <a:rPr lang="ru-RU" sz="2400" kern="1200" dirty="0"/>
            <a:t> </a:t>
          </a:r>
          <a:r>
            <a:rPr lang="ru-RU" sz="2400" kern="1200" dirty="0" err="1"/>
            <a:t>правомірності</a:t>
          </a:r>
          <a:r>
            <a:rPr lang="ru-RU" sz="2400" kern="1200" dirty="0"/>
            <a:t> </a:t>
          </a:r>
          <a:r>
            <a:rPr lang="ru-RU" sz="2400" kern="1200" dirty="0" err="1"/>
            <a:t>цих</a:t>
          </a:r>
          <a:r>
            <a:rPr lang="ru-RU" sz="2400" kern="1200" dirty="0"/>
            <a:t> </a:t>
          </a:r>
          <a:r>
            <a:rPr lang="ru-RU" sz="2400" kern="1200" dirty="0" err="1"/>
            <a:t>дій</a:t>
          </a:r>
          <a:r>
            <a:rPr lang="ru-RU" sz="2400" kern="1200" dirty="0"/>
            <a:t>; </a:t>
          </a:r>
        </a:p>
      </dsp:txBody>
      <dsp:txXfrm>
        <a:off x="55977" y="2374869"/>
        <a:ext cx="7757937" cy="1034738"/>
      </dsp:txXfrm>
    </dsp:sp>
    <dsp:sp modelId="{82D2664E-42BE-4040-AA4A-B088E3BF1BD6}">
      <dsp:nvSpPr>
        <dsp:cNvPr id="0" name=""/>
        <dsp:cNvSpPr/>
      </dsp:nvSpPr>
      <dsp:spPr>
        <a:xfrm>
          <a:off x="0" y="3477890"/>
          <a:ext cx="7869891" cy="11466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3) </a:t>
          </a:r>
          <a:r>
            <a:rPr lang="ru-RU" sz="2400" kern="1200" dirty="0" err="1"/>
            <a:t>заподіяння</a:t>
          </a:r>
          <a:r>
            <a:rPr lang="ru-RU" sz="2400" kern="1200" dirty="0"/>
            <a:t> ними </a:t>
          </a:r>
          <a:r>
            <a:rPr lang="ru-RU" sz="2400" kern="1200" dirty="0" err="1"/>
            <a:t>значної</a:t>
          </a:r>
          <a:r>
            <a:rPr lang="ru-RU" sz="2400" kern="1200" dirty="0"/>
            <a:t> </a:t>
          </a:r>
          <a:r>
            <a:rPr lang="ru-RU" sz="2400" kern="1200" dirty="0" err="1"/>
            <a:t>шкоди</a:t>
          </a:r>
          <a:r>
            <a:rPr lang="ru-RU" sz="2400" kern="1200" dirty="0"/>
            <a:t> </a:t>
          </a:r>
          <a:r>
            <a:rPr lang="ru-RU" sz="2400" kern="1200" dirty="0" err="1"/>
            <a:t>інтересам</a:t>
          </a:r>
          <a:r>
            <a:rPr lang="ru-RU" sz="2400" kern="1200" dirty="0"/>
            <a:t> </a:t>
          </a:r>
          <a:r>
            <a:rPr lang="ru-RU" sz="2400" kern="1200" dirty="0" err="1"/>
            <a:t>громадянина</a:t>
          </a:r>
          <a:r>
            <a:rPr lang="ru-RU" sz="2400" kern="1200" dirty="0"/>
            <a:t>, </a:t>
          </a:r>
          <a:r>
            <a:rPr lang="ru-RU" sz="2400" kern="1200" dirty="0" err="1"/>
            <a:t>державним</a:t>
          </a:r>
          <a:r>
            <a:rPr lang="ru-RU" sz="2400" kern="1200" dirty="0"/>
            <a:t> </a:t>
          </a:r>
          <a:r>
            <a:rPr lang="ru-RU" sz="2400" kern="1200" dirty="0" err="1"/>
            <a:t>чи</a:t>
          </a:r>
          <a:r>
            <a:rPr lang="ru-RU" sz="2400" kern="1200" dirty="0"/>
            <a:t> </a:t>
          </a:r>
          <a:r>
            <a:rPr lang="ru-RU" sz="2400" kern="1200" dirty="0" err="1"/>
            <a:t>громадським</a:t>
          </a:r>
          <a:r>
            <a:rPr lang="ru-RU" sz="2400" kern="1200" dirty="0"/>
            <a:t> </a:t>
          </a:r>
          <a:r>
            <a:rPr lang="ru-RU" sz="2400" kern="1200" dirty="0" err="1"/>
            <a:t>інтересам</a:t>
          </a:r>
          <a:r>
            <a:rPr lang="ru-RU" sz="2400" kern="1200" dirty="0"/>
            <a:t> </a:t>
          </a:r>
          <a:r>
            <a:rPr lang="ru-RU" sz="2400" kern="1200" dirty="0" err="1"/>
            <a:t>або</a:t>
          </a:r>
          <a:r>
            <a:rPr lang="ru-RU" sz="2400" kern="1200" dirty="0"/>
            <a:t> </a:t>
          </a:r>
          <a:r>
            <a:rPr lang="ru-RU" sz="2400" kern="1200" dirty="0" err="1"/>
            <a:t>інтересам</a:t>
          </a:r>
          <a:r>
            <a:rPr lang="ru-RU" sz="2400" kern="1200" dirty="0"/>
            <a:t> </a:t>
          </a:r>
          <a:r>
            <a:rPr lang="ru-RU" sz="2400" kern="1200" dirty="0" err="1"/>
            <a:t>власника</a:t>
          </a:r>
          <a:r>
            <a:rPr lang="ru-RU" sz="2400" kern="1200" dirty="0"/>
            <a:t>; </a:t>
          </a:r>
        </a:p>
      </dsp:txBody>
      <dsp:txXfrm>
        <a:off x="55977" y="3533867"/>
        <a:ext cx="7757937" cy="1034738"/>
      </dsp:txXfrm>
    </dsp:sp>
    <dsp:sp modelId="{A33367AC-B747-4995-91F7-DAB2EDE1ECBE}">
      <dsp:nvSpPr>
        <dsp:cNvPr id="0" name=""/>
        <dsp:cNvSpPr/>
      </dsp:nvSpPr>
      <dsp:spPr>
        <a:xfrm>
          <a:off x="0" y="4636887"/>
          <a:ext cx="7869891" cy="11466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4) </a:t>
          </a:r>
          <a:r>
            <a:rPr lang="ru-RU" sz="2400" kern="1200" dirty="0" err="1"/>
            <a:t>причинний</a:t>
          </a:r>
          <a:r>
            <a:rPr lang="ru-RU" sz="2400" kern="1200" dirty="0"/>
            <a:t> </a:t>
          </a:r>
          <a:r>
            <a:rPr lang="ru-RU" sz="2400" kern="1200" dirty="0" err="1"/>
            <a:t>зв'язок</a:t>
          </a:r>
          <a:r>
            <a:rPr lang="ru-RU" sz="2400" kern="1200" dirty="0"/>
            <a:t> </a:t>
          </a:r>
          <a:r>
            <a:rPr lang="ru-RU" sz="2400" kern="1200" dirty="0" err="1"/>
            <a:t>між</a:t>
          </a:r>
          <a:r>
            <a:rPr lang="ru-RU" sz="2400" kern="1200" dirty="0"/>
            <a:t> такими </a:t>
          </a:r>
          <a:r>
            <a:rPr lang="ru-RU" sz="2400" kern="1200" dirty="0" err="1"/>
            <a:t>діями</a:t>
          </a:r>
          <a:r>
            <a:rPr lang="ru-RU" sz="2400" kern="1200" dirty="0"/>
            <a:t> винного та </a:t>
          </a:r>
          <a:r>
            <a:rPr lang="ru-RU" sz="2400" kern="1200" dirty="0" err="1"/>
            <a:t>спричиненням</a:t>
          </a:r>
          <a:r>
            <a:rPr lang="ru-RU" sz="2400" kern="1200" dirty="0"/>
            <a:t> </a:t>
          </a:r>
          <a:r>
            <a:rPr lang="ru-RU" sz="2400" kern="1200" dirty="0" err="1"/>
            <a:t>значної</a:t>
          </a:r>
          <a:r>
            <a:rPr lang="ru-RU" sz="2400" kern="1200" dirty="0"/>
            <a:t> </a:t>
          </a:r>
          <a:r>
            <a:rPr lang="ru-RU" sz="2400" kern="1200" dirty="0" err="1"/>
            <a:t>шкоди</a:t>
          </a:r>
          <a:r>
            <a:rPr lang="ru-RU" sz="2400" kern="1200" dirty="0"/>
            <a:t>.</a:t>
          </a:r>
        </a:p>
      </dsp:txBody>
      <dsp:txXfrm>
        <a:off x="55977" y="4692864"/>
        <a:ext cx="7757937" cy="1034738"/>
      </dsp:txXfrm>
    </dsp:sp>
    <dsp:sp modelId="{62A4D49A-50CF-4D51-ACF0-1E9208D4F20A}">
      <dsp:nvSpPr>
        <dsp:cNvPr id="0" name=""/>
        <dsp:cNvSpPr/>
      </dsp:nvSpPr>
      <dsp:spPr>
        <a:xfrm>
          <a:off x="0" y="5783579"/>
          <a:ext cx="7869891" cy="70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9869" tIns="6350" rIns="35560" bIns="6350" numCol="1" spcCol="1270" anchor="t" anchorCtr="0">
          <a:noAutofit/>
        </a:bodyPr>
        <a:lstStyle/>
        <a:p>
          <a:pPr marL="57150" lvl="1" indent="-57150" algn="l" defTabSz="177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400" kern="1200" dirty="0"/>
        </a:p>
      </dsp:txBody>
      <dsp:txXfrm>
        <a:off x="0" y="5783579"/>
        <a:ext cx="7869891" cy="70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59CCC-074C-4512-85D1-C356B584491F}">
      <dsp:nvSpPr>
        <dsp:cNvPr id="0" name=""/>
        <dsp:cNvSpPr/>
      </dsp:nvSpPr>
      <dsp:spPr>
        <a:xfrm>
          <a:off x="0" y="515940"/>
          <a:ext cx="8229600" cy="13747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1) </a:t>
          </a:r>
          <a:r>
            <a:rPr lang="ru-RU" sz="2500" kern="1200" dirty="0" err="1"/>
            <a:t>офіційні</a:t>
          </a:r>
          <a:r>
            <a:rPr lang="ru-RU" sz="2500" kern="1200" dirty="0"/>
            <a:t> </a:t>
          </a:r>
          <a:r>
            <a:rPr lang="ru-RU" sz="2500" kern="1200" dirty="0" err="1"/>
            <a:t>документи</a:t>
          </a:r>
          <a:r>
            <a:rPr lang="ru-RU" sz="2500" kern="1200" dirty="0"/>
            <a:t> (у тому </a:t>
          </a:r>
          <a:r>
            <a:rPr lang="ru-RU" sz="2500" kern="1200" dirty="0" err="1"/>
            <a:t>числі</a:t>
          </a:r>
          <a:r>
            <a:rPr lang="ru-RU" sz="2500" kern="1200" dirty="0"/>
            <a:t> </a:t>
          </a:r>
          <a:r>
            <a:rPr lang="ru-RU" sz="2500" kern="1200" dirty="0" err="1"/>
            <a:t>електронні</a:t>
          </a:r>
          <a:r>
            <a:rPr lang="ru-RU" sz="2500" kern="1200" dirty="0"/>
            <a:t>), </a:t>
          </a:r>
          <a:r>
            <a:rPr lang="ru-RU" sz="2500" kern="1200" dirty="0" err="1"/>
            <a:t>штампи</a:t>
          </a:r>
          <a:r>
            <a:rPr lang="ru-RU" sz="2500" kern="1200" dirty="0"/>
            <a:t>, печатки</a:t>
          </a:r>
          <a:r>
            <a:rPr lang="uk-UA" sz="2500" kern="1200" dirty="0"/>
            <a:t> або приватні документи, що знаходяться на підприємствах, в установах чи організаціях (ч.1 ст. 357 КК) </a:t>
          </a:r>
        </a:p>
      </dsp:txBody>
      <dsp:txXfrm>
        <a:off x="67110" y="583050"/>
        <a:ext cx="8095380" cy="1240530"/>
      </dsp:txXfrm>
    </dsp:sp>
    <dsp:sp modelId="{9A39F86E-C2C3-4FA5-800F-C614C2C4DBD4}">
      <dsp:nvSpPr>
        <dsp:cNvPr id="0" name=""/>
        <dsp:cNvSpPr/>
      </dsp:nvSpPr>
      <dsp:spPr>
        <a:xfrm>
          <a:off x="0" y="1962690"/>
          <a:ext cx="8229600" cy="13747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2) </a:t>
          </a:r>
          <a:r>
            <a:rPr lang="uk-UA" sz="2500" kern="1200" dirty="0"/>
            <a:t>особливо важливі</a:t>
          </a:r>
          <a:r>
            <a:rPr lang="ru-RU" sz="2500" kern="1200" dirty="0"/>
            <a:t> </a:t>
          </a:r>
          <a:r>
            <a:rPr lang="ru-RU" sz="2500" kern="1200" dirty="0" err="1"/>
            <a:t>документи</a:t>
          </a:r>
          <a:r>
            <a:rPr lang="ru-RU" sz="2500" kern="1200" dirty="0"/>
            <a:t>, </a:t>
          </a:r>
          <a:r>
            <a:rPr lang="uk-UA" sz="2500" kern="1200" dirty="0"/>
            <a:t>штампи печатки</a:t>
          </a:r>
          <a:r>
            <a:rPr lang="ru-RU" sz="2500" kern="1200" dirty="0"/>
            <a:t> (ч</a:t>
          </a:r>
          <a:r>
            <a:rPr lang="uk-UA" sz="2500" kern="1200" dirty="0"/>
            <a:t>. 2 </a:t>
          </a:r>
          <a:r>
            <a:rPr lang="ru-RU" sz="2500" kern="1200" dirty="0"/>
            <a:t>ст. 357 КК); </a:t>
          </a:r>
        </a:p>
      </dsp:txBody>
      <dsp:txXfrm>
        <a:off x="67110" y="2029800"/>
        <a:ext cx="8095380" cy="1240530"/>
      </dsp:txXfrm>
    </dsp:sp>
    <dsp:sp modelId="{027505B3-2FBC-48CD-ACFB-54283FF87B74}">
      <dsp:nvSpPr>
        <dsp:cNvPr id="0" name=""/>
        <dsp:cNvSpPr/>
      </dsp:nvSpPr>
      <dsp:spPr>
        <a:xfrm>
          <a:off x="0" y="3409441"/>
          <a:ext cx="8229600" cy="137475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3) паспорт </a:t>
          </a:r>
          <a:r>
            <a:rPr lang="ru-RU" sz="2500" kern="1200" dirty="0" err="1"/>
            <a:t>або</a:t>
          </a:r>
          <a:r>
            <a:rPr lang="ru-RU" sz="2500" kern="1200" dirty="0"/>
            <a:t> </a:t>
          </a:r>
          <a:r>
            <a:rPr lang="ru-RU" sz="2500" kern="1200" dirty="0" err="1"/>
            <a:t>інший</a:t>
          </a:r>
          <a:r>
            <a:rPr lang="ru-RU" sz="2500" kern="1200" dirty="0"/>
            <a:t> </a:t>
          </a:r>
          <a:r>
            <a:rPr lang="ru-RU" sz="2500" kern="1200" dirty="0" err="1"/>
            <a:t>важливий</a:t>
          </a:r>
          <a:r>
            <a:rPr lang="ru-RU" sz="2500" kern="1200" dirty="0"/>
            <a:t> </a:t>
          </a:r>
          <a:r>
            <a:rPr lang="ru-RU" sz="2500" kern="1200" dirty="0" err="1"/>
            <a:t>особистий</a:t>
          </a:r>
          <a:r>
            <a:rPr lang="ru-RU" sz="2500" kern="1200" dirty="0"/>
            <a:t> документ (ч. 3 ст. 357 КК).</a:t>
          </a:r>
        </a:p>
      </dsp:txBody>
      <dsp:txXfrm>
        <a:off x="67110" y="3476551"/>
        <a:ext cx="8095380" cy="12405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pPr/>
              <a:t>4/4/2023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2565" y="1236134"/>
            <a:ext cx="5692204" cy="3179700"/>
          </a:xfrm>
        </p:spPr>
        <p:txBody>
          <a:bodyPr>
            <a:noAutofit/>
          </a:bodyPr>
          <a:lstStyle/>
          <a:p>
            <a:br>
              <a:rPr lang="ru-RU" sz="3200" b="1" dirty="0"/>
            </a:b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16 (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частина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1)</a:t>
            </a:r>
            <a:b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КРИМІНАЛЬНІ ПРАВОПОРУШЕННЯ ПРОТИ АВТОРИТЕТУ ОРГАНІВ ДЕРЖАВНОЇ ВЛАДИ, ОРГАНІВ МІСЦЕВОГО САМОВРЯДУВАННЯ, ОБ'ЄДНАНЬ ГРОМАДЯН ТА КРИМІНАЛЬНІ ПРАВОПОРУШЕННЯ ПРОТИ ЖУРНАЛІСТІВ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526" y="161862"/>
            <a:ext cx="7869891" cy="4711234"/>
          </a:xfrm>
        </p:spPr>
        <p:txBody>
          <a:bodyPr/>
          <a:lstStyle/>
          <a:p>
            <a:r>
              <a:rPr lang="ru-RU" b="1" dirty="0" err="1"/>
              <a:t>Безпосередній</a:t>
            </a:r>
            <a:r>
              <a:rPr lang="ru-RU" b="1" dirty="0"/>
              <a:t> </a:t>
            </a:r>
            <a:r>
              <a:rPr lang="ru-RU" b="1" dirty="0" err="1"/>
              <a:t>об'єкт</a:t>
            </a:r>
            <a:r>
              <a:rPr lang="ru-RU" dirty="0"/>
              <a:t> - авторитет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в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порядку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та </a:t>
            </a:r>
            <a:r>
              <a:rPr lang="ru-RU" dirty="0" err="1"/>
              <a:t>юридичними</a:t>
            </a:r>
            <a:r>
              <a:rPr lang="ru-RU" dirty="0"/>
              <a:t> особами </a:t>
            </a:r>
            <a:r>
              <a:rPr lang="ru-RU" dirty="0" err="1"/>
              <a:t>своїх</a:t>
            </a:r>
            <a:r>
              <a:rPr lang="ru-RU" dirty="0"/>
              <a:t> прав та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юридично</a:t>
            </a:r>
            <a:r>
              <a:rPr lang="ru-RU" dirty="0"/>
              <a:t> </a:t>
            </a:r>
            <a:r>
              <a:rPr lang="ru-RU" dirty="0" err="1"/>
              <a:t>значимих</a:t>
            </a:r>
            <a:r>
              <a:rPr lang="ru-RU" dirty="0"/>
              <a:t> </a:t>
            </a:r>
            <a:r>
              <a:rPr lang="ru-RU" dirty="0" err="1"/>
              <a:t>дій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5459" y="321733"/>
          <a:ext cx="7869891" cy="5855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5392" y="127996"/>
            <a:ext cx="8346141" cy="211567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b="1" i="1" dirty="0" err="1"/>
              <a:t>Самовільне</a:t>
            </a:r>
            <a:r>
              <a:rPr lang="ru-RU" b="1" i="1" dirty="0"/>
              <a:t> </a:t>
            </a:r>
            <a:r>
              <a:rPr lang="ru-RU" b="1" i="1" dirty="0" err="1"/>
              <a:t>вчинення</a:t>
            </a:r>
            <a:r>
              <a:rPr lang="ru-RU" b="1" i="1" dirty="0"/>
              <a:t> </a:t>
            </a:r>
            <a:r>
              <a:rPr lang="ru-RU" b="1" i="1" dirty="0" err="1"/>
              <a:t>будь-яких</a:t>
            </a:r>
            <a:r>
              <a:rPr lang="ru-RU" b="1" i="1" dirty="0"/>
              <a:t> </a:t>
            </a:r>
            <a:r>
              <a:rPr lang="ru-RU" b="1" i="1" dirty="0" err="1"/>
              <a:t>дій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винний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на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, так, як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забажалося</a:t>
            </a:r>
            <a:r>
              <a:rPr lang="ru-RU" dirty="0"/>
              <a:t>, </a:t>
            </a:r>
            <a:r>
              <a:rPr lang="ru-RU" dirty="0" err="1"/>
              <a:t>всупереч</a:t>
            </a:r>
            <a:r>
              <a:rPr lang="ru-RU" dirty="0"/>
              <a:t> </a:t>
            </a:r>
            <a:r>
              <a:rPr lang="ru-RU" dirty="0" err="1"/>
              <a:t>передбаченому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порядку,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незаконними</a:t>
            </a:r>
            <a:r>
              <a:rPr lang="ru-RU" dirty="0"/>
              <a:t> методами, без </a:t>
            </a:r>
            <a:r>
              <a:rPr lang="ru-RU" dirty="0" err="1"/>
              <a:t>законних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26926" y="2464797"/>
            <a:ext cx="8346141" cy="211567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b="1" i="1" dirty="0" err="1"/>
              <a:t>Оспорюваність</a:t>
            </a:r>
            <a:r>
              <a:rPr lang="ru-RU" sz="2800" dirty="0"/>
              <a:t> - </a:t>
            </a:r>
            <a:r>
              <a:rPr lang="ru-RU" sz="2800" dirty="0" err="1"/>
              <a:t>інша</a:t>
            </a:r>
            <a:r>
              <a:rPr lang="ru-RU" sz="2800" dirty="0"/>
              <a:t> </a:t>
            </a:r>
            <a:r>
              <a:rPr lang="ru-RU" sz="2800" dirty="0" err="1"/>
              <a:t>фізична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юридична</a:t>
            </a:r>
            <a:r>
              <a:rPr lang="ru-RU" sz="2800" dirty="0"/>
              <a:t> особа </a:t>
            </a:r>
            <a:r>
              <a:rPr lang="ru-RU" sz="2800" dirty="0" err="1"/>
              <a:t>вважає</a:t>
            </a:r>
            <a:r>
              <a:rPr lang="ru-RU" sz="2800" dirty="0"/>
              <a:t> </a:t>
            </a:r>
            <a:r>
              <a:rPr lang="ru-RU" sz="2800" dirty="0" err="1"/>
              <a:t>ці</a:t>
            </a:r>
            <a:r>
              <a:rPr lang="ru-RU" sz="2800" dirty="0"/>
              <a:t> </a:t>
            </a:r>
            <a:r>
              <a:rPr lang="ru-RU" sz="2800" dirty="0" err="1"/>
              <a:t>дії</a:t>
            </a:r>
            <a:r>
              <a:rPr lang="ru-RU" sz="2800" dirty="0"/>
              <a:t> </a:t>
            </a:r>
            <a:r>
              <a:rPr lang="ru-RU" sz="2800" dirty="0" err="1"/>
              <a:t>неправомірними</a:t>
            </a:r>
            <a:r>
              <a:rPr lang="ru-RU" sz="2800" dirty="0"/>
              <a:t>, </a:t>
            </a:r>
            <a:r>
              <a:rPr lang="ru-RU" sz="2800" dirty="0" err="1"/>
              <a:t>вчиненими</a:t>
            </a:r>
            <a:r>
              <a:rPr lang="ru-RU" sz="2800" dirty="0"/>
              <a:t> </a:t>
            </a:r>
            <a:r>
              <a:rPr lang="ru-RU" sz="2800" dirty="0" err="1"/>
              <a:t>всупереч</a:t>
            </a:r>
            <a:r>
              <a:rPr lang="ru-RU" sz="2800" dirty="0"/>
              <a:t> закону, і в </a:t>
            </a:r>
            <a:r>
              <a:rPr lang="ru-RU" sz="2800" dirty="0" err="1"/>
              <a:t>будь-якій</a:t>
            </a:r>
            <a:r>
              <a:rPr lang="ru-RU" sz="2800" dirty="0"/>
              <a:t> </a:t>
            </a:r>
            <a:r>
              <a:rPr lang="ru-RU" sz="2800" dirty="0" err="1"/>
              <a:t>формі</a:t>
            </a:r>
            <a:r>
              <a:rPr lang="ru-RU" sz="2800" dirty="0"/>
              <a:t> </a:t>
            </a:r>
            <a:r>
              <a:rPr lang="ru-RU" sz="2800" dirty="0" err="1"/>
              <a:t>відкрито</a:t>
            </a:r>
            <a:r>
              <a:rPr lang="ru-RU" sz="2800" dirty="0"/>
              <a:t> і </a:t>
            </a:r>
            <a:r>
              <a:rPr lang="ru-RU" sz="2800" dirty="0" err="1"/>
              <a:t>зрозуміло</a:t>
            </a:r>
            <a:r>
              <a:rPr lang="ru-RU" sz="2800" dirty="0"/>
              <a:t> для винного не </a:t>
            </a:r>
            <a:r>
              <a:rPr lang="ru-RU" sz="2800" dirty="0" err="1"/>
              <a:t>погоджується</a:t>
            </a:r>
            <a:r>
              <a:rPr lang="ru-RU" sz="2800" dirty="0"/>
              <a:t> </a:t>
            </a:r>
            <a:r>
              <a:rPr lang="ru-RU" sz="2800" dirty="0" err="1"/>
              <a:t>з</a:t>
            </a:r>
            <a:r>
              <a:rPr lang="ru-RU" sz="2800" dirty="0"/>
              <a:t> такими </a:t>
            </a:r>
            <a:r>
              <a:rPr lang="ru-RU" sz="2800" dirty="0" err="1"/>
              <a:t>діями</a:t>
            </a:r>
            <a:r>
              <a:rPr lang="ru-RU" sz="2800" dirty="0"/>
              <a:t>, </a:t>
            </a:r>
            <a:r>
              <a:rPr lang="ru-RU" sz="2800" dirty="0" err="1"/>
              <a:t>оскаржує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, </a:t>
            </a:r>
            <a:r>
              <a:rPr lang="ru-RU" sz="2800" dirty="0" err="1"/>
              <a:t>робить</a:t>
            </a:r>
            <a:r>
              <a:rPr lang="ru-RU" sz="2800" dirty="0"/>
              <a:t> </a:t>
            </a:r>
            <a:r>
              <a:rPr lang="ru-RU" sz="2800" dirty="0" err="1"/>
              <a:t>спроби</a:t>
            </a:r>
            <a:r>
              <a:rPr lang="ru-RU" sz="2800" dirty="0"/>
              <a:t> </a:t>
            </a:r>
            <a:r>
              <a:rPr lang="ru-RU" sz="2800" dirty="0" err="1"/>
              <a:t>перешкодити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здійсненню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69259" y="4852398"/>
            <a:ext cx="8346141" cy="14806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228600" lvl="0" indent="-228600" algn="just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dirty="0" err="1"/>
              <a:t>Поняття</a:t>
            </a:r>
            <a:r>
              <a:rPr lang="ru-RU" sz="2800" dirty="0"/>
              <a:t> "</a:t>
            </a:r>
            <a:r>
              <a:rPr lang="ru-RU" sz="2800" dirty="0" err="1"/>
              <a:t>значна</a:t>
            </a:r>
            <a:r>
              <a:rPr lang="ru-RU" sz="2800" dirty="0"/>
              <a:t> шкода" у </a:t>
            </a:r>
            <a:r>
              <a:rPr lang="ru-RU" sz="2800" dirty="0" err="1"/>
              <a:t>складі</a:t>
            </a:r>
            <a:r>
              <a:rPr lang="ru-RU" sz="2800" dirty="0"/>
              <a:t> </a:t>
            </a:r>
            <a:r>
              <a:rPr lang="ru-RU" sz="2800" dirty="0" err="1"/>
              <a:t>цього</a:t>
            </a:r>
            <a:r>
              <a:rPr lang="ru-RU" sz="2800" dirty="0"/>
              <a:t> </a:t>
            </a:r>
            <a:r>
              <a:rPr lang="ru-RU" sz="2800" dirty="0" err="1"/>
              <a:t>кр</a:t>
            </a:r>
            <a:r>
              <a:rPr lang="ru-RU" sz="2800" dirty="0"/>
              <a:t>. пр. </a:t>
            </a:r>
            <a:r>
              <a:rPr lang="ru-RU" sz="2800" dirty="0" err="1"/>
              <a:t>є</a:t>
            </a:r>
            <a:r>
              <a:rPr lang="ru-RU" sz="2800" dirty="0"/>
              <a:t> </a:t>
            </a:r>
            <a:r>
              <a:rPr lang="ru-RU" sz="2800" dirty="0" err="1"/>
              <a:t>оціночним</a:t>
            </a:r>
            <a:r>
              <a:rPr lang="ru-RU" sz="2800" dirty="0"/>
              <a:t>. </a:t>
            </a:r>
            <a:r>
              <a:rPr lang="ru-RU" sz="2800" b="1" i="1" dirty="0" err="1"/>
              <a:t>Значною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бути </a:t>
            </a:r>
            <a:r>
              <a:rPr lang="ru-RU" sz="2800" dirty="0" err="1"/>
              <a:t>визнана</a:t>
            </a:r>
            <a:r>
              <a:rPr lang="ru-RU" sz="2800" dirty="0"/>
              <a:t> шкода, яка </a:t>
            </a:r>
            <a:r>
              <a:rPr lang="ru-RU" sz="2800" dirty="0" err="1"/>
              <a:t>має</a:t>
            </a:r>
            <a:r>
              <a:rPr lang="ru-RU" sz="2800" dirty="0"/>
              <a:t> як </a:t>
            </a:r>
            <a:r>
              <a:rPr lang="ru-RU" sz="2800" dirty="0" err="1"/>
              <a:t>матеріальний</a:t>
            </a:r>
            <a:r>
              <a:rPr lang="ru-RU" sz="2800" dirty="0"/>
              <a:t>, так і </a:t>
            </a:r>
            <a:r>
              <a:rPr lang="ru-RU" sz="2800" dirty="0" err="1"/>
              <a:t>нематеріальний</a:t>
            </a:r>
            <a:r>
              <a:rPr lang="ru-RU" sz="2800" dirty="0"/>
              <a:t> характер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534" y="1239839"/>
            <a:ext cx="4047067" cy="4576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err="1"/>
              <a:t>Суб'єктивна</a:t>
            </a:r>
            <a:r>
              <a:rPr lang="ru-RU" b="1" dirty="0"/>
              <a:t> сторона</a:t>
            </a:r>
            <a:r>
              <a:rPr lang="ru-RU" dirty="0"/>
              <a:t> - вина у </a:t>
            </a:r>
            <a:r>
              <a:rPr lang="ru-RU" dirty="0" err="1"/>
              <a:t>формі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самовільних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267" y="1261533"/>
            <a:ext cx="4140199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ru-RU" b="1" dirty="0"/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r>
              <a:rPr lang="ru-RU" b="1" dirty="0" err="1"/>
              <a:t>Суб’єкт</a:t>
            </a:r>
            <a:r>
              <a:rPr lang="ru-RU" b="1" dirty="0"/>
              <a:t> - </a:t>
            </a:r>
            <a:r>
              <a:rPr lang="ru-RU" dirty="0"/>
              <a:t>особа,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33"/>
            <a:ext cx="8229600" cy="1701799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/>
              <a:t>2. </a:t>
            </a:r>
            <a:r>
              <a:rPr lang="ru-RU" sz="2400" b="1" dirty="0" err="1"/>
              <a:t>Викрадення</a:t>
            </a:r>
            <a:r>
              <a:rPr lang="ru-RU" sz="2400" b="1" dirty="0"/>
              <a:t>, </a:t>
            </a:r>
            <a:r>
              <a:rPr lang="ru-RU" sz="2400" b="1" dirty="0" err="1"/>
              <a:t>привласнення</a:t>
            </a:r>
            <a:r>
              <a:rPr lang="ru-RU" sz="2400" b="1" dirty="0"/>
              <a:t>, </a:t>
            </a:r>
            <a:r>
              <a:rPr lang="ru-RU" sz="2400" b="1" dirty="0" err="1"/>
              <a:t>вимагання</a:t>
            </a:r>
            <a:r>
              <a:rPr lang="ru-RU" sz="2400" b="1" dirty="0"/>
              <a:t> </a:t>
            </a:r>
            <a:r>
              <a:rPr lang="ru-RU" sz="2400" b="1" dirty="0" err="1"/>
              <a:t>документів</a:t>
            </a:r>
            <a:r>
              <a:rPr lang="ru-RU" sz="2400" b="1" dirty="0"/>
              <a:t>, </a:t>
            </a:r>
            <a:r>
              <a:rPr lang="ru-RU" sz="2400" b="1" dirty="0" err="1"/>
              <a:t>штампів</a:t>
            </a:r>
            <a:r>
              <a:rPr lang="ru-RU" sz="2400" b="1" dirty="0"/>
              <a:t>, печаток, </a:t>
            </a:r>
            <a:r>
              <a:rPr lang="ru-RU" sz="2400" b="1" dirty="0" err="1"/>
              <a:t>заволодіння</a:t>
            </a:r>
            <a:r>
              <a:rPr lang="ru-RU" sz="2400" b="1" dirty="0"/>
              <a:t> ними шляхом </a:t>
            </a:r>
            <a:r>
              <a:rPr lang="ru-RU" sz="2400" b="1" dirty="0" err="1"/>
              <a:t>шахрайства</a:t>
            </a:r>
            <a:r>
              <a:rPr lang="ru-RU" sz="2400" b="1" dirty="0"/>
              <a:t> </a:t>
            </a:r>
            <a:r>
              <a:rPr lang="ru-RU" sz="2400" b="1" dirty="0" err="1"/>
              <a:t>чи</a:t>
            </a:r>
            <a:r>
              <a:rPr lang="ru-RU" sz="2400" b="1" dirty="0"/>
              <a:t> </a:t>
            </a:r>
            <a:r>
              <a:rPr lang="ru-RU" sz="2400" b="1" dirty="0" err="1"/>
              <a:t>зловживання</a:t>
            </a:r>
            <a:r>
              <a:rPr lang="ru-RU" sz="2400" b="1" dirty="0"/>
              <a:t> </a:t>
            </a:r>
            <a:r>
              <a:rPr lang="ru-RU" sz="2400" b="1" dirty="0" err="1"/>
              <a:t>службовим</a:t>
            </a:r>
            <a:r>
              <a:rPr lang="ru-RU" sz="2400" b="1" dirty="0"/>
              <a:t> становищем </a:t>
            </a:r>
            <a:r>
              <a:rPr lang="ru-RU" sz="2400" b="1" dirty="0" err="1"/>
              <a:t>або</a:t>
            </a:r>
            <a:r>
              <a:rPr lang="ru-RU" sz="2400" b="1" dirty="0"/>
              <a:t> </a:t>
            </a:r>
            <a:r>
              <a:rPr lang="ru-RU" sz="2400" b="1" dirty="0" err="1"/>
              <a:t>їх</a:t>
            </a:r>
            <a:r>
              <a:rPr lang="ru-RU" sz="2400" b="1" dirty="0"/>
              <a:t> </a:t>
            </a:r>
            <a:r>
              <a:rPr lang="ru-RU" sz="2400" b="1" dirty="0" err="1"/>
              <a:t>пошкодження</a:t>
            </a:r>
            <a:r>
              <a:rPr lang="ru-RU" sz="2400" b="1" dirty="0"/>
              <a:t> (ст. 357 КК 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559800" cy="489373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1. </a:t>
            </a:r>
            <a:r>
              <a:rPr lang="ru-RU" sz="2400" dirty="0" err="1"/>
              <a:t>Викрадення</a:t>
            </a:r>
            <a:r>
              <a:rPr lang="ru-RU" sz="2400" dirty="0"/>
              <a:t>, </a:t>
            </a:r>
            <a:r>
              <a:rPr lang="ru-RU" sz="2400" dirty="0" err="1"/>
              <a:t>привласнення</a:t>
            </a:r>
            <a:r>
              <a:rPr lang="ru-RU" sz="2400" dirty="0"/>
              <a:t>, </a:t>
            </a:r>
            <a:r>
              <a:rPr lang="ru-RU" sz="2400" dirty="0" err="1"/>
              <a:t>вимагання</a:t>
            </a:r>
            <a:r>
              <a:rPr lang="ru-RU" sz="2400" dirty="0"/>
              <a:t> </a:t>
            </a:r>
            <a:r>
              <a:rPr lang="ru-RU" sz="2400" dirty="0" err="1"/>
              <a:t>офіційних</a:t>
            </a:r>
            <a:r>
              <a:rPr lang="ru-RU" sz="2400" dirty="0"/>
              <a:t> </a:t>
            </a:r>
            <a:r>
              <a:rPr lang="ru-RU" sz="2400" dirty="0" err="1"/>
              <a:t>документів</a:t>
            </a:r>
            <a:r>
              <a:rPr lang="ru-RU" sz="2400" dirty="0"/>
              <a:t>, </a:t>
            </a:r>
            <a:r>
              <a:rPr lang="ru-RU" sz="2400" dirty="0" err="1"/>
              <a:t>штампів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печаток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заволодіння</a:t>
            </a:r>
            <a:r>
              <a:rPr lang="ru-RU" sz="2400" dirty="0"/>
              <a:t> ними шляхом </a:t>
            </a:r>
            <a:r>
              <a:rPr lang="ru-RU" sz="2400" dirty="0" err="1"/>
              <a:t>шахрайства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зловживання</a:t>
            </a:r>
            <a:r>
              <a:rPr lang="ru-RU" sz="2400" dirty="0"/>
              <a:t> особи </a:t>
            </a:r>
            <a:r>
              <a:rPr lang="ru-RU" sz="2400" dirty="0" err="1"/>
              <a:t>своїм</a:t>
            </a:r>
            <a:r>
              <a:rPr lang="ru-RU" sz="2400" dirty="0"/>
              <a:t> </a:t>
            </a:r>
            <a:r>
              <a:rPr lang="ru-RU" sz="2400" dirty="0" err="1"/>
              <a:t>службовим</a:t>
            </a:r>
            <a:r>
              <a:rPr lang="ru-RU" sz="2400" dirty="0"/>
              <a:t> становищем, а так само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умисне</a:t>
            </a:r>
            <a:r>
              <a:rPr lang="ru-RU" sz="2400" dirty="0"/>
              <a:t> </a:t>
            </a:r>
            <a:r>
              <a:rPr lang="ru-RU" sz="2400" dirty="0" err="1"/>
              <a:t>знищення</a:t>
            </a:r>
            <a:r>
              <a:rPr lang="ru-RU" sz="2400" dirty="0"/>
              <a:t>, </a:t>
            </a:r>
            <a:r>
              <a:rPr lang="ru-RU" sz="2400" dirty="0" err="1"/>
              <a:t>пошкодження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приховування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здійснення</a:t>
            </a:r>
            <a:r>
              <a:rPr lang="ru-RU" sz="2400" dirty="0"/>
              <a:t> таких самих </a:t>
            </a:r>
            <a:r>
              <a:rPr lang="ru-RU" sz="2400" dirty="0" err="1"/>
              <a:t>дій</a:t>
            </a:r>
            <a:r>
              <a:rPr lang="ru-RU" sz="2400" dirty="0"/>
              <a:t> </a:t>
            </a:r>
            <a:r>
              <a:rPr lang="ru-RU" sz="2400" dirty="0" err="1"/>
              <a:t>відносно</a:t>
            </a:r>
            <a:r>
              <a:rPr lang="ru-RU" sz="2400" dirty="0"/>
              <a:t> </a:t>
            </a:r>
            <a:r>
              <a:rPr lang="ru-RU" sz="2400" dirty="0" err="1"/>
              <a:t>приватних</a:t>
            </a:r>
            <a:r>
              <a:rPr lang="ru-RU" sz="2400" dirty="0"/>
              <a:t> </a:t>
            </a:r>
            <a:r>
              <a:rPr lang="ru-RU" sz="2400" dirty="0" err="1"/>
              <a:t>документів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знаходяться</a:t>
            </a:r>
            <a:r>
              <a:rPr lang="ru-RU" sz="2400" dirty="0"/>
              <a:t> на </a:t>
            </a:r>
            <a:r>
              <a:rPr lang="ru-RU" sz="2400" dirty="0" err="1"/>
              <a:t>підприємствах</a:t>
            </a:r>
            <a:r>
              <a:rPr lang="ru-RU" sz="2400" dirty="0"/>
              <a:t>, в </a:t>
            </a:r>
            <a:r>
              <a:rPr lang="ru-RU" sz="2400" dirty="0" err="1"/>
              <a:t>установах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організаціях</a:t>
            </a:r>
            <a:r>
              <a:rPr lang="ru-RU" sz="2400" dirty="0"/>
              <a:t> </a:t>
            </a:r>
            <a:r>
              <a:rPr lang="ru-RU" sz="2400" dirty="0" err="1"/>
              <a:t>незалежно</a:t>
            </a:r>
            <a:r>
              <a:rPr lang="ru-RU" sz="2400" dirty="0"/>
              <a:t> від </a:t>
            </a:r>
            <a:r>
              <a:rPr lang="ru-RU" sz="2400" dirty="0" err="1"/>
              <a:t>форми</a:t>
            </a:r>
            <a:r>
              <a:rPr lang="ru-RU" sz="2400" dirty="0"/>
              <a:t> </a:t>
            </a:r>
            <a:r>
              <a:rPr lang="ru-RU" sz="2400" dirty="0" err="1"/>
              <a:t>власності</a:t>
            </a:r>
            <a:r>
              <a:rPr lang="ru-RU" sz="2400" dirty="0"/>
              <a:t>, </a:t>
            </a:r>
            <a:r>
              <a:rPr lang="ru-RU" sz="2400" dirty="0" err="1"/>
              <a:t>вчинене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корисливих</a:t>
            </a:r>
            <a:r>
              <a:rPr lang="ru-RU" sz="2400" dirty="0"/>
              <a:t> </a:t>
            </a:r>
            <a:r>
              <a:rPr lang="ru-RU" sz="2400" dirty="0" err="1"/>
              <a:t>мотивів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в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особистих</a:t>
            </a:r>
            <a:r>
              <a:rPr lang="ru-RU" sz="2400" dirty="0"/>
              <a:t> </a:t>
            </a:r>
            <a:r>
              <a:rPr lang="ru-RU" sz="2400" dirty="0" err="1"/>
              <a:t>інтересах</a:t>
            </a:r>
            <a:r>
              <a:rPr lang="ru-RU" sz="2400" dirty="0"/>
              <a:t>, -</a:t>
            </a:r>
          </a:p>
          <a:p>
            <a:pPr marL="0" indent="0" algn="just">
              <a:buNone/>
            </a:pPr>
            <a:r>
              <a:rPr lang="ru-RU" sz="2400" dirty="0"/>
              <a:t>2. </a:t>
            </a:r>
            <a:r>
              <a:rPr lang="ru-RU" sz="2400" dirty="0" err="1"/>
              <a:t>Ті</a:t>
            </a:r>
            <a:r>
              <a:rPr lang="ru-RU" sz="2400" dirty="0"/>
              <a:t> </a:t>
            </a:r>
            <a:r>
              <a:rPr lang="ru-RU" sz="2400" dirty="0" err="1"/>
              <a:t>самі</a:t>
            </a:r>
            <a:r>
              <a:rPr lang="ru-RU" sz="2400" dirty="0"/>
              <a:t> </a:t>
            </a:r>
            <a:r>
              <a:rPr lang="ru-RU" sz="2400" dirty="0" err="1"/>
              <a:t>дії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вони </a:t>
            </a:r>
            <a:r>
              <a:rPr lang="ru-RU" sz="2400" dirty="0" err="1"/>
              <a:t>спричинили</a:t>
            </a:r>
            <a:r>
              <a:rPr lang="ru-RU" sz="2400" dirty="0"/>
              <a:t> </a:t>
            </a:r>
            <a:r>
              <a:rPr lang="ru-RU" sz="2400" dirty="0" err="1"/>
              <a:t>порушення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/>
              <a:t>, установи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вчинені</a:t>
            </a:r>
            <a:r>
              <a:rPr lang="ru-RU" sz="2400" dirty="0"/>
              <a:t> </a:t>
            </a:r>
            <a:r>
              <a:rPr lang="ru-RU" sz="2400" dirty="0" err="1"/>
              <a:t>щодо</a:t>
            </a:r>
            <a:r>
              <a:rPr lang="ru-RU" sz="2400" dirty="0"/>
              <a:t> особливо </a:t>
            </a:r>
            <a:r>
              <a:rPr lang="ru-RU" sz="2400" dirty="0" err="1"/>
              <a:t>важливих</a:t>
            </a:r>
            <a:r>
              <a:rPr lang="ru-RU" sz="2400" dirty="0"/>
              <a:t> </a:t>
            </a:r>
            <a:r>
              <a:rPr lang="ru-RU" sz="2400" dirty="0" err="1"/>
              <a:t>документів</a:t>
            </a:r>
            <a:r>
              <a:rPr lang="ru-RU" sz="2400" dirty="0"/>
              <a:t>, </a:t>
            </a:r>
            <a:r>
              <a:rPr lang="ru-RU" sz="2400" dirty="0" err="1"/>
              <a:t>штампів</a:t>
            </a:r>
            <a:r>
              <a:rPr lang="ru-RU" sz="2400" dirty="0"/>
              <a:t>, печаток, -</a:t>
            </a:r>
          </a:p>
          <a:p>
            <a:pPr marL="0" indent="0" algn="just">
              <a:buNone/>
            </a:pPr>
            <a:r>
              <a:rPr lang="ru-RU" sz="2400" dirty="0"/>
              <a:t>3. </a:t>
            </a:r>
            <a:r>
              <a:rPr lang="ru-RU" sz="2400" dirty="0" err="1"/>
              <a:t>Незаконне</a:t>
            </a:r>
            <a:r>
              <a:rPr lang="ru-RU" sz="2400" dirty="0"/>
              <a:t> </a:t>
            </a:r>
            <a:r>
              <a:rPr lang="ru-RU" sz="2400" dirty="0" err="1"/>
              <a:t>заволодіння</a:t>
            </a:r>
            <a:r>
              <a:rPr lang="ru-RU" sz="2400" dirty="0"/>
              <a:t> </a:t>
            </a:r>
            <a:r>
              <a:rPr lang="ru-RU" sz="2400" dirty="0" err="1"/>
              <a:t>будь-яким</a:t>
            </a:r>
            <a:r>
              <a:rPr lang="ru-RU" sz="2400" dirty="0"/>
              <a:t> способом паспортом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іншим</a:t>
            </a:r>
            <a:r>
              <a:rPr lang="ru-RU" sz="2400" dirty="0"/>
              <a:t> </a:t>
            </a:r>
            <a:r>
              <a:rPr lang="ru-RU" sz="2400" dirty="0" err="1"/>
              <a:t>важливим</a:t>
            </a:r>
            <a:r>
              <a:rPr lang="ru-RU" sz="2400" dirty="0"/>
              <a:t> </a:t>
            </a:r>
            <a:r>
              <a:rPr lang="ru-RU" sz="2400" dirty="0" err="1"/>
              <a:t>особистим</a:t>
            </a:r>
            <a:r>
              <a:rPr lang="ru-RU" sz="2400" dirty="0"/>
              <a:t> документом -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7933" y="135468"/>
            <a:ext cx="8576734" cy="4724399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Безпосередній</a:t>
            </a:r>
            <a:r>
              <a:rPr lang="ru-RU" b="1" dirty="0"/>
              <a:t> </a:t>
            </a:r>
            <a:r>
              <a:rPr lang="ru-RU" b="1" dirty="0" err="1"/>
              <a:t>об'єкт</a:t>
            </a:r>
            <a:r>
              <a:rPr lang="ru-RU" dirty="0"/>
              <a:t> - </a:t>
            </a:r>
            <a:r>
              <a:rPr lang="ru-RU" dirty="0" err="1"/>
              <a:t>встановлений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порядок </a:t>
            </a:r>
            <a:r>
              <a:rPr lang="ru-RU" dirty="0" err="1"/>
              <a:t>обігу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офіційних</a:t>
            </a:r>
            <a:r>
              <a:rPr lang="ru-RU" dirty="0"/>
              <a:t> та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приватних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нормальну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від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права і </a:t>
            </a:r>
            <a:r>
              <a:rPr lang="ru-RU" dirty="0" err="1"/>
              <a:t>законні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порядок документального </a:t>
            </a:r>
            <a:r>
              <a:rPr lang="ru-RU" dirty="0" err="1"/>
              <a:t>посвідчення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</p:txBody>
      </p:sp>
      <p:pic>
        <p:nvPicPr>
          <p:cNvPr id="24578" name="Picture 2" descr="ÐÐ°ÑÑÐ¸Ð½ÐºÐ¸ Ð¿Ð¾ Ð·Ð°Ð¿ÑÐ¾ÑÑ Ð²Ð¸ÐºÑÐ°Ð´ÐµÐ½Ð½Ñ Ð¿ÐµÑÐ°ÑÐºÐ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33774" y="4106333"/>
            <a:ext cx="5400675" cy="25638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7562"/>
          </a:xfrm>
        </p:spPr>
        <p:txBody>
          <a:bodyPr/>
          <a:lstStyle/>
          <a:p>
            <a:r>
              <a:rPr lang="uk-UA" dirty="0"/>
              <a:t>Предмет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02268"/>
          <a:ext cx="8229600" cy="5300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Users\lenvo\Desktop\K0KsLvddsy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83692" y="4583698"/>
            <a:ext cx="4160308" cy="227430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40268"/>
            <a:ext cx="8229600" cy="56858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i="1" dirty="0"/>
              <a:t>Д</a:t>
            </a:r>
            <a:r>
              <a:rPr lang="ru-RU" b="1" i="1" dirty="0" err="1"/>
              <a:t>окумент</a:t>
            </a:r>
            <a:r>
              <a:rPr lang="ru-RU" dirty="0"/>
              <a:t> - </a:t>
            </a:r>
            <a:r>
              <a:rPr lang="ru-RU" dirty="0" err="1"/>
              <a:t>матеріальний</a:t>
            </a:r>
            <a:r>
              <a:rPr lang="ru-RU" dirty="0"/>
              <a:t> </a:t>
            </a:r>
            <a:r>
              <a:rPr lang="ru-RU" dirty="0" err="1"/>
              <a:t>носій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та </a:t>
            </a:r>
            <a:r>
              <a:rPr lang="ru-RU" dirty="0" err="1"/>
              <a:t>передавання</a:t>
            </a:r>
            <a:r>
              <a:rPr lang="ru-RU" dirty="0"/>
              <a:t> у </a:t>
            </a:r>
            <a:r>
              <a:rPr lang="ru-RU" dirty="0" err="1"/>
              <a:t>часі</a:t>
            </a:r>
            <a:r>
              <a:rPr lang="ru-RU" dirty="0"/>
              <a:t> та </a:t>
            </a:r>
            <a:r>
              <a:rPr lang="ru-RU" dirty="0" err="1"/>
              <a:t>просторі</a:t>
            </a:r>
            <a:r>
              <a:rPr lang="ru-RU" dirty="0"/>
              <a:t>. (ЗУ «Про </a:t>
            </a:r>
            <a:r>
              <a:rPr lang="ru-RU" dirty="0" err="1"/>
              <a:t>інформацію</a:t>
            </a:r>
            <a:r>
              <a:rPr lang="ru-RU" dirty="0"/>
              <a:t>»).</a:t>
            </a:r>
          </a:p>
          <a:p>
            <a:pPr marL="0" indent="0" algn="just">
              <a:buNone/>
            </a:pPr>
            <a:r>
              <a:rPr lang="ru-RU" b="1" i="1" dirty="0" err="1"/>
              <a:t>Електронний</a:t>
            </a:r>
            <a:r>
              <a:rPr lang="ru-RU" dirty="0"/>
              <a:t> </a:t>
            </a:r>
            <a:r>
              <a:rPr lang="ru-RU" b="1" i="1" dirty="0"/>
              <a:t>документ</a:t>
            </a:r>
            <a:r>
              <a:rPr lang="ru-RU" dirty="0"/>
              <a:t> - </a:t>
            </a:r>
            <a:r>
              <a:rPr lang="ru-RU" dirty="0" err="1"/>
              <a:t>документ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зафіксована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обов</a:t>
            </a:r>
            <a:r>
              <a:rPr lang="uk-UA" dirty="0"/>
              <a:t>’</a:t>
            </a:r>
            <a:r>
              <a:rPr lang="ru-RU" dirty="0" err="1"/>
              <a:t>язкові</a:t>
            </a:r>
            <a:r>
              <a:rPr lang="ru-RU" dirty="0"/>
              <a:t> </a:t>
            </a:r>
            <a:r>
              <a:rPr lang="ru-RU" dirty="0" err="1"/>
              <a:t>реквізити</a:t>
            </a:r>
            <a:r>
              <a:rPr lang="ru-RU" dirty="0"/>
              <a:t> документа. (ЗУ </a:t>
            </a:r>
            <a:r>
              <a:rPr lang="uk-UA" dirty="0"/>
              <a:t>«</a:t>
            </a:r>
            <a:r>
              <a:rPr lang="ru-RU" dirty="0"/>
              <a:t>Про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та </a:t>
            </a: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документообіг</a:t>
            </a:r>
            <a:r>
              <a:rPr lang="uk-UA" dirty="0"/>
              <a:t>»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800"/>
            <a:ext cx="8229600" cy="594836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i="1" dirty="0" err="1"/>
              <a:t>Штампи</a:t>
            </a:r>
            <a:r>
              <a:rPr lang="ru-RU" b="1" i="1" dirty="0"/>
              <a:t> і печатки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(</a:t>
            </a:r>
            <a:r>
              <a:rPr lang="ru-RU" dirty="0" err="1"/>
              <a:t>прилади</a:t>
            </a:r>
            <a:r>
              <a:rPr lang="ru-RU" dirty="0"/>
              <a:t>, </a:t>
            </a:r>
            <a:r>
              <a:rPr lang="ru-RU" dirty="0" err="1"/>
              <a:t>кліше</a:t>
            </a:r>
            <a:r>
              <a:rPr lang="ru-RU" dirty="0"/>
              <a:t>),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</a:t>
            </a:r>
            <a:r>
              <a:rPr lang="ru-RU" dirty="0" err="1"/>
              <a:t>рельєфні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заглиблені</a:t>
            </a:r>
            <a:r>
              <a:rPr lang="ru-RU" dirty="0"/>
              <a:t> </a:t>
            </a:r>
            <a:r>
              <a:rPr lang="ru-RU" dirty="0" err="1"/>
              <a:t>дзеркальні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текстів</a:t>
            </a:r>
            <a:r>
              <a:rPr lang="ru-RU" dirty="0"/>
              <a:t>, </a:t>
            </a:r>
            <a:r>
              <a:rPr lang="ru-RU" dirty="0" err="1"/>
              <a:t>малюнків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позначок</a:t>
            </a:r>
            <a:r>
              <a:rPr lang="ru-RU" dirty="0"/>
              <a:t> і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призначені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відбитків</a:t>
            </a:r>
            <a:r>
              <a:rPr lang="ru-RU" dirty="0"/>
              <a:t> на </a:t>
            </a:r>
            <a:r>
              <a:rPr lang="ru-RU" dirty="0" err="1"/>
              <a:t>папері</a:t>
            </a:r>
            <a:r>
              <a:rPr lang="ru-RU" dirty="0"/>
              <a:t>, </a:t>
            </a:r>
            <a:r>
              <a:rPr lang="ru-RU" dirty="0" err="1"/>
              <a:t>сургучі</a:t>
            </a:r>
            <a:r>
              <a:rPr lang="ru-RU" dirty="0"/>
              <a:t>, воску, </a:t>
            </a:r>
            <a:r>
              <a:rPr lang="ru-RU" dirty="0" err="1"/>
              <a:t>металі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матеріалах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3010" name="Picture 2" descr="C:\Users\lenvo\Desktop\штамп печать купит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6388" y="3106209"/>
            <a:ext cx="6108700" cy="360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7068"/>
            <a:ext cx="8229600" cy="662093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b="1" i="1" dirty="0"/>
              <a:t>Офіційні документи </a:t>
            </a:r>
            <a:r>
              <a:rPr lang="uk-UA" dirty="0"/>
              <a:t>- </a:t>
            </a:r>
            <a:r>
              <a:rPr lang="uk-UA" dirty="0" err="1"/>
              <a:t>документи</a:t>
            </a:r>
            <a:r>
              <a:rPr lang="uk-UA" dirty="0"/>
              <a:t>, що містять зафіксовану на будь-яких матеріальних носіях інформацію, яка підтверджує чи посвідчує певні події, явища або факти, які спричинили чи здатні спричинити наслідки правового характеру, чи може бути використана як документи - докази у </a:t>
            </a:r>
            <a:r>
              <a:rPr lang="uk-UA" dirty="0" err="1"/>
              <a:t>правозастосовчій</a:t>
            </a:r>
            <a:r>
              <a:rPr lang="uk-UA" dirty="0"/>
              <a:t> діяльності, що складаються, видаються чи посвідчуються повноважними (компетентними) особами органів державної влади, місцевого самоврядування, об'єднань громадян, юридичних осіб незалежно від форми власності та організаційно-правової форми, а також окремими громадянами, у тому числі </a:t>
            </a:r>
            <a:r>
              <a:rPr lang="uk-UA" dirty="0" err="1"/>
              <a:t>самозайнятими</a:t>
            </a:r>
            <a:r>
              <a:rPr lang="uk-UA" dirty="0"/>
              <a:t> особами, яким законом надано право у зв'язку з їх професійною чи службовою діяльністю складати, видавати чи посвідчувати певні види документів, що складені з дотриманням визначених законом форм та містять передбачені законом реквізити.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02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       </a:t>
            </a:r>
            <a:r>
              <a:rPr lang="ru-RU" dirty="0">
                <a:latin typeface="+mn-lt"/>
              </a:rPr>
              <a:t>План</a:t>
            </a:r>
          </a:p>
        </p:txBody>
      </p:sp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297388" y="905933"/>
            <a:ext cx="8474079" cy="1692884"/>
            <a:chOff x="1288" y="1296"/>
            <a:chExt cx="3105" cy="728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gray">
            <a:xfrm>
              <a:off x="1353" y="1296"/>
              <a:ext cx="3040" cy="728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gray">
            <a:xfrm>
              <a:off x="1525" y="1342"/>
              <a:ext cx="2809" cy="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endParaRPr lang="en-US" sz="2400" dirty="0">
                <a:solidFill>
                  <a:srgbClr val="000000"/>
                </a:solidFill>
              </a:endParaRPr>
            </a:p>
          </p:txBody>
        </p:sp>
        <p:grpSp>
          <p:nvGrpSpPr>
            <p:cNvPr id="7" name="Group 55"/>
            <p:cNvGrpSpPr>
              <a:grpSpLocks/>
            </p:cNvGrpSpPr>
            <p:nvPr/>
          </p:nvGrpSpPr>
          <p:grpSpPr bwMode="auto">
            <a:xfrm>
              <a:off x="1288" y="1526"/>
              <a:ext cx="230" cy="159"/>
              <a:chOff x="1434" y="1478"/>
              <a:chExt cx="230" cy="159"/>
            </a:xfrm>
          </p:grpSpPr>
          <p:pic>
            <p:nvPicPr>
              <p:cNvPr id="10" name="Picture 57" descr="Picture2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4" y="1521"/>
                <a:ext cx="230" cy="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Text Box 61"/>
              <p:cNvSpPr txBox="1">
                <a:spLocks noChangeArrowheads="1"/>
              </p:cNvSpPr>
              <p:nvPr/>
            </p:nvSpPr>
            <p:spPr bwMode="gray">
              <a:xfrm>
                <a:off x="1435" y="1478"/>
                <a:ext cx="68" cy="15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b="1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4" name="Group 93"/>
          <p:cNvGrpSpPr>
            <a:grpSpLocks/>
          </p:cNvGrpSpPr>
          <p:nvPr/>
        </p:nvGrpSpPr>
        <p:grpSpPr bwMode="auto">
          <a:xfrm>
            <a:off x="321954" y="2721372"/>
            <a:ext cx="8517246" cy="549275"/>
            <a:chOff x="1287" y="1776"/>
            <a:chExt cx="3175" cy="346"/>
          </a:xfrm>
        </p:grpSpPr>
        <p:sp>
          <p:nvSpPr>
            <p:cNvPr id="15" name="AutoShape 13"/>
            <p:cNvSpPr>
              <a:spLocks noChangeArrowheads="1"/>
            </p:cNvSpPr>
            <p:nvPr/>
          </p:nvSpPr>
          <p:spPr bwMode="gray">
            <a:xfrm>
              <a:off x="1422" y="177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Text Box 21"/>
            <p:cNvSpPr txBox="1">
              <a:spLocks noChangeArrowheads="1"/>
            </p:cNvSpPr>
            <p:nvPr/>
          </p:nvSpPr>
          <p:spPr bwMode="gray">
            <a:xfrm>
              <a:off x="1525" y="1824"/>
              <a:ext cx="263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dirty="0" err="1"/>
                <a:t>Самоправство</a:t>
              </a:r>
              <a:r>
                <a:rPr lang="uk-UA" sz="2400" dirty="0"/>
                <a:t> (ст. 356 КК).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grpSp>
          <p:nvGrpSpPr>
            <p:cNvPr id="17" name="Group 62"/>
            <p:cNvGrpSpPr>
              <a:grpSpLocks/>
            </p:cNvGrpSpPr>
            <p:nvPr/>
          </p:nvGrpSpPr>
          <p:grpSpPr bwMode="auto">
            <a:xfrm>
              <a:off x="1287" y="1800"/>
              <a:ext cx="230" cy="322"/>
              <a:chOff x="1433" y="1752"/>
              <a:chExt cx="230" cy="322"/>
            </a:xfrm>
          </p:grpSpPr>
          <p:pic>
            <p:nvPicPr>
              <p:cNvPr id="20" name="Picture 64" descr="Picture2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3" y="2021"/>
                <a:ext cx="230" cy="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 Box 68"/>
              <p:cNvSpPr txBox="1">
                <a:spLocks noChangeArrowheads="1"/>
              </p:cNvSpPr>
              <p:nvPr/>
            </p:nvSpPr>
            <p:spPr bwMode="gray">
              <a:xfrm>
                <a:off x="1433" y="1752"/>
                <a:ext cx="203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solidFill>
                      <a:srgbClr val="FFFFFF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24" name="Group 94"/>
          <p:cNvGrpSpPr>
            <a:grpSpLocks/>
          </p:cNvGrpSpPr>
          <p:nvPr/>
        </p:nvGrpSpPr>
        <p:grpSpPr bwMode="auto">
          <a:xfrm>
            <a:off x="321633" y="3342087"/>
            <a:ext cx="8482778" cy="1646237"/>
            <a:chOff x="1289" y="2247"/>
            <a:chExt cx="3179" cy="1037"/>
          </a:xfrm>
        </p:grpSpPr>
        <p:sp>
          <p:nvSpPr>
            <p:cNvPr id="25" name="AutoShape 23"/>
            <p:cNvSpPr>
              <a:spLocks noChangeArrowheads="1"/>
            </p:cNvSpPr>
            <p:nvPr/>
          </p:nvSpPr>
          <p:spPr bwMode="gray">
            <a:xfrm>
              <a:off x="1422" y="2247"/>
              <a:ext cx="3040" cy="1020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gray">
            <a:xfrm>
              <a:off x="1525" y="2295"/>
              <a:ext cx="2943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dirty="0" err="1"/>
                <a:t>Викрадення</a:t>
              </a:r>
              <a:r>
                <a:rPr lang="ru-RU" sz="2400" dirty="0"/>
                <a:t>, </a:t>
              </a:r>
              <a:r>
                <a:rPr lang="ru-RU" sz="2400" dirty="0" err="1"/>
                <a:t>привласнення</a:t>
              </a:r>
              <a:r>
                <a:rPr lang="ru-RU" sz="2400" dirty="0"/>
                <a:t>, </a:t>
              </a:r>
              <a:r>
                <a:rPr lang="ru-RU" sz="2400" dirty="0" err="1"/>
                <a:t>вимагання</a:t>
              </a:r>
              <a:r>
                <a:rPr lang="ru-RU" sz="2400" dirty="0"/>
                <a:t> </a:t>
              </a:r>
              <a:r>
                <a:rPr lang="ru-RU" sz="2400" dirty="0" err="1"/>
                <a:t>документів</a:t>
              </a:r>
              <a:r>
                <a:rPr lang="ru-RU" sz="2400" dirty="0"/>
                <a:t>, </a:t>
              </a:r>
              <a:r>
                <a:rPr lang="ru-RU" sz="2400" dirty="0" err="1"/>
                <a:t>штампів</a:t>
              </a:r>
              <a:r>
                <a:rPr lang="ru-RU" sz="2400" dirty="0"/>
                <a:t>, печаток, </a:t>
              </a:r>
              <a:r>
                <a:rPr lang="ru-RU" sz="2400" dirty="0" err="1"/>
                <a:t>заволодіння</a:t>
              </a:r>
              <a:r>
                <a:rPr lang="ru-RU" sz="2400" dirty="0"/>
                <a:t> ними шляхом </a:t>
              </a:r>
              <a:r>
                <a:rPr lang="ru-RU" sz="2400" dirty="0" err="1"/>
                <a:t>шахрайства</a:t>
              </a:r>
              <a:r>
                <a:rPr lang="ru-RU" sz="2400" dirty="0"/>
                <a:t> </a:t>
              </a:r>
              <a:r>
                <a:rPr lang="ru-RU" sz="2400" dirty="0" err="1"/>
                <a:t>чи</a:t>
              </a:r>
              <a:r>
                <a:rPr lang="ru-RU" sz="2400" dirty="0"/>
                <a:t> </a:t>
              </a:r>
              <a:r>
                <a:rPr lang="ru-RU" sz="2400" dirty="0" err="1"/>
                <a:t>зловживання</a:t>
              </a:r>
              <a:r>
                <a:rPr lang="ru-RU" sz="2400" dirty="0"/>
                <a:t> </a:t>
              </a:r>
              <a:r>
                <a:rPr lang="ru-RU" sz="2400" dirty="0" err="1"/>
                <a:t>службовим</a:t>
              </a:r>
              <a:r>
                <a:rPr lang="ru-RU" sz="2400" dirty="0"/>
                <a:t> становищем </a:t>
              </a:r>
              <a:r>
                <a:rPr lang="ru-RU" sz="2400" dirty="0" err="1"/>
                <a:t>або</a:t>
              </a:r>
              <a:r>
                <a:rPr lang="ru-RU" sz="2400" dirty="0"/>
                <a:t> </a:t>
              </a:r>
              <a:r>
                <a:rPr lang="ru-RU" sz="2400" dirty="0" err="1"/>
                <a:t>їх</a:t>
              </a:r>
              <a:r>
                <a:rPr lang="ru-RU" sz="2400" dirty="0"/>
                <a:t> </a:t>
              </a:r>
              <a:r>
                <a:rPr lang="ru-RU" sz="2400" dirty="0" err="1"/>
                <a:t>пошкодження</a:t>
              </a:r>
              <a:r>
                <a:rPr lang="uk-UA" sz="2400" dirty="0"/>
                <a:t> (ст. 357 КК)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69"/>
            <p:cNvGrpSpPr>
              <a:grpSpLocks/>
            </p:cNvGrpSpPr>
            <p:nvPr/>
          </p:nvGrpSpPr>
          <p:grpSpPr bwMode="auto">
            <a:xfrm>
              <a:off x="1289" y="2296"/>
              <a:ext cx="236" cy="296"/>
              <a:chOff x="1435" y="2248"/>
              <a:chExt cx="236" cy="296"/>
            </a:xfrm>
          </p:grpSpPr>
          <p:sp>
            <p:nvSpPr>
              <p:cNvPr id="28" name="Text Box 70"/>
              <p:cNvSpPr txBox="1">
                <a:spLocks noChangeArrowheads="1"/>
              </p:cNvSpPr>
              <p:nvPr/>
            </p:nvSpPr>
            <p:spPr bwMode="gray">
              <a:xfrm>
                <a:off x="1435" y="226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FFFFFF"/>
                    </a:solidFill>
                  </a:rPr>
                  <a:t>3</a:t>
                </a:r>
              </a:p>
            </p:txBody>
          </p:sp>
          <p:grpSp>
            <p:nvGrpSpPr>
              <p:cNvPr id="29" name="Group 71"/>
              <p:cNvGrpSpPr>
                <a:grpSpLocks/>
              </p:cNvGrpSpPr>
              <p:nvPr/>
            </p:nvGrpSpPr>
            <p:grpSpPr bwMode="auto">
              <a:xfrm>
                <a:off x="1435" y="2248"/>
                <a:ext cx="236" cy="296"/>
                <a:chOff x="1434" y="1278"/>
                <a:chExt cx="236" cy="296"/>
              </a:xfrm>
            </p:grpSpPr>
            <p:pic>
              <p:nvPicPr>
                <p:cNvPr id="31" name="Picture 72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4" name="Picture 75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  <p:grpSp>
        <p:nvGrpSpPr>
          <p:cNvPr id="35" name="Group 95"/>
          <p:cNvGrpSpPr>
            <a:grpSpLocks/>
          </p:cNvGrpSpPr>
          <p:nvPr/>
        </p:nvGrpSpPr>
        <p:grpSpPr bwMode="auto">
          <a:xfrm>
            <a:off x="212391" y="5111618"/>
            <a:ext cx="8609877" cy="1289049"/>
            <a:chOff x="1287" y="2727"/>
            <a:chExt cx="3175" cy="812"/>
          </a:xfrm>
        </p:grpSpPr>
        <p:sp>
          <p:nvSpPr>
            <p:cNvPr id="36" name="AutoShape 33"/>
            <p:cNvSpPr>
              <a:spLocks noChangeArrowheads="1"/>
            </p:cNvSpPr>
            <p:nvPr/>
          </p:nvSpPr>
          <p:spPr bwMode="gray">
            <a:xfrm>
              <a:off x="1422" y="2727"/>
              <a:ext cx="3040" cy="812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ru-RU"/>
            </a:p>
          </p:txBody>
        </p:sp>
        <p:sp>
          <p:nvSpPr>
            <p:cNvPr id="37" name="Text Box 41"/>
            <p:cNvSpPr txBox="1">
              <a:spLocks noChangeArrowheads="1"/>
            </p:cNvSpPr>
            <p:nvPr/>
          </p:nvSpPr>
          <p:spPr bwMode="gray">
            <a:xfrm>
              <a:off x="1525" y="2775"/>
              <a:ext cx="2909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ru-RU" sz="2400" dirty="0" err="1"/>
                <a:t>Підроблення</a:t>
              </a:r>
              <a:r>
                <a:rPr lang="ru-RU" sz="2400" dirty="0"/>
                <a:t> </a:t>
              </a:r>
              <a:r>
                <a:rPr lang="ru-RU" sz="2400" dirty="0" err="1"/>
                <a:t>документів</a:t>
              </a:r>
              <a:r>
                <a:rPr lang="ru-RU" sz="2400" dirty="0"/>
                <a:t>, печаток, </a:t>
              </a:r>
              <a:r>
                <a:rPr lang="ru-RU" sz="2400" dirty="0" err="1"/>
                <a:t>штампів</a:t>
              </a:r>
              <a:r>
                <a:rPr lang="ru-RU" sz="2400" dirty="0"/>
                <a:t> та </a:t>
              </a:r>
              <a:r>
                <a:rPr lang="ru-RU" sz="2400" dirty="0" err="1"/>
                <a:t>бланків</a:t>
              </a:r>
              <a:r>
                <a:rPr lang="ru-RU" sz="2400" dirty="0"/>
                <a:t>, </a:t>
              </a:r>
              <a:r>
                <a:rPr lang="ru-RU" sz="2400" dirty="0" err="1"/>
                <a:t>збут</a:t>
              </a:r>
              <a:r>
                <a:rPr lang="ru-RU" sz="2400" dirty="0"/>
                <a:t> </a:t>
              </a:r>
              <a:r>
                <a:rPr lang="ru-RU" sz="2400" dirty="0" err="1"/>
                <a:t>чи</a:t>
              </a:r>
              <a:r>
                <a:rPr lang="ru-RU" sz="2400" dirty="0"/>
                <a:t> </a:t>
              </a:r>
              <a:r>
                <a:rPr lang="ru-RU" sz="2400" dirty="0" err="1"/>
                <a:t>використання</a:t>
              </a:r>
              <a:r>
                <a:rPr lang="ru-RU" sz="2400" dirty="0"/>
                <a:t> </a:t>
              </a:r>
              <a:r>
                <a:rPr lang="ru-RU" sz="2400" dirty="0" err="1"/>
                <a:t>підроблених</a:t>
              </a:r>
              <a:r>
                <a:rPr lang="ru-RU" sz="2400" dirty="0"/>
                <a:t> </a:t>
              </a:r>
              <a:r>
                <a:rPr lang="ru-RU" sz="2400" dirty="0" err="1"/>
                <a:t>документів</a:t>
              </a:r>
              <a:r>
                <a:rPr lang="ru-RU" sz="2400" dirty="0"/>
                <a:t>, печаток, </a:t>
              </a:r>
              <a:r>
                <a:rPr lang="ru-RU" sz="2400" dirty="0" err="1"/>
                <a:t>штампів</a:t>
              </a:r>
              <a:r>
                <a:rPr lang="ru-RU" sz="2400" dirty="0"/>
                <a:t> (ст. 358 КК).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pic>
          <p:nvPicPr>
            <p:cNvPr id="42" name="Picture 80" descr="Picture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7" y="3019"/>
              <a:ext cx="230" cy="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6" name="Овал 55"/>
          <p:cNvSpPr/>
          <p:nvPr/>
        </p:nvSpPr>
        <p:spPr>
          <a:xfrm>
            <a:off x="0" y="1270000"/>
            <a:ext cx="914400" cy="914400"/>
          </a:xfrm>
          <a:prstGeom prst="ellipse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</a:rPr>
              <a:t>1</a:t>
            </a:r>
          </a:p>
        </p:txBody>
      </p:sp>
      <p:sp>
        <p:nvSpPr>
          <p:cNvPr id="57" name="Овал 56"/>
          <p:cNvSpPr/>
          <p:nvPr/>
        </p:nvSpPr>
        <p:spPr>
          <a:xfrm>
            <a:off x="0" y="2480733"/>
            <a:ext cx="914400" cy="914400"/>
          </a:xfrm>
          <a:prstGeom prst="ellipse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</a:rPr>
              <a:t>2</a:t>
            </a:r>
          </a:p>
        </p:txBody>
      </p:sp>
      <p:sp>
        <p:nvSpPr>
          <p:cNvPr id="58" name="Овал 57"/>
          <p:cNvSpPr/>
          <p:nvPr/>
        </p:nvSpPr>
        <p:spPr>
          <a:xfrm>
            <a:off x="0" y="3699934"/>
            <a:ext cx="914400" cy="914400"/>
          </a:xfrm>
          <a:prstGeom prst="ellipse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</a:rPr>
              <a:t>3</a:t>
            </a:r>
          </a:p>
        </p:txBody>
      </p:sp>
      <p:sp>
        <p:nvSpPr>
          <p:cNvPr id="59" name="Овал 58"/>
          <p:cNvSpPr/>
          <p:nvPr/>
        </p:nvSpPr>
        <p:spPr>
          <a:xfrm>
            <a:off x="0" y="5291667"/>
            <a:ext cx="914400" cy="914400"/>
          </a:xfrm>
          <a:prstGeom prst="ellipse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effectLst/>
              </a:rPr>
              <a:t>4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7826A29-8441-4C72-82FA-AFC3A9C0381C}"/>
              </a:ext>
            </a:extLst>
          </p:cNvPr>
          <p:cNvSpPr/>
          <p:nvPr/>
        </p:nvSpPr>
        <p:spPr>
          <a:xfrm>
            <a:off x="1041188" y="1000330"/>
            <a:ext cx="74470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Загальна</a:t>
            </a:r>
            <a:r>
              <a:rPr lang="ru-RU" dirty="0"/>
              <a:t> характеристика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авторитету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об'єднань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та </a:t>
            </a:r>
            <a:r>
              <a:rPr lang="ru-RU" dirty="0" err="1"/>
              <a:t>кримінальні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журналістів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81954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200" y="156104"/>
            <a:ext cx="8229600" cy="6990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2800" dirty="0"/>
              <a:t>Об’єктивна сторона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199" y="1016000"/>
            <a:ext cx="8576733" cy="5359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1) </a:t>
            </a:r>
            <a:r>
              <a:rPr lang="ru-RU" dirty="0" err="1"/>
              <a:t>викрадення</a:t>
            </a:r>
            <a:r>
              <a:rPr lang="uk-UA" dirty="0"/>
              <a:t> (</a:t>
            </a:r>
            <a:r>
              <a:rPr lang="ru-RU" dirty="0"/>
              <a:t>ч. 1 ст. 357 КК</a:t>
            </a:r>
            <a:r>
              <a:rPr lang="uk-UA" dirty="0"/>
              <a:t>)</a:t>
            </a:r>
            <a:r>
              <a:rPr lang="ru-RU" dirty="0"/>
              <a:t>; </a:t>
            </a:r>
          </a:p>
          <a:p>
            <a:pPr>
              <a:buNone/>
            </a:pPr>
            <a:r>
              <a:rPr lang="ru-RU" dirty="0"/>
              <a:t>2) </a:t>
            </a:r>
            <a:r>
              <a:rPr lang="ru-RU" dirty="0" err="1"/>
              <a:t>привласнення</a:t>
            </a:r>
            <a:r>
              <a:rPr lang="uk-UA" dirty="0"/>
              <a:t> (</a:t>
            </a:r>
            <a:r>
              <a:rPr lang="ru-RU" dirty="0"/>
              <a:t>ч. 1 ст. 357 КК</a:t>
            </a:r>
            <a:r>
              <a:rPr lang="uk-UA" dirty="0"/>
              <a:t>)</a:t>
            </a:r>
            <a:r>
              <a:rPr lang="ru-RU" dirty="0"/>
              <a:t>; </a:t>
            </a:r>
          </a:p>
          <a:p>
            <a:pPr>
              <a:buNone/>
            </a:pPr>
            <a:r>
              <a:rPr lang="ru-RU" dirty="0"/>
              <a:t>3) </a:t>
            </a:r>
            <a:r>
              <a:rPr lang="ru-RU" dirty="0" err="1"/>
              <a:t>вимагання</a:t>
            </a:r>
            <a:r>
              <a:rPr lang="uk-UA" dirty="0"/>
              <a:t> (</a:t>
            </a:r>
            <a:r>
              <a:rPr lang="ru-RU" dirty="0"/>
              <a:t>ч. 1 ст. 357 КК</a:t>
            </a:r>
            <a:r>
              <a:rPr lang="uk-UA" dirty="0"/>
              <a:t>)</a:t>
            </a:r>
            <a:r>
              <a:rPr lang="ru-RU" dirty="0"/>
              <a:t>; </a:t>
            </a:r>
          </a:p>
          <a:p>
            <a:pPr>
              <a:buNone/>
            </a:pPr>
            <a:r>
              <a:rPr lang="ru-RU" dirty="0"/>
              <a:t>4) </a:t>
            </a:r>
            <a:r>
              <a:rPr lang="ru-RU" dirty="0" err="1"/>
              <a:t>заволодіння</a:t>
            </a:r>
            <a:r>
              <a:rPr lang="ru-RU" dirty="0"/>
              <a:t> шляхом </a:t>
            </a:r>
            <a:r>
              <a:rPr lang="ru-RU" dirty="0" err="1"/>
              <a:t>шахрайства</a:t>
            </a:r>
            <a:r>
              <a:rPr lang="uk-UA" dirty="0"/>
              <a:t> (</a:t>
            </a:r>
            <a:r>
              <a:rPr lang="ru-RU" dirty="0"/>
              <a:t>ч. 1 ст. 357 КК</a:t>
            </a:r>
            <a:r>
              <a:rPr lang="uk-UA" dirty="0"/>
              <a:t>)</a:t>
            </a:r>
            <a:r>
              <a:rPr lang="ru-RU" dirty="0"/>
              <a:t>; </a:t>
            </a:r>
          </a:p>
          <a:p>
            <a:pPr>
              <a:buNone/>
            </a:pPr>
            <a:r>
              <a:rPr lang="uk-UA" dirty="0"/>
              <a:t>5</a:t>
            </a:r>
            <a:r>
              <a:rPr lang="ru-RU" dirty="0"/>
              <a:t>) </a:t>
            </a:r>
            <a:r>
              <a:rPr lang="ru-RU" dirty="0" err="1"/>
              <a:t>заволодіння</a:t>
            </a:r>
            <a:r>
              <a:rPr lang="ru-RU" dirty="0"/>
              <a:t> шляхом </a:t>
            </a:r>
            <a:r>
              <a:rPr lang="ru-RU" dirty="0" err="1"/>
              <a:t>зловживання</a:t>
            </a:r>
            <a:r>
              <a:rPr lang="ru-RU" dirty="0"/>
              <a:t> особи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службовим</a:t>
            </a:r>
            <a:r>
              <a:rPr lang="ru-RU" dirty="0"/>
              <a:t> становищем</a:t>
            </a:r>
            <a:r>
              <a:rPr lang="uk-UA" dirty="0"/>
              <a:t> (</a:t>
            </a:r>
            <a:r>
              <a:rPr lang="ru-RU" dirty="0"/>
              <a:t>ч. 1 ст. 357 КК</a:t>
            </a:r>
            <a:r>
              <a:rPr lang="uk-UA" dirty="0"/>
              <a:t>)</a:t>
            </a:r>
            <a:r>
              <a:rPr lang="ru-RU" dirty="0"/>
              <a:t>; </a:t>
            </a:r>
          </a:p>
          <a:p>
            <a:pPr>
              <a:buNone/>
            </a:pPr>
            <a:r>
              <a:rPr lang="uk-UA" dirty="0"/>
              <a:t>6</a:t>
            </a:r>
            <a:r>
              <a:rPr lang="ru-RU" dirty="0"/>
              <a:t>) </a:t>
            </a:r>
            <a:r>
              <a:rPr lang="ru-RU" dirty="0" err="1"/>
              <a:t>знищення</a:t>
            </a:r>
            <a:r>
              <a:rPr lang="uk-UA" dirty="0"/>
              <a:t> (</a:t>
            </a:r>
            <a:r>
              <a:rPr lang="ru-RU" dirty="0"/>
              <a:t>ч. 1 ст. 357 КК</a:t>
            </a:r>
            <a:r>
              <a:rPr lang="uk-UA" dirty="0"/>
              <a:t>)</a:t>
            </a:r>
            <a:r>
              <a:rPr lang="ru-RU" dirty="0"/>
              <a:t>; </a:t>
            </a:r>
          </a:p>
          <a:p>
            <a:pPr>
              <a:buNone/>
            </a:pPr>
            <a:r>
              <a:rPr lang="ru-RU" dirty="0"/>
              <a:t>7) </a:t>
            </a:r>
            <a:r>
              <a:rPr lang="ru-RU" dirty="0" err="1"/>
              <a:t>пошкодження</a:t>
            </a:r>
            <a:r>
              <a:rPr lang="uk-UA" dirty="0"/>
              <a:t> (</a:t>
            </a:r>
            <a:r>
              <a:rPr lang="ru-RU" dirty="0"/>
              <a:t>ч. 1 ст. 357 КК</a:t>
            </a:r>
            <a:r>
              <a:rPr lang="uk-UA" dirty="0"/>
              <a:t>)</a:t>
            </a:r>
            <a:r>
              <a:rPr lang="ru-RU" dirty="0"/>
              <a:t>; </a:t>
            </a:r>
          </a:p>
          <a:p>
            <a:pPr>
              <a:buNone/>
            </a:pPr>
            <a:r>
              <a:rPr lang="ru-RU" dirty="0"/>
              <a:t>8) </a:t>
            </a:r>
            <a:r>
              <a:rPr lang="ru-RU" dirty="0" err="1"/>
              <a:t>приховування</a:t>
            </a:r>
            <a:r>
              <a:rPr lang="uk-UA" dirty="0"/>
              <a:t> (</a:t>
            </a:r>
            <a:r>
              <a:rPr lang="ru-RU" dirty="0"/>
              <a:t>ч. 1 ст. 357 КК</a:t>
            </a:r>
            <a:r>
              <a:rPr lang="uk-UA" dirty="0"/>
              <a:t>)</a:t>
            </a:r>
            <a:endParaRPr lang="ru-RU" dirty="0"/>
          </a:p>
          <a:p>
            <a:pPr>
              <a:buNone/>
            </a:pPr>
            <a:r>
              <a:rPr lang="uk-UA" dirty="0"/>
              <a:t>9) 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заволодіння</a:t>
            </a:r>
            <a:r>
              <a:rPr lang="ru-RU" dirty="0"/>
              <a:t> </a:t>
            </a:r>
            <a:r>
              <a:rPr lang="ru-RU" dirty="0" err="1"/>
              <a:t>будь-яким</a:t>
            </a:r>
            <a:r>
              <a:rPr lang="ru-RU" dirty="0"/>
              <a:t> способом паспортом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особистим</a:t>
            </a:r>
            <a:r>
              <a:rPr lang="ru-RU" dirty="0"/>
              <a:t> документом</a:t>
            </a:r>
            <a:r>
              <a:rPr lang="uk-UA" dirty="0"/>
              <a:t> (</a:t>
            </a:r>
            <a:r>
              <a:rPr lang="ru-RU" dirty="0"/>
              <a:t>ч. </a:t>
            </a:r>
            <a:r>
              <a:rPr lang="uk-UA" dirty="0"/>
              <a:t>3</a:t>
            </a:r>
            <a:r>
              <a:rPr lang="ru-RU" dirty="0"/>
              <a:t> ст. 357 КК</a:t>
            </a:r>
            <a:r>
              <a:rPr lang="uk-UA" dirty="0"/>
              <a:t>)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667" y="249239"/>
            <a:ext cx="3826934" cy="31966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err="1"/>
              <a:t>Суб'єктивна</a:t>
            </a:r>
            <a:r>
              <a:rPr lang="ru-RU" b="1" dirty="0"/>
              <a:t> сторона</a:t>
            </a:r>
            <a:r>
              <a:rPr lang="ru-RU" dirty="0"/>
              <a:t> - вина у </a:t>
            </a:r>
            <a:r>
              <a:rPr lang="ru-RU" dirty="0" err="1"/>
              <a:t>формі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r>
              <a:rPr lang="ru-RU" dirty="0"/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49801" y="262466"/>
            <a:ext cx="3987800" cy="318346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ru-RU" b="1" dirty="0"/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r>
              <a:rPr lang="ru-RU" b="1" dirty="0" err="1"/>
              <a:t>Суб’єкт</a:t>
            </a:r>
            <a:r>
              <a:rPr lang="ru-RU" b="1" dirty="0"/>
              <a:t> - </a:t>
            </a:r>
            <a:r>
              <a:rPr lang="ru-RU" dirty="0"/>
              <a:t>особа,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51667" y="4072466"/>
            <a:ext cx="4258733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err="1"/>
              <a:t>Обов'язкова</a:t>
            </a:r>
            <a:r>
              <a:rPr lang="ru-RU" sz="2400" dirty="0"/>
              <a:t> </a:t>
            </a:r>
            <a:r>
              <a:rPr lang="ru-RU" sz="2400" dirty="0" err="1"/>
              <a:t>ознака</a:t>
            </a:r>
            <a:r>
              <a:rPr lang="ru-RU" sz="2400" dirty="0"/>
              <a:t> </a:t>
            </a:r>
            <a:r>
              <a:rPr lang="ru-RU" sz="2400" dirty="0" err="1"/>
              <a:t>суб'єктивної</a:t>
            </a:r>
            <a:r>
              <a:rPr lang="ru-RU" sz="2400" dirty="0"/>
              <a:t> </a:t>
            </a:r>
            <a:r>
              <a:rPr lang="ru-RU" sz="2400" dirty="0" err="1"/>
              <a:t>сторони</a:t>
            </a:r>
            <a:r>
              <a:rPr lang="ru-RU" sz="2400" dirty="0"/>
              <a:t> для ч. 1 ст. 357 КК -</a:t>
            </a:r>
            <a:r>
              <a:rPr lang="ru-RU" sz="2400" b="1" i="1" dirty="0"/>
              <a:t>мотив</a:t>
            </a:r>
            <a:r>
              <a:rPr lang="ru-RU" sz="2400" dirty="0"/>
              <a:t> - </a:t>
            </a:r>
            <a:r>
              <a:rPr lang="ru-RU" sz="2400" dirty="0" err="1"/>
              <a:t>корисливий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інші</a:t>
            </a:r>
            <a:r>
              <a:rPr lang="ru-RU" sz="2400" dirty="0"/>
              <a:t> </a:t>
            </a:r>
            <a:r>
              <a:rPr lang="ru-RU" sz="2400" dirty="0" err="1"/>
              <a:t>особисті</a:t>
            </a:r>
            <a:r>
              <a:rPr lang="ru-RU" sz="2400" dirty="0"/>
              <a:t> </a:t>
            </a:r>
            <a:r>
              <a:rPr lang="ru-RU" sz="2400" dirty="0" err="1"/>
              <a:t>інтереси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/>
              <a:t>Кваліфікуючі</a:t>
            </a:r>
            <a:r>
              <a:rPr lang="ru-RU" b="1" i="1" dirty="0"/>
              <a:t> </a:t>
            </a:r>
            <a:r>
              <a:rPr lang="ru-RU" b="1" i="1" dirty="0" err="1"/>
              <a:t>ознаки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8713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449263" algn="just">
              <a:buNone/>
            </a:pPr>
            <a:r>
              <a:rPr lang="uk-UA" dirty="0"/>
              <a:t>1. порушення роботи підприємства, установи чи організації;</a:t>
            </a:r>
            <a:endParaRPr lang="ru-RU" dirty="0"/>
          </a:p>
          <a:p>
            <a:pPr marL="0" lvl="0" indent="449263" algn="just">
              <a:buNone/>
            </a:pPr>
            <a:r>
              <a:rPr lang="ru-RU" dirty="0"/>
              <a:t>2.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кр</a:t>
            </a:r>
            <a:r>
              <a:rPr lang="ru-RU" dirty="0"/>
              <a:t>. пр. </a:t>
            </a:r>
            <a:r>
              <a:rPr lang="ru-RU" dirty="0" err="1"/>
              <a:t>щодо</a:t>
            </a:r>
            <a:r>
              <a:rPr lang="ru-RU" dirty="0"/>
              <a:t> особливо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штампів</a:t>
            </a:r>
            <a:r>
              <a:rPr lang="ru-RU" dirty="0"/>
              <a:t>, печаток (ч. 2 ст. 357 КК)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4. </a:t>
            </a:r>
            <a:r>
              <a:rPr lang="ru-RU" sz="2400" b="1" dirty="0" err="1"/>
              <a:t>Підроблення</a:t>
            </a:r>
            <a:r>
              <a:rPr lang="ru-RU" sz="2400" b="1" dirty="0"/>
              <a:t> </a:t>
            </a:r>
            <a:r>
              <a:rPr lang="ru-RU" sz="2400" b="1" dirty="0" err="1"/>
              <a:t>документів</a:t>
            </a:r>
            <a:r>
              <a:rPr lang="ru-RU" sz="2400" b="1" dirty="0"/>
              <a:t>, печаток, </a:t>
            </a:r>
            <a:r>
              <a:rPr lang="ru-RU" sz="2400" b="1" dirty="0" err="1"/>
              <a:t>штампів</a:t>
            </a:r>
            <a:r>
              <a:rPr lang="ru-RU" sz="2400" b="1" dirty="0"/>
              <a:t> та </a:t>
            </a:r>
            <a:r>
              <a:rPr lang="ru-RU" sz="2400" b="1" dirty="0" err="1"/>
              <a:t>бланків</a:t>
            </a:r>
            <a:r>
              <a:rPr lang="ru-RU" sz="2400" b="1" dirty="0"/>
              <a:t>, </a:t>
            </a:r>
            <a:r>
              <a:rPr lang="ru-RU" sz="2400" b="1" dirty="0" err="1"/>
              <a:t>збут</a:t>
            </a:r>
            <a:r>
              <a:rPr lang="ru-RU" sz="2400" b="1" dirty="0"/>
              <a:t> </a:t>
            </a:r>
            <a:r>
              <a:rPr lang="ru-RU" sz="2400" b="1" dirty="0" err="1"/>
              <a:t>чи</a:t>
            </a:r>
            <a:r>
              <a:rPr lang="ru-RU" sz="2400" b="1" dirty="0"/>
              <a:t> </a:t>
            </a:r>
            <a:r>
              <a:rPr lang="ru-RU" sz="2400" b="1" dirty="0" err="1"/>
              <a:t>використання</a:t>
            </a:r>
            <a:r>
              <a:rPr lang="ru-RU" sz="2400" b="1" dirty="0"/>
              <a:t> </a:t>
            </a:r>
            <a:r>
              <a:rPr lang="ru-RU" sz="2400" b="1" dirty="0" err="1"/>
              <a:t>підроблених</a:t>
            </a:r>
            <a:r>
              <a:rPr lang="ru-RU" sz="2400" b="1" dirty="0"/>
              <a:t> </a:t>
            </a:r>
            <a:r>
              <a:rPr lang="ru-RU" sz="2400" b="1" dirty="0" err="1"/>
              <a:t>документів</a:t>
            </a:r>
            <a:r>
              <a:rPr lang="ru-RU" sz="2400" b="1" dirty="0"/>
              <a:t>, печаток, </a:t>
            </a:r>
            <a:r>
              <a:rPr lang="ru-RU" sz="2400" b="1" dirty="0" err="1"/>
              <a:t>штампів</a:t>
            </a:r>
            <a:r>
              <a:rPr lang="ru-RU" sz="2400" b="1" dirty="0"/>
              <a:t> (</a:t>
            </a:r>
            <a:r>
              <a:rPr lang="uk-UA" sz="2400" b="1" dirty="0"/>
              <a:t>ст. 358  КК)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9467" y="1600200"/>
            <a:ext cx="8644465" cy="5257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sz="4900" i="1" dirty="0"/>
              <a:t>1. Підроблення посвідчення або іншого офіційного документа, який видається чи посвідчується підприємством, установою, організацією, громадянином-підприємцем, нотаріусом, державним реєстратором, суб’єктом державної реєстрації прав, особою, яка уповноважена на виконання функцій держави щодо реєстрації юридичних осіб, фізичних осіб - підприємців та громадських формувань, державним виконавцем, приватним виконавцем, аудитором чи іншою особою, яка має право видавати чи посвідчувати такі документи, і який надає права або звільняє від обов'язків, з метою використання його підроблювачем чи іншою особою або збут такого документа, а також виготовлення підроблених печаток, штампів чи бланків підприємств, установ чи організацій незалежно від форми власності, інших офіційних печаток, штампів чи бланків з тією самою метою або їх збут -</a:t>
            </a:r>
            <a:endParaRPr lang="ru-RU" sz="4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3933"/>
            <a:ext cx="8229600" cy="6519333"/>
          </a:xfrm>
        </p:spPr>
        <p:txBody>
          <a:bodyPr>
            <a:normAutofit fontScale="70000" lnSpcReduction="20000"/>
          </a:bodyPr>
          <a:lstStyle/>
          <a:p>
            <a:pPr marL="0" indent="449263" algn="just">
              <a:buNone/>
            </a:pPr>
            <a:r>
              <a:rPr lang="ru-RU" i="1" dirty="0"/>
              <a:t>2. </a:t>
            </a:r>
            <a:r>
              <a:rPr lang="ru-RU" i="1" dirty="0" err="1"/>
              <a:t>Складання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видача</a:t>
            </a:r>
            <a:r>
              <a:rPr lang="ru-RU" i="1" dirty="0"/>
              <a:t> </a:t>
            </a:r>
            <a:r>
              <a:rPr lang="ru-RU" i="1" dirty="0" err="1"/>
              <a:t>працівником</a:t>
            </a:r>
            <a:r>
              <a:rPr lang="ru-RU" i="1" dirty="0"/>
              <a:t> </a:t>
            </a:r>
            <a:r>
              <a:rPr lang="ru-RU" i="1" dirty="0" err="1"/>
              <a:t>юридичної</a:t>
            </a:r>
            <a:r>
              <a:rPr lang="ru-RU" i="1" dirty="0"/>
              <a:t> особи </a:t>
            </a:r>
            <a:r>
              <a:rPr lang="ru-RU" i="1" dirty="0" err="1"/>
              <a:t>незалежно</a:t>
            </a:r>
            <a:r>
              <a:rPr lang="ru-RU" i="1" dirty="0"/>
              <a:t> від </a:t>
            </a:r>
            <a:r>
              <a:rPr lang="ru-RU" i="1" dirty="0" err="1"/>
              <a:t>форми</a:t>
            </a:r>
            <a:r>
              <a:rPr lang="ru-RU" i="1" dirty="0"/>
              <a:t> </a:t>
            </a:r>
            <a:r>
              <a:rPr lang="ru-RU" i="1" dirty="0" err="1"/>
              <a:t>власності</a:t>
            </a:r>
            <a:r>
              <a:rPr lang="ru-RU" i="1" dirty="0"/>
              <a:t>, </a:t>
            </a:r>
            <a:r>
              <a:rPr lang="ru-RU" i="1" dirty="0" err="1"/>
              <a:t>який</a:t>
            </a:r>
            <a:r>
              <a:rPr lang="ru-RU" i="1" dirty="0"/>
              <a:t> не </a:t>
            </a:r>
            <a:r>
              <a:rPr lang="ru-RU" i="1" dirty="0" err="1"/>
              <a:t>є</a:t>
            </a:r>
            <a:r>
              <a:rPr lang="ru-RU" i="1" dirty="0"/>
              <a:t> </a:t>
            </a:r>
            <a:r>
              <a:rPr lang="ru-RU" i="1" dirty="0" err="1"/>
              <a:t>службовою</a:t>
            </a:r>
            <a:r>
              <a:rPr lang="ru-RU" i="1" dirty="0"/>
              <a:t> особою, </a:t>
            </a:r>
            <a:r>
              <a:rPr lang="ru-RU" i="1" dirty="0" err="1"/>
              <a:t>складання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видача</a:t>
            </a:r>
            <a:r>
              <a:rPr lang="ru-RU" i="1" dirty="0"/>
              <a:t> </a:t>
            </a:r>
            <a:r>
              <a:rPr lang="ru-RU" i="1" dirty="0" err="1"/>
              <a:t>приватним</a:t>
            </a:r>
            <a:r>
              <a:rPr lang="ru-RU" i="1" dirty="0"/>
              <a:t> </a:t>
            </a:r>
            <a:r>
              <a:rPr lang="ru-RU" i="1" dirty="0" err="1"/>
              <a:t>підприємцем</a:t>
            </a:r>
            <a:r>
              <a:rPr lang="ru-RU" i="1" dirty="0"/>
              <a:t>, аудитором, </a:t>
            </a:r>
            <a:r>
              <a:rPr lang="ru-RU" i="1" dirty="0" err="1"/>
              <a:t>експертом</a:t>
            </a:r>
            <a:r>
              <a:rPr lang="ru-RU" i="1" dirty="0"/>
              <a:t>, </a:t>
            </a:r>
            <a:r>
              <a:rPr lang="ru-RU" i="1" dirty="0" err="1"/>
              <a:t>оцінювачем</a:t>
            </a:r>
            <a:r>
              <a:rPr lang="ru-RU" i="1" dirty="0"/>
              <a:t>, адвокатом, </a:t>
            </a:r>
            <a:r>
              <a:rPr lang="ru-RU" i="1" dirty="0" err="1"/>
              <a:t>нотаріусом</a:t>
            </a:r>
            <a:r>
              <a:rPr lang="ru-RU" i="1" dirty="0"/>
              <a:t>, </a:t>
            </a:r>
            <a:r>
              <a:rPr lang="ru-RU" i="1" dirty="0" err="1"/>
              <a:t>державним</a:t>
            </a:r>
            <a:r>
              <a:rPr lang="ru-RU" i="1" dirty="0"/>
              <a:t> </a:t>
            </a:r>
            <a:r>
              <a:rPr lang="ru-RU" i="1" dirty="0" err="1"/>
              <a:t>реєстратором</a:t>
            </a:r>
            <a:r>
              <a:rPr lang="ru-RU" i="1" dirty="0"/>
              <a:t>, </a:t>
            </a:r>
            <a:r>
              <a:rPr lang="ru-RU" i="1" dirty="0" err="1"/>
              <a:t>суб’єктом</a:t>
            </a:r>
            <a:r>
              <a:rPr lang="ru-RU" i="1" dirty="0"/>
              <a:t> </a:t>
            </a:r>
            <a:r>
              <a:rPr lang="ru-RU" i="1" dirty="0" err="1"/>
              <a:t>державної</a:t>
            </a:r>
            <a:r>
              <a:rPr lang="ru-RU" i="1" dirty="0"/>
              <a:t> </a:t>
            </a:r>
            <a:r>
              <a:rPr lang="ru-RU" i="1" dirty="0" err="1"/>
              <a:t>реєстрації</a:t>
            </a:r>
            <a:r>
              <a:rPr lang="ru-RU" i="1" dirty="0"/>
              <a:t> прав, особою, яка </a:t>
            </a:r>
            <a:r>
              <a:rPr lang="ru-RU" i="1" dirty="0" err="1"/>
              <a:t>уповноважена</a:t>
            </a:r>
            <a:r>
              <a:rPr lang="ru-RU" i="1" dirty="0"/>
              <a:t> на </a:t>
            </a:r>
            <a:r>
              <a:rPr lang="ru-RU" i="1" dirty="0" err="1"/>
              <a:t>виконання</a:t>
            </a:r>
            <a:r>
              <a:rPr lang="ru-RU" i="1" dirty="0"/>
              <a:t> </a:t>
            </a:r>
            <a:r>
              <a:rPr lang="ru-RU" i="1" dirty="0" err="1"/>
              <a:t>функцій</a:t>
            </a:r>
            <a:r>
              <a:rPr lang="ru-RU" i="1" dirty="0"/>
              <a:t> </a:t>
            </a:r>
            <a:r>
              <a:rPr lang="ru-RU" i="1" dirty="0" err="1"/>
              <a:t>держави</a:t>
            </a:r>
            <a:r>
              <a:rPr lang="ru-RU" i="1" dirty="0"/>
              <a:t> </a:t>
            </a:r>
            <a:r>
              <a:rPr lang="ru-RU" i="1" dirty="0" err="1"/>
              <a:t>щодо</a:t>
            </a:r>
            <a:r>
              <a:rPr lang="ru-RU" i="1" dirty="0"/>
              <a:t> </a:t>
            </a:r>
            <a:r>
              <a:rPr lang="ru-RU" i="1" dirty="0" err="1"/>
              <a:t>реєстрації</a:t>
            </a:r>
            <a:r>
              <a:rPr lang="ru-RU" i="1" dirty="0"/>
              <a:t> </a:t>
            </a:r>
            <a:r>
              <a:rPr lang="ru-RU" i="1" dirty="0" err="1"/>
              <a:t>юридичних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, </a:t>
            </a:r>
            <a:r>
              <a:rPr lang="ru-RU" i="1" dirty="0" err="1"/>
              <a:t>фізичних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 - </a:t>
            </a:r>
            <a:r>
              <a:rPr lang="ru-RU" i="1" dirty="0" err="1"/>
              <a:t>підприємців</a:t>
            </a:r>
            <a:r>
              <a:rPr lang="ru-RU" i="1" dirty="0"/>
              <a:t> та </a:t>
            </a:r>
            <a:r>
              <a:rPr lang="ru-RU" i="1" dirty="0" err="1"/>
              <a:t>громадських</a:t>
            </a:r>
            <a:r>
              <a:rPr lang="ru-RU" i="1" dirty="0"/>
              <a:t> </a:t>
            </a:r>
            <a:r>
              <a:rPr lang="ru-RU" i="1" dirty="0" err="1"/>
              <a:t>формувань</a:t>
            </a:r>
            <a:r>
              <a:rPr lang="ru-RU" i="1" dirty="0"/>
              <a:t>, </a:t>
            </a:r>
            <a:r>
              <a:rPr lang="ru-RU" i="1" dirty="0" err="1"/>
              <a:t>державним</a:t>
            </a:r>
            <a:r>
              <a:rPr lang="ru-RU" i="1" dirty="0"/>
              <a:t> </a:t>
            </a:r>
            <a:r>
              <a:rPr lang="ru-RU" i="1" dirty="0" err="1"/>
              <a:t>виконавцем</a:t>
            </a:r>
            <a:r>
              <a:rPr lang="ru-RU" i="1" dirty="0"/>
              <a:t>, </a:t>
            </a:r>
            <a:r>
              <a:rPr lang="ru-RU" i="1" dirty="0" err="1"/>
              <a:t>приватним</a:t>
            </a:r>
            <a:r>
              <a:rPr lang="ru-RU" i="1" dirty="0"/>
              <a:t> </a:t>
            </a:r>
            <a:r>
              <a:rPr lang="ru-RU" i="1" dirty="0" err="1"/>
              <a:t>виконавцем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іншою</a:t>
            </a:r>
            <a:r>
              <a:rPr lang="ru-RU" i="1" dirty="0"/>
              <a:t> особою, яка </a:t>
            </a:r>
            <a:r>
              <a:rPr lang="ru-RU" i="1" dirty="0" err="1"/>
              <a:t>здійснює</a:t>
            </a:r>
            <a:r>
              <a:rPr lang="ru-RU" i="1" dirty="0"/>
              <a:t> </a:t>
            </a:r>
            <a:r>
              <a:rPr lang="ru-RU" i="1" dirty="0" err="1"/>
              <a:t>професійну</a:t>
            </a:r>
            <a:r>
              <a:rPr lang="ru-RU" i="1" dirty="0"/>
              <a:t> </a:t>
            </a:r>
            <a:r>
              <a:rPr lang="ru-RU" i="1" dirty="0" err="1"/>
              <a:t>діяльність</a:t>
            </a:r>
            <a:r>
              <a:rPr lang="ru-RU" i="1" dirty="0"/>
              <a:t>, </a:t>
            </a:r>
            <a:r>
              <a:rPr lang="ru-RU" i="1" dirty="0" err="1"/>
              <a:t>пов’язану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</a:t>
            </a:r>
            <a:r>
              <a:rPr lang="ru-RU" i="1" dirty="0" err="1"/>
              <a:t>наданням</a:t>
            </a:r>
            <a:r>
              <a:rPr lang="ru-RU" i="1" dirty="0"/>
              <a:t> </a:t>
            </a:r>
            <a:r>
              <a:rPr lang="ru-RU" i="1" dirty="0" err="1"/>
              <a:t>публічних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адміністративних</a:t>
            </a:r>
            <a:r>
              <a:rPr lang="ru-RU" i="1" dirty="0"/>
              <a:t> </a:t>
            </a:r>
            <a:r>
              <a:rPr lang="ru-RU" i="1" dirty="0" err="1"/>
              <a:t>послуг</a:t>
            </a:r>
            <a:r>
              <a:rPr lang="ru-RU" i="1" dirty="0"/>
              <a:t>, </a:t>
            </a:r>
            <a:r>
              <a:rPr lang="ru-RU" i="1" dirty="0" err="1"/>
              <a:t>завідомо</a:t>
            </a:r>
            <a:r>
              <a:rPr lang="ru-RU" i="1" dirty="0"/>
              <a:t> </a:t>
            </a:r>
            <a:r>
              <a:rPr lang="ru-RU" i="1" dirty="0" err="1"/>
              <a:t>підроблених</a:t>
            </a:r>
            <a:r>
              <a:rPr lang="ru-RU" i="1" dirty="0"/>
              <a:t> </a:t>
            </a:r>
            <a:r>
              <a:rPr lang="ru-RU" i="1" dirty="0" err="1"/>
              <a:t>офіційних</a:t>
            </a:r>
            <a:r>
              <a:rPr lang="ru-RU" i="1" dirty="0"/>
              <a:t> </a:t>
            </a:r>
            <a:r>
              <a:rPr lang="ru-RU" i="1" dirty="0" err="1"/>
              <a:t>документів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посвідчують</a:t>
            </a:r>
            <a:r>
              <a:rPr lang="ru-RU" i="1" dirty="0"/>
              <a:t> </a:t>
            </a:r>
            <a:r>
              <a:rPr lang="ru-RU" i="1" dirty="0" err="1"/>
              <a:t>певні</a:t>
            </a:r>
            <a:r>
              <a:rPr lang="ru-RU" i="1" dirty="0"/>
              <a:t> </a:t>
            </a:r>
            <a:r>
              <a:rPr lang="ru-RU" i="1" dirty="0" err="1"/>
              <a:t>факти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мають</a:t>
            </a:r>
            <a:r>
              <a:rPr lang="ru-RU" i="1" dirty="0"/>
              <a:t> </a:t>
            </a:r>
            <a:r>
              <a:rPr lang="ru-RU" i="1" dirty="0" err="1"/>
              <a:t>юридичне</a:t>
            </a:r>
            <a:r>
              <a:rPr lang="ru-RU" i="1" dirty="0"/>
              <a:t> </a:t>
            </a:r>
            <a:r>
              <a:rPr lang="ru-RU" i="1" dirty="0" err="1"/>
              <a:t>значення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надають</a:t>
            </a:r>
            <a:r>
              <a:rPr lang="ru-RU" i="1" dirty="0"/>
              <a:t> </a:t>
            </a:r>
            <a:r>
              <a:rPr lang="ru-RU" i="1" dirty="0" err="1"/>
              <a:t>певні</a:t>
            </a:r>
            <a:r>
              <a:rPr lang="ru-RU" i="1" dirty="0"/>
              <a:t> права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звільняють</a:t>
            </a:r>
            <a:r>
              <a:rPr lang="ru-RU" i="1" dirty="0"/>
              <a:t> від </a:t>
            </a:r>
            <a:r>
              <a:rPr lang="ru-RU" i="1" dirty="0" err="1"/>
              <a:t>обов'язків</a:t>
            </a:r>
            <a:r>
              <a:rPr lang="ru-RU" i="1" dirty="0"/>
              <a:t>, </a:t>
            </a:r>
            <a:r>
              <a:rPr lang="ru-RU" i="1" dirty="0" err="1"/>
              <a:t>підроблення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метою </a:t>
            </a:r>
            <a:r>
              <a:rPr lang="ru-RU" i="1" dirty="0" err="1"/>
              <a:t>використання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збуту</a:t>
            </a:r>
            <a:r>
              <a:rPr lang="ru-RU" i="1" dirty="0"/>
              <a:t> </a:t>
            </a:r>
            <a:r>
              <a:rPr lang="ru-RU" i="1" dirty="0" err="1"/>
              <a:t>посвідчень</a:t>
            </a:r>
            <a:r>
              <a:rPr lang="ru-RU" i="1" dirty="0"/>
              <a:t>, </a:t>
            </a:r>
            <a:r>
              <a:rPr lang="ru-RU" i="1" dirty="0" err="1"/>
              <a:t>інших</a:t>
            </a:r>
            <a:r>
              <a:rPr lang="ru-RU" i="1" dirty="0"/>
              <a:t> </a:t>
            </a:r>
            <a:r>
              <a:rPr lang="ru-RU" i="1" dirty="0" err="1"/>
              <a:t>офіційних</a:t>
            </a:r>
            <a:r>
              <a:rPr lang="ru-RU" i="1" dirty="0"/>
              <a:t> </a:t>
            </a:r>
            <a:r>
              <a:rPr lang="ru-RU" i="1" dirty="0" err="1"/>
              <a:t>документів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складені</a:t>
            </a:r>
            <a:r>
              <a:rPr lang="ru-RU" i="1" dirty="0"/>
              <a:t> у </a:t>
            </a:r>
            <a:r>
              <a:rPr lang="ru-RU" i="1" dirty="0" err="1"/>
              <a:t>визначеній</a:t>
            </a:r>
            <a:r>
              <a:rPr lang="ru-RU" i="1" dirty="0"/>
              <a:t> законом </a:t>
            </a:r>
            <a:r>
              <a:rPr lang="ru-RU" i="1" dirty="0" err="1"/>
              <a:t>формі</a:t>
            </a:r>
            <a:r>
              <a:rPr lang="ru-RU" i="1" dirty="0"/>
              <a:t> та </a:t>
            </a:r>
            <a:r>
              <a:rPr lang="ru-RU" i="1" dirty="0" err="1"/>
              <a:t>містять</a:t>
            </a:r>
            <a:r>
              <a:rPr lang="ru-RU" i="1" dirty="0"/>
              <a:t> </a:t>
            </a:r>
            <a:r>
              <a:rPr lang="ru-RU" i="1" dirty="0" err="1"/>
              <a:t>передбачені</a:t>
            </a:r>
            <a:r>
              <a:rPr lang="ru-RU" i="1" dirty="0"/>
              <a:t> законом </a:t>
            </a:r>
            <a:r>
              <a:rPr lang="ru-RU" i="1" dirty="0" err="1"/>
              <a:t>реквізити</a:t>
            </a:r>
            <a:r>
              <a:rPr lang="ru-RU" i="1" dirty="0"/>
              <a:t>, </a:t>
            </a:r>
            <a:r>
              <a:rPr lang="ru-RU" i="1" dirty="0" err="1"/>
              <a:t>виготовлення</a:t>
            </a:r>
            <a:r>
              <a:rPr lang="ru-RU" i="1" dirty="0"/>
              <a:t> </a:t>
            </a:r>
            <a:r>
              <a:rPr lang="ru-RU" i="1" dirty="0" err="1"/>
              <a:t>підроблених</a:t>
            </a:r>
            <a:r>
              <a:rPr lang="ru-RU" i="1" dirty="0"/>
              <a:t> </a:t>
            </a:r>
            <a:r>
              <a:rPr lang="ru-RU" i="1" dirty="0" err="1"/>
              <a:t>офіційних</a:t>
            </a:r>
            <a:r>
              <a:rPr lang="ru-RU" i="1" dirty="0"/>
              <a:t> печаток, </a:t>
            </a:r>
            <a:r>
              <a:rPr lang="ru-RU" i="1" dirty="0" err="1"/>
              <a:t>штампів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бланків</a:t>
            </a:r>
            <a:r>
              <a:rPr lang="ru-RU" i="1" dirty="0"/>
              <a:t> </a:t>
            </a:r>
            <a:r>
              <a:rPr lang="ru-RU" i="1" dirty="0" err="1"/>
              <a:t>з</a:t>
            </a:r>
            <a:r>
              <a:rPr lang="ru-RU" i="1" dirty="0"/>
              <a:t> метою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збуту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їх</a:t>
            </a:r>
            <a:r>
              <a:rPr lang="ru-RU" i="1" dirty="0"/>
              <a:t> </a:t>
            </a:r>
            <a:r>
              <a:rPr lang="ru-RU" i="1" dirty="0" err="1"/>
              <a:t>збут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збут</a:t>
            </a:r>
            <a:r>
              <a:rPr lang="ru-RU" i="1" dirty="0"/>
              <a:t> </a:t>
            </a:r>
            <a:r>
              <a:rPr lang="ru-RU" i="1" dirty="0" err="1"/>
              <a:t>завідомо</a:t>
            </a:r>
            <a:r>
              <a:rPr lang="ru-RU" i="1" dirty="0"/>
              <a:t> </a:t>
            </a:r>
            <a:r>
              <a:rPr lang="ru-RU" i="1" dirty="0" err="1"/>
              <a:t>підроблених</a:t>
            </a:r>
            <a:r>
              <a:rPr lang="ru-RU" i="1" dirty="0"/>
              <a:t> </a:t>
            </a:r>
            <a:r>
              <a:rPr lang="ru-RU" i="1" dirty="0" err="1"/>
              <a:t>офіційних</a:t>
            </a:r>
            <a:r>
              <a:rPr lang="ru-RU" i="1" dirty="0"/>
              <a:t> </a:t>
            </a:r>
            <a:r>
              <a:rPr lang="ru-RU" i="1" dirty="0" err="1"/>
              <a:t>документів</a:t>
            </a:r>
            <a:r>
              <a:rPr lang="ru-RU" i="1" dirty="0"/>
              <a:t>, у тому </a:t>
            </a:r>
            <a:r>
              <a:rPr lang="ru-RU" i="1" dirty="0" err="1"/>
              <a:t>числі</a:t>
            </a:r>
            <a:r>
              <a:rPr lang="ru-RU" i="1" dirty="0"/>
              <a:t> </a:t>
            </a:r>
            <a:r>
              <a:rPr lang="ru-RU" i="1" dirty="0" err="1"/>
              <a:t>особистих</a:t>
            </a:r>
            <a:r>
              <a:rPr lang="ru-RU" i="1" dirty="0"/>
              <a:t> </a:t>
            </a:r>
            <a:r>
              <a:rPr lang="ru-RU" i="1" dirty="0" err="1"/>
              <a:t>документів</a:t>
            </a:r>
            <a:r>
              <a:rPr lang="ru-RU" i="1" dirty="0"/>
              <a:t> особи, -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/>
              <a:t>3. </a:t>
            </a:r>
            <a:r>
              <a:rPr lang="ru-RU" i="1" dirty="0" err="1"/>
              <a:t>Дії</a:t>
            </a:r>
            <a:r>
              <a:rPr lang="ru-RU" i="1" dirty="0"/>
              <a:t>, </a:t>
            </a:r>
            <a:r>
              <a:rPr lang="ru-RU" i="1" dirty="0" err="1"/>
              <a:t>передбачені</a:t>
            </a:r>
            <a:r>
              <a:rPr lang="ru-RU" i="1" dirty="0"/>
              <a:t> </a:t>
            </a:r>
            <a:r>
              <a:rPr lang="ru-RU" i="1" dirty="0" err="1"/>
              <a:t>частинами</a:t>
            </a:r>
            <a:r>
              <a:rPr lang="ru-RU" i="1" dirty="0"/>
              <a:t> </a:t>
            </a:r>
            <a:r>
              <a:rPr lang="ru-RU" i="1" dirty="0" err="1"/>
              <a:t>першою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другою </a:t>
            </a:r>
            <a:r>
              <a:rPr lang="ru-RU" i="1" dirty="0" err="1"/>
              <a:t>цієї</a:t>
            </a:r>
            <a:r>
              <a:rPr lang="ru-RU" i="1" dirty="0"/>
              <a:t> </a:t>
            </a:r>
            <a:r>
              <a:rPr lang="ru-RU" i="1" dirty="0" err="1"/>
              <a:t>статті</a:t>
            </a:r>
            <a:r>
              <a:rPr lang="ru-RU" i="1" dirty="0"/>
              <a:t>, </a:t>
            </a:r>
            <a:r>
              <a:rPr lang="ru-RU" i="1" dirty="0" err="1"/>
              <a:t>вчинені</a:t>
            </a:r>
            <a:r>
              <a:rPr lang="ru-RU" i="1" dirty="0"/>
              <a:t> повторно </a:t>
            </a:r>
            <a:r>
              <a:rPr lang="ru-RU" i="1" dirty="0" err="1"/>
              <a:t>або</a:t>
            </a:r>
            <a:r>
              <a:rPr lang="ru-RU" i="1" dirty="0"/>
              <a:t> за </a:t>
            </a:r>
            <a:r>
              <a:rPr lang="ru-RU" i="1" dirty="0" err="1"/>
              <a:t>попередньою</a:t>
            </a:r>
            <a:r>
              <a:rPr lang="ru-RU" i="1" dirty="0"/>
              <a:t> </a:t>
            </a:r>
            <a:r>
              <a:rPr lang="ru-RU" i="1" dirty="0" err="1"/>
              <a:t>змовою</a:t>
            </a:r>
            <a:r>
              <a:rPr lang="ru-RU" i="1" dirty="0"/>
              <a:t> </a:t>
            </a:r>
            <a:r>
              <a:rPr lang="ru-RU" i="1" dirty="0" err="1"/>
              <a:t>групою</a:t>
            </a:r>
            <a:r>
              <a:rPr lang="ru-RU" i="1" dirty="0"/>
              <a:t> </a:t>
            </a:r>
            <a:r>
              <a:rPr lang="ru-RU" i="1" dirty="0" err="1"/>
              <a:t>осіб</a:t>
            </a:r>
            <a:r>
              <a:rPr lang="ru-RU" i="1" dirty="0"/>
              <a:t>, -</a:t>
            </a:r>
            <a:endParaRPr lang="ru-RU" dirty="0"/>
          </a:p>
          <a:p>
            <a:pPr marL="0" indent="449263" algn="just">
              <a:buNone/>
            </a:pPr>
            <a:r>
              <a:rPr lang="ru-RU" i="1" dirty="0"/>
              <a:t>4. </a:t>
            </a:r>
            <a:r>
              <a:rPr lang="ru-RU" i="1" dirty="0" err="1"/>
              <a:t>Використання</a:t>
            </a:r>
            <a:r>
              <a:rPr lang="ru-RU" i="1" dirty="0"/>
              <a:t> </a:t>
            </a:r>
            <a:r>
              <a:rPr lang="ru-RU" i="1" dirty="0" err="1"/>
              <a:t>завідомо</a:t>
            </a:r>
            <a:r>
              <a:rPr lang="ru-RU" i="1" dirty="0"/>
              <a:t> </a:t>
            </a:r>
            <a:r>
              <a:rPr lang="ru-RU" i="1" dirty="0" err="1"/>
              <a:t>підробленого</a:t>
            </a:r>
            <a:r>
              <a:rPr lang="ru-RU" i="1" dirty="0"/>
              <a:t> документа -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734"/>
            <a:ext cx="8229600" cy="5804430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/>
              <a:t>Безпосередній об'єкт</a:t>
            </a:r>
            <a:r>
              <a:rPr lang="uk-UA" dirty="0"/>
              <a:t> - встановлений законодавством порядок обігу і використання офіційних та деяких приватних документів, який забезпечує нормальну діяльність підприємств, установ, організацій незалежно від форми власності, а також права і законні інтереси громадян, порядок документального посвідчення фактів, які мають юридичне значення.</a:t>
            </a:r>
            <a:endParaRPr lang="ru-RU" dirty="0"/>
          </a:p>
        </p:txBody>
      </p:sp>
      <p:pic>
        <p:nvPicPr>
          <p:cNvPr id="44034" name="Picture 2" descr="C:\Users\lenvo\Desktop\f60d4994b729dae5a94eb6f94345535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233333"/>
            <a:ext cx="5185834" cy="2457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8229"/>
          </a:xfrm>
        </p:spPr>
        <p:txBody>
          <a:bodyPr>
            <a:normAutofit fontScale="90000"/>
          </a:bodyPr>
          <a:lstStyle/>
          <a:p>
            <a:r>
              <a:rPr lang="uk-UA" dirty="0"/>
              <a:t>Предмет (ч. 1 ст. 358)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7534"/>
            <a:ext cx="8229600" cy="5571066"/>
          </a:xfrm>
        </p:spPr>
        <p:txBody>
          <a:bodyPr>
            <a:normAutofit fontScale="85000" lnSpcReduction="20000"/>
          </a:bodyPr>
          <a:lstStyle/>
          <a:p>
            <a:pPr marL="0" indent="449263" algn="just">
              <a:buNone/>
            </a:pPr>
            <a:r>
              <a:rPr lang="uk-UA" dirty="0"/>
              <a:t>1) посвідчення або інший офіційний документ, який видається чи посвідчується підприємством, установою, організацією, громадянином-підприємцем, нотаріусом, державним реєстратором, суб’єктом державної реєстрації прав, особою, яка уповноважена на виконання функцій держави щодо реєстрації юридичних осіб, фізичних осіб - підприємців та громадських формувань, державним виконавцем, приватним виконавцем, аудитором чи іншою особою, яка має право видавати чи посвідчувати такі документи, і який надає права або звільняє від обов'язків; </a:t>
            </a:r>
            <a:endParaRPr lang="ru-RU" dirty="0"/>
          </a:p>
          <a:p>
            <a:pPr marL="0" indent="449263" algn="just">
              <a:buNone/>
            </a:pPr>
            <a:r>
              <a:rPr lang="uk-UA" dirty="0"/>
              <a:t>2) печатки, штампи чи бланки підприємств, установ чи організацій незалежно від форми власності, інші офіційні печатки, штампи чи бланки.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8734" y="143933"/>
            <a:ext cx="8229600" cy="4525963"/>
          </a:xfrm>
        </p:spPr>
        <p:txBody>
          <a:bodyPr/>
          <a:lstStyle/>
          <a:p>
            <a:r>
              <a:rPr lang="ru-RU" b="1" i="1" dirty="0" err="1"/>
              <a:t>Посвідчення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документ,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володільця</a:t>
            </a:r>
            <a:r>
              <a:rPr lang="ru-RU" dirty="0"/>
              <a:t> і </a:t>
            </a:r>
            <a:r>
              <a:rPr lang="ru-RU" dirty="0" err="1"/>
              <a:t>офіційно</a:t>
            </a:r>
            <a:r>
              <a:rPr lang="ru-RU" dirty="0"/>
              <a:t> </a:t>
            </a:r>
            <a:r>
              <a:rPr lang="ru-RU" dirty="0" err="1"/>
              <a:t>посвідчує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особу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правовий</a:t>
            </a:r>
            <a:r>
              <a:rPr lang="ru-RU" dirty="0"/>
              <a:t> статус</a:t>
            </a:r>
          </a:p>
        </p:txBody>
      </p:sp>
      <p:pic>
        <p:nvPicPr>
          <p:cNvPr id="46082" name="Picture 2" descr="ÐÐ°ÑÑÐ¸Ð½ÐºÐ¸ Ð¿Ð¾ Ð·Ð°Ð¿ÑÐ¾ÑÑ Ð¿Ð¾ÑÐ²ÑÐ´ÑÐµÐ½Ð½Ñ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429933"/>
            <a:ext cx="7620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8229"/>
          </a:xfrm>
        </p:spPr>
        <p:txBody>
          <a:bodyPr>
            <a:normAutofit fontScale="90000"/>
          </a:bodyPr>
          <a:lstStyle/>
          <a:p>
            <a:r>
              <a:rPr lang="uk-UA" dirty="0"/>
              <a:t>Предмет (ч. 2 ст. 358)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7534"/>
            <a:ext cx="8229600" cy="2150533"/>
          </a:xfrm>
        </p:spPr>
        <p:txBody>
          <a:bodyPr>
            <a:normAutofit/>
          </a:bodyPr>
          <a:lstStyle/>
          <a:p>
            <a:pPr marL="0" indent="449263" algn="just">
              <a:buNone/>
            </a:pPr>
            <a:r>
              <a:rPr lang="ru-RU" sz="2800" dirty="0" err="1"/>
              <a:t>будь-які</a:t>
            </a:r>
            <a:r>
              <a:rPr lang="ru-RU" sz="2800" dirty="0"/>
              <a:t> </a:t>
            </a:r>
            <a:r>
              <a:rPr lang="ru-RU" sz="2800" dirty="0" err="1"/>
              <a:t>офіційні</a:t>
            </a:r>
            <a:r>
              <a:rPr lang="ru-RU" sz="2800" dirty="0"/>
              <a:t> </a:t>
            </a:r>
            <a:r>
              <a:rPr lang="ru-RU" sz="2800" dirty="0" err="1"/>
              <a:t>документи</a:t>
            </a:r>
            <a:r>
              <a:rPr lang="ru-RU" sz="2800" dirty="0"/>
              <a:t> (у тому </a:t>
            </a:r>
            <a:r>
              <a:rPr lang="ru-RU" sz="2800" dirty="0" err="1"/>
              <a:t>числі</a:t>
            </a:r>
            <a:r>
              <a:rPr lang="ru-RU" sz="2800" dirty="0"/>
              <a:t> </a:t>
            </a:r>
            <a:r>
              <a:rPr lang="ru-RU" sz="2800" dirty="0" err="1"/>
              <a:t>особисті</a:t>
            </a:r>
            <a:r>
              <a:rPr lang="ru-RU" sz="2800" dirty="0"/>
              <a:t> </a:t>
            </a:r>
            <a:r>
              <a:rPr lang="ru-RU" sz="2800" dirty="0" err="1"/>
              <a:t>документи</a:t>
            </a:r>
            <a:r>
              <a:rPr lang="ru-RU" sz="2800" dirty="0"/>
              <a:t> особи), а не </a:t>
            </a:r>
            <a:r>
              <a:rPr lang="ru-RU" sz="2800" dirty="0" err="1"/>
              <a:t>лише</a:t>
            </a:r>
            <a:r>
              <a:rPr lang="ru-RU" sz="2800" dirty="0"/>
              <a:t> </a:t>
            </a:r>
            <a:r>
              <a:rPr lang="ru-RU" sz="2800" dirty="0" err="1"/>
              <a:t>ті</a:t>
            </a:r>
            <a:r>
              <a:rPr lang="ru-RU" sz="2800" dirty="0"/>
              <a:t> </a:t>
            </a:r>
            <a:r>
              <a:rPr lang="ru-RU" sz="2800" dirty="0" err="1"/>
              <a:t>з</a:t>
            </a:r>
            <a:r>
              <a:rPr lang="ru-RU" sz="2800" dirty="0"/>
              <a:t> них</a:t>
            </a:r>
            <a:r>
              <a:rPr lang="uk-UA" sz="2800" dirty="0"/>
              <a:t>,</a:t>
            </a:r>
            <a:r>
              <a:rPr lang="ru-RU" sz="2800" dirty="0"/>
              <a:t>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надають</a:t>
            </a:r>
            <a:r>
              <a:rPr lang="ru-RU" sz="2800" dirty="0"/>
              <a:t> права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звільняють</a:t>
            </a:r>
            <a:r>
              <a:rPr lang="ru-RU" sz="2800" dirty="0"/>
              <a:t> від </a:t>
            </a:r>
            <a:r>
              <a:rPr lang="ru-RU" sz="2800" dirty="0" err="1"/>
              <a:t>обов'язків</a:t>
            </a:r>
            <a:r>
              <a:rPr lang="ru-RU" sz="2800" dirty="0"/>
              <a:t>, печатки, </a:t>
            </a:r>
            <a:r>
              <a:rPr lang="ru-RU" sz="2800" dirty="0" err="1"/>
              <a:t>штампи</a:t>
            </a:r>
            <a:r>
              <a:rPr lang="ru-RU" sz="2800" dirty="0"/>
              <a:t> бланки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76801" y="2751669"/>
            <a:ext cx="4114798" cy="37856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i="1" dirty="0"/>
              <a:t>Бланк</a:t>
            </a:r>
            <a:r>
              <a:rPr lang="ru-RU" sz="2400" dirty="0"/>
              <a:t> -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аркуш</a:t>
            </a:r>
            <a:r>
              <a:rPr lang="ru-RU" sz="2400" dirty="0"/>
              <a:t> </a:t>
            </a:r>
            <a:r>
              <a:rPr lang="ru-RU" sz="2400" dirty="0" err="1"/>
              <a:t>паперу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відбитком</a:t>
            </a:r>
            <a:r>
              <a:rPr lang="ru-RU" sz="2400" dirty="0"/>
              <a:t> на </a:t>
            </a:r>
            <a:r>
              <a:rPr lang="ru-RU" sz="2400" dirty="0" err="1"/>
              <a:t>ньому</a:t>
            </a:r>
            <a:r>
              <a:rPr lang="ru-RU" sz="2400" dirty="0"/>
              <a:t> штампу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інший</a:t>
            </a:r>
            <a:r>
              <a:rPr lang="ru-RU" sz="2400" dirty="0"/>
              <a:t> документ </a:t>
            </a:r>
            <a:r>
              <a:rPr lang="ru-RU" sz="2400" dirty="0" err="1"/>
              <a:t>з</a:t>
            </a:r>
            <a:r>
              <a:rPr lang="ru-RU" sz="2400" dirty="0"/>
              <a:t> </a:t>
            </a:r>
            <a:r>
              <a:rPr lang="ru-RU" sz="2400" dirty="0" err="1"/>
              <a:t>частково</a:t>
            </a:r>
            <a:r>
              <a:rPr lang="ru-RU" sz="2400" dirty="0"/>
              <a:t> </a:t>
            </a:r>
            <a:r>
              <a:rPr lang="ru-RU" sz="2400" dirty="0" err="1"/>
              <a:t>надрукованим</a:t>
            </a:r>
            <a:r>
              <a:rPr lang="ru-RU" sz="2400" dirty="0"/>
              <a:t> </a:t>
            </a:r>
            <a:r>
              <a:rPr lang="ru-RU" sz="2400" dirty="0" err="1"/>
              <a:t>друкарським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іншим</a:t>
            </a:r>
            <a:r>
              <a:rPr lang="ru-RU" sz="2400" dirty="0"/>
              <a:t> способом текстом, </a:t>
            </a:r>
            <a:r>
              <a:rPr lang="ru-RU" sz="2400" dirty="0" err="1"/>
              <a:t>який</a:t>
            </a:r>
            <a:r>
              <a:rPr lang="ru-RU" sz="2400" dirty="0"/>
              <a:t> для остаточного </a:t>
            </a:r>
            <a:r>
              <a:rPr lang="ru-RU" sz="2400" dirty="0" err="1"/>
              <a:t>складання</a:t>
            </a:r>
            <a:r>
              <a:rPr lang="ru-RU" sz="2400" dirty="0"/>
              <a:t> документа </a:t>
            </a:r>
            <a:r>
              <a:rPr lang="ru-RU" sz="2400" dirty="0" err="1"/>
              <a:t>потребує</a:t>
            </a:r>
            <a:r>
              <a:rPr lang="ru-RU" sz="2400" dirty="0"/>
              <a:t> </a:t>
            </a:r>
            <a:r>
              <a:rPr lang="ru-RU" sz="2400" dirty="0" err="1"/>
              <a:t>подальшого</a:t>
            </a:r>
            <a:r>
              <a:rPr lang="ru-RU" sz="2400" dirty="0"/>
              <a:t> </a:t>
            </a:r>
            <a:r>
              <a:rPr lang="ru-RU" sz="2400" dirty="0" err="1"/>
              <a:t>заповнення</a:t>
            </a:r>
            <a:r>
              <a:rPr lang="ru-RU" sz="2400" dirty="0"/>
              <a:t> </a:t>
            </a:r>
            <a:r>
              <a:rPr lang="ru-RU" sz="2400" dirty="0" err="1"/>
              <a:t>відповідних</a:t>
            </a:r>
            <a:r>
              <a:rPr lang="ru-RU" sz="2400" dirty="0"/>
              <a:t> </a:t>
            </a:r>
            <a:r>
              <a:rPr lang="ru-RU" sz="2400" dirty="0" err="1"/>
              <a:t>реквізиті</a:t>
            </a:r>
            <a:r>
              <a:rPr lang="uk-UA" sz="2400" dirty="0"/>
              <a:t>в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6534" y="2946399"/>
            <a:ext cx="4021667" cy="34163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err="1"/>
              <a:t>Особисті</a:t>
            </a:r>
            <a:r>
              <a:rPr lang="ru-RU" sz="2400" b="1" dirty="0"/>
              <a:t> </a:t>
            </a:r>
            <a:r>
              <a:rPr lang="ru-RU" sz="2400" b="1" dirty="0" err="1"/>
              <a:t>документи</a:t>
            </a:r>
            <a:r>
              <a:rPr lang="ru-RU" sz="2400" b="1" dirty="0"/>
              <a:t> особи </a:t>
            </a:r>
            <a:r>
              <a:rPr lang="ru-RU" sz="2400" dirty="0"/>
              <a:t>- </a:t>
            </a:r>
            <a:r>
              <a:rPr lang="ru-RU" sz="2400" dirty="0" err="1"/>
              <a:t>офіційні</a:t>
            </a:r>
            <a:r>
              <a:rPr lang="ru-RU" sz="2400" dirty="0"/>
              <a:t> </a:t>
            </a:r>
            <a:r>
              <a:rPr lang="ru-RU" sz="2400" dirty="0" err="1"/>
              <a:t>документи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посвідчують</a:t>
            </a:r>
            <a:r>
              <a:rPr lang="ru-RU" sz="2400" dirty="0"/>
              <a:t> </a:t>
            </a:r>
            <a:r>
              <a:rPr lang="ru-RU" sz="2400" dirty="0" err="1"/>
              <a:t>ті</a:t>
            </a:r>
            <a:r>
              <a:rPr lang="ru-RU" sz="2400" dirty="0"/>
              <a:t> </a:t>
            </a:r>
            <a:r>
              <a:rPr lang="ru-RU" sz="2400" dirty="0" err="1"/>
              <a:t>події</a:t>
            </a:r>
            <a:r>
              <a:rPr lang="ru-RU" sz="2400" dirty="0"/>
              <a:t> і </a:t>
            </a:r>
            <a:r>
              <a:rPr lang="ru-RU" sz="2400" dirty="0" err="1"/>
              <a:t>факти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стосуються</a:t>
            </a:r>
            <a:r>
              <a:rPr lang="ru-RU" sz="2400" dirty="0"/>
              <a:t> </a:t>
            </a:r>
            <a:r>
              <a:rPr lang="ru-RU" sz="2400" dirty="0" err="1"/>
              <a:t>безпосередньо</a:t>
            </a:r>
            <a:r>
              <a:rPr lang="ru-RU" sz="2400" dirty="0"/>
              <a:t> особи (</a:t>
            </a:r>
            <a:r>
              <a:rPr lang="ru-RU" sz="2400" dirty="0" err="1"/>
              <a:t>це</a:t>
            </a:r>
            <a:r>
              <a:rPr lang="ru-RU" sz="2400" dirty="0"/>
              <a:t>, </a:t>
            </a:r>
            <a:r>
              <a:rPr lang="ru-RU" sz="2400" dirty="0" err="1"/>
              <a:t>наприклад</a:t>
            </a:r>
            <a:r>
              <a:rPr lang="ru-RU" sz="2400" dirty="0"/>
              <a:t>, </a:t>
            </a:r>
            <a:r>
              <a:rPr lang="ru-RU" sz="2400" dirty="0" err="1"/>
              <a:t>довідки</a:t>
            </a:r>
            <a:r>
              <a:rPr lang="ru-RU" sz="2400" dirty="0"/>
              <a:t> - про </a:t>
            </a:r>
            <a:r>
              <a:rPr lang="ru-RU" sz="2400" dirty="0" err="1"/>
              <a:t>місце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, </a:t>
            </a:r>
            <a:r>
              <a:rPr lang="ru-RU" sz="2400" dirty="0" err="1"/>
              <a:t>навчання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проживання</a:t>
            </a:r>
            <a:r>
              <a:rPr lang="ru-RU" sz="2400" dirty="0"/>
              <a:t> особи, </a:t>
            </a:r>
            <a:r>
              <a:rPr lang="ru-RU" sz="2400" dirty="0" err="1"/>
              <a:t>розмір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заробітної</a:t>
            </a:r>
            <a:r>
              <a:rPr lang="ru-RU" sz="2400" dirty="0"/>
              <a:t> плати </a:t>
            </a:r>
            <a:r>
              <a:rPr lang="ru-RU" sz="2400" dirty="0" err="1"/>
              <a:t>тощо</a:t>
            </a:r>
            <a:r>
              <a:rPr lang="ru-RU" sz="2400" dirty="0"/>
              <a:t>).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8229"/>
          </a:xfrm>
        </p:spPr>
        <p:txBody>
          <a:bodyPr>
            <a:normAutofit fontScale="90000"/>
          </a:bodyPr>
          <a:lstStyle/>
          <a:p>
            <a:r>
              <a:rPr lang="uk-UA" dirty="0"/>
              <a:t>Предмет (ч. 4 ст. 358)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7534"/>
            <a:ext cx="8229600" cy="2150533"/>
          </a:xfrm>
        </p:spPr>
        <p:txBody>
          <a:bodyPr>
            <a:normAutofit/>
          </a:bodyPr>
          <a:lstStyle/>
          <a:p>
            <a:pPr marL="0" indent="449263" algn="just">
              <a:buNone/>
            </a:pPr>
            <a:r>
              <a:rPr lang="ru-RU" dirty="0" err="1"/>
              <a:t>будь-який</a:t>
            </a:r>
            <a:r>
              <a:rPr lang="ru-RU" dirty="0"/>
              <a:t> документ, а не </a:t>
            </a:r>
            <a:r>
              <a:rPr lang="ru-RU" dirty="0" err="1"/>
              <a:t>лише</a:t>
            </a:r>
            <a:r>
              <a:rPr lang="ru-RU" dirty="0"/>
              <a:t> той, за </a:t>
            </a:r>
            <a:r>
              <a:rPr lang="ru-RU" dirty="0" err="1"/>
              <a:t>підроблення</a:t>
            </a:r>
            <a:r>
              <a:rPr lang="ru-RU" dirty="0"/>
              <a:t>,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у ч. 1 і ч. 2 ст. 358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0267" y="119269"/>
            <a:ext cx="8432799" cy="1159198"/>
          </a:xfrm>
        </p:spPr>
        <p:txBody>
          <a:bodyPr>
            <a:normAutofit/>
          </a:bodyPr>
          <a:lstStyle/>
          <a:p>
            <a:r>
              <a:rPr lang="ru-RU" sz="2000" dirty="0"/>
              <a:t>1.	</a:t>
            </a:r>
            <a:r>
              <a:rPr lang="ru-RU" sz="2000" dirty="0" err="1"/>
              <a:t>Загальна</a:t>
            </a:r>
            <a:r>
              <a:rPr lang="ru-RU" sz="2000" dirty="0"/>
              <a:t> характеристика </a:t>
            </a:r>
            <a:r>
              <a:rPr lang="ru-RU" sz="2000" dirty="0" err="1"/>
              <a:t>кримінальних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 </a:t>
            </a:r>
            <a:r>
              <a:rPr lang="ru-RU" sz="2000" dirty="0" err="1"/>
              <a:t>проти</a:t>
            </a:r>
            <a:r>
              <a:rPr lang="ru-RU" sz="2000" dirty="0"/>
              <a:t> авторитету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влади</a:t>
            </a:r>
            <a:r>
              <a:rPr lang="ru-RU" sz="2000" dirty="0"/>
              <a:t>,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, </a:t>
            </a:r>
            <a:r>
              <a:rPr lang="ru-RU" sz="2000" dirty="0" err="1"/>
              <a:t>об'єднань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та </a:t>
            </a:r>
            <a:r>
              <a:rPr lang="ru-RU" sz="2000" dirty="0" err="1"/>
              <a:t>кримінальні</a:t>
            </a:r>
            <a:r>
              <a:rPr lang="ru-RU" sz="2000" dirty="0"/>
              <a:t> </a:t>
            </a:r>
            <a:r>
              <a:rPr lang="ru-RU" sz="2000" dirty="0" err="1"/>
              <a:t>правопорушення</a:t>
            </a:r>
            <a:r>
              <a:rPr lang="ru-RU" sz="2000" dirty="0"/>
              <a:t> </a:t>
            </a:r>
            <a:r>
              <a:rPr lang="ru-RU" sz="2000" dirty="0" err="1"/>
              <a:t>проти</a:t>
            </a:r>
            <a:r>
              <a:rPr lang="ru-RU" sz="2000" dirty="0"/>
              <a:t> </a:t>
            </a:r>
            <a:r>
              <a:rPr lang="ru-RU" sz="2000" dirty="0" err="1"/>
              <a:t>журналістів</a:t>
            </a:r>
            <a:endParaRPr lang="ru-RU" sz="2000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3BC45C4D-0AF2-43C1-A80D-FB0116ED4A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083143"/>
              </p:ext>
            </p:extLst>
          </p:nvPr>
        </p:nvGraphicFramePr>
        <p:xfrm>
          <a:off x="541866" y="1840345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Об’єктивна сторона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1) підроблення посвідчення або іншого офіційного документа (ч. 1, ч. 2 ст. 358 КК); </a:t>
            </a:r>
            <a:endParaRPr lang="ru-RU" dirty="0"/>
          </a:p>
          <a:p>
            <a:r>
              <a:rPr lang="uk-UA" dirty="0"/>
              <a:t>2) збут підробленого офіційного документа (ч. 1, ч. 2 ст. 358 КК); </a:t>
            </a:r>
            <a:endParaRPr lang="ru-RU" dirty="0"/>
          </a:p>
          <a:p>
            <a:r>
              <a:rPr lang="uk-UA" dirty="0"/>
              <a:t>3) виготовлення підроблених печатки, штампу або бланку (ч. 1, ч. 2 ст. 358 КК); </a:t>
            </a:r>
            <a:endParaRPr lang="ru-RU" dirty="0"/>
          </a:p>
          <a:p>
            <a:r>
              <a:rPr lang="uk-UA" dirty="0"/>
              <a:t>4) збут таких штампів, печаток, бланків (ч. 1, ч. 2 ст. 358 КК); </a:t>
            </a:r>
            <a:endParaRPr lang="ru-RU" dirty="0"/>
          </a:p>
          <a:p>
            <a:r>
              <a:rPr lang="uk-UA" dirty="0"/>
              <a:t>5) складання або видачі підробленого офіційного документа (ч. 2 ст. 358 КК);</a:t>
            </a:r>
            <a:endParaRPr lang="ru-RU" dirty="0"/>
          </a:p>
          <a:p>
            <a:r>
              <a:rPr lang="uk-UA" dirty="0"/>
              <a:t>6) використання завідомо підробленого документа (ч. 4 ст. 358 КК).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667" y="249239"/>
            <a:ext cx="3826934" cy="31966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err="1"/>
              <a:t>Суб'єктивна</a:t>
            </a:r>
            <a:r>
              <a:rPr lang="ru-RU" b="1" dirty="0"/>
              <a:t> сторона</a:t>
            </a:r>
            <a:r>
              <a:rPr lang="ru-RU" dirty="0"/>
              <a:t> - вина у </a:t>
            </a:r>
            <a:r>
              <a:rPr lang="ru-RU" dirty="0" err="1"/>
              <a:t>формі</a:t>
            </a:r>
            <a:r>
              <a:rPr lang="ru-RU" dirty="0"/>
              <a:t> прямого </a:t>
            </a:r>
            <a:r>
              <a:rPr lang="ru-RU" dirty="0" err="1"/>
              <a:t>умислу</a:t>
            </a:r>
            <a:r>
              <a:rPr lang="ru-RU" dirty="0"/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49801" y="262466"/>
            <a:ext cx="3987800" cy="318346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b="1" dirty="0" err="1"/>
              <a:t>Суб'єкт</a:t>
            </a:r>
            <a:r>
              <a:rPr lang="ru-RU" dirty="0"/>
              <a:t> - особа, яка </a:t>
            </a:r>
            <a:r>
              <a:rPr lang="ru-RU" dirty="0" err="1"/>
              <a:t>досягла</a:t>
            </a:r>
            <a:r>
              <a:rPr lang="ru-RU" dirty="0"/>
              <a:t> 16 </a:t>
            </a:r>
            <a:r>
              <a:rPr lang="ru-RU" dirty="0" err="1"/>
              <a:t>років</a:t>
            </a:r>
            <a:r>
              <a:rPr lang="ru-RU" dirty="0"/>
              <a:t> (ч. 1);</a:t>
            </a:r>
          </a:p>
          <a:p>
            <a:pPr algn="ctr">
              <a:buNone/>
            </a:pPr>
            <a:r>
              <a:rPr lang="uk-UA" dirty="0"/>
              <a:t>Спеціальний (ч.2)</a:t>
            </a: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2601" y="3547533"/>
            <a:ext cx="8314266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err="1"/>
              <a:t>Обов'язковою</a:t>
            </a:r>
            <a:r>
              <a:rPr lang="ru-RU" sz="2400" dirty="0"/>
              <a:t> </a:t>
            </a:r>
            <a:r>
              <a:rPr lang="ru-RU" sz="2400" dirty="0" err="1"/>
              <a:t>суб'єктивною</a:t>
            </a:r>
            <a:r>
              <a:rPr lang="ru-RU" sz="2400" dirty="0"/>
              <a:t> </a:t>
            </a:r>
            <a:r>
              <a:rPr lang="ru-RU" sz="2400" dirty="0" err="1"/>
              <a:t>ознакою</a:t>
            </a:r>
            <a:r>
              <a:rPr lang="ru-RU" sz="2400" dirty="0"/>
              <a:t> для </a:t>
            </a:r>
            <a:r>
              <a:rPr lang="ru-RU" sz="2400" b="1" i="1" dirty="0"/>
              <a:t>ч. 1 ст. 358 КК </a:t>
            </a:r>
            <a:r>
              <a:rPr lang="ru-RU" sz="2400" dirty="0" err="1"/>
              <a:t>є</a:t>
            </a:r>
            <a:r>
              <a:rPr lang="ru-RU" sz="2400" dirty="0"/>
              <a:t> </a:t>
            </a:r>
            <a:r>
              <a:rPr lang="ru-RU" sz="2400" b="1" i="1" dirty="0"/>
              <a:t>мета: </a:t>
            </a:r>
            <a:r>
              <a:rPr lang="ru-RU" sz="2400" dirty="0"/>
              <a:t> 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зазначених</a:t>
            </a:r>
            <a:r>
              <a:rPr lang="ru-RU" sz="2400" dirty="0"/>
              <a:t> </a:t>
            </a:r>
            <a:r>
              <a:rPr lang="ru-RU" sz="2400" dirty="0" err="1"/>
              <a:t>предметів</a:t>
            </a:r>
            <a:r>
              <a:rPr lang="ru-RU" sz="2400" dirty="0"/>
              <a:t> як </a:t>
            </a:r>
            <a:r>
              <a:rPr lang="ru-RU" sz="2400" dirty="0" err="1"/>
              <a:t>підроблювачем</a:t>
            </a:r>
            <a:r>
              <a:rPr lang="ru-RU" sz="2400" dirty="0"/>
              <a:t>, так і </a:t>
            </a:r>
            <a:r>
              <a:rPr lang="ru-RU" sz="2400" dirty="0" err="1"/>
              <a:t>іншою</a:t>
            </a:r>
            <a:r>
              <a:rPr lang="ru-RU" sz="2400" dirty="0"/>
              <a:t> особою;</a:t>
            </a:r>
          </a:p>
          <a:p>
            <a:r>
              <a:rPr lang="ru-RU" sz="2400" dirty="0"/>
              <a:t> для </a:t>
            </a:r>
            <a:r>
              <a:rPr lang="ru-RU" sz="2400" b="1" i="1" dirty="0"/>
              <a:t>ч. 2 ст. 358 КК – мета: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збут</a:t>
            </a:r>
            <a:r>
              <a:rPr lang="ru-RU" sz="2400" dirty="0"/>
              <a:t> </a:t>
            </a:r>
            <a:r>
              <a:rPr lang="ru-RU" sz="2400" dirty="0" err="1"/>
              <a:t>підроблювачем</a:t>
            </a:r>
            <a:r>
              <a:rPr lang="ru-RU" sz="2400" dirty="0"/>
              <a:t>, а </a:t>
            </a:r>
            <a:r>
              <a:rPr lang="ru-RU" sz="2400" dirty="0" err="1"/>
              <a:t>обов'язковою</a:t>
            </a:r>
            <a:r>
              <a:rPr lang="ru-RU" sz="2400" dirty="0"/>
              <a:t> </a:t>
            </a:r>
            <a:r>
              <a:rPr lang="ru-RU" sz="2400" dirty="0" err="1"/>
              <a:t>ознакою</a:t>
            </a:r>
            <a:r>
              <a:rPr lang="ru-RU" sz="2400" dirty="0"/>
              <a:t> </a:t>
            </a:r>
            <a:r>
              <a:rPr lang="ru-RU" sz="2400" dirty="0" err="1"/>
              <a:t>виготовлення</a:t>
            </a:r>
            <a:r>
              <a:rPr lang="ru-RU" sz="2400" dirty="0"/>
              <a:t> </a:t>
            </a:r>
            <a:r>
              <a:rPr lang="ru-RU" sz="2400" dirty="0" err="1"/>
              <a:t>підроблених</a:t>
            </a:r>
            <a:r>
              <a:rPr lang="ru-RU" sz="2400" dirty="0"/>
              <a:t> </a:t>
            </a:r>
            <a:r>
              <a:rPr lang="ru-RU" sz="2400" dirty="0" err="1"/>
              <a:t>офіційних</a:t>
            </a:r>
            <a:r>
              <a:rPr lang="ru-RU" sz="2400" dirty="0"/>
              <a:t> печатки, штампа </a:t>
            </a:r>
            <a:r>
              <a:rPr lang="ru-RU" sz="2400" dirty="0" err="1"/>
              <a:t>або</a:t>
            </a:r>
            <a:r>
              <a:rPr lang="ru-RU" sz="2400" dirty="0"/>
              <a:t> бланку - </a:t>
            </a:r>
            <a:r>
              <a:rPr lang="ru-RU" sz="2400" b="1" i="1" dirty="0"/>
              <a:t>мета </a:t>
            </a:r>
            <a:r>
              <a:rPr lang="ru-RU" sz="2400" b="1" i="1" dirty="0" err="1"/>
              <a:t>їх</a:t>
            </a:r>
            <a:r>
              <a:rPr lang="ru-RU" sz="2400" b="1" i="1" dirty="0"/>
              <a:t> </a:t>
            </a:r>
            <a:r>
              <a:rPr lang="ru-RU" sz="2400" b="1" i="1" dirty="0" err="1"/>
              <a:t>збуту</a:t>
            </a:r>
            <a:r>
              <a:rPr lang="ru-RU" sz="2400" b="1" i="1" dirty="0"/>
              <a:t>.</a:t>
            </a:r>
            <a:r>
              <a:rPr lang="ru-RU" sz="2400" dirty="0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/>
              <a:t>Кваліфікуючі</a:t>
            </a:r>
            <a:r>
              <a:rPr lang="ru-RU" b="1" i="1" dirty="0"/>
              <a:t> </a:t>
            </a:r>
            <a:r>
              <a:rPr lang="ru-RU" b="1" i="1" dirty="0" err="1"/>
              <a:t>ознаки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3933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449263" algn="just">
              <a:buAutoNum type="arabicParenR"/>
            </a:pPr>
            <a:r>
              <a:rPr lang="ru-RU" dirty="0"/>
              <a:t>повторно; </a:t>
            </a:r>
          </a:p>
          <a:p>
            <a:pPr marL="0" lvl="0" indent="449263" algn="just">
              <a:buAutoNum type="arabicParenR"/>
            </a:pPr>
            <a:r>
              <a:rPr lang="ru-RU" dirty="0"/>
              <a:t>за </a:t>
            </a:r>
            <a:r>
              <a:rPr lang="ru-RU" dirty="0" err="1"/>
              <a:t>попередньою</a:t>
            </a:r>
            <a:r>
              <a:rPr lang="ru-RU" dirty="0"/>
              <a:t> </a:t>
            </a:r>
            <a:r>
              <a:rPr lang="ru-RU" dirty="0" err="1"/>
              <a:t>змовою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осіб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459" y="220133"/>
            <a:ext cx="7869891" cy="5956830"/>
          </a:xfrm>
        </p:spPr>
        <p:txBody>
          <a:bodyPr/>
          <a:lstStyle/>
          <a:p>
            <a:pPr algn="just"/>
            <a:r>
              <a:rPr lang="uk-UA" b="1" dirty="0"/>
              <a:t>Родовий об’єкт </a:t>
            </a:r>
            <a:r>
              <a:rPr lang="uk-UA" b="1" i="1" dirty="0"/>
              <a:t>– </a:t>
            </a:r>
            <a:r>
              <a:rPr lang="uk-UA" dirty="0"/>
              <a:t>авторитет та нормальна діяльність органів державної влади, органів місцевого самоврядування, об'єднань громадян, журналістів, що полягають у відносинах, що виникають у зв’язку із здійсненням адміністративно-розпорядчих функцій або професійної діяльності в межах їх прав і обов'язків, а також реалізації гарантованих конституцією прав</a:t>
            </a:r>
            <a:endParaRPr lang="ru-RU" dirty="0"/>
          </a:p>
        </p:txBody>
      </p:sp>
      <p:pic>
        <p:nvPicPr>
          <p:cNvPr id="1026" name="Picture 2" descr="C:\Users\lenvo\Desktop\20130702082303-4-http-glavcom.ua-resize-300x200-b-00043157-t-000002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6600" y="3678414"/>
            <a:ext cx="4307417" cy="28716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2867" y="262467"/>
            <a:ext cx="7806265" cy="736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>
                <a:solidFill>
                  <a:schemeClr val="tx1"/>
                </a:solidFill>
              </a:rPr>
              <a:t>Безпосередній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об’єкт</a:t>
            </a:r>
            <a:r>
              <a:rPr lang="ru-RU" sz="2800" b="1" dirty="0">
                <a:solidFill>
                  <a:schemeClr val="tx1"/>
                </a:solidFill>
              </a:rPr>
              <a:t> (</a:t>
            </a:r>
            <a:r>
              <a:rPr lang="ru-RU" sz="2800" b="1" dirty="0" err="1">
                <a:solidFill>
                  <a:schemeClr val="tx1"/>
                </a:solidFill>
              </a:rPr>
              <a:t>основний</a:t>
            </a:r>
            <a:r>
              <a:rPr lang="ru-RU" sz="2800" b="1" dirty="0">
                <a:solidFill>
                  <a:schemeClr val="tx1"/>
                </a:solidFill>
              </a:rPr>
              <a:t>)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4868" y="1151467"/>
            <a:ext cx="651933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авторитет </a:t>
            </a:r>
            <a:r>
              <a:rPr lang="ru-RU" sz="2400" dirty="0" err="1">
                <a:solidFill>
                  <a:schemeClr val="tx1"/>
                </a:solidFill>
              </a:rPr>
              <a:t>суспільного</a:t>
            </a:r>
            <a:r>
              <a:rPr lang="ru-RU" sz="2400" dirty="0">
                <a:solidFill>
                  <a:schemeClr val="tx1"/>
                </a:solidFill>
              </a:rPr>
              <a:t> і державного ладу </a:t>
            </a:r>
            <a:r>
              <a:rPr lang="ru-RU" sz="2400" dirty="0" err="1">
                <a:solidFill>
                  <a:schemeClr val="tx1"/>
                </a:solidFill>
              </a:rPr>
              <a:t>України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693333" y="2311400"/>
            <a:ext cx="6485467" cy="1346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tx1"/>
                </a:solidFill>
              </a:rPr>
              <a:t>нормальна </a:t>
            </a:r>
            <a:r>
              <a:rPr lang="ru-RU" sz="2400" dirty="0" err="1">
                <a:solidFill>
                  <a:schemeClr val="tx1"/>
                </a:solidFill>
              </a:rPr>
              <a:t>діяльність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органів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державної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влади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місцевого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самоврядування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громадських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організацій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службових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осіб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представників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громадськості</a:t>
            </a:r>
            <a:r>
              <a:rPr lang="uk-UA" sz="2400" dirty="0">
                <a:solidFill>
                  <a:schemeClr val="tx1"/>
                </a:solidFill>
              </a:rPr>
              <a:t>, журналістів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10268" y="3911601"/>
            <a:ext cx="651933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solidFill>
                  <a:schemeClr val="tx1"/>
                </a:solidFill>
              </a:rPr>
              <a:t>дійсність</a:t>
            </a:r>
            <a:r>
              <a:rPr lang="ru-RU" sz="2400" dirty="0">
                <a:solidFill>
                  <a:schemeClr val="tx1"/>
                </a:solidFill>
              </a:rPr>
              <a:t> та </a:t>
            </a:r>
            <a:r>
              <a:rPr lang="ru-RU" sz="2400" dirty="0" err="1">
                <a:solidFill>
                  <a:schemeClr val="tx1"/>
                </a:solidFill>
              </a:rPr>
              <a:t>збереженість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документів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штампів</a:t>
            </a:r>
            <a:r>
              <a:rPr lang="ru-RU" sz="2400" dirty="0">
                <a:solidFill>
                  <a:schemeClr val="tx1"/>
                </a:solidFill>
              </a:rPr>
              <a:t>, печаток, </a:t>
            </a:r>
            <a:r>
              <a:rPr lang="ru-RU" sz="2400" dirty="0" err="1">
                <a:solidFill>
                  <a:schemeClr val="tx1"/>
                </a:solidFill>
              </a:rPr>
              <a:t>інформації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автоматизованих</a:t>
            </a:r>
            <a:r>
              <a:rPr lang="ru-RU" sz="2400" dirty="0">
                <a:solidFill>
                  <a:schemeClr val="tx1"/>
                </a:solidFill>
              </a:rPr>
              <a:t> систем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84867" y="5393267"/>
            <a:ext cx="651933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solidFill>
                  <a:schemeClr val="tx1"/>
                </a:solidFill>
              </a:rPr>
              <a:t>нормальне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функціонування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ліній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зв</a:t>
            </a:r>
            <a:r>
              <a:rPr lang="uk-UA" sz="2400" dirty="0">
                <a:solidFill>
                  <a:schemeClr val="tx1"/>
                </a:solidFill>
              </a:rPr>
              <a:t>’</a:t>
            </a:r>
            <a:r>
              <a:rPr lang="ru-RU" sz="2400" dirty="0" err="1">
                <a:solidFill>
                  <a:schemeClr val="tx1"/>
                </a:solidFill>
              </a:rPr>
              <a:t>язку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повітряного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мовлення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тощо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>
            <a:off x="1041400" y="1016000"/>
            <a:ext cx="16933" cy="4986867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6" idx="1"/>
          </p:cNvCxnSpPr>
          <p:nvPr/>
        </p:nvCxnSpPr>
        <p:spPr>
          <a:xfrm>
            <a:off x="1075267" y="1608667"/>
            <a:ext cx="609601" cy="0"/>
          </a:xfrm>
          <a:prstGeom prst="straightConnector1">
            <a:avLst/>
          </a:prstGeom>
          <a:ln w="19050">
            <a:solidFill>
              <a:srgbClr val="00173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7" idx="1"/>
          </p:cNvCxnSpPr>
          <p:nvPr/>
        </p:nvCxnSpPr>
        <p:spPr>
          <a:xfrm>
            <a:off x="1041400" y="2971800"/>
            <a:ext cx="651933" cy="12700"/>
          </a:xfrm>
          <a:prstGeom prst="straightConnector1">
            <a:avLst/>
          </a:prstGeom>
          <a:ln w="19050">
            <a:solidFill>
              <a:srgbClr val="001736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1049867" y="6011334"/>
            <a:ext cx="609601" cy="0"/>
          </a:xfrm>
          <a:prstGeom prst="straightConnector1">
            <a:avLst/>
          </a:prstGeom>
          <a:ln w="19050">
            <a:solidFill>
              <a:srgbClr val="00173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1083734" y="4343400"/>
            <a:ext cx="609601" cy="0"/>
          </a:xfrm>
          <a:prstGeom prst="straightConnector1">
            <a:avLst/>
          </a:prstGeom>
          <a:ln w="19050">
            <a:solidFill>
              <a:srgbClr val="00173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2867" y="262467"/>
            <a:ext cx="7806265" cy="736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>
                <a:solidFill>
                  <a:schemeClr val="tx1"/>
                </a:solidFill>
              </a:rPr>
              <a:t>Безпосередній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об’єкт</a:t>
            </a:r>
            <a:r>
              <a:rPr lang="ru-RU" sz="2800" b="1" dirty="0">
                <a:solidFill>
                  <a:schemeClr val="tx1"/>
                </a:solidFill>
              </a:rPr>
              <a:t> (</a:t>
            </a:r>
            <a:r>
              <a:rPr lang="ru-RU" sz="2800" b="1" dirty="0" err="1"/>
              <a:t>додатковий</a:t>
            </a:r>
            <a:r>
              <a:rPr lang="ru-RU" sz="2800" b="1" dirty="0">
                <a:solidFill>
                  <a:schemeClr val="tx1"/>
                </a:solidFill>
              </a:rPr>
              <a:t>)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4868" y="1151467"/>
            <a:ext cx="651933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/>
              <a:t>життя</a:t>
            </a:r>
            <a:r>
              <a:rPr lang="ru-RU" sz="2400" dirty="0"/>
              <a:t>, </a:t>
            </a:r>
            <a:r>
              <a:rPr lang="ru-RU" sz="2400" dirty="0" err="1"/>
              <a:t>здоров’я</a:t>
            </a:r>
            <a:r>
              <a:rPr lang="ru-RU" sz="2400" dirty="0"/>
              <a:t>, честь, воля, </a:t>
            </a:r>
            <a:r>
              <a:rPr lang="ru-RU" sz="2400" dirty="0" err="1"/>
              <a:t>гідність</a:t>
            </a:r>
            <a:r>
              <a:rPr lang="ru-RU" sz="2400" dirty="0"/>
              <a:t> особи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693333" y="2311400"/>
            <a:ext cx="6485467" cy="1346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marL="0" indent="0" algn="ctr">
              <a:buNone/>
            </a:pPr>
            <a:r>
              <a:rPr lang="ru-RU" sz="2400" dirty="0" err="1"/>
              <a:t>власність</a:t>
            </a:r>
            <a:r>
              <a:rPr lang="ru-RU" sz="2400" dirty="0"/>
              <a:t>, </a:t>
            </a:r>
            <a:r>
              <a:rPr lang="ru-RU" sz="2400" dirty="0" err="1"/>
              <a:t>громадський</a:t>
            </a:r>
            <a:r>
              <a:rPr lang="ru-RU" sz="2400" dirty="0"/>
              <a:t> порядок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10268" y="3911601"/>
            <a:ext cx="651933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/>
              <a:t>екологічна</a:t>
            </a:r>
            <a:r>
              <a:rPr lang="ru-RU" sz="2400" dirty="0"/>
              <a:t> </a:t>
            </a:r>
            <a:r>
              <a:rPr lang="ru-RU" sz="2400" dirty="0" err="1"/>
              <a:t>безпека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84867" y="5393267"/>
            <a:ext cx="651933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/>
              <a:t>психічна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тілесна</a:t>
            </a:r>
            <a:r>
              <a:rPr lang="ru-RU" sz="2400" dirty="0"/>
              <a:t> </a:t>
            </a:r>
            <a:r>
              <a:rPr lang="ru-RU" sz="2400" dirty="0" err="1"/>
              <a:t>недоторканість</a:t>
            </a:r>
            <a:endParaRPr lang="ru-RU" sz="2400" dirty="0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>
            <a:off x="1041400" y="1016000"/>
            <a:ext cx="16933" cy="4986867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6" idx="1"/>
          </p:cNvCxnSpPr>
          <p:nvPr/>
        </p:nvCxnSpPr>
        <p:spPr>
          <a:xfrm>
            <a:off x="1075267" y="1608667"/>
            <a:ext cx="609601" cy="0"/>
          </a:xfrm>
          <a:prstGeom prst="straightConnector1">
            <a:avLst/>
          </a:prstGeom>
          <a:ln w="19050">
            <a:solidFill>
              <a:srgbClr val="00173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7" idx="1"/>
          </p:cNvCxnSpPr>
          <p:nvPr/>
        </p:nvCxnSpPr>
        <p:spPr>
          <a:xfrm>
            <a:off x="1041400" y="2971800"/>
            <a:ext cx="651933" cy="12700"/>
          </a:xfrm>
          <a:prstGeom prst="straightConnector1">
            <a:avLst/>
          </a:prstGeom>
          <a:ln w="19050">
            <a:solidFill>
              <a:srgbClr val="001736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1049867" y="6011334"/>
            <a:ext cx="609601" cy="0"/>
          </a:xfrm>
          <a:prstGeom prst="straightConnector1">
            <a:avLst/>
          </a:prstGeom>
          <a:ln w="19050">
            <a:solidFill>
              <a:srgbClr val="00173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1083734" y="4343400"/>
            <a:ext cx="609601" cy="0"/>
          </a:xfrm>
          <a:prstGeom prst="straightConnector1">
            <a:avLst/>
          </a:prstGeom>
          <a:ln w="19050">
            <a:solidFill>
              <a:srgbClr val="00173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65667" y="194733"/>
            <a:ext cx="4250265" cy="3175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Предмет </a:t>
            </a:r>
            <a:r>
              <a:rPr lang="ru-RU" sz="2800" dirty="0" err="1">
                <a:solidFill>
                  <a:schemeClr val="tx1"/>
                </a:solidFill>
              </a:rPr>
              <a:t>притаманний</a:t>
            </a:r>
            <a:r>
              <a:rPr lang="ru-RU" sz="2800" dirty="0">
                <a:solidFill>
                  <a:schemeClr val="tx1"/>
                </a:solidFill>
              </a:rPr>
              <a:t> не </a:t>
            </a:r>
            <a:r>
              <a:rPr lang="ru-RU" sz="2800" dirty="0" err="1">
                <a:solidFill>
                  <a:schemeClr val="tx1"/>
                </a:solidFill>
              </a:rPr>
              <a:t>всім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цим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кр</a:t>
            </a:r>
            <a:r>
              <a:rPr lang="ru-RU" sz="2800" dirty="0">
                <a:solidFill>
                  <a:schemeClr val="tx1"/>
                </a:solidFill>
              </a:rPr>
              <a:t>. пр., </a:t>
            </a:r>
            <a:r>
              <a:rPr lang="ru-RU" sz="2800" dirty="0" err="1">
                <a:solidFill>
                  <a:schemeClr val="tx1"/>
                </a:solidFill>
              </a:rPr>
              <a:t>проте</a:t>
            </a:r>
            <a:r>
              <a:rPr lang="ru-RU" sz="2800" dirty="0">
                <a:solidFill>
                  <a:schemeClr val="tx1"/>
                </a:solidFill>
              </a:rPr>
              <a:t> у </a:t>
            </a:r>
            <a:r>
              <a:rPr lang="ru-RU" sz="2800" dirty="0" err="1">
                <a:solidFill>
                  <a:schemeClr val="tx1"/>
                </a:solidFill>
              </a:rPr>
              <a:t>більшості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випадків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передбачений</a:t>
            </a:r>
            <a:r>
              <a:rPr lang="ru-RU" sz="2800" dirty="0">
                <a:solidFill>
                  <a:schemeClr val="tx1"/>
                </a:solidFill>
              </a:rPr>
              <a:t> законом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910667" y="246062"/>
            <a:ext cx="4097866" cy="31660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r>
              <a:rPr lang="ru-RU" sz="2400" b="1" dirty="0" err="1">
                <a:solidFill>
                  <a:schemeClr val="tx1"/>
                </a:solidFill>
              </a:rPr>
              <a:t>Об’єктивна</a:t>
            </a:r>
            <a:r>
              <a:rPr lang="ru-RU" sz="2400" b="1" dirty="0">
                <a:solidFill>
                  <a:schemeClr val="tx1"/>
                </a:solidFill>
              </a:rPr>
              <a:t> сторона </a:t>
            </a:r>
            <a:r>
              <a:rPr lang="ru-RU" sz="2400" dirty="0" err="1">
                <a:solidFill>
                  <a:schemeClr val="tx1"/>
                </a:solidFill>
              </a:rPr>
              <a:t>переважної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більшості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цих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кр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ru-RU" sz="2400">
                <a:solidFill>
                  <a:schemeClr val="tx1"/>
                </a:solidFill>
              </a:rPr>
              <a:t>пр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  <a:r>
              <a:rPr lang="uk-UA" sz="2400" dirty="0">
                <a:solidFill>
                  <a:schemeClr val="tx1"/>
                </a:solidFill>
              </a:rPr>
              <a:t>шляхом </a:t>
            </a:r>
            <a:r>
              <a:rPr lang="uk-UA" sz="2400" b="1" i="1" dirty="0">
                <a:solidFill>
                  <a:schemeClr val="tx1"/>
                </a:solidFill>
              </a:rPr>
              <a:t>дії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b="1" dirty="0" err="1">
                <a:solidFill>
                  <a:schemeClr val="tx1"/>
                </a:solidFill>
              </a:rPr>
              <a:t>однак</a:t>
            </a:r>
            <a:r>
              <a:rPr lang="ru-RU" sz="2400" dirty="0">
                <a:solidFill>
                  <a:schemeClr val="tx1"/>
                </a:solidFill>
              </a:rPr>
              <a:t> не </a:t>
            </a:r>
            <a:r>
              <a:rPr lang="ru-RU" sz="2400" dirty="0" err="1">
                <a:solidFill>
                  <a:schemeClr val="tx1"/>
                </a:solidFill>
              </a:rPr>
              <a:t>виключає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наявність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пасивної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поведінки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тобто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</a:rPr>
              <a:t>бездіяльності</a:t>
            </a:r>
            <a:r>
              <a:rPr lang="ru-RU" sz="2400" dirty="0">
                <a:solidFill>
                  <a:schemeClr val="tx1"/>
                </a:solidFill>
              </a:rPr>
              <a:t> особи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1067" y="3683000"/>
            <a:ext cx="4165600" cy="29548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err="1">
                <a:solidFill>
                  <a:schemeClr val="tx1"/>
                </a:solidFill>
              </a:rPr>
              <a:t>Зовнішній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прояв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поведінки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винної</a:t>
            </a:r>
            <a:r>
              <a:rPr lang="ru-RU" sz="2800" dirty="0">
                <a:solidFill>
                  <a:schemeClr val="tx1"/>
                </a:solidFill>
              </a:rPr>
              <a:t> особи </a:t>
            </a:r>
            <a:r>
              <a:rPr lang="ru-RU" sz="2800" dirty="0" err="1">
                <a:solidFill>
                  <a:schemeClr val="tx1"/>
                </a:solidFill>
              </a:rPr>
              <a:t>може</a:t>
            </a:r>
            <a:r>
              <a:rPr lang="ru-RU" sz="2800" dirty="0">
                <a:solidFill>
                  <a:schemeClr val="tx1"/>
                </a:solidFill>
              </a:rPr>
              <a:t> бути </a:t>
            </a:r>
            <a:r>
              <a:rPr lang="ru-RU" sz="2800" dirty="0" err="1">
                <a:solidFill>
                  <a:schemeClr val="tx1"/>
                </a:solidFill>
              </a:rPr>
              <a:t>різноманітним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err="1">
                <a:solidFill>
                  <a:schemeClr val="tx1"/>
                </a:solidFill>
              </a:rPr>
              <a:t>але</a:t>
            </a:r>
            <a:r>
              <a:rPr lang="ru-RU" sz="2800" dirty="0">
                <a:solidFill>
                  <a:schemeClr val="tx1"/>
                </a:solidFill>
              </a:rPr>
              <a:t> в </a:t>
            </a:r>
            <a:r>
              <a:rPr lang="ru-RU" sz="2800" dirty="0" err="1">
                <a:solidFill>
                  <a:schemeClr val="tx1"/>
                </a:solidFill>
              </a:rPr>
              <a:t>ряді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випадків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законодавець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вказує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конкретні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способи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927600" y="3615267"/>
            <a:ext cx="4106332" cy="30818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За </a:t>
            </a:r>
            <a:r>
              <a:rPr lang="ru-RU" sz="2800" b="1" dirty="0" err="1">
                <a:solidFill>
                  <a:schemeClr val="tx1"/>
                </a:solidFill>
              </a:rPr>
              <a:t>особливостями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конструкції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b="1" dirty="0" err="1">
                <a:solidFill>
                  <a:schemeClr val="tx1"/>
                </a:solidFill>
              </a:rPr>
              <a:t>ці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кр</a:t>
            </a:r>
            <a:r>
              <a:rPr lang="ru-RU" sz="2800" dirty="0">
                <a:solidFill>
                  <a:schemeClr val="tx1"/>
                </a:solidFill>
              </a:rPr>
              <a:t>. пр. </a:t>
            </a:r>
            <a:r>
              <a:rPr lang="uk-UA" sz="2800" dirty="0">
                <a:solidFill>
                  <a:schemeClr val="tx1"/>
                </a:solidFill>
              </a:rPr>
              <a:t>є </a:t>
            </a:r>
            <a:r>
              <a:rPr lang="ru-RU" sz="2800" dirty="0">
                <a:solidFill>
                  <a:schemeClr val="tx1"/>
                </a:solidFill>
              </a:rPr>
              <a:t>як </a:t>
            </a:r>
            <a:r>
              <a:rPr lang="ru-RU" sz="2800" dirty="0" err="1">
                <a:solidFill>
                  <a:schemeClr val="tx1"/>
                </a:solidFill>
              </a:rPr>
              <a:t>з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</a:rPr>
              <a:t>матеріальними</a:t>
            </a:r>
            <a:r>
              <a:rPr lang="ru-RU" sz="2800" b="1" i="1" dirty="0">
                <a:solidFill>
                  <a:schemeClr val="tx1"/>
                </a:solidFill>
              </a:rPr>
              <a:t>, так і </a:t>
            </a:r>
            <a:r>
              <a:rPr lang="ru-RU" sz="2800" b="1" i="1" dirty="0" err="1">
                <a:solidFill>
                  <a:schemeClr val="tx1"/>
                </a:solidFill>
              </a:rPr>
              <a:t>з</a:t>
            </a:r>
            <a:r>
              <a:rPr lang="ru-RU" sz="2800" b="1" i="1" dirty="0">
                <a:solidFill>
                  <a:schemeClr val="tx1"/>
                </a:solidFill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</a:rPr>
              <a:t>формальними</a:t>
            </a:r>
            <a:r>
              <a:rPr lang="ru-RU" sz="2800" b="1" i="1" dirty="0">
                <a:solidFill>
                  <a:schemeClr val="tx1"/>
                </a:solidFill>
              </a:rPr>
              <a:t> складами.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65667" y="194733"/>
            <a:ext cx="4250265" cy="3175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/>
              <a:t>Суб’єктивна</a:t>
            </a:r>
            <a:r>
              <a:rPr lang="ru-RU" sz="2800" b="1" dirty="0"/>
              <a:t> сторона </a:t>
            </a:r>
            <a:r>
              <a:rPr lang="ru-RU" sz="2800" dirty="0" err="1"/>
              <a:t>даних</a:t>
            </a:r>
            <a:r>
              <a:rPr lang="ru-RU" sz="2800" dirty="0"/>
              <a:t> </a:t>
            </a:r>
            <a:r>
              <a:rPr lang="ru-RU" sz="2800" dirty="0" err="1"/>
              <a:t>кр</a:t>
            </a:r>
            <a:r>
              <a:rPr lang="ru-RU" sz="2800" dirty="0"/>
              <a:t>. пр. в </a:t>
            </a:r>
            <a:r>
              <a:rPr lang="ru-RU" sz="2800" dirty="0" err="1"/>
              <a:t>переважній</a:t>
            </a:r>
            <a:r>
              <a:rPr lang="ru-RU" sz="2800" dirty="0"/>
              <a:t> </a:t>
            </a:r>
            <a:r>
              <a:rPr lang="ru-RU" sz="2800" dirty="0" err="1"/>
              <a:t>більшості</a:t>
            </a:r>
            <a:r>
              <a:rPr lang="ru-RU" sz="2800" dirty="0"/>
              <a:t> </a:t>
            </a:r>
            <a:r>
              <a:rPr lang="ru-RU" sz="2800" dirty="0" err="1"/>
              <a:t>характеризується</a:t>
            </a:r>
            <a:r>
              <a:rPr lang="ru-RU" sz="2800" dirty="0"/>
              <a:t> </a:t>
            </a:r>
            <a:r>
              <a:rPr lang="ru-RU" sz="2800" b="1" i="1" dirty="0" err="1"/>
              <a:t>умисною</a:t>
            </a:r>
            <a:r>
              <a:rPr lang="ru-RU" sz="2800" b="1" i="1" dirty="0"/>
              <a:t> формою </a:t>
            </a:r>
            <a:r>
              <a:rPr lang="ru-RU" sz="2800" dirty="0"/>
              <a:t>вини у </a:t>
            </a:r>
            <a:r>
              <a:rPr lang="ru-RU" sz="2800" dirty="0" err="1"/>
              <a:t>вигляді</a:t>
            </a:r>
            <a:r>
              <a:rPr lang="ru-RU" sz="2800" dirty="0"/>
              <a:t> прямого </a:t>
            </a:r>
            <a:r>
              <a:rPr lang="ru-RU" sz="2800" dirty="0" err="1"/>
              <a:t>умислу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910667" y="246062"/>
            <a:ext cx="4097866" cy="316600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buNone/>
            </a:pPr>
            <a:r>
              <a:rPr lang="ru-RU" b="1" dirty="0"/>
              <a:t>Мотив і мета </a:t>
            </a:r>
            <a:r>
              <a:rPr lang="ru-RU" dirty="0"/>
              <a:t>при </a:t>
            </a:r>
            <a:r>
              <a:rPr lang="ru-RU" dirty="0" err="1"/>
              <a:t>вчиненні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</a:t>
            </a:r>
            <a:r>
              <a:rPr lang="ru-RU" dirty="0"/>
              <a:t>. пр. на </a:t>
            </a:r>
            <a:r>
              <a:rPr lang="ru-RU" dirty="0" err="1"/>
              <a:t>кваліфікацію</a:t>
            </a:r>
            <a:r>
              <a:rPr lang="ru-RU" dirty="0"/>
              <a:t> не </a:t>
            </a:r>
            <a:r>
              <a:rPr lang="ru-RU" dirty="0" err="1"/>
              <a:t>впливають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різноманітними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1067" y="3683000"/>
            <a:ext cx="4216400" cy="295486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/>
              <a:t>Суб’єкт</a:t>
            </a:r>
            <a:r>
              <a:rPr lang="ru-RU" sz="2800" b="1" dirty="0"/>
              <a:t> </a:t>
            </a:r>
            <a:r>
              <a:rPr lang="ru-RU" sz="2800" dirty="0" err="1"/>
              <a:t>цих</a:t>
            </a:r>
            <a:r>
              <a:rPr lang="ru-RU" sz="2800" dirty="0"/>
              <a:t> </a:t>
            </a:r>
            <a:r>
              <a:rPr lang="ru-RU" sz="2800" dirty="0" err="1"/>
              <a:t>кр</a:t>
            </a:r>
            <a:r>
              <a:rPr lang="ru-RU" sz="2800" dirty="0"/>
              <a:t>. пр., як правило, </a:t>
            </a:r>
            <a:r>
              <a:rPr lang="ru-RU" sz="2800" dirty="0" err="1"/>
              <a:t>фізична</a:t>
            </a:r>
            <a:r>
              <a:rPr lang="ru-RU" sz="2800" dirty="0"/>
              <a:t> </a:t>
            </a:r>
            <a:r>
              <a:rPr lang="ru-RU" sz="2800" dirty="0" err="1"/>
              <a:t>осудна</a:t>
            </a:r>
            <a:r>
              <a:rPr lang="ru-RU" sz="2800" dirty="0"/>
              <a:t> особа, яка </a:t>
            </a:r>
            <a:r>
              <a:rPr lang="ru-RU" sz="2800" dirty="0" err="1"/>
              <a:t>досягла</a:t>
            </a:r>
            <a:r>
              <a:rPr lang="ru-RU" sz="2800" dirty="0"/>
              <a:t> 16 </a:t>
            </a:r>
            <a:r>
              <a:rPr lang="ru-RU" sz="2800" dirty="0" err="1"/>
              <a:t>річного</a:t>
            </a:r>
            <a:r>
              <a:rPr lang="ru-RU" sz="2800" dirty="0"/>
              <a:t> </a:t>
            </a:r>
            <a:r>
              <a:rPr lang="ru-RU" sz="2800" dirty="0" err="1"/>
              <a:t>віку</a:t>
            </a:r>
            <a:r>
              <a:rPr lang="ru-RU" sz="2800" dirty="0"/>
              <a:t>, </a:t>
            </a:r>
            <a:r>
              <a:rPr lang="ru-RU" sz="2800" dirty="0" err="1"/>
              <a:t>тобто</a:t>
            </a:r>
            <a:r>
              <a:rPr lang="ru-RU" sz="2800" dirty="0"/>
              <a:t> </a:t>
            </a:r>
            <a:r>
              <a:rPr lang="ru-RU" sz="2800" dirty="0" err="1"/>
              <a:t>загальний</a:t>
            </a:r>
            <a:r>
              <a:rPr lang="ru-RU" sz="2800" dirty="0"/>
              <a:t> </a:t>
            </a:r>
            <a:r>
              <a:rPr lang="ru-RU" sz="2800" dirty="0" err="1"/>
              <a:t>суб</a:t>
            </a:r>
            <a:r>
              <a:rPr lang="uk-UA" sz="2800" dirty="0"/>
              <a:t>’</a:t>
            </a:r>
            <a:r>
              <a:rPr lang="ru-RU" sz="2800" dirty="0" err="1"/>
              <a:t>єкт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1400" y="3615267"/>
            <a:ext cx="4182532" cy="30818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</a:rPr>
              <a:t>Однак, при вчиненні деяких </a:t>
            </a:r>
            <a:r>
              <a:rPr lang="uk-UA" sz="2800" dirty="0" err="1">
                <a:solidFill>
                  <a:schemeClr val="tx1"/>
                </a:solidFill>
              </a:rPr>
              <a:t>кр</a:t>
            </a:r>
            <a:r>
              <a:rPr lang="uk-UA" sz="2800" dirty="0">
                <a:solidFill>
                  <a:schemeClr val="tx1"/>
                </a:solidFill>
              </a:rPr>
              <a:t>. пр. </a:t>
            </a:r>
            <a:r>
              <a:rPr lang="uk-UA" sz="2800" dirty="0" err="1">
                <a:solidFill>
                  <a:schemeClr val="tx1"/>
                </a:solidFill>
              </a:rPr>
              <a:t>кр</a:t>
            </a:r>
            <a:r>
              <a:rPr lang="uk-UA" sz="2800" dirty="0">
                <a:solidFill>
                  <a:schemeClr val="tx1"/>
                </a:solidFill>
              </a:rPr>
              <a:t>. в. настає </a:t>
            </a:r>
            <a:r>
              <a:rPr lang="uk-UA" sz="2800" b="1" dirty="0">
                <a:solidFill>
                  <a:schemeClr val="tx1"/>
                </a:solidFill>
              </a:rPr>
              <a:t>з 14 років </a:t>
            </a:r>
          </a:p>
          <a:p>
            <a:pPr algn="ctr"/>
            <a:r>
              <a:rPr lang="uk-UA" sz="2800" i="1" dirty="0">
                <a:solidFill>
                  <a:schemeClr val="tx1"/>
                </a:solidFill>
              </a:rPr>
              <a:t>+</a:t>
            </a:r>
          </a:p>
          <a:p>
            <a:pPr algn="ctr"/>
            <a:r>
              <a:rPr lang="uk-UA" sz="2800" dirty="0">
                <a:solidFill>
                  <a:schemeClr val="tx1"/>
                </a:solidFill>
              </a:rPr>
              <a:t>Ряд </a:t>
            </a:r>
            <a:r>
              <a:rPr lang="uk-UA" sz="2800" dirty="0" err="1">
                <a:solidFill>
                  <a:schemeClr val="tx1"/>
                </a:solidFill>
              </a:rPr>
              <a:t>кр</a:t>
            </a:r>
            <a:r>
              <a:rPr lang="uk-UA" sz="2800" dirty="0">
                <a:solidFill>
                  <a:schemeClr val="tx1"/>
                </a:solidFill>
              </a:rPr>
              <a:t>. пр. вчиняється </a:t>
            </a:r>
            <a:r>
              <a:rPr lang="uk-UA" sz="2800" b="1" i="1" dirty="0">
                <a:solidFill>
                  <a:schemeClr val="tx1"/>
                </a:solidFill>
              </a:rPr>
              <a:t>спеціальним суб’єктом</a:t>
            </a:r>
            <a:endParaRPr lang="ru-RU" sz="28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906" y="119269"/>
            <a:ext cx="7839635" cy="795131"/>
          </a:xfrm>
        </p:spPr>
        <p:txBody>
          <a:bodyPr>
            <a:norm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Самоправство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(ст. 356 КК)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9067"/>
            <a:ext cx="8449733" cy="42333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i="1" dirty="0" err="1"/>
              <a:t>Самоправство</a:t>
            </a:r>
            <a:r>
              <a:rPr lang="ru-RU" i="1" dirty="0"/>
              <a:t>, </a:t>
            </a:r>
            <a:r>
              <a:rPr lang="ru-RU" i="1" dirty="0" err="1"/>
              <a:t>тобто</a:t>
            </a:r>
            <a:r>
              <a:rPr lang="ru-RU" i="1" dirty="0"/>
              <a:t> </a:t>
            </a:r>
            <a:r>
              <a:rPr lang="ru-RU" i="1" dirty="0" err="1"/>
              <a:t>самовільне</a:t>
            </a:r>
            <a:r>
              <a:rPr lang="ru-RU" i="1" dirty="0"/>
              <a:t>, </a:t>
            </a:r>
            <a:r>
              <a:rPr lang="ru-RU" i="1" dirty="0" err="1"/>
              <a:t>всупереч</a:t>
            </a:r>
            <a:r>
              <a:rPr lang="ru-RU" i="1" dirty="0"/>
              <a:t> </a:t>
            </a:r>
            <a:r>
              <a:rPr lang="ru-RU" i="1" dirty="0" err="1"/>
              <a:t>установленому</a:t>
            </a:r>
            <a:r>
              <a:rPr lang="ru-RU" i="1" dirty="0"/>
              <a:t> законом порядку, </a:t>
            </a:r>
            <a:r>
              <a:rPr lang="ru-RU" i="1" dirty="0" err="1"/>
              <a:t>вчинення</a:t>
            </a:r>
            <a:r>
              <a:rPr lang="ru-RU" i="1" dirty="0"/>
              <a:t> </a:t>
            </a:r>
            <a:r>
              <a:rPr lang="ru-RU" i="1" dirty="0" err="1"/>
              <a:t>будь-яких</a:t>
            </a:r>
            <a:r>
              <a:rPr lang="ru-RU" i="1" dirty="0"/>
              <a:t> </a:t>
            </a:r>
            <a:r>
              <a:rPr lang="ru-RU" i="1" dirty="0" err="1"/>
              <a:t>дій</a:t>
            </a:r>
            <a:r>
              <a:rPr lang="ru-RU" i="1" dirty="0"/>
              <a:t>, </a:t>
            </a:r>
            <a:r>
              <a:rPr lang="ru-RU" i="1" dirty="0" err="1"/>
              <a:t>правомірність</a:t>
            </a:r>
            <a:r>
              <a:rPr lang="ru-RU" i="1" dirty="0"/>
              <a:t> </a:t>
            </a:r>
            <a:r>
              <a:rPr lang="ru-RU" i="1" dirty="0" err="1"/>
              <a:t>яких</a:t>
            </a:r>
            <a:r>
              <a:rPr lang="ru-RU" i="1" dirty="0"/>
              <a:t> </a:t>
            </a:r>
            <a:r>
              <a:rPr lang="ru-RU" i="1" dirty="0" err="1"/>
              <a:t>оспорюється</a:t>
            </a:r>
            <a:r>
              <a:rPr lang="ru-RU" i="1" dirty="0"/>
              <a:t> </a:t>
            </a:r>
            <a:r>
              <a:rPr lang="ru-RU" i="1" dirty="0" err="1"/>
              <a:t>окремим</a:t>
            </a:r>
            <a:r>
              <a:rPr lang="ru-RU" i="1" dirty="0"/>
              <a:t> </a:t>
            </a:r>
            <a:r>
              <a:rPr lang="ru-RU" i="1" dirty="0" err="1"/>
              <a:t>громадянином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підприємством</a:t>
            </a:r>
            <a:r>
              <a:rPr lang="ru-RU" i="1" dirty="0"/>
              <a:t>, </a:t>
            </a:r>
            <a:r>
              <a:rPr lang="ru-RU" i="1" dirty="0" err="1"/>
              <a:t>установою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організацією</a:t>
            </a:r>
            <a:r>
              <a:rPr lang="ru-RU" i="1" dirty="0"/>
              <a:t>, </a:t>
            </a:r>
            <a:r>
              <a:rPr lang="ru-RU" i="1" dirty="0" err="1"/>
              <a:t>якщо</a:t>
            </a:r>
            <a:r>
              <a:rPr lang="ru-RU" i="1" dirty="0"/>
              <a:t> такими </a:t>
            </a:r>
            <a:r>
              <a:rPr lang="ru-RU" i="1" dirty="0" err="1"/>
              <a:t>діями</a:t>
            </a:r>
            <a:r>
              <a:rPr lang="ru-RU" i="1" dirty="0"/>
              <a:t> </a:t>
            </a:r>
            <a:r>
              <a:rPr lang="ru-RU" i="1" dirty="0" err="1"/>
              <a:t>була</a:t>
            </a:r>
            <a:r>
              <a:rPr lang="ru-RU" i="1" dirty="0"/>
              <a:t> </a:t>
            </a:r>
            <a:r>
              <a:rPr lang="ru-RU" i="1" dirty="0" err="1"/>
              <a:t>заподіяна</a:t>
            </a:r>
            <a:r>
              <a:rPr lang="ru-RU" i="1" dirty="0"/>
              <a:t> </a:t>
            </a:r>
            <a:r>
              <a:rPr lang="ru-RU" i="1" dirty="0" err="1"/>
              <a:t>значна</a:t>
            </a:r>
            <a:r>
              <a:rPr lang="ru-RU" i="1" dirty="0"/>
              <a:t> шкода </a:t>
            </a:r>
            <a:r>
              <a:rPr lang="ru-RU" i="1" dirty="0" err="1"/>
              <a:t>інтересам</a:t>
            </a:r>
            <a:r>
              <a:rPr lang="ru-RU" i="1" dirty="0"/>
              <a:t> </a:t>
            </a:r>
            <a:r>
              <a:rPr lang="ru-RU" i="1" dirty="0" err="1"/>
              <a:t>громадянина</a:t>
            </a:r>
            <a:r>
              <a:rPr lang="ru-RU" i="1" dirty="0"/>
              <a:t>, </a:t>
            </a:r>
            <a:r>
              <a:rPr lang="ru-RU" i="1" dirty="0" err="1"/>
              <a:t>державним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</a:t>
            </a:r>
            <a:r>
              <a:rPr lang="ru-RU" i="1" dirty="0" err="1"/>
              <a:t>громадським</a:t>
            </a:r>
            <a:r>
              <a:rPr lang="ru-RU" i="1" dirty="0"/>
              <a:t> </a:t>
            </a:r>
            <a:r>
              <a:rPr lang="ru-RU" i="1" dirty="0" err="1"/>
              <a:t>інтересам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інтересам</a:t>
            </a:r>
            <a:r>
              <a:rPr lang="ru-RU" i="1" dirty="0"/>
              <a:t> </a:t>
            </a:r>
            <a:r>
              <a:rPr lang="ru-RU" i="1" dirty="0" err="1"/>
              <a:t>власника</a:t>
            </a:r>
            <a:r>
              <a:rPr lang="ru-RU" i="1" dirty="0"/>
              <a:t>, -</a:t>
            </a:r>
          </a:p>
          <a:p>
            <a:pPr marL="0" indent="0">
              <a:buNone/>
            </a:pPr>
            <a:r>
              <a:rPr lang="ru-RU" i="1" dirty="0" err="1"/>
              <a:t>карається</a:t>
            </a:r>
            <a:r>
              <a:rPr lang="ru-RU" i="1" dirty="0"/>
              <a:t> штрафом до </a:t>
            </a:r>
            <a:r>
              <a:rPr lang="ru-RU" i="1" dirty="0" err="1"/>
              <a:t>п'ятдесяти</a:t>
            </a:r>
            <a:r>
              <a:rPr lang="ru-RU" i="1" dirty="0"/>
              <a:t> </a:t>
            </a:r>
            <a:r>
              <a:rPr lang="ru-RU" i="1" dirty="0" err="1"/>
              <a:t>неоподатковуваних</a:t>
            </a:r>
            <a:r>
              <a:rPr lang="ru-RU" i="1" dirty="0"/>
              <a:t> </a:t>
            </a:r>
            <a:r>
              <a:rPr lang="ru-RU" i="1" dirty="0" err="1"/>
              <a:t>мінімумів</a:t>
            </a:r>
            <a:r>
              <a:rPr lang="ru-RU" i="1" dirty="0"/>
              <a:t> </a:t>
            </a:r>
            <a:r>
              <a:rPr lang="ru-RU" i="1" dirty="0" err="1"/>
              <a:t>доходів</a:t>
            </a:r>
            <a:r>
              <a:rPr lang="ru-RU" i="1" dirty="0"/>
              <a:t> </a:t>
            </a:r>
            <a:r>
              <a:rPr lang="ru-RU" i="1" dirty="0" err="1"/>
              <a:t>громадян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виправними</a:t>
            </a:r>
            <a:r>
              <a:rPr lang="ru-RU" i="1" dirty="0"/>
              <a:t> роботами на строк до </a:t>
            </a:r>
            <a:r>
              <a:rPr lang="ru-RU" i="1" dirty="0" err="1"/>
              <a:t>двох</a:t>
            </a:r>
            <a:r>
              <a:rPr lang="ru-RU" i="1" dirty="0"/>
              <a:t> </a:t>
            </a:r>
            <a:r>
              <a:rPr lang="ru-RU" i="1" dirty="0" err="1"/>
              <a:t>років</a:t>
            </a:r>
            <a:r>
              <a:rPr lang="ru-RU" i="1" dirty="0"/>
              <a:t>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арештом</a:t>
            </a:r>
            <a:r>
              <a:rPr lang="ru-RU" i="1" dirty="0"/>
              <a:t> на строк до </a:t>
            </a:r>
            <a:r>
              <a:rPr lang="ru-RU" i="1" dirty="0" err="1"/>
              <a:t>трьох</a:t>
            </a:r>
            <a:r>
              <a:rPr lang="ru-RU" i="1" dirty="0"/>
              <a:t> </a:t>
            </a:r>
            <a:r>
              <a:rPr lang="ru-RU" i="1" dirty="0" err="1"/>
              <a:t>місяців</a:t>
            </a:r>
            <a:r>
              <a:rPr lang="ru-RU" i="1" dirty="0"/>
              <a:t>.</a:t>
            </a:r>
          </a:p>
          <a:p>
            <a:endParaRPr lang="ru-RU" dirty="0"/>
          </a:p>
        </p:txBody>
      </p:sp>
      <p:pic>
        <p:nvPicPr>
          <p:cNvPr id="1026" name="Picture 2" descr="ÐÐ°ÑÑÐ¸Ð½ÐºÐ¸ Ð¿Ð¾ Ð·Ð°Ð¿ÑÐ¾ÑÑ Ð·Ð½ÐµÑÐµÐ½Ð½Ñ ÐºÐ¾Ð½ÑÑÑÑÐºÑÑÐ¹ ÑÐ°Ð¼Ð¾Ð¿ÑÐ°Ð²ÑÑÐ²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1858" y="4766732"/>
            <a:ext cx="3533284" cy="19864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2205</Words>
  <Application>Microsoft Office PowerPoint</Application>
  <PresentationFormat>Экран (4:3)</PresentationFormat>
  <Paragraphs>120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5" baseType="lpstr">
      <vt:lpstr>Arial</vt:lpstr>
      <vt:lpstr>Calibri</vt:lpstr>
      <vt:lpstr>Тема Office</vt:lpstr>
      <vt:lpstr> Тема 16 (частина 1) КРИМІНАЛЬНІ ПРАВОПОРУШЕННЯ ПРОТИ АВТОРИТЕТУ ОРГАНІВ ДЕРЖАВНОЇ ВЛАДИ, ОРГАНІВ МІСЦЕВОГО САМОВРЯДУВАННЯ, ОБ'ЄДНАНЬ ГРОМАДЯН ТА КРИМІНАЛЬНІ ПРАВОПОРУШЕННЯ ПРОТИ ЖУРНАЛІСТІВ</vt:lpstr>
      <vt:lpstr>       План</vt:lpstr>
      <vt:lpstr>1. Загальна характеристика кримінальних правопорушень проти авторитету органів державної влади, органів місцевого самоврядування, об'єднань громадян та кримінальні правопорушення проти журналістів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Самоправство (ст. 356 КК)</vt:lpstr>
      <vt:lpstr>Презентация PowerPoint</vt:lpstr>
      <vt:lpstr>Презентация PowerPoint</vt:lpstr>
      <vt:lpstr>Презентация PowerPoint</vt:lpstr>
      <vt:lpstr>Суб'єктивна сторона - вина у формі прямого умислу щодо самовільних дій. </vt:lpstr>
      <vt:lpstr>2. Викрадення, привласнення, вимагання документів, штампів, печаток, заволодіння ними шляхом шахрайства чи зловживання службовим становищем або їх пошкодження (ст. 357 КК )</vt:lpstr>
      <vt:lpstr>Презентация PowerPoint</vt:lpstr>
      <vt:lpstr>Предмет</vt:lpstr>
      <vt:lpstr>Презентация PowerPoint</vt:lpstr>
      <vt:lpstr>Презентация PowerPoint</vt:lpstr>
      <vt:lpstr>Презентация PowerPoint</vt:lpstr>
      <vt:lpstr>Об’єктивна сторона</vt:lpstr>
      <vt:lpstr>Суб'єктивна сторона - вина у формі прямого умислу. </vt:lpstr>
      <vt:lpstr>Кваліфікуючі ознаки</vt:lpstr>
      <vt:lpstr>4. Підроблення документів, печаток, штампів та бланків, збут чи використання підроблених документів, печаток, штампів (ст. 358  КК)</vt:lpstr>
      <vt:lpstr>Презентация PowerPoint</vt:lpstr>
      <vt:lpstr>Презентация PowerPoint</vt:lpstr>
      <vt:lpstr>Предмет (ч. 1 ст. 358)</vt:lpstr>
      <vt:lpstr>Презентация PowerPoint</vt:lpstr>
      <vt:lpstr>Предмет (ч. 2 ст. 358)</vt:lpstr>
      <vt:lpstr>Предмет (ч. 4 ст. 358)</vt:lpstr>
      <vt:lpstr>Об’єктивна сторона</vt:lpstr>
      <vt:lpstr>Суб'єктивна сторона - вина у формі прямого умислу. </vt:lpstr>
      <vt:lpstr>Кваліфікуючі ознаки</vt:lpstr>
    </vt:vector>
  </TitlesOfParts>
  <Company>PJSC "New Engineering Technologies"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Пользователь</cp:lastModifiedBy>
  <cp:revision>80</cp:revision>
  <dcterms:created xsi:type="dcterms:W3CDTF">2016-11-18T14:12:19Z</dcterms:created>
  <dcterms:modified xsi:type="dcterms:W3CDTF">2023-04-04T06:21:55Z</dcterms:modified>
</cp:coreProperties>
</file>