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5" r:id="rId5"/>
    <p:sldId id="256" r:id="rId6"/>
    <p:sldId id="266" r:id="rId7"/>
    <p:sldId id="257" r:id="rId8"/>
    <p:sldId id="267" r:id="rId9"/>
    <p:sldId id="268" r:id="rId10"/>
    <p:sldId id="258" r:id="rId11"/>
    <p:sldId id="259" r:id="rId12"/>
    <p:sldId id="260" r:id="rId13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067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45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542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1905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8747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6246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374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302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2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9229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5163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F1CD-970A-42F7-8115-B19483982C9F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D34A-3C85-4BD5-937A-4DE0369D035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4493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uk-UA" dirty="0" smtClean="0"/>
              <a:t>Практичне завдання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17526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Планування продуктивності праці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1 формули розрахунків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2 задачі</a:t>
            </a:r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1</a:t>
            </a:r>
            <a:r>
              <a:rPr lang="uk-UA" dirty="0" smtClean="0"/>
              <a:t>. Розрахувати плановий приріст продуктивності праці на підприємстві за факторами, якщо вихідна чисельність персоналу, розрахована за нормами базисного року, - 1800 осіб, а умовне вивільнення робочої сили відбудеться: а) за рахунок зниження трудомісткості продукції завдяки удосконаленню технічної бази виробництва - 50 осіб; б) за рахунок упровадження централізованого обслуговування робочих місць - 40 осіб; в) за рахунок удосконалення структури управління виробництвом - 15 осіб </a:t>
            </a:r>
            <a:r>
              <a:rPr lang="ru-RU" dirty="0" smtClean="0"/>
              <a:t>Провести </a:t>
            </a:r>
            <a:r>
              <a:rPr lang="ru-RU" dirty="0" err="1" smtClean="0"/>
              <a:t>перевірку</a:t>
            </a:r>
            <a:r>
              <a:rPr lang="ru-RU" dirty="0" smtClean="0"/>
              <a:t> </a:t>
            </a:r>
            <a:r>
              <a:rPr lang="ru-RU" dirty="0" err="1" smtClean="0"/>
              <a:t>правильності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348880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2.Розрахувати економію чисельності робітників від зниження трудомісткості продукції, що передбачена планом організаційно-технічних заходів на плановий рік, за даними таблиці.</a:t>
            </a:r>
          </a:p>
          <a:p>
            <a:r>
              <a:rPr lang="uk-UA" dirty="0" smtClean="0"/>
              <a:t>Урахувати, що корисний фонд робочого часу на рік на одного працівника складає: базовий - 1820 год., плановий - 1920 год., а середній коефіцієнт виконання норм: базовий - 1,2, плановий - 1,25.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599077"/>
              </p:ext>
            </p:extLst>
          </p:nvPr>
        </p:nvGraphicFramePr>
        <p:xfrm>
          <a:off x="539551" y="4221087"/>
          <a:ext cx="7632849" cy="1986534"/>
        </p:xfrm>
        <a:graphic>
          <a:graphicData uri="http://schemas.openxmlformats.org/drawingml/2006/table">
            <a:tbl>
              <a:tblPr/>
              <a:tblGrid>
                <a:gridCol w="1649850"/>
                <a:gridCol w="1851499"/>
                <a:gridCol w="1851499"/>
                <a:gridCol w="1312242"/>
                <a:gridCol w="967759"/>
              </a:tblGrid>
              <a:tr h="363704">
                <a:tc rowSpan="2"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Показники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Трудомісткість одиниці продукції, н-год.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Термін упрова­дження заходу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52400" algn="r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Обсяг продукції за планом, тис. одиниць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62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за нормами на початок планового періоду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за планом орг.-техн. заходів на наступний рік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</a:tr>
              <a:tr h="164721"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Види продукції: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Times New Roman"/>
                        </a:rPr>
                        <a:t> </a:t>
                      </a:r>
                      <a:endParaRPr lang="ru-UA" sz="1200">
                        <a:solidFill>
                          <a:srgbClr val="000000"/>
                        </a:solidFill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Times New Roman"/>
                        </a:rPr>
                        <a:t> </a:t>
                      </a:r>
                      <a:endParaRPr lang="ru-UA" sz="1200">
                        <a:solidFill>
                          <a:srgbClr val="000000"/>
                        </a:solidFill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Times New Roman"/>
                        </a:rPr>
                        <a:t> </a:t>
                      </a:r>
                      <a:endParaRPr lang="ru-UA" sz="1200">
                        <a:solidFill>
                          <a:srgbClr val="000000"/>
                        </a:solidFill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cs typeface="Times New Roman"/>
                        </a:rPr>
                        <a:t> </a:t>
                      </a:r>
                      <a:endParaRPr lang="ru-UA" sz="1200">
                        <a:solidFill>
                          <a:srgbClr val="000000"/>
                        </a:solidFill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853">
                <a:tc>
                  <a:txBody>
                    <a:bodyPr/>
                    <a:lstStyle/>
                    <a:p>
                      <a:pPr marL="584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37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 1-го квітня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853">
                <a:tc>
                  <a:txBody>
                    <a:bodyPr/>
                    <a:lstStyle/>
                    <a:p>
                      <a:pPr marL="584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 1-го березня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783">
                <a:tc>
                  <a:txBody>
                    <a:bodyPr/>
                    <a:lstStyle/>
                    <a:p>
                      <a:pPr marL="584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 1-го липня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7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82013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3.За </a:t>
            </a:r>
            <a:r>
              <a:rPr lang="ru-RU" dirty="0" err="1" smtClean="0"/>
              <a:t>наведеними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розрахувати</a:t>
            </a:r>
            <a:r>
              <a:rPr lang="ru-RU" dirty="0" smtClean="0"/>
              <a:t> </a:t>
            </a:r>
            <a:r>
              <a:rPr lang="ru-RU" dirty="0" err="1" smtClean="0"/>
              <a:t>економію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 на </a:t>
            </a:r>
            <a:r>
              <a:rPr lang="ru-RU" dirty="0" err="1" smtClean="0"/>
              <a:t>плановий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:</a:t>
            </a:r>
          </a:p>
          <a:p>
            <a:r>
              <a:rPr lang="ru-RU" dirty="0" smtClean="0"/>
              <a:t>а)	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 (∆</a:t>
            </a:r>
            <a:r>
              <a:rPr lang="ru-RU" sz="1200" dirty="0" err="1" smtClean="0"/>
              <a:t>Чрч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б)	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середніх</a:t>
            </a:r>
            <a:r>
              <a:rPr lang="ru-RU" dirty="0" smtClean="0"/>
              <a:t> норм </a:t>
            </a:r>
            <a:r>
              <a:rPr lang="ru-RU" dirty="0" err="1" smtClean="0"/>
              <a:t>виробітку</a:t>
            </a:r>
            <a:r>
              <a:rPr lang="ru-RU" dirty="0" smtClean="0"/>
              <a:t> (∆</a:t>
            </a:r>
            <a:r>
              <a:rPr lang="ru-RU" dirty="0" err="1" smtClean="0"/>
              <a:t>Чвн</a:t>
            </a:r>
            <a:r>
              <a:rPr lang="ru-RU" dirty="0" smtClean="0"/>
              <a:t>).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70921"/>
              </p:ext>
            </p:extLst>
          </p:nvPr>
        </p:nvGraphicFramePr>
        <p:xfrm>
          <a:off x="683568" y="1772816"/>
          <a:ext cx="7344816" cy="1871980"/>
        </p:xfrm>
        <a:graphic>
          <a:graphicData uri="http://schemas.openxmlformats.org/drawingml/2006/table">
            <a:tbl>
              <a:tblPr/>
              <a:tblGrid>
                <a:gridCol w="5752354"/>
                <a:gridCol w="1592462"/>
              </a:tblGrid>
              <a:tr h="316865">
                <a:tc>
                  <a:txBody>
                    <a:bodyPr/>
                    <a:lstStyle/>
                    <a:p>
                      <a:pPr marL="20447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Показники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29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Величина показника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Трудомісткість планового випуску продукції за нормами праці на початок планового року, тис.нормо-годин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2760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Економія нормо-годин за планом організаційно-технічних заходів, тис</a:t>
                      </a: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нормо-годин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873,75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3.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Корисний річний фонд робочого часу на одного робітника, годин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58750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 базисному році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58750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 плановому році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1820 1960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Середній коефіцієнт виконання норм виробітку,</a:t>
                      </a: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%</a:t>
                      </a:r>
                      <a:endParaRPr lang="ru-UA" sz="110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 базовому році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58750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 плановому році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120,0 125,0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4.Визначити </a:t>
            </a:r>
            <a:r>
              <a:rPr lang="ru-RU" dirty="0" err="1" smtClean="0"/>
              <a:t>плановий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та </a:t>
            </a:r>
            <a:r>
              <a:rPr lang="ru-RU" dirty="0" err="1" smtClean="0"/>
              <a:t>приріст</a:t>
            </a:r>
            <a:r>
              <a:rPr lang="ru-RU" dirty="0" smtClean="0"/>
              <a:t> у </a:t>
            </a:r>
            <a:r>
              <a:rPr lang="ru-RU" dirty="0" err="1" smtClean="0"/>
              <a:t>відсотках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endParaRPr lang="ru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785424"/>
              </p:ext>
            </p:extLst>
          </p:nvPr>
        </p:nvGraphicFramePr>
        <p:xfrm>
          <a:off x="539552" y="834971"/>
          <a:ext cx="7704856" cy="2967355"/>
        </p:xfrm>
        <a:graphic>
          <a:graphicData uri="http://schemas.openxmlformats.org/drawingml/2006/table">
            <a:tbl>
              <a:tblPr/>
              <a:tblGrid>
                <a:gridCol w="5140039"/>
                <a:gridCol w="2564817"/>
              </a:tblGrid>
              <a:tr h="313690">
                <a:tc>
                  <a:txBody>
                    <a:bodyPr/>
                    <a:lstStyle/>
                    <a:p>
                      <a:pPr marL="20447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Показники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29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Величина показника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Трудомісткість одиниці продукції, нормо-годин: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64465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на початок планового періоду за нормами на кінець звітного періоду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67640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на плановий період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</a:p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8,0</a:t>
                      </a:r>
                    </a:p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6,5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Плановий випуск продукції, тис.одиниць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96600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3.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Корисний річний фонд робочого часу на одного робітника, годин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58750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 базисному році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58750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 плановому році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</a:p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1820 </a:t>
                      </a:r>
                    </a:p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1960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Термін упровадження заходу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42900" algn="r">
                        <a:lnSpc>
                          <a:spcPts val="2545"/>
                        </a:lnSpc>
                        <a:spcAft>
                          <a:spcPts val="0"/>
                        </a:spcAf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</a:t>
                      </a: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1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-го серпня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Середній коефіцієнт виконання норм виробітку,</a:t>
                      </a: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%</a:t>
                      </a:r>
                      <a:endParaRPr lang="ru-UA" sz="110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 базовому році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-"/>
                        <a:tabLst>
                          <a:tab pos="158750" algn="l"/>
                        </a:tabLst>
                      </a:pP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 плановому році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</a:p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115,0 </a:t>
                      </a:r>
                    </a:p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120,0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Вартість товарної продукції на плановий рік, тис.грн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42000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algn="just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7.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Чисельність працівників, за винятком робітників</a:t>
                      </a: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-</a:t>
                      </a:r>
                      <a:r>
                        <a:rPr lang="ru-UA" sz="11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відрядників, за нормами на початок планового року, осіб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</a:p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158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8.</a:t>
                      </a:r>
                      <a:r>
                        <a:rPr lang="ru-UA" sz="11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Економія чисельності працівників (окрім робітників</a:t>
                      </a:r>
                      <a:r>
                        <a:rPr lang="ru-UA" sz="12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-</a:t>
                      </a:r>
                      <a:r>
                        <a:rPr lang="ru-UA" sz="11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відрядників) на плановий рік за організаційно-технічними заходами, осіб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UA" sz="12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393305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Плановий приріст продуктивності праці визначити через її рівень у базовому й плановому роках та через економію працівників під впливом плану організаційно-технічних заходів (завдяки зниженню трудомісткості, збільшенню фонду робочого часу, підвищенню середнього рівня виконання норм виробітку).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748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756084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7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63284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1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21" y="-26690"/>
            <a:ext cx="8784976" cy="424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4653136"/>
            <a:ext cx="795655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4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87" y="44624"/>
            <a:ext cx="9036496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6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836712"/>
            <a:ext cx="8566150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39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4909"/>
            <a:ext cx="8640960" cy="671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1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482" y="260648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Формули для розрахунку економії чисельності за окремими факторами</a:t>
            </a:r>
          </a:p>
          <a:p>
            <a:r>
              <a:rPr lang="uk-UA" dirty="0" smtClean="0"/>
              <a:t>дуже різноманітні. Однак можна визначити певні загальні принципи цих</a:t>
            </a:r>
          </a:p>
          <a:p>
            <a:r>
              <a:rPr lang="uk-UA" dirty="0" smtClean="0"/>
              <a:t>розрахунків: </a:t>
            </a:r>
          </a:p>
          <a:p>
            <a:r>
              <a:rPr lang="uk-UA" dirty="0" smtClean="0"/>
              <a:t>— необхідність урахування поправки на строк упровадження певного заходу</a:t>
            </a:r>
          </a:p>
          <a:p>
            <a:r>
              <a:rPr lang="uk-UA" dirty="0" smtClean="0"/>
              <a:t>(</a:t>
            </a:r>
            <a:r>
              <a:rPr lang="uk-UA" dirty="0" err="1" smtClean="0"/>
              <a:t>Кср</a:t>
            </a:r>
            <a:r>
              <a:rPr lang="uk-UA" dirty="0" smtClean="0"/>
              <a:t>), який розраховується поділом кількості місяців дії впровадженого заходу, </a:t>
            </a:r>
          </a:p>
          <a:p>
            <a:r>
              <a:rPr lang="uk-UA" dirty="0" smtClean="0"/>
              <a:t>на кількість календарних місяців у році; </a:t>
            </a:r>
          </a:p>
          <a:p>
            <a:r>
              <a:rPr lang="uk-UA" dirty="0" smtClean="0"/>
              <a:t>— у тих випадках, коли впроваджуваний захід стосується тільки частини</a:t>
            </a:r>
          </a:p>
          <a:p>
            <a:r>
              <a:rPr lang="uk-UA" dirty="0" smtClean="0"/>
              <a:t>робітників, результат множиться на відповідну частку робітників у загальній їх</a:t>
            </a:r>
          </a:p>
          <a:p>
            <a:r>
              <a:rPr lang="uk-UA" dirty="0" smtClean="0"/>
              <a:t>чисельності;</a:t>
            </a:r>
            <a:endParaRPr lang="ru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0482" y="2886482"/>
            <a:ext cx="8047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приросту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endParaRPr lang="ru-RU" dirty="0" smtClean="0"/>
          </a:p>
          <a:p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ступінчастий</a:t>
            </a:r>
            <a:r>
              <a:rPr lang="ru-RU" dirty="0" smtClean="0"/>
              <a:t> метод </a:t>
            </a:r>
            <a:r>
              <a:rPr lang="ru-RU" dirty="0" err="1" smtClean="0"/>
              <a:t>розрахунку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, у</a:t>
            </a:r>
          </a:p>
          <a:p>
            <a:r>
              <a:rPr lang="ru-RU" dirty="0" err="1" smtClean="0"/>
              <a:t>знаменнику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раз </a:t>
            </a:r>
            <a:r>
              <a:rPr lang="ru-RU" dirty="0" err="1" smtClean="0"/>
              <a:t>економія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за </a:t>
            </a:r>
            <a:r>
              <a:rPr lang="ru-RU" dirty="0" err="1" smtClean="0"/>
              <a:t>певним</a:t>
            </a:r>
            <a:r>
              <a:rPr lang="ru-RU" dirty="0" smtClean="0"/>
              <a:t> заходом</a:t>
            </a:r>
          </a:p>
          <a:p>
            <a:r>
              <a:rPr lang="ru-RU" dirty="0" err="1" smtClean="0"/>
              <a:t>віднімається</a:t>
            </a:r>
            <a:r>
              <a:rPr lang="ru-RU" dirty="0" smtClean="0"/>
              <a:t> не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первісної</a:t>
            </a:r>
            <a:r>
              <a:rPr lang="ru-RU" dirty="0" smtClean="0"/>
              <a:t> (</a:t>
            </a:r>
            <a:r>
              <a:rPr lang="ru-RU" dirty="0" err="1" smtClean="0"/>
              <a:t>вихідної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), 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зменшеної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endParaRPr lang="ru-RU" dirty="0" smtClean="0"/>
          </a:p>
          <a:p>
            <a:r>
              <a:rPr lang="ru-RU" dirty="0" err="1" smtClean="0"/>
              <a:t>величини</a:t>
            </a:r>
            <a:r>
              <a:rPr lang="ru-RU" dirty="0" smtClean="0"/>
              <a:t> на </a:t>
            </a:r>
            <a:r>
              <a:rPr lang="ru-RU" dirty="0" err="1" smtClean="0"/>
              <a:t>економію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за </a:t>
            </a:r>
            <a:r>
              <a:rPr lang="ru-RU" dirty="0" err="1" smtClean="0"/>
              <a:t>попередніми</a:t>
            </a:r>
            <a:r>
              <a:rPr lang="ru-RU" dirty="0" smtClean="0"/>
              <a:t> заходами.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314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050"/>
            <a:ext cx="8712968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584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Практичне завдання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uzver</dc:creator>
  <cp:lastModifiedBy>uzver</cp:lastModifiedBy>
  <cp:revision>7</cp:revision>
  <dcterms:created xsi:type="dcterms:W3CDTF">2023-04-05T16:50:24Z</dcterms:created>
  <dcterms:modified xsi:type="dcterms:W3CDTF">2023-04-05T18:21:19Z</dcterms:modified>
</cp:coreProperties>
</file>