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6636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5457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6518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0705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413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7167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2048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1882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80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1061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2855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51C8D-FF28-4FD7-88D4-B9C2F4D25734}" type="datetimeFigureOut">
              <a:rPr lang="ru-UA" smtClean="0"/>
              <a:t>05.04.2023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EE1BC-1A0C-4F6E-9AF4-8177072E102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2115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Практичне завдання  сутність організації праці</a:t>
            </a:r>
            <a:endParaRPr lang="ru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Приклад розрахунку </a:t>
            </a:r>
            <a:r>
              <a:rPr lang="uk-UA" dirty="0" err="1" smtClean="0">
                <a:solidFill>
                  <a:schemeClr val="tx1"/>
                </a:solidFill>
              </a:rPr>
              <a:t>залачі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Задачі</a:t>
            </a:r>
            <a:endParaRPr lang="ru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31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Коефіцієнт фактичного розподілу часу </a:t>
            </a:r>
            <a:r>
              <a:rPr lang="uk-UA" dirty="0" err="1" smtClean="0"/>
              <a:t>Кф.р.в</a:t>
            </a:r>
            <a:r>
              <a:rPr lang="uk-UA" dirty="0" smtClean="0"/>
              <a:t> визначається ставленням загального фонду робочого часу якогось підрозділу до часу, розрахованого як </a:t>
            </a:r>
            <a:r>
              <a:rPr lang="en-US" dirty="0" err="1" smtClean="0"/>
              <a:t>miti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uk-UA" dirty="0" smtClean="0"/>
              <a:t>Слід зазначити, що у загальному вигляді формула </a:t>
            </a:r>
            <a:r>
              <a:rPr lang="uk-UA" dirty="0" err="1" smtClean="0"/>
              <a:t>Розенкранца</a:t>
            </a:r>
            <a:r>
              <a:rPr lang="uk-UA" dirty="0" smtClean="0"/>
              <a:t> служить перевірки відповідності фактичної чисельності персоналу (наприклад, якогось підрозділу) необхідної, що залежить від завантаження даного підрозділу.</a:t>
            </a:r>
          </a:p>
          <a:p>
            <a:r>
              <a:rPr lang="uk-UA" dirty="0" smtClean="0"/>
              <a:t>Для використання формули </a:t>
            </a:r>
            <a:r>
              <a:rPr lang="uk-UA" dirty="0" err="1" smtClean="0"/>
              <a:t>Розенкранца</a:t>
            </a:r>
            <a:r>
              <a:rPr lang="uk-UA" dirty="0" smtClean="0"/>
              <a:t> у планових розрахунках слід надати їй такого вигляду:</a:t>
            </a:r>
            <a:endParaRPr lang="ru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88840"/>
            <a:ext cx="2477471" cy="12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3105835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оскільки величини </a:t>
            </a:r>
            <a:r>
              <a:rPr lang="en-US" dirty="0" smtClean="0"/>
              <a:t>t </a:t>
            </a:r>
            <a:r>
              <a:rPr lang="uk-UA" dirty="0" smtClean="0"/>
              <a:t>р і </a:t>
            </a:r>
            <a:r>
              <a:rPr lang="uk-UA" dirty="0" err="1" smtClean="0"/>
              <a:t>Кф.р.в</a:t>
            </a:r>
            <a:r>
              <a:rPr lang="uk-UA" dirty="0" smtClean="0"/>
              <a:t> цьому випадку невідомі</a:t>
            </a:r>
            <a:endParaRPr lang="ru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78904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Наведемо</a:t>
            </a:r>
            <a:r>
              <a:rPr lang="ru-RU" dirty="0" smtClean="0"/>
              <a:t> приклад </a:t>
            </a:r>
            <a:r>
              <a:rPr lang="ru-RU" dirty="0" err="1" smtClean="0"/>
              <a:t>розрахунку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адміністративно-управлінського</a:t>
            </a:r>
            <a:r>
              <a:rPr lang="ru-RU" dirty="0" smtClean="0"/>
              <a:t> персоналу 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 </a:t>
            </a:r>
            <a:r>
              <a:rPr lang="ru-RU" dirty="0" err="1" smtClean="0"/>
              <a:t>Розенкранца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вихідних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820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586" y="332656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 А - 500</a:t>
            </a:r>
          </a:p>
          <a:p>
            <a:r>
              <a:rPr lang="ru-RU" dirty="0" smtClean="0"/>
              <a:t>• Б - 3000</a:t>
            </a:r>
          </a:p>
          <a:p>
            <a:r>
              <a:rPr lang="ru-RU" dirty="0" smtClean="0"/>
              <a:t>• В - 300</a:t>
            </a:r>
          </a:p>
          <a:p>
            <a:r>
              <a:rPr lang="ru-RU" dirty="0" smtClean="0"/>
              <a:t>Час, </a:t>
            </a:r>
            <a:r>
              <a:rPr lang="ru-RU" dirty="0" err="1" smtClean="0"/>
              <a:t>необхідний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з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, год:</a:t>
            </a:r>
          </a:p>
          <a:p>
            <a:r>
              <a:rPr lang="ru-RU" dirty="0" smtClean="0"/>
              <a:t>• А - 1</a:t>
            </a:r>
          </a:p>
          <a:p>
            <a:r>
              <a:rPr lang="ru-RU" dirty="0" smtClean="0"/>
              <a:t>• Б - 0,5</a:t>
            </a:r>
          </a:p>
          <a:p>
            <a:r>
              <a:rPr lang="ru-RU" dirty="0" smtClean="0"/>
              <a:t>•  В - 3</a:t>
            </a:r>
            <a:endParaRPr lang="ru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0688" y="2652112"/>
            <a:ext cx="77239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Місячний (нормативний) фонд часу одного співробітника згідно з контрактом, год — 170</a:t>
            </a:r>
          </a:p>
          <a:p>
            <a:endParaRPr lang="uk-UA" dirty="0" smtClean="0"/>
          </a:p>
          <a:p>
            <a:r>
              <a:rPr lang="uk-UA" dirty="0" smtClean="0"/>
              <a:t>Коефіцієнт витрат часу на додаткові роботи – 1,3</a:t>
            </a:r>
          </a:p>
          <a:p>
            <a:endParaRPr lang="uk-UA" dirty="0" smtClean="0"/>
          </a:p>
          <a:p>
            <a:r>
              <a:rPr lang="uk-UA" dirty="0" smtClean="0"/>
              <a:t>Коефіцієнт витрат часу на відпочинок співробітників - 1,12</a:t>
            </a:r>
          </a:p>
          <a:p>
            <a:endParaRPr lang="uk-UA" dirty="0" smtClean="0"/>
          </a:p>
          <a:p>
            <a:r>
              <a:rPr lang="uk-UA" dirty="0" smtClean="0"/>
              <a:t>Коефіцієнт перерахунку </a:t>
            </a:r>
            <a:r>
              <a:rPr lang="uk-UA" dirty="0" err="1" smtClean="0"/>
              <a:t>явкової</a:t>
            </a:r>
            <a:r>
              <a:rPr lang="uk-UA" dirty="0" smtClean="0"/>
              <a:t> чисельності до списку - 1,1</a:t>
            </a:r>
          </a:p>
          <a:p>
            <a:endParaRPr lang="uk-UA" dirty="0" smtClean="0"/>
          </a:p>
          <a:p>
            <a:r>
              <a:rPr lang="uk-UA" dirty="0" smtClean="0"/>
              <a:t>Час, що виділяється на різні роботи, які не враховані в планових розрахунках, год — 200</a:t>
            </a:r>
          </a:p>
          <a:p>
            <a:endParaRPr lang="uk-UA" dirty="0" smtClean="0"/>
          </a:p>
          <a:p>
            <a:r>
              <a:rPr lang="uk-UA" dirty="0" smtClean="0"/>
              <a:t>Фактична чисельність підрозділу, </a:t>
            </a:r>
            <a:r>
              <a:rPr lang="uk-UA" dirty="0" err="1" smtClean="0"/>
              <a:t>чол</a:t>
            </a:r>
            <a:r>
              <a:rPr lang="uk-UA" dirty="0" smtClean="0"/>
              <a:t>. - 30</a:t>
            </a:r>
          </a:p>
          <a:p>
            <a:r>
              <a:rPr lang="uk-UA" dirty="0" smtClean="0"/>
              <a:t>Сумарний час виконання організаційно-управлінських робіт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853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(500 х 1) + (3000 х 0,5) + (300 х 3) = 2900.</a:t>
            </a:r>
          </a:p>
          <a:p>
            <a:r>
              <a:rPr lang="uk-UA" dirty="0" smtClean="0"/>
              <a:t>Коефіцієнт необхідного розподілу часу:</a:t>
            </a:r>
          </a:p>
          <a:p>
            <a:r>
              <a:rPr lang="uk-UA" dirty="0" err="1" smtClean="0"/>
              <a:t>Кн.р.в</a:t>
            </a:r>
            <a:r>
              <a:rPr lang="uk-UA" dirty="0" smtClean="0"/>
              <a:t> = 1,3 х 1,12 х 1,1 = 1,6.</a:t>
            </a:r>
          </a:p>
          <a:p>
            <a:r>
              <a:rPr lang="uk-UA" dirty="0" smtClean="0"/>
              <a:t>Коефіцієнт фактичного розподілу часу:</a:t>
            </a:r>
          </a:p>
          <a:p>
            <a:r>
              <a:rPr lang="uk-UA" dirty="0" smtClean="0"/>
              <a:t> </a:t>
            </a:r>
          </a:p>
          <a:p>
            <a:endParaRPr lang="uk-UA" dirty="0" smtClean="0"/>
          </a:p>
          <a:p>
            <a:r>
              <a:rPr lang="uk-UA" dirty="0" smtClean="0"/>
              <a:t>Необхідну чисельність підрозділу розраховують за повною формулою </a:t>
            </a:r>
            <a:r>
              <a:rPr lang="uk-UA" dirty="0" err="1" smtClean="0"/>
              <a:t>Розенкранца</a:t>
            </a:r>
            <a:r>
              <a:rPr lang="uk-UA" dirty="0" smtClean="0"/>
              <a:t>:</a:t>
            </a:r>
          </a:p>
          <a:p>
            <a:r>
              <a:rPr lang="uk-UA" dirty="0" smtClean="0"/>
              <a:t> </a:t>
            </a:r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Як зазначено у вихідних даних, фактична чисельність підрозділу дорівнює 30 </a:t>
            </a:r>
            <a:r>
              <a:rPr lang="uk-UA" dirty="0" err="1" smtClean="0"/>
              <a:t>чол</a:t>
            </a:r>
            <a:r>
              <a:rPr lang="uk-UA" dirty="0" smtClean="0"/>
              <a:t>. Отже, розрахунок необхідної чисельності показав надлишок (1 </a:t>
            </a:r>
            <a:r>
              <a:rPr lang="uk-UA" dirty="0" err="1" smtClean="0"/>
              <a:t>чол</a:t>
            </a:r>
            <a:r>
              <a:rPr lang="uk-UA" dirty="0" smtClean="0"/>
              <a:t>.) фактичної кількості співробітників.</a:t>
            </a:r>
            <a:endParaRPr lang="ru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772816"/>
            <a:ext cx="491048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2982551"/>
            <a:ext cx="3737000" cy="59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36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Обґрунтувати необхідність додаткового залучення персоналу у </a:t>
            </a:r>
            <a:r>
              <a:rPr lang="uk-UA" dirty="0" err="1" smtClean="0"/>
              <a:t>відділ</a:t>
            </a:r>
            <a:r>
              <a:rPr lang="uk-UA" dirty="0" smtClean="0"/>
              <a:t> підприємства, використовуючи метод </a:t>
            </a:r>
            <a:r>
              <a:rPr lang="uk-UA" dirty="0" err="1" smtClean="0"/>
              <a:t>Розенкранца</a:t>
            </a:r>
            <a:r>
              <a:rPr lang="uk-UA" dirty="0" smtClean="0"/>
              <a:t>. Вихідні дані </a:t>
            </a:r>
            <a:r>
              <a:rPr lang="uk-UA" dirty="0" err="1" smtClean="0"/>
              <a:t>наведено</a:t>
            </a:r>
            <a:r>
              <a:rPr lang="uk-UA" dirty="0" smtClean="0"/>
              <a:t> у табл. 8.</a:t>
            </a:r>
          </a:p>
          <a:p>
            <a:r>
              <a:rPr lang="uk-UA" dirty="0" smtClean="0"/>
              <a:t>Місячний фонд часу одного працівника за контрактом у відділі </a:t>
            </a:r>
            <a:r>
              <a:rPr lang="uk-UA" dirty="0" err="1" smtClean="0"/>
              <a:t>становить</a:t>
            </a:r>
            <a:r>
              <a:rPr lang="uk-UA" dirty="0" smtClean="0"/>
              <a:t> 170 годин, коефіцієнт витрат часу на додаткові роботи – 1,3, коефіцієнт </a:t>
            </a:r>
          </a:p>
          <a:p>
            <a:r>
              <a:rPr lang="uk-UA" dirty="0" smtClean="0"/>
              <a:t>витрат часу на відпочинок співробітників – 1,12, коефіцієнт перерахування </a:t>
            </a:r>
          </a:p>
          <a:p>
            <a:r>
              <a:rPr lang="uk-UA" dirty="0" smtClean="0"/>
              <a:t>явочної чисельності в облікову – 1,1. Час, що виділений на різні роботи, не </a:t>
            </a:r>
          </a:p>
          <a:p>
            <a:r>
              <a:rPr lang="uk-UA" dirty="0" smtClean="0"/>
              <a:t>враховані в планових розрахунках, – 200 годин. Фактична чисельність </a:t>
            </a:r>
            <a:r>
              <a:rPr lang="uk-UA" dirty="0" err="1" smtClean="0"/>
              <a:t>відділу</a:t>
            </a:r>
            <a:r>
              <a:rPr lang="uk-UA" dirty="0" smtClean="0"/>
              <a:t> підприємства – 25 осіб.</a:t>
            </a:r>
            <a:endParaRPr lang="ru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55330"/>
              </p:ext>
            </p:extLst>
          </p:nvPr>
        </p:nvGraphicFramePr>
        <p:xfrm>
          <a:off x="539552" y="2564904"/>
          <a:ext cx="7920880" cy="2232247"/>
        </p:xfrm>
        <a:graphic>
          <a:graphicData uri="http://schemas.openxmlformats.org/drawingml/2006/table">
            <a:tbl>
              <a:tblPr firstRow="1" firstCol="1" bandRow="1"/>
              <a:tblGrid>
                <a:gridCol w="3697012"/>
                <a:gridCol w="1329023"/>
                <a:gridCol w="2894845"/>
              </a:tblGrid>
              <a:tr h="738915"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730"/>
                        </a:lnSpc>
                        <a:spcAft>
                          <a:spcPts val="0"/>
                        </a:spcAft>
                      </a:pPr>
                      <a:r>
                        <a:rPr lang="uk-UA" sz="1100" spc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Організаційно-управлінські види робіт</a:t>
                      </a:r>
                      <a:endParaRPr lang="ru-UA" sz="13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Кількість дій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73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Час, необхідний для виконання дій, годин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Розрахунок готівки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600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208">
                <a:tc>
                  <a:txBody>
                    <a:bodyPr/>
                    <a:lstStyle/>
                    <a:p>
                      <a:pPr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Облік доходів/видатків підприємства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2 500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208">
                <a:tc>
                  <a:txBody>
                    <a:bodyPr/>
                    <a:lstStyle/>
                    <a:p>
                      <a:pPr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Розрахунок зведеного фінансового </a:t>
                      </a:r>
                      <a:r>
                        <a:rPr lang="uk-UA" sz="1100" spc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балансу</a:t>
                      </a:r>
                      <a:endParaRPr lang="ru-UA" sz="13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350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874">
                <a:tc>
                  <a:txBody>
                    <a:bodyPr/>
                    <a:lstStyle/>
                    <a:p>
                      <a:pPr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UA" sz="13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358443"/>
              </p:ext>
            </p:extLst>
          </p:nvPr>
        </p:nvGraphicFramePr>
        <p:xfrm>
          <a:off x="457200" y="3780631"/>
          <a:ext cx="8229600" cy="1651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UA" sz="13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3779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228528" rIns="228528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altLang="ru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UA" altLang="ru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uk-UA" altLang="ru-UA" sz="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sz="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kumimoji="0" lang="uk-UA" altLang="ru-UA" sz="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kumimoji="0" lang="uk-UA" altLang="ru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На схемі впишіть у порожні блоки сутність понять "робоче місце управлінського персоналу" і "робоче місце робітника". Порівняйте ці поняття. Подумайте, чи є різниця в обслуговуванні робочого місця робітника та робочого місця управлінського персоналу?</a:t>
            </a:r>
            <a:endParaRPr lang="ru-UA" dirty="0"/>
          </a:p>
        </p:txBody>
      </p:sp>
      <p:pic>
        <p:nvPicPr>
          <p:cNvPr id="4098" name="Picture 2" descr="imag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99524"/>
            <a:ext cx="595947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92" y="2711004"/>
            <a:ext cx="59721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4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992887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39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77768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у базисному і плановому роках.</a:t>
            </a:r>
          </a:p>
          <a:p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базисному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чисельність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становила 124 особи, а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у базисному </a:t>
            </a:r>
            <a:r>
              <a:rPr lang="ru-RU" dirty="0" err="1" smtClean="0"/>
              <a:t>році</a:t>
            </a:r>
            <a:r>
              <a:rPr lang="ru-RU" dirty="0" smtClean="0"/>
              <a:t> становила 16 100 штук на одну особу.</a:t>
            </a:r>
          </a:p>
          <a:p>
            <a:r>
              <a:rPr lang="ru-RU" dirty="0" smtClean="0"/>
              <a:t>У плановому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на 1 100 штук на одну особу, а </a:t>
            </a:r>
            <a:r>
              <a:rPr lang="ru-RU" dirty="0" err="1" smtClean="0"/>
              <a:t>чисель¬ність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збільшиться</a:t>
            </a:r>
            <a:r>
              <a:rPr lang="ru-RU" dirty="0" smtClean="0"/>
              <a:t> на 2,5 </a:t>
            </a:r>
            <a:r>
              <a:rPr lang="ru-RU" sz="2400" dirty="0" smtClean="0"/>
              <a:t>%.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852936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у плановому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  <a:endParaRPr lang="ru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5570"/>
              </p:ext>
            </p:extLst>
          </p:nvPr>
        </p:nvGraphicFramePr>
        <p:xfrm>
          <a:off x="539553" y="3717032"/>
          <a:ext cx="7704856" cy="2160239"/>
        </p:xfrm>
        <a:graphic>
          <a:graphicData uri="http://schemas.openxmlformats.org/drawingml/2006/table">
            <a:tbl>
              <a:tblPr firstRow="1" firstCol="1" bandRow="1"/>
              <a:tblGrid>
                <a:gridCol w="6465480"/>
                <a:gridCol w="1239376"/>
              </a:tblGrid>
              <a:tr h="722559"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Показники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2400" indent="-571500" algn="l"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Значення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  <a:p>
                      <a:pPr marL="152400" indent="-571500" algn="l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показника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1716">
                <a:tc>
                  <a:txBody>
                    <a:bodyPr/>
                    <a:lstStyle/>
                    <a:p>
                      <a:pPr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1. Обсяг виробництва продукції у базовому році, тис. штук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18 000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029">
                <a:tc>
                  <a:txBody>
                    <a:bodyPr/>
                    <a:lstStyle/>
                    <a:p>
                      <a:pPr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2. Чисельність працівників, осіб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2 100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7029">
                <a:tc>
                  <a:txBody>
                    <a:bodyPr/>
                    <a:lstStyle/>
                    <a:p>
                      <a:pPr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3. Зростання обсягу виробництва продукції у плановому році, %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12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906">
                <a:tc>
                  <a:txBody>
                    <a:bodyPr/>
                    <a:lstStyle/>
                    <a:p>
                      <a:pPr indent="-571500"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4. Зменшення чисельності персоналу в плановому році, %</a:t>
                      </a:r>
                      <a:endParaRPr lang="ru-UA" sz="130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5715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uk-UA" sz="1100" spc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11,9</a:t>
                      </a:r>
                      <a:endParaRPr lang="ru-UA" sz="13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7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570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Практичне завдання  сутність організації праці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uzver</dc:creator>
  <cp:lastModifiedBy>uzver</cp:lastModifiedBy>
  <cp:revision>3</cp:revision>
  <dcterms:created xsi:type="dcterms:W3CDTF">2023-04-05T18:27:46Z</dcterms:created>
  <dcterms:modified xsi:type="dcterms:W3CDTF">2023-04-05T18:52:52Z</dcterms:modified>
</cp:coreProperties>
</file>