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59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373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7054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028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3153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571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153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68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977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899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38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910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92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752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297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958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F56B5-24EC-4D89-AD0D-912379A5D5B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19E569-4A98-4798-B59F-37D8DD48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02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35FE6E-881C-4DD3-B627-18A309F0DE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838632"/>
            <a:ext cx="7766936" cy="2212204"/>
          </a:xfrm>
        </p:spPr>
        <p:txBody>
          <a:bodyPr/>
          <a:lstStyle/>
          <a:p>
            <a:r>
              <a:rPr lang="ru-RU" sz="2800" dirty="0"/>
              <a:t>КРИМІНАЛЬНІ ПРАВОПОРУШЕННЯ ПРОТИ АВТОРИТЕТУ ОРГАНІВ ДЕРЖАВНОЇ ВЛАДИ, ОРГАНІВ МІСЦЕВОГО САМОВРЯДУВАННЯ, ОБ'ЄДНАНЬ ГРОМАДЯН ТА КРИМІНАЛЬНІ ПРАВОПОРУШЕННЯ ПРОТИ ЖУРНАЛІСТІВ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33E2A12-E721-4427-A2B8-5DF4C26F97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Тема 16 (частина 2)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5700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9B9194-4F6F-47D3-B09D-4651E7B76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3.	</a:t>
            </a:r>
            <a:r>
              <a:rPr lang="ru-RU" sz="2400" dirty="0" err="1"/>
              <a:t>Втручання</a:t>
            </a:r>
            <a:r>
              <a:rPr lang="ru-RU" sz="2400" dirty="0"/>
              <a:t> в </a:t>
            </a:r>
            <a:r>
              <a:rPr lang="ru-RU" sz="2400" dirty="0" err="1"/>
              <a:t>діяльність</a:t>
            </a:r>
            <a:r>
              <a:rPr lang="ru-RU" sz="2400" dirty="0"/>
              <a:t> </a:t>
            </a:r>
            <a:r>
              <a:rPr lang="ru-RU" sz="2400" dirty="0" err="1"/>
              <a:t>працівника</a:t>
            </a:r>
            <a:r>
              <a:rPr lang="ru-RU" sz="2400" dirty="0"/>
              <a:t> </a:t>
            </a:r>
            <a:r>
              <a:rPr lang="ru-RU" sz="2400" dirty="0" err="1"/>
              <a:t>правоохоронного</a:t>
            </a:r>
            <a:r>
              <a:rPr lang="ru-RU" sz="2400" dirty="0"/>
              <a:t> органу, судового </a:t>
            </a:r>
            <a:r>
              <a:rPr lang="ru-RU" sz="2400" dirty="0" err="1"/>
              <a:t>експерта</a:t>
            </a:r>
            <a:r>
              <a:rPr lang="ru-RU" sz="2400" dirty="0"/>
              <a:t>, </a:t>
            </a:r>
            <a:r>
              <a:rPr lang="ru-RU" sz="2400" dirty="0" err="1"/>
              <a:t>працівника</a:t>
            </a:r>
            <a:r>
              <a:rPr lang="ru-RU" sz="2400" dirty="0"/>
              <a:t> </a:t>
            </a:r>
            <a:r>
              <a:rPr lang="ru-RU" sz="2400" dirty="0" err="1"/>
              <a:t>державної</a:t>
            </a:r>
            <a:r>
              <a:rPr lang="ru-RU" sz="2400" dirty="0"/>
              <a:t> </a:t>
            </a:r>
            <a:r>
              <a:rPr lang="ru-RU" sz="2400" dirty="0" err="1"/>
              <a:t>виконавчої</a:t>
            </a:r>
            <a:r>
              <a:rPr lang="ru-RU" sz="2400" dirty="0"/>
              <a:t> </a:t>
            </a:r>
            <a:r>
              <a:rPr lang="ru-RU" sz="2400" dirty="0" err="1"/>
              <a:t>служби</a:t>
            </a:r>
            <a:r>
              <a:rPr lang="ru-RU" sz="2400" dirty="0"/>
              <a:t>, приватного </a:t>
            </a:r>
            <a:r>
              <a:rPr lang="ru-RU" sz="2400" dirty="0" err="1"/>
              <a:t>виконавця</a:t>
            </a:r>
            <a:r>
              <a:rPr lang="ru-RU" sz="2400" dirty="0"/>
              <a:t> (ст. 343 КК).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6FA2E1-4DBD-4ED0-A15C-2C5846C68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Вплив</a:t>
            </a:r>
            <a:r>
              <a:rPr lang="ru-RU" dirty="0"/>
              <a:t> у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на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органу, судового </a:t>
            </a:r>
            <a:r>
              <a:rPr lang="ru-RU" dirty="0" err="1"/>
              <a:t>експерта</a:t>
            </a:r>
            <a:r>
              <a:rPr lang="ru-RU" dirty="0"/>
              <a:t>, </a:t>
            </a:r>
            <a:r>
              <a:rPr lang="ru-RU" dirty="0" err="1"/>
              <a:t>працівника</a:t>
            </a:r>
            <a:r>
              <a:rPr lang="ru-RU" dirty="0"/>
              <a:t>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приватного </a:t>
            </a:r>
            <a:r>
              <a:rPr lang="ru-RU" dirty="0" err="1"/>
              <a:t>виконавця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близького</a:t>
            </a:r>
            <a:r>
              <a:rPr lang="ru-RU" dirty="0"/>
              <a:t> родича державного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приватного </a:t>
            </a:r>
            <a:r>
              <a:rPr lang="ru-RU" dirty="0" err="1"/>
              <a:t>виконавця</a:t>
            </a:r>
            <a:r>
              <a:rPr lang="ru-RU" dirty="0"/>
              <a:t> з метою </a:t>
            </a:r>
            <a:r>
              <a:rPr lang="ru-RU" dirty="0" err="1"/>
              <a:t>перешкодити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 ним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, </a:t>
            </a:r>
            <a:r>
              <a:rPr lang="ru-RU" dirty="0" err="1"/>
              <a:t>здійсненню</a:t>
            </a:r>
            <a:r>
              <a:rPr lang="ru-RU" dirty="0"/>
              <a:t> </a:t>
            </a:r>
            <a:r>
              <a:rPr lang="ru-RU" dirty="0" err="1"/>
              <a:t>судово-експертної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добитися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незаконного </a:t>
            </a:r>
            <a:r>
              <a:rPr lang="ru-RU" dirty="0" err="1"/>
              <a:t>рішення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штрафом до ста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виправними</a:t>
            </a:r>
            <a:r>
              <a:rPr lang="ru-RU" dirty="0"/>
              <a:t> роботами на строк до одного року,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арештом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перешкодили</a:t>
            </a:r>
            <a:r>
              <a:rPr lang="ru-RU" dirty="0"/>
              <a:t> </a:t>
            </a:r>
            <a:r>
              <a:rPr lang="ru-RU" dirty="0" err="1"/>
              <a:t>запобіганню</a:t>
            </a:r>
            <a:r>
              <a:rPr lang="ru-RU" dirty="0"/>
              <a:t> </a:t>
            </a:r>
            <a:r>
              <a:rPr lang="ru-RU" dirty="0" err="1"/>
              <a:t>кримінальному</a:t>
            </a:r>
            <a:r>
              <a:rPr lang="ru-RU" dirty="0"/>
              <a:t> </a:t>
            </a:r>
            <a:r>
              <a:rPr lang="ru-RU" dirty="0" err="1"/>
              <a:t>правопорушенню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затриманню</a:t>
            </a:r>
            <a:r>
              <a:rPr lang="ru-RU" dirty="0"/>
              <a:t> особи, яка </a:t>
            </a:r>
            <a:r>
              <a:rPr lang="ru-RU" dirty="0" err="1"/>
              <a:t>його</a:t>
            </a:r>
            <a:r>
              <a:rPr lang="ru-RU" dirty="0"/>
              <a:t> вчинила,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службовою</a:t>
            </a:r>
            <a:r>
              <a:rPr lang="ru-RU" dirty="0"/>
              <a:t> особою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службового</a:t>
            </a:r>
            <a:r>
              <a:rPr lang="ru-RU" dirty="0"/>
              <a:t> становища, -</a:t>
            </a:r>
          </a:p>
          <a:p>
            <a:pPr marL="0" indent="0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права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посади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на строк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арештом</a:t>
            </a:r>
            <a:r>
              <a:rPr lang="ru-RU" dirty="0"/>
              <a:t> на строк до шести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343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Законами № 2677-</a:t>
            </a:r>
            <a:r>
              <a:rPr lang="en-US" dirty="0"/>
              <a:t>VI </a:t>
            </a:r>
            <a:r>
              <a:rPr lang="ru-RU" dirty="0" err="1"/>
              <a:t>від</a:t>
            </a:r>
            <a:r>
              <a:rPr lang="ru-RU" dirty="0"/>
              <a:t> 04.11.2010, № 721-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16.01.2014 - </a:t>
            </a:r>
            <a:r>
              <a:rPr lang="ru-RU" dirty="0" err="1"/>
              <a:t>втратив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Закону № 732-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28.01.2014;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Законами № 767-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23.02.2014, № 1403-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02.06.2016, № 2447-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07.06.2018, № 2617-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22.11.2018}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1858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2953BF-BA4C-458E-99C3-E34F7D4AA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83459"/>
            <a:ext cx="8596668" cy="565790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/>
              <a:t>Об’єктивної</a:t>
            </a:r>
            <a:r>
              <a:rPr lang="ru-RU" b="1" dirty="0"/>
              <a:t> сторона -  </a:t>
            </a:r>
            <a:r>
              <a:rPr lang="ru-RU" dirty="0" err="1"/>
              <a:t>втручання</a:t>
            </a:r>
            <a:r>
              <a:rPr lang="ru-RU" dirty="0"/>
              <a:t> в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органу, судового </a:t>
            </a:r>
            <a:r>
              <a:rPr lang="ru-RU" dirty="0" err="1"/>
              <a:t>експерта</a:t>
            </a:r>
            <a:r>
              <a:rPr lang="ru-RU" dirty="0"/>
              <a:t>, </a:t>
            </a:r>
            <a:r>
              <a:rPr lang="ru-RU" dirty="0" err="1"/>
              <a:t>працівника</a:t>
            </a:r>
            <a:r>
              <a:rPr lang="ru-RU" dirty="0"/>
              <a:t>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приватного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у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перешкоджання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, </a:t>
            </a:r>
            <a:r>
              <a:rPr lang="ru-RU" dirty="0" err="1"/>
              <a:t>здійсненню</a:t>
            </a:r>
            <a:r>
              <a:rPr lang="ru-RU" dirty="0"/>
              <a:t> </a:t>
            </a:r>
            <a:r>
              <a:rPr lang="ru-RU" dirty="0" err="1"/>
              <a:t>судово-експертної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те,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добитися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незаконних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</a:t>
            </a:r>
          </a:p>
          <a:p>
            <a:pPr algn="just"/>
            <a:r>
              <a:rPr lang="ru-RU" u="sng" dirty="0" err="1"/>
              <a:t>Умовляння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прохання</a:t>
            </a:r>
            <a:r>
              <a:rPr lang="ru-RU" dirty="0"/>
              <a:t>, </a:t>
            </a:r>
            <a:r>
              <a:rPr lang="ru-RU" dirty="0" err="1"/>
              <a:t>переконання</a:t>
            </a:r>
            <a:r>
              <a:rPr lang="ru-RU" dirty="0"/>
              <a:t>, </a:t>
            </a:r>
            <a:r>
              <a:rPr lang="ru-RU" dirty="0" err="1"/>
              <a:t>поради</a:t>
            </a:r>
            <a:r>
              <a:rPr lang="ru-RU" dirty="0"/>
              <a:t>, </a:t>
            </a:r>
            <a:r>
              <a:rPr lang="ru-RU" dirty="0" err="1"/>
              <a:t>обіцянка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схиляння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невчинення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перешкоджають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 ним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, </a:t>
            </a:r>
            <a:r>
              <a:rPr lang="ru-RU" dirty="0" err="1"/>
              <a:t>прийняттю</a:t>
            </a:r>
            <a:r>
              <a:rPr lang="ru-RU" dirty="0"/>
              <a:t> законного </a:t>
            </a:r>
            <a:r>
              <a:rPr lang="ru-RU" dirty="0" err="1"/>
              <a:t>рішення</a:t>
            </a:r>
            <a:r>
              <a:rPr lang="ru-RU" dirty="0"/>
              <a:t>.</a:t>
            </a:r>
          </a:p>
          <a:p>
            <a:pPr algn="just"/>
            <a:r>
              <a:rPr lang="ru-RU" u="sng" dirty="0" err="1"/>
              <a:t>Шантажування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погроза</a:t>
            </a:r>
            <a:r>
              <a:rPr lang="ru-RU" dirty="0"/>
              <a:t> </a:t>
            </a:r>
            <a:r>
              <a:rPr lang="ru-RU" dirty="0" err="1"/>
              <a:t>розголосити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ганьблять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близьких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потерпілий</a:t>
            </a:r>
            <a:r>
              <a:rPr lang="ru-RU" dirty="0"/>
              <a:t> </a:t>
            </a:r>
            <a:r>
              <a:rPr lang="ru-RU" dirty="0" err="1"/>
              <a:t>хотів</a:t>
            </a:r>
            <a:r>
              <a:rPr lang="ru-RU" dirty="0"/>
              <a:t> би </a:t>
            </a:r>
            <a:r>
              <a:rPr lang="ru-RU" dirty="0" err="1"/>
              <a:t>зберегти</a:t>
            </a:r>
            <a:r>
              <a:rPr lang="ru-RU" dirty="0"/>
              <a:t> в </a:t>
            </a:r>
            <a:r>
              <a:rPr lang="ru-RU" dirty="0" err="1"/>
              <a:t>таємниці</a:t>
            </a:r>
            <a:r>
              <a:rPr lang="ru-RU" dirty="0"/>
              <a:t>,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algn="just"/>
            <a:r>
              <a:rPr lang="ru-RU" u="sng" dirty="0" err="1"/>
              <a:t>Інші</a:t>
            </a:r>
            <a:r>
              <a:rPr lang="ru-RU" u="sng" dirty="0"/>
              <a:t> </a:t>
            </a:r>
            <a:r>
              <a:rPr lang="ru-RU" u="sng" dirty="0" err="1"/>
              <a:t>форми</a:t>
            </a:r>
            <a:r>
              <a:rPr lang="ru-RU" u="sng" dirty="0"/>
              <a:t> </a:t>
            </a:r>
            <a:r>
              <a:rPr lang="ru-RU" u="sng" dirty="0" err="1"/>
              <a:t>впливу</a:t>
            </a:r>
            <a:r>
              <a:rPr lang="ru-RU" u="sng" dirty="0"/>
              <a:t> </a:t>
            </a:r>
            <a:r>
              <a:rPr lang="ru-RU" dirty="0"/>
              <a:t>— незаконна </a:t>
            </a:r>
            <a:r>
              <a:rPr lang="ru-RU" dirty="0" err="1"/>
              <a:t>відмова</a:t>
            </a:r>
            <a:r>
              <a:rPr lang="ru-RU" dirty="0"/>
              <a:t> у </a:t>
            </a:r>
            <a:r>
              <a:rPr lang="ru-RU" dirty="0" err="1"/>
              <a:t>наданні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благ, </a:t>
            </a:r>
            <a:r>
              <a:rPr lang="ru-RU" dirty="0" err="1"/>
              <a:t>протиправне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пільг</a:t>
            </a:r>
            <a:r>
              <a:rPr lang="ru-RU" dirty="0"/>
              <a:t>, </a:t>
            </a:r>
            <a:r>
              <a:rPr lang="ru-RU" dirty="0" err="1"/>
              <a:t>переваг</a:t>
            </a:r>
            <a:r>
              <a:rPr lang="ru-RU" dirty="0"/>
              <a:t>, </a:t>
            </a:r>
            <a:r>
              <a:rPr lang="ru-RU" dirty="0" err="1"/>
              <a:t>втручання</a:t>
            </a:r>
            <a:r>
              <a:rPr lang="ru-RU" dirty="0"/>
              <a:t> в особисте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погроза</a:t>
            </a:r>
            <a:r>
              <a:rPr lang="ru-RU" dirty="0"/>
              <a:t> </a:t>
            </a:r>
            <a:r>
              <a:rPr lang="ru-RU" dirty="0" err="1"/>
              <a:t>насильством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є </a:t>
            </a:r>
            <a:r>
              <a:rPr lang="ru-RU" dirty="0" err="1"/>
              <a:t>закінченим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моменту </a:t>
            </a:r>
            <a:r>
              <a:rPr lang="ru-RU" dirty="0" err="1"/>
              <a:t>втручання</a:t>
            </a:r>
            <a:r>
              <a:rPr lang="ru-RU" dirty="0"/>
              <a:t> в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призвело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до </a:t>
            </a:r>
            <a:r>
              <a:rPr lang="ru-RU" dirty="0" err="1"/>
              <a:t>прийняття</a:t>
            </a:r>
            <a:r>
              <a:rPr lang="ru-RU" dirty="0"/>
              <a:t> незаконного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перешкодило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741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9C7ADE-F806-4356-922A-11ECA9D00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30943"/>
            <a:ext cx="8596668" cy="5510420"/>
          </a:xfrm>
        </p:spPr>
        <p:txBody>
          <a:bodyPr/>
          <a:lstStyle/>
          <a:p>
            <a:r>
              <a:rPr lang="ru-RU" dirty="0" err="1"/>
              <a:t>Суб’єктивна</a:t>
            </a:r>
            <a:r>
              <a:rPr lang="ru-RU" dirty="0"/>
              <a:t> сторона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—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умисел</a:t>
            </a:r>
            <a:r>
              <a:rPr lang="ru-RU" dirty="0"/>
              <a:t>, </a:t>
            </a:r>
            <a:r>
              <a:rPr lang="ru-RU" dirty="0" err="1"/>
              <a:t>поєднаний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метою </a:t>
            </a:r>
            <a:r>
              <a:rPr lang="ru-RU" dirty="0" err="1"/>
              <a:t>перешкодити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 </a:t>
            </a:r>
            <a:r>
              <a:rPr lang="ru-RU" dirty="0" err="1"/>
              <a:t>названим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добитися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незаконних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</a:t>
            </a:r>
          </a:p>
          <a:p>
            <a:r>
              <a:rPr lang="ru-RU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є будь-яка особа, яка </a:t>
            </a:r>
            <a:r>
              <a:rPr lang="ru-RU" dirty="0" err="1"/>
              <a:t>досягла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r>
              <a:rPr lang="ru-RU" dirty="0"/>
              <a:t>, за ч. 2 ст. 343 КК — </a:t>
            </a:r>
            <a:r>
              <a:rPr lang="ru-RU" dirty="0" err="1"/>
              <a:t>службова</a:t>
            </a:r>
            <a:r>
              <a:rPr lang="ru-RU" dirty="0"/>
              <a:t> особа.</a:t>
            </a:r>
          </a:p>
          <a:p>
            <a:r>
              <a:rPr lang="ru-RU" dirty="0"/>
              <a:t>У </a:t>
            </a:r>
            <a:r>
              <a:rPr lang="ru-RU" dirty="0" err="1"/>
              <a:t>частині</a:t>
            </a:r>
            <a:r>
              <a:rPr lang="ru-RU" dirty="0"/>
              <a:t> 2 ст. 343 КК </a:t>
            </a:r>
            <a:r>
              <a:rPr lang="ru-RU" dirty="0" err="1"/>
              <a:t>передбачена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перешкодили</a:t>
            </a:r>
            <a:r>
              <a:rPr lang="ru-RU" dirty="0"/>
              <a:t> </a:t>
            </a:r>
            <a:r>
              <a:rPr lang="ru-RU" dirty="0" err="1"/>
              <a:t>запобіганню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затриманню</a:t>
            </a:r>
            <a:r>
              <a:rPr lang="ru-RU" dirty="0"/>
              <a:t> особи, яка </a:t>
            </a:r>
            <a:r>
              <a:rPr lang="ru-RU" dirty="0" err="1"/>
              <a:t>його</a:t>
            </a:r>
            <a:r>
              <a:rPr lang="ru-RU" dirty="0"/>
              <a:t> вчинила,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службовою</a:t>
            </a:r>
            <a:r>
              <a:rPr lang="ru-RU" dirty="0"/>
              <a:t> особою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службового</a:t>
            </a:r>
            <a:r>
              <a:rPr lang="ru-RU" dirty="0"/>
              <a:t> становища.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4111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05E636-B6A1-4DDC-A9C5-4A09A9A43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	</a:t>
            </a:r>
            <a:r>
              <a:rPr lang="ru-RU" dirty="0" err="1"/>
              <a:t>Погроза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насильство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 (ст. 345 КК)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DFFC5C-95E6-411B-81D4-2F84756AF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1987"/>
            <a:ext cx="8596668" cy="493579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Погроза</a:t>
            </a:r>
            <a:r>
              <a:rPr lang="ru-RU" dirty="0"/>
              <a:t> </a:t>
            </a:r>
            <a:r>
              <a:rPr lang="ru-RU" dirty="0" err="1"/>
              <a:t>вбивством</a:t>
            </a:r>
            <a:r>
              <a:rPr lang="ru-RU" dirty="0"/>
              <a:t>, </a:t>
            </a:r>
            <a:r>
              <a:rPr lang="ru-RU" dirty="0" err="1"/>
              <a:t>насильством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знищенням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пошкодженням</a:t>
            </a:r>
            <a:r>
              <a:rPr lang="ru-RU" dirty="0"/>
              <a:t> майна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близьких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-</a:t>
            </a:r>
          </a:p>
          <a:p>
            <a:pPr marL="0" indent="0" algn="just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виправними</a:t>
            </a:r>
            <a:r>
              <a:rPr lang="ru-RU" dirty="0"/>
              <a:t> роботами на строк до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арештом</a:t>
            </a:r>
            <a:r>
              <a:rPr lang="ru-RU" dirty="0"/>
              <a:t> на строк до шести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той </a:t>
            </a:r>
            <a:r>
              <a:rPr lang="ru-RU" dirty="0" err="1"/>
              <a:t>самий</a:t>
            </a:r>
            <a:r>
              <a:rPr lang="ru-RU" dirty="0"/>
              <a:t> строк.</a:t>
            </a:r>
          </a:p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 err="1"/>
              <a:t>Умисне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працівникові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близьким</a:t>
            </a:r>
            <a:r>
              <a:rPr lang="ru-RU" dirty="0"/>
              <a:t> родичам </a:t>
            </a:r>
            <a:r>
              <a:rPr lang="ru-RU" dirty="0" err="1"/>
              <a:t>побоїв</a:t>
            </a:r>
            <a:r>
              <a:rPr lang="ru-RU" dirty="0"/>
              <a:t>, легких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тяжкості</a:t>
            </a:r>
            <a:r>
              <a:rPr lang="ru-RU" dirty="0"/>
              <a:t> </a:t>
            </a:r>
            <a:r>
              <a:rPr lang="ru-RU" dirty="0" err="1"/>
              <a:t>тілесних</a:t>
            </a:r>
            <a:r>
              <a:rPr lang="ru-RU" dirty="0"/>
              <a:t> </a:t>
            </a:r>
            <a:r>
              <a:rPr lang="ru-RU" dirty="0" err="1"/>
              <a:t>ушкоджень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-</a:t>
            </a:r>
          </a:p>
          <a:p>
            <a:pPr marL="0" indent="0" algn="just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той </a:t>
            </a:r>
            <a:r>
              <a:rPr lang="ru-RU" dirty="0" err="1"/>
              <a:t>самий</a:t>
            </a:r>
            <a:r>
              <a:rPr lang="ru-RU" dirty="0"/>
              <a:t> строк.</a:t>
            </a:r>
          </a:p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err="1"/>
              <a:t>Умисне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працівникові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близьким</a:t>
            </a:r>
            <a:r>
              <a:rPr lang="ru-RU" dirty="0"/>
              <a:t> родичам тяжкого </a:t>
            </a:r>
            <a:r>
              <a:rPr lang="ru-RU" dirty="0" err="1"/>
              <a:t>тілесного</a:t>
            </a:r>
            <a:r>
              <a:rPr lang="ru-RU" dirty="0"/>
              <a:t> </a:t>
            </a:r>
            <a:r>
              <a:rPr lang="ru-RU" dirty="0" err="1"/>
              <a:t>ушкодження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-</a:t>
            </a:r>
          </a:p>
          <a:p>
            <a:pPr marL="0" indent="0" algn="just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п'яти</a:t>
            </a:r>
            <a:r>
              <a:rPr lang="ru-RU" dirty="0"/>
              <a:t> до </a:t>
            </a:r>
            <a:r>
              <a:rPr lang="ru-RU" dirty="0" err="1"/>
              <a:t>дванадцяти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4.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частинами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, другою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третьою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організованою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, -</a:t>
            </a:r>
          </a:p>
          <a:p>
            <a:pPr marL="0" indent="0" algn="just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семи до </a:t>
            </a:r>
            <a:r>
              <a:rPr lang="ru-RU" dirty="0" err="1"/>
              <a:t>чотирнадцяти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345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721-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16.01.2014 - </a:t>
            </a:r>
            <a:r>
              <a:rPr lang="ru-RU" dirty="0" err="1"/>
              <a:t>втратив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Закону № 732-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28.01.2014;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767-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23.02.2014}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0996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4C7DED-B4CA-454C-B1F1-E6E0061EE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65471"/>
            <a:ext cx="8596668" cy="5775891"/>
          </a:xfrm>
        </p:spPr>
        <p:txBody>
          <a:bodyPr>
            <a:normAutofit fontScale="92500"/>
          </a:bodyPr>
          <a:lstStyle/>
          <a:p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Основний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безпосередній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/>
              <a:t>- нормальна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авторитет</a:t>
            </a:r>
          </a:p>
          <a:p>
            <a:r>
              <a:rPr lang="ru-RU" i="1" dirty="0" err="1"/>
              <a:t>Додатковий</a:t>
            </a:r>
            <a:r>
              <a:rPr lang="ru-RU" i="1" dirty="0"/>
              <a:t> </a:t>
            </a:r>
            <a:r>
              <a:rPr lang="ru-RU" i="1" dirty="0" err="1"/>
              <a:t>обов’язковий</a:t>
            </a:r>
            <a:r>
              <a:rPr lang="ru-RU" i="1" dirty="0"/>
              <a:t> </a:t>
            </a:r>
            <a:r>
              <a:rPr lang="ru-RU" i="1" dirty="0" err="1"/>
              <a:t>об’єкт</a:t>
            </a:r>
            <a:r>
              <a:rPr lang="ru-RU" i="1" dirty="0"/>
              <a:t> </a:t>
            </a:r>
            <a:r>
              <a:rPr lang="ru-RU" dirty="0"/>
              <a:t>- ч.1 – </a:t>
            </a:r>
            <a:r>
              <a:rPr lang="ru-RU" dirty="0" err="1"/>
              <a:t>психічне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потерпілих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ч.ч</a:t>
            </a:r>
            <a:r>
              <a:rPr lang="ru-RU" dirty="0"/>
              <a:t>. 2, 3 – </a:t>
            </a:r>
            <a:r>
              <a:rPr lang="ru-RU" dirty="0" err="1"/>
              <a:t>фізичне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потерпілих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endParaRPr lang="ru-RU" dirty="0"/>
          </a:p>
          <a:p>
            <a:r>
              <a:rPr lang="ru-RU" i="1" dirty="0" err="1"/>
              <a:t>Потерпіла</a:t>
            </a:r>
            <a:r>
              <a:rPr lang="ru-RU" i="1" dirty="0"/>
              <a:t> особа </a:t>
            </a:r>
            <a:r>
              <a:rPr lang="ru-RU" dirty="0"/>
              <a:t>- </a:t>
            </a:r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близькі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.</a:t>
            </a:r>
          </a:p>
          <a:p>
            <a:r>
              <a:rPr lang="ru-RU" b="1" dirty="0" err="1"/>
              <a:t>Об’єктивна</a:t>
            </a:r>
            <a:r>
              <a:rPr lang="ru-RU" b="1" dirty="0"/>
              <a:t> сторона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dirty="0" err="1"/>
              <a:t>погроза</a:t>
            </a:r>
            <a:r>
              <a:rPr lang="ru-RU" dirty="0"/>
              <a:t> (ч. 1 ст. 345) </a:t>
            </a:r>
            <a:r>
              <a:rPr lang="ru-RU" dirty="0" err="1"/>
              <a:t>вбивством</a:t>
            </a:r>
            <a:r>
              <a:rPr lang="ru-RU" dirty="0"/>
              <a:t>, </a:t>
            </a:r>
            <a:r>
              <a:rPr lang="ru-RU" dirty="0" err="1"/>
              <a:t>насильством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знищенням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пошкодженням</a:t>
            </a:r>
            <a:r>
              <a:rPr lang="ru-RU" dirty="0"/>
              <a:t> майна.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погрозою</a:t>
            </a:r>
            <a:r>
              <a:rPr lang="ru-RU" dirty="0"/>
              <a:t> </a:t>
            </a:r>
            <a:r>
              <a:rPr lang="ru-RU" dirty="0" err="1"/>
              <a:t>насильством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 </a:t>
            </a:r>
            <a:r>
              <a:rPr lang="ru-RU" dirty="0" err="1"/>
              <a:t>погрозу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потерпілому</a:t>
            </a:r>
            <a:r>
              <a:rPr lang="ru-RU" dirty="0"/>
              <a:t> </a:t>
            </a:r>
            <a:r>
              <a:rPr lang="ru-RU" dirty="0" err="1"/>
              <a:t>побоїв</a:t>
            </a:r>
            <a:r>
              <a:rPr lang="ru-RU" dirty="0"/>
              <a:t>, </a:t>
            </a:r>
            <a:r>
              <a:rPr lang="ru-RU" dirty="0" err="1"/>
              <a:t>тілесних</a:t>
            </a:r>
            <a:r>
              <a:rPr lang="ru-RU" dirty="0"/>
              <a:t> </a:t>
            </a:r>
            <a:r>
              <a:rPr lang="ru-RU" dirty="0" err="1"/>
              <a:t>ушкоджень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насильницьких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побоїв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тілесних</a:t>
            </a:r>
            <a:r>
              <a:rPr lang="ru-RU" dirty="0"/>
              <a:t> </a:t>
            </a:r>
            <a:r>
              <a:rPr lang="ru-RU" dirty="0" err="1"/>
              <a:t>ушкоджень</a:t>
            </a:r>
            <a:r>
              <a:rPr lang="ru-RU" dirty="0"/>
              <a:t> – легких,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тяжкості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тяжких (ч. 3 ст. 345).</a:t>
            </a:r>
          </a:p>
          <a:p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умисел</a:t>
            </a:r>
            <a:r>
              <a:rPr lang="ru-RU" dirty="0"/>
              <a:t> +</a:t>
            </a:r>
            <a:r>
              <a:rPr lang="ru-RU" dirty="0" err="1"/>
              <a:t>поєднаний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спеціальним</a:t>
            </a:r>
            <a:r>
              <a:rPr lang="ru-RU" dirty="0"/>
              <a:t> мотивом, а </a:t>
            </a:r>
            <a:r>
              <a:rPr lang="ru-RU" dirty="0" err="1"/>
              <a:t>саме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.</a:t>
            </a:r>
          </a:p>
          <a:p>
            <a:r>
              <a:rPr lang="ru-RU" b="1" dirty="0" err="1"/>
              <a:t>Суб’єкт</a:t>
            </a:r>
            <a:r>
              <a:rPr lang="ru-RU" dirty="0"/>
              <a:t> -  </a:t>
            </a:r>
            <a:r>
              <a:rPr lang="ru-RU" dirty="0" err="1"/>
              <a:t>осудна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16-річного </a:t>
            </a:r>
            <a:r>
              <a:rPr lang="ru-RU" dirty="0" err="1"/>
              <a:t>віку</a:t>
            </a:r>
            <a:r>
              <a:rPr lang="ru-RU" dirty="0"/>
              <a:t> (), а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тяжкості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тяжких </a:t>
            </a:r>
            <a:r>
              <a:rPr lang="ru-RU" dirty="0" err="1"/>
              <a:t>тілесних</a:t>
            </a:r>
            <a:r>
              <a:rPr lang="ru-RU" dirty="0"/>
              <a:t> </a:t>
            </a:r>
            <a:r>
              <a:rPr lang="ru-RU" dirty="0" err="1"/>
              <a:t>ушкоджень</a:t>
            </a:r>
            <a:r>
              <a:rPr lang="ru-RU" dirty="0"/>
              <a:t> – 14-річного </a:t>
            </a:r>
            <a:r>
              <a:rPr lang="ru-RU" dirty="0" err="1"/>
              <a:t>віку</a:t>
            </a:r>
            <a:r>
              <a:rPr lang="ru-RU" dirty="0"/>
              <a:t>.</a:t>
            </a:r>
          </a:p>
          <a:p>
            <a:r>
              <a:rPr lang="ru-RU" i="1" dirty="0" err="1"/>
              <a:t>Кваліфікуючі</a:t>
            </a:r>
            <a:r>
              <a:rPr lang="ru-RU" i="1" dirty="0"/>
              <a:t> </a:t>
            </a:r>
            <a:r>
              <a:rPr lang="ru-RU" i="1" dirty="0" err="1"/>
              <a:t>ознаки</a:t>
            </a:r>
            <a:r>
              <a:rPr lang="ru-RU" i="1" dirty="0"/>
              <a:t> </a:t>
            </a:r>
            <a:r>
              <a:rPr lang="ru-RU" dirty="0"/>
              <a:t>(ч. 4 ст. 345 КК </a:t>
            </a:r>
            <a:r>
              <a:rPr lang="ru-RU" dirty="0" err="1"/>
              <a:t>України</a:t>
            </a:r>
            <a:r>
              <a:rPr lang="ru-RU" dirty="0"/>
              <a:t>)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організованою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167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55484B-2875-4939-B95E-E4597201A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5.	</a:t>
            </a:r>
            <a:r>
              <a:rPr lang="ru-RU" sz="2400" dirty="0" err="1"/>
              <a:t>Умисне</a:t>
            </a:r>
            <a:r>
              <a:rPr lang="ru-RU" sz="2400" dirty="0"/>
              <a:t> </a:t>
            </a:r>
            <a:r>
              <a:rPr lang="ru-RU" sz="2400" dirty="0" err="1"/>
              <a:t>знищення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пошкодження</a:t>
            </a:r>
            <a:r>
              <a:rPr lang="ru-RU" sz="2400" dirty="0"/>
              <a:t> майна </a:t>
            </a:r>
            <a:r>
              <a:rPr lang="ru-RU" sz="2400" dirty="0" err="1"/>
              <a:t>працівника</a:t>
            </a:r>
            <a:r>
              <a:rPr lang="ru-RU" sz="2400" dirty="0"/>
              <a:t> </a:t>
            </a:r>
            <a:r>
              <a:rPr lang="ru-RU" sz="2400" dirty="0" err="1"/>
              <a:t>правоохоронного</a:t>
            </a:r>
            <a:r>
              <a:rPr lang="ru-RU" sz="2400" dirty="0"/>
              <a:t> органу, </a:t>
            </a:r>
            <a:r>
              <a:rPr lang="ru-RU" sz="2400" dirty="0" err="1"/>
              <a:t>працівника</a:t>
            </a:r>
            <a:r>
              <a:rPr lang="ru-RU" sz="2400" dirty="0"/>
              <a:t> органу </a:t>
            </a:r>
            <a:r>
              <a:rPr lang="ru-RU" sz="2400" dirty="0" err="1"/>
              <a:t>державної</a:t>
            </a:r>
            <a:r>
              <a:rPr lang="ru-RU" sz="2400" dirty="0"/>
              <a:t> </a:t>
            </a:r>
            <a:r>
              <a:rPr lang="ru-RU" sz="2400" dirty="0" err="1"/>
              <a:t>виконавчої</a:t>
            </a:r>
            <a:r>
              <a:rPr lang="ru-RU" sz="2400" dirty="0"/>
              <a:t> </a:t>
            </a:r>
            <a:r>
              <a:rPr lang="ru-RU" sz="2400" dirty="0" err="1"/>
              <a:t>служби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приватного </a:t>
            </a:r>
            <a:r>
              <a:rPr lang="ru-RU" sz="2400" dirty="0" err="1"/>
              <a:t>виконавця</a:t>
            </a:r>
            <a:r>
              <a:rPr lang="ru-RU" sz="2400" dirty="0"/>
              <a:t> (ст. 347 КК)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FB2A60-C0EB-40E1-B993-995EE1517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2870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Умисне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майна,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працівникові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органу, </a:t>
            </a:r>
            <a:r>
              <a:rPr lang="ru-RU" dirty="0" err="1"/>
              <a:t>працівникові</a:t>
            </a:r>
            <a:r>
              <a:rPr lang="ru-RU" dirty="0"/>
              <a:t>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, приватному </a:t>
            </a:r>
            <a:r>
              <a:rPr lang="ru-RU" dirty="0" err="1"/>
              <a:t>виконавцю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 з посади)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їхнім</a:t>
            </a:r>
            <a:r>
              <a:rPr lang="ru-RU" dirty="0"/>
              <a:t> </a:t>
            </a:r>
            <a:r>
              <a:rPr lang="ru-RU" dirty="0" err="1"/>
              <a:t>близьким</a:t>
            </a:r>
            <a:r>
              <a:rPr lang="ru-RU" dirty="0"/>
              <a:t> родичам,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примусовим</a:t>
            </a:r>
            <a:r>
              <a:rPr lang="ru-RU" dirty="0"/>
              <a:t>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</a:t>
            </a:r>
            <a:r>
              <a:rPr lang="ru-RU" dirty="0" err="1"/>
              <a:t>виконавцем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приватним</a:t>
            </a:r>
            <a:r>
              <a:rPr lang="ru-RU" dirty="0"/>
              <a:t> </a:t>
            </a:r>
            <a:r>
              <a:rPr lang="ru-RU" dirty="0" err="1"/>
              <a:t>виконавцем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у </a:t>
            </a:r>
            <a:r>
              <a:rPr lang="ru-RU" dirty="0" err="1"/>
              <a:t>минулому</a:t>
            </a:r>
            <a:r>
              <a:rPr lang="ru-RU" dirty="0"/>
              <a:t>) -</a:t>
            </a:r>
          </a:p>
          <a:p>
            <a:pPr marL="0" indent="0" algn="just">
              <a:buNone/>
            </a:pPr>
            <a:r>
              <a:rPr lang="ru-RU" dirty="0" err="1"/>
              <a:t>караються</a:t>
            </a:r>
            <a:r>
              <a:rPr lang="ru-RU" dirty="0"/>
              <a:t> штрафом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до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арештом</a:t>
            </a:r>
            <a:r>
              <a:rPr lang="ru-RU" dirty="0"/>
              <a:t> на строк до шести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шляхом </a:t>
            </a:r>
            <a:r>
              <a:rPr lang="ru-RU" dirty="0" err="1"/>
              <a:t>підпалу</a:t>
            </a:r>
            <a:r>
              <a:rPr lang="ru-RU" dirty="0"/>
              <a:t>, </a:t>
            </a:r>
            <a:r>
              <a:rPr lang="ru-RU" dirty="0" err="1"/>
              <a:t>вибуху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загальнонебезпечним</a:t>
            </a:r>
            <a:r>
              <a:rPr lang="ru-RU" dirty="0"/>
              <a:t> способом,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</a:t>
            </a:r>
            <a:r>
              <a:rPr lang="ru-RU" dirty="0" err="1"/>
              <a:t>загибель</a:t>
            </a:r>
            <a:r>
              <a:rPr lang="ru-RU" dirty="0"/>
              <a:t> людей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, -</a:t>
            </a:r>
          </a:p>
          <a:p>
            <a:pPr marL="0" indent="0" algn="just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шести до </a:t>
            </a:r>
            <a:r>
              <a:rPr lang="ru-RU" dirty="0" err="1"/>
              <a:t>п'ятнадцяти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347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721-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16.01.2014 - </a:t>
            </a:r>
            <a:r>
              <a:rPr lang="ru-RU" dirty="0" err="1"/>
              <a:t>втратив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Закону № 732-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28.01.2014;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Законами № 767-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23.02.2014, № 1403-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02.06.2016, № 2617-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22.11.2018}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1880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5449068-36D9-478F-9F82-F53F16C24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39097"/>
            <a:ext cx="8596668" cy="5402265"/>
          </a:xfrm>
        </p:spPr>
        <p:txBody>
          <a:bodyPr/>
          <a:lstStyle/>
          <a:p>
            <a:r>
              <a:rPr lang="ru-RU" i="1" dirty="0" err="1"/>
              <a:t>Потерпілими</a:t>
            </a:r>
            <a:r>
              <a:rPr lang="ru-RU" dirty="0"/>
              <a:t> є </a:t>
            </a:r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, </a:t>
            </a:r>
            <a:r>
              <a:rPr lang="ru-RU" dirty="0" err="1"/>
              <a:t>приватні</a:t>
            </a:r>
            <a:r>
              <a:rPr lang="ru-RU" dirty="0"/>
              <a:t> </a:t>
            </a:r>
            <a:r>
              <a:rPr lang="ru-RU" dirty="0" err="1"/>
              <a:t>виконавці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 з посади)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близькі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. </a:t>
            </a:r>
          </a:p>
          <a:p>
            <a:r>
              <a:rPr lang="ru-RU" i="1" dirty="0" err="1"/>
              <a:t>Близькі</a:t>
            </a:r>
            <a:r>
              <a:rPr lang="ru-RU" i="1" dirty="0"/>
              <a:t> </a:t>
            </a:r>
            <a:r>
              <a:rPr lang="ru-RU" i="1" dirty="0" err="1"/>
              <a:t>родичі</a:t>
            </a:r>
            <a:r>
              <a:rPr lang="ru-RU" i="1" dirty="0"/>
              <a:t> та члени </a:t>
            </a:r>
            <a:r>
              <a:rPr lang="ru-RU" i="1" dirty="0" err="1"/>
              <a:t>сім’ї</a:t>
            </a:r>
            <a:r>
              <a:rPr lang="ru-RU" i="1" dirty="0"/>
              <a:t> </a:t>
            </a:r>
            <a:r>
              <a:rPr lang="ru-RU" dirty="0"/>
              <a:t>- </a:t>
            </a:r>
            <a:r>
              <a:rPr lang="ru-RU" dirty="0" err="1"/>
              <a:t>чоловік</a:t>
            </a:r>
            <a:r>
              <a:rPr lang="ru-RU" dirty="0"/>
              <a:t>, дружина, </a:t>
            </a:r>
            <a:r>
              <a:rPr lang="ru-RU" dirty="0" err="1"/>
              <a:t>батько</a:t>
            </a:r>
            <a:r>
              <a:rPr lang="ru-RU" dirty="0"/>
              <a:t>, </a:t>
            </a:r>
            <a:r>
              <a:rPr lang="ru-RU" dirty="0" err="1"/>
              <a:t>мати</a:t>
            </a:r>
            <a:r>
              <a:rPr lang="ru-RU" dirty="0"/>
              <a:t>, </a:t>
            </a:r>
            <a:r>
              <a:rPr lang="ru-RU" dirty="0" err="1"/>
              <a:t>вітчим</a:t>
            </a:r>
            <a:r>
              <a:rPr lang="ru-RU" dirty="0"/>
              <a:t>, </a:t>
            </a:r>
            <a:r>
              <a:rPr lang="ru-RU" dirty="0" err="1"/>
              <a:t>мачуха</a:t>
            </a:r>
            <a:r>
              <a:rPr lang="ru-RU" dirty="0"/>
              <a:t>, </a:t>
            </a:r>
            <a:r>
              <a:rPr lang="ru-RU" dirty="0" err="1"/>
              <a:t>син</a:t>
            </a:r>
            <a:r>
              <a:rPr lang="ru-RU" dirty="0"/>
              <a:t>, дочка, </a:t>
            </a:r>
            <a:r>
              <a:rPr lang="ru-RU" dirty="0" err="1"/>
              <a:t>пасинок</a:t>
            </a:r>
            <a:r>
              <a:rPr lang="ru-RU" dirty="0"/>
              <a:t>, падчерка, </a:t>
            </a:r>
            <a:r>
              <a:rPr lang="ru-RU" dirty="0" err="1"/>
              <a:t>рідний</a:t>
            </a:r>
            <a:r>
              <a:rPr lang="ru-RU" dirty="0"/>
              <a:t> брат, </a:t>
            </a:r>
            <a:r>
              <a:rPr lang="ru-RU" dirty="0" err="1"/>
              <a:t>рідна</a:t>
            </a:r>
            <a:r>
              <a:rPr lang="ru-RU" dirty="0"/>
              <a:t> сестра, </a:t>
            </a:r>
            <a:r>
              <a:rPr lang="ru-RU" dirty="0" err="1"/>
              <a:t>дід</a:t>
            </a:r>
            <a:r>
              <a:rPr lang="ru-RU" dirty="0"/>
              <a:t>, баба, </a:t>
            </a:r>
            <a:r>
              <a:rPr lang="ru-RU" dirty="0" err="1"/>
              <a:t>прадід</a:t>
            </a:r>
            <a:r>
              <a:rPr lang="ru-RU" dirty="0"/>
              <a:t>, </a:t>
            </a:r>
            <a:r>
              <a:rPr lang="ru-RU" dirty="0" err="1"/>
              <a:t>прабаба</a:t>
            </a:r>
            <a:r>
              <a:rPr lang="ru-RU" dirty="0"/>
              <a:t>, внук, внучка, правнук, правнучка, </a:t>
            </a:r>
            <a:r>
              <a:rPr lang="ru-RU" dirty="0" err="1"/>
              <a:t>усиновлювач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усиновлений</a:t>
            </a:r>
            <a:r>
              <a:rPr lang="ru-RU" dirty="0"/>
              <a:t>, </a:t>
            </a:r>
            <a:r>
              <a:rPr lang="ru-RU" dirty="0" err="1"/>
              <a:t>опікун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піклувальник</a:t>
            </a:r>
            <a:r>
              <a:rPr lang="ru-RU" dirty="0"/>
              <a:t>, особа, яка </a:t>
            </a:r>
            <a:r>
              <a:rPr lang="ru-RU" dirty="0" err="1"/>
              <a:t>перебуває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опікою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піклуванням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/>
              <a:t> </a:t>
            </a:r>
            <a:r>
              <a:rPr lang="ru-RU" dirty="0" err="1"/>
              <a:t>проживають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спільним</a:t>
            </a:r>
            <a:r>
              <a:rPr lang="ru-RU" dirty="0"/>
              <a:t> </a:t>
            </a:r>
            <a:r>
              <a:rPr lang="ru-RU" dirty="0" err="1"/>
              <a:t>побутом</a:t>
            </a:r>
            <a:r>
              <a:rPr lang="ru-RU" dirty="0"/>
              <a:t> і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взаємні</a:t>
            </a:r>
            <a:r>
              <a:rPr lang="ru-RU" dirty="0"/>
              <a:t> права та </a:t>
            </a:r>
            <a:r>
              <a:rPr lang="ru-RU" dirty="0" err="1"/>
              <a:t>обов’язки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/>
              <a:t> </a:t>
            </a:r>
            <a:r>
              <a:rPr lang="ru-RU" dirty="0" err="1"/>
              <a:t>проживають</a:t>
            </a:r>
            <a:r>
              <a:rPr lang="ru-RU" dirty="0"/>
              <a:t>, але не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шлюбі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6526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49532F-F551-45D8-B73F-688472D98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17755"/>
            <a:ext cx="8596668" cy="5323607"/>
          </a:xfrm>
        </p:spPr>
        <p:txBody>
          <a:bodyPr>
            <a:normAutofit/>
          </a:bodyPr>
          <a:lstStyle/>
          <a:p>
            <a:r>
              <a:rPr lang="ru-RU" dirty="0"/>
              <a:t>Предметом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як </a:t>
            </a:r>
            <a:r>
              <a:rPr lang="ru-RU" dirty="0" err="1"/>
              <a:t>рухоме</a:t>
            </a:r>
            <a:r>
              <a:rPr lang="ru-RU" dirty="0"/>
              <a:t>, так і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(</a:t>
            </a:r>
            <a:r>
              <a:rPr lang="ru-RU" dirty="0" err="1"/>
              <a:t>гроші</a:t>
            </a:r>
            <a:r>
              <a:rPr lang="ru-RU" dirty="0"/>
              <a:t>,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</a:t>
            </a:r>
            <a:r>
              <a:rPr lang="ru-RU" dirty="0" err="1"/>
              <a:t>жилий</a:t>
            </a:r>
            <a:r>
              <a:rPr lang="ru-RU" dirty="0"/>
              <a:t> </a:t>
            </a:r>
            <a:r>
              <a:rPr lang="ru-RU" dirty="0" err="1"/>
              <a:t>будинок</a:t>
            </a:r>
            <a:r>
              <a:rPr lang="ru-RU" dirty="0"/>
              <a:t>, </a:t>
            </a:r>
            <a:r>
              <a:rPr lang="ru-RU" dirty="0" err="1"/>
              <a:t>господарські</a:t>
            </a:r>
            <a:r>
              <a:rPr lang="ru-RU" dirty="0"/>
              <a:t> </a:t>
            </a:r>
            <a:r>
              <a:rPr lang="ru-RU" dirty="0" err="1"/>
              <a:t>споруди</a:t>
            </a:r>
            <a:r>
              <a:rPr lang="ru-RU" dirty="0"/>
              <a:t>, дача, </a:t>
            </a:r>
            <a:r>
              <a:rPr lang="ru-RU" dirty="0" err="1"/>
              <a:t>меблі</a:t>
            </a:r>
            <a:r>
              <a:rPr lang="ru-RU" dirty="0"/>
              <a:t>, </a:t>
            </a:r>
            <a:r>
              <a:rPr lang="ru-RU" dirty="0" err="1"/>
              <a:t>автомобіль</a:t>
            </a:r>
            <a:r>
              <a:rPr lang="ru-RU" dirty="0"/>
              <a:t>, худоба, </a:t>
            </a:r>
            <a:r>
              <a:rPr lang="ru-RU" dirty="0" err="1"/>
              <a:t>насадження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яке є </a:t>
            </a:r>
            <a:r>
              <a:rPr lang="ru-RU" dirty="0" err="1"/>
              <a:t>власністю</a:t>
            </a:r>
            <a:r>
              <a:rPr lang="ru-RU" dirty="0"/>
              <a:t> </a:t>
            </a:r>
            <a:r>
              <a:rPr lang="ru-RU" dirty="0" err="1"/>
              <a:t>вищезазначених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r>
              <a:rPr lang="ru-RU" b="1" dirty="0" err="1"/>
              <a:t>Об’єктивна</a:t>
            </a:r>
            <a:r>
              <a:rPr lang="ru-RU" b="1" dirty="0"/>
              <a:t> сторона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знищенні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пошкодженні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майна. </a:t>
            </a:r>
          </a:p>
          <a:p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правопорушенняя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закінченими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моменту </a:t>
            </a:r>
            <a:r>
              <a:rPr lang="ru-RU" dirty="0" err="1"/>
              <a:t>спричинення</a:t>
            </a:r>
            <a:r>
              <a:rPr lang="ru-RU" dirty="0"/>
              <a:t> </a:t>
            </a:r>
            <a:r>
              <a:rPr lang="ru-RU" dirty="0" err="1"/>
              <a:t>майнової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потерпілому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винному не </a:t>
            </a:r>
            <a:r>
              <a:rPr lang="ru-RU" dirty="0" err="1"/>
              <a:t>вдалося</a:t>
            </a:r>
            <a:r>
              <a:rPr lang="ru-RU" dirty="0"/>
              <a:t> </a:t>
            </a:r>
            <a:r>
              <a:rPr lang="ru-RU" dirty="0" err="1"/>
              <a:t>знищити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пошкодити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 з причин,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залежали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, </a:t>
            </a:r>
            <a:r>
              <a:rPr lang="ru-RU" dirty="0" err="1"/>
              <a:t>вчинене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кваліфікувати</a:t>
            </a:r>
            <a:r>
              <a:rPr lang="ru-RU" dirty="0"/>
              <a:t> як замах на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за ч. 2 </a:t>
            </a:r>
            <a:r>
              <a:rPr lang="ru-RU" dirty="0" err="1"/>
              <a:t>або</a:t>
            </a:r>
            <a:r>
              <a:rPr lang="ru-RU" dirty="0"/>
              <a:t> ч. 3 ст. 15 та ст. 347 КК.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3583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F5B523-B158-4EA6-A085-398774D78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22787"/>
            <a:ext cx="8596668" cy="5618575"/>
          </a:xfrm>
        </p:spPr>
        <p:txBody>
          <a:bodyPr>
            <a:normAutofit/>
          </a:bodyPr>
          <a:lstStyle/>
          <a:p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- </a:t>
            </a:r>
            <a:r>
              <a:rPr lang="ru-RU" dirty="0" err="1"/>
              <a:t>умисна</a:t>
            </a:r>
            <a:r>
              <a:rPr lang="ru-RU" dirty="0"/>
              <a:t> вина. </a:t>
            </a:r>
            <a:r>
              <a:rPr lang="ru-RU" dirty="0" err="1"/>
              <a:t>Обов’язковою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суб’єктивної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є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майна </a:t>
            </a:r>
            <a:r>
              <a:rPr lang="ru-RU" dirty="0" err="1"/>
              <a:t>вчиняється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примусовим</a:t>
            </a:r>
            <a:r>
              <a:rPr lang="ru-RU" dirty="0"/>
              <a:t>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</a:t>
            </a:r>
            <a:r>
              <a:rPr lang="ru-RU" dirty="0" err="1"/>
              <a:t>виконавцем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приватним</a:t>
            </a:r>
            <a:r>
              <a:rPr lang="ru-RU" dirty="0"/>
              <a:t> </a:t>
            </a:r>
            <a:r>
              <a:rPr lang="ru-RU" dirty="0" err="1"/>
              <a:t>виконавцем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у </a:t>
            </a:r>
            <a:r>
              <a:rPr lang="ru-RU" dirty="0" err="1"/>
              <a:t>минулому</a:t>
            </a:r>
            <a:r>
              <a:rPr lang="ru-RU" dirty="0"/>
              <a:t>).</a:t>
            </a:r>
          </a:p>
          <a:p>
            <a:r>
              <a:rPr lang="ru-RU" b="1" dirty="0" err="1"/>
              <a:t>Суб</a:t>
            </a:r>
            <a:r>
              <a:rPr lang="ru-RU" b="1" dirty="0"/>
              <a:t> ’</a:t>
            </a:r>
            <a:r>
              <a:rPr lang="ru-RU" b="1" dirty="0" err="1"/>
              <a:t>єкт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за ч. 1 ст. 347 КК — будь-яка особа,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виповнилося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r>
              <a:rPr lang="ru-RU" dirty="0"/>
              <a:t>, а за ч. 2 — особа, яка </a:t>
            </a:r>
            <a:r>
              <a:rPr lang="ru-RU" dirty="0" err="1"/>
              <a:t>досягла</a:t>
            </a:r>
            <a:r>
              <a:rPr lang="ru-RU" dirty="0"/>
              <a:t> 14-річного </a:t>
            </a:r>
            <a:r>
              <a:rPr lang="ru-RU" dirty="0" err="1"/>
              <a:t>віку</a:t>
            </a:r>
            <a:r>
              <a:rPr lang="ru-RU" dirty="0"/>
              <a:t>.</a:t>
            </a:r>
          </a:p>
          <a:p>
            <a:r>
              <a:rPr lang="ru-RU" i="1" dirty="0" err="1"/>
              <a:t>Кваліфікуючими</a:t>
            </a:r>
            <a:r>
              <a:rPr lang="ru-RU" i="1" dirty="0"/>
              <a:t> </a:t>
            </a:r>
            <a:r>
              <a:rPr lang="ru-RU" i="1" dirty="0" err="1"/>
              <a:t>ознаками</a:t>
            </a:r>
            <a:r>
              <a:rPr lang="ru-RU" i="1" dirty="0"/>
              <a:t> </a:t>
            </a:r>
            <a:r>
              <a:rPr lang="ru-RU" dirty="0"/>
              <a:t>(ч.2 ст. 347 КК) є </a:t>
            </a:r>
            <a:r>
              <a:rPr lang="ru-RU" dirty="0" err="1"/>
              <a:t>вчинення</a:t>
            </a:r>
            <a:r>
              <a:rPr lang="ru-RU" dirty="0"/>
              <a:t> тих самих </a:t>
            </a:r>
            <a:r>
              <a:rPr lang="ru-RU" dirty="0" err="1"/>
              <a:t>дій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•	шляхом </a:t>
            </a:r>
            <a:r>
              <a:rPr lang="ru-RU" dirty="0" err="1"/>
              <a:t>підпалу</a:t>
            </a:r>
            <a:r>
              <a:rPr lang="ru-RU" dirty="0"/>
              <a:t>, </a:t>
            </a:r>
            <a:r>
              <a:rPr lang="ru-RU" dirty="0" err="1"/>
              <a:t>вибуху</a:t>
            </a:r>
            <a:r>
              <a:rPr lang="ru-RU" dirty="0"/>
              <a:t>,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загальнонебезпечним</a:t>
            </a:r>
            <a:r>
              <a:rPr lang="ru-RU" dirty="0"/>
              <a:t> способом; 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</a:t>
            </a:r>
            <a:r>
              <a:rPr lang="ru-RU" dirty="0" err="1"/>
              <a:t>загибель</a:t>
            </a:r>
            <a:r>
              <a:rPr lang="ru-RU" dirty="0"/>
              <a:t> людей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.</a:t>
            </a:r>
          </a:p>
          <a:p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b="1" dirty="0" err="1"/>
              <a:t>суб’єктивної</a:t>
            </a:r>
            <a:r>
              <a:rPr lang="ru-RU" b="1" dirty="0"/>
              <a:t> </a:t>
            </a:r>
            <a:r>
              <a:rPr lang="ru-RU" b="1" dirty="0" err="1"/>
              <a:t>сторони</a:t>
            </a:r>
            <a:r>
              <a:rPr lang="ru-RU" b="1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винного до </a:t>
            </a:r>
            <a:r>
              <a:rPr lang="ru-RU" dirty="0" err="1"/>
              <a:t>загибелі</a:t>
            </a:r>
            <a:r>
              <a:rPr lang="ru-RU" dirty="0"/>
              <a:t> людей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тяжких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необережної</a:t>
            </a:r>
            <a:r>
              <a:rPr lang="ru-RU" dirty="0"/>
              <a:t> вини.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85233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835309-526B-49CB-AB6A-F44148D39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6.	</a:t>
            </a:r>
            <a:r>
              <a:rPr lang="ru-RU" sz="2000" dirty="0" err="1"/>
              <a:t>Посягання</a:t>
            </a:r>
            <a:r>
              <a:rPr lang="ru-RU" sz="2000" dirty="0"/>
              <a:t> на </a:t>
            </a:r>
            <a:r>
              <a:rPr lang="ru-RU" sz="2000" dirty="0" err="1"/>
              <a:t>життя</a:t>
            </a:r>
            <a:r>
              <a:rPr lang="ru-RU" sz="2000" dirty="0"/>
              <a:t> </a:t>
            </a:r>
            <a:r>
              <a:rPr lang="ru-RU" sz="2000" dirty="0" err="1"/>
              <a:t>працівника</a:t>
            </a:r>
            <a:r>
              <a:rPr lang="ru-RU" sz="2000" dirty="0"/>
              <a:t> </a:t>
            </a:r>
            <a:r>
              <a:rPr lang="ru-RU" sz="2000" dirty="0" err="1"/>
              <a:t>правоохоронного</a:t>
            </a:r>
            <a:r>
              <a:rPr lang="ru-RU" sz="2000" dirty="0"/>
              <a:t> органу, члена </a:t>
            </a:r>
            <a:r>
              <a:rPr lang="ru-RU" sz="2000" dirty="0" err="1"/>
              <a:t>громадського</a:t>
            </a:r>
            <a:r>
              <a:rPr lang="ru-RU" sz="2000" dirty="0"/>
              <a:t> </a:t>
            </a:r>
            <a:r>
              <a:rPr lang="ru-RU" sz="2000" dirty="0" err="1"/>
              <a:t>формування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і державного кордону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військовослужбовця</a:t>
            </a:r>
            <a:r>
              <a:rPr lang="ru-RU" sz="2000" dirty="0"/>
              <a:t> (ст. 348 КК)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A463C8-536D-423F-99F0-F11AF98FF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/>
              <a:t>Вбивство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замах на </a:t>
            </a:r>
            <a:r>
              <a:rPr lang="ru-RU" dirty="0" err="1"/>
              <a:t>вбивство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близьких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члена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з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порядку і державного кордону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військовослужбовця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порядку -</a:t>
            </a:r>
          </a:p>
          <a:p>
            <a:pPr marL="0" indent="0" algn="just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дев'яти</a:t>
            </a:r>
            <a:r>
              <a:rPr lang="ru-RU" dirty="0"/>
              <a:t> до </a:t>
            </a:r>
            <a:r>
              <a:rPr lang="ru-RU" dirty="0" err="1"/>
              <a:t>п'ятнадцяти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довічним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348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721-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16.01.2014 - </a:t>
            </a:r>
            <a:r>
              <a:rPr lang="ru-RU" dirty="0" err="1"/>
              <a:t>втратив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Закону № 732-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28.01.2014;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767-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23.02.2014}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422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4AB95-9A5F-4C66-9D79-812A2A3F1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План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73FF26-5204-4CF7-847E-2A6EA366A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5007"/>
            <a:ext cx="8466666" cy="4876800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+mj-lt"/>
              <a:buAutoNum type="arabicPeriod"/>
            </a:pPr>
            <a:r>
              <a:rPr lang="ru-RU" dirty="0" err="1"/>
              <a:t>Захоплення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 (ст. 341 КК)</a:t>
            </a:r>
          </a:p>
          <a:p>
            <a:pPr algn="just">
              <a:buFont typeface="+mj-lt"/>
              <a:buAutoNum type="arabicPeriod"/>
            </a:pP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представникові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працівникові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органу, державному </a:t>
            </a:r>
            <a:r>
              <a:rPr lang="ru-RU" dirty="0" err="1"/>
              <a:t>виконавцю</a:t>
            </a:r>
            <a:r>
              <a:rPr lang="ru-RU" dirty="0"/>
              <a:t>, приватному </a:t>
            </a:r>
            <a:r>
              <a:rPr lang="ru-RU" dirty="0" err="1"/>
              <a:t>виконавцю</a:t>
            </a:r>
            <a:r>
              <a:rPr lang="ru-RU" dirty="0"/>
              <a:t>, члену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з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порядку і державного кордону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військовослужбовцеві</a:t>
            </a:r>
            <a:r>
              <a:rPr lang="ru-RU" dirty="0"/>
              <a:t>, </a:t>
            </a:r>
            <a:r>
              <a:rPr lang="ru-RU" dirty="0" err="1"/>
              <a:t>уповноваженій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Фонду </a:t>
            </a:r>
            <a:r>
              <a:rPr lang="ru-RU" dirty="0" err="1"/>
              <a:t>гарантування</a:t>
            </a:r>
            <a:r>
              <a:rPr lang="ru-RU" dirty="0"/>
              <a:t> </a:t>
            </a:r>
            <a:r>
              <a:rPr lang="ru-RU" dirty="0" err="1"/>
              <a:t>вкладів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(ст. 342 КК)</a:t>
            </a:r>
          </a:p>
          <a:p>
            <a:pPr algn="just">
              <a:buFont typeface="+mj-lt"/>
              <a:buAutoNum type="arabicPeriod"/>
            </a:pPr>
            <a:r>
              <a:rPr lang="ru-RU" dirty="0" err="1"/>
              <a:t>Втручання</a:t>
            </a:r>
            <a:r>
              <a:rPr lang="ru-RU" dirty="0"/>
              <a:t> в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органу, судового </a:t>
            </a:r>
            <a:r>
              <a:rPr lang="ru-RU" dirty="0" err="1"/>
              <a:t>експерта</a:t>
            </a:r>
            <a:r>
              <a:rPr lang="ru-RU" dirty="0"/>
              <a:t>,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, приватного </a:t>
            </a:r>
            <a:r>
              <a:rPr lang="ru-RU" dirty="0" err="1"/>
              <a:t>виконавця</a:t>
            </a:r>
            <a:r>
              <a:rPr lang="ru-RU" dirty="0"/>
              <a:t> (ст. 343 КК).</a:t>
            </a:r>
          </a:p>
          <a:p>
            <a:pPr algn="just">
              <a:buFont typeface="+mj-lt"/>
              <a:buAutoNum type="arabicPeriod"/>
            </a:pPr>
            <a:r>
              <a:rPr lang="ru-RU" dirty="0" err="1"/>
              <a:t>Погроза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насильство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 (ст. 345 КК)</a:t>
            </a:r>
          </a:p>
          <a:p>
            <a:pPr algn="just">
              <a:buFont typeface="+mj-lt"/>
              <a:buAutoNum type="arabicPeriod"/>
            </a:pPr>
            <a:r>
              <a:rPr lang="ru-RU" dirty="0" err="1"/>
              <a:t>Умисне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майна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органу, </a:t>
            </a:r>
            <a:r>
              <a:rPr lang="ru-RU" dirty="0" err="1"/>
              <a:t>працівника</a:t>
            </a:r>
            <a:r>
              <a:rPr lang="ru-RU" dirty="0"/>
              <a:t>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приватного </a:t>
            </a:r>
            <a:r>
              <a:rPr lang="ru-RU" dirty="0" err="1"/>
              <a:t>виконавця</a:t>
            </a:r>
            <a:r>
              <a:rPr lang="ru-RU" dirty="0"/>
              <a:t> (ст. 347 КК).</a:t>
            </a:r>
          </a:p>
          <a:p>
            <a:pPr algn="just">
              <a:buFont typeface="+mj-lt"/>
              <a:buAutoNum type="arabicPeriod"/>
            </a:pPr>
            <a:r>
              <a:rPr lang="ru-RU" dirty="0" err="1"/>
              <a:t>Посягання</a:t>
            </a:r>
            <a:r>
              <a:rPr lang="ru-RU" dirty="0"/>
              <a:t> на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органу, члена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з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порядку і державного кордону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військовослужбовця</a:t>
            </a:r>
            <a:r>
              <a:rPr lang="ru-RU" dirty="0"/>
              <a:t> (ст. 348 КК)</a:t>
            </a:r>
          </a:p>
          <a:p>
            <a:pPr algn="just">
              <a:buFont typeface="+mj-lt"/>
              <a:buAutoNum type="arabicPeriod"/>
            </a:pPr>
            <a:r>
              <a:rPr lang="ru-RU" dirty="0" err="1"/>
              <a:t>Самовільне</a:t>
            </a:r>
            <a:r>
              <a:rPr lang="ru-RU" dirty="0"/>
              <a:t> </a:t>
            </a:r>
            <a:r>
              <a:rPr lang="ru-RU" dirty="0" err="1"/>
              <a:t>присвоєння</a:t>
            </a:r>
            <a:r>
              <a:rPr lang="ru-RU" dirty="0"/>
              <a:t> </a:t>
            </a:r>
            <a:r>
              <a:rPr lang="ru-RU" dirty="0" err="1"/>
              <a:t>владних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 </a:t>
            </a:r>
            <a:r>
              <a:rPr lang="ru-RU" dirty="0" err="1"/>
              <a:t>службової</a:t>
            </a:r>
            <a:r>
              <a:rPr lang="ru-RU" dirty="0"/>
              <a:t> особи (ст. 353 КК).</a:t>
            </a:r>
          </a:p>
          <a:p>
            <a:pPr algn="just">
              <a:buFont typeface="+mj-lt"/>
              <a:buAutoNum type="arabicPeriod"/>
            </a:pPr>
            <a:r>
              <a:rPr lang="ru-RU" dirty="0" err="1"/>
              <a:t>Примушування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цивільно-правових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 (ст. 355 КК).</a:t>
            </a:r>
          </a:p>
          <a:p>
            <a:pPr algn="just">
              <a:buFont typeface="+mj-lt"/>
              <a:buAutoNum type="arabicPeriod"/>
            </a:pPr>
            <a:r>
              <a:rPr lang="ru-RU" dirty="0" err="1"/>
              <a:t>Умисне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руйнування</a:t>
            </a:r>
            <a:r>
              <a:rPr lang="ru-RU" dirty="0"/>
              <a:t> </a:t>
            </a:r>
            <a:r>
              <a:rPr lang="ru-RU" dirty="0" err="1"/>
              <a:t>телекомунікаційної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(ст. 360 КК)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741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21FC0B7-2E89-46AB-9A79-72789DADD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85135"/>
            <a:ext cx="8596668" cy="5756227"/>
          </a:xfrm>
        </p:spPr>
        <p:txBody>
          <a:bodyPr/>
          <a:lstStyle/>
          <a:p>
            <a:r>
              <a:rPr lang="ru-RU" dirty="0"/>
              <a:t>З </a:t>
            </a:r>
            <a:r>
              <a:rPr lang="ru-RU" b="1" dirty="0" err="1"/>
              <a:t>об’єктивної</a:t>
            </a:r>
            <a:r>
              <a:rPr lang="ru-RU" b="1" dirty="0"/>
              <a:t> </a:t>
            </a:r>
            <a:r>
              <a:rPr lang="ru-RU" b="1" dirty="0" err="1"/>
              <a:t>сторони</a:t>
            </a:r>
            <a:r>
              <a:rPr lang="ru-RU" b="1" dirty="0"/>
              <a:t>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посяганні</a:t>
            </a:r>
            <a:r>
              <a:rPr lang="ru-RU" dirty="0"/>
              <a:t> на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близьких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в </a:t>
            </a:r>
            <a:r>
              <a:rPr lang="ru-RU" dirty="0" err="1"/>
              <a:t>умисному</a:t>
            </a:r>
            <a:r>
              <a:rPr lang="ru-RU" dirty="0"/>
              <a:t> </a:t>
            </a:r>
            <a:r>
              <a:rPr lang="ru-RU" dirty="0" err="1"/>
              <a:t>вбивстві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замаху на </a:t>
            </a:r>
            <a:r>
              <a:rPr lang="ru-RU" dirty="0" err="1"/>
              <a:t>нього</a:t>
            </a:r>
            <a:endParaRPr lang="ru-RU" dirty="0"/>
          </a:p>
          <a:p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закінченим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моменту замаху на </a:t>
            </a:r>
            <a:r>
              <a:rPr lang="ru-RU" dirty="0" err="1"/>
              <a:t>вбивство</a:t>
            </a:r>
            <a:r>
              <a:rPr lang="ru-RU" dirty="0"/>
              <a:t>.</a:t>
            </a:r>
          </a:p>
          <a:p>
            <a:r>
              <a:rPr lang="ru-RU" b="1" dirty="0" err="1"/>
              <a:t>Суб</a:t>
            </a:r>
            <a:r>
              <a:rPr lang="ru-RU" b="1" dirty="0"/>
              <a:t> ’</a:t>
            </a:r>
            <a:r>
              <a:rPr lang="ru-RU" b="1" dirty="0" err="1"/>
              <a:t>єктивна</a:t>
            </a:r>
            <a:r>
              <a:rPr lang="ru-RU" b="1" dirty="0"/>
              <a:t> сторона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— </a:t>
            </a:r>
            <a:r>
              <a:rPr lang="ru-RU" dirty="0" err="1"/>
              <a:t>умисна</a:t>
            </a:r>
            <a:r>
              <a:rPr lang="ru-RU" dirty="0"/>
              <a:t> вина.</a:t>
            </a:r>
          </a:p>
          <a:p>
            <a:r>
              <a:rPr lang="ru-RU" b="1" dirty="0" err="1"/>
              <a:t>Суб’єктом</a:t>
            </a:r>
            <a:r>
              <a:rPr lang="ru-RU" b="1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особа, яка </a:t>
            </a:r>
            <a:r>
              <a:rPr lang="ru-RU" dirty="0" err="1"/>
              <a:t>досягла</a:t>
            </a:r>
            <a:r>
              <a:rPr lang="ru-RU" dirty="0"/>
              <a:t> 14-річного </a:t>
            </a:r>
            <a:r>
              <a:rPr lang="ru-RU" dirty="0" err="1"/>
              <a:t>віку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9493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602BA2-3788-4A66-90C7-7E4B30871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7.	</a:t>
            </a:r>
            <a:r>
              <a:rPr lang="ru-RU" sz="2800" dirty="0" err="1"/>
              <a:t>Самовільне</a:t>
            </a:r>
            <a:r>
              <a:rPr lang="ru-RU" sz="2800" dirty="0"/>
              <a:t> </a:t>
            </a:r>
            <a:r>
              <a:rPr lang="ru-RU" sz="2800" dirty="0" err="1"/>
              <a:t>присвоєння</a:t>
            </a:r>
            <a:r>
              <a:rPr lang="ru-RU" sz="2800" dirty="0"/>
              <a:t> </a:t>
            </a:r>
            <a:r>
              <a:rPr lang="ru-RU" sz="2800" dirty="0" err="1"/>
              <a:t>владних</a:t>
            </a:r>
            <a:r>
              <a:rPr lang="ru-RU" sz="2800" dirty="0"/>
              <a:t> </a:t>
            </a:r>
            <a:r>
              <a:rPr lang="ru-RU" sz="2800" dirty="0" err="1"/>
              <a:t>повноважень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звання</a:t>
            </a:r>
            <a:r>
              <a:rPr lang="ru-RU" sz="2800" dirty="0"/>
              <a:t> </a:t>
            </a:r>
            <a:r>
              <a:rPr lang="ru-RU" sz="2800" dirty="0" err="1"/>
              <a:t>службової</a:t>
            </a:r>
            <a:r>
              <a:rPr lang="ru-RU" sz="2800" dirty="0"/>
              <a:t> особи (ст. 353 КК).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170005-966B-4923-891B-51CBBC9CA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Самовільне</a:t>
            </a:r>
            <a:r>
              <a:rPr lang="ru-RU" dirty="0"/>
              <a:t> </a:t>
            </a:r>
            <a:r>
              <a:rPr lang="ru-RU" dirty="0" err="1"/>
              <a:t>присвоєння</a:t>
            </a:r>
            <a:r>
              <a:rPr lang="ru-RU" dirty="0"/>
              <a:t> </a:t>
            </a:r>
            <a:r>
              <a:rPr lang="ru-RU" dirty="0" err="1"/>
              <a:t>владних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 </a:t>
            </a:r>
            <a:r>
              <a:rPr lang="ru-RU" dirty="0" err="1"/>
              <a:t>службової</a:t>
            </a:r>
            <a:r>
              <a:rPr lang="ru-RU" dirty="0"/>
              <a:t> особи, </a:t>
            </a:r>
            <a:r>
              <a:rPr lang="ru-RU" dirty="0" err="1"/>
              <a:t>поєднане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вчиненням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небезпечних</a:t>
            </a:r>
            <a:r>
              <a:rPr lang="ru-RU" dirty="0"/>
              <a:t> </a:t>
            </a:r>
            <a:r>
              <a:rPr lang="ru-RU" dirty="0" err="1"/>
              <a:t>діянь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штрафом до ста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арештом</a:t>
            </a:r>
            <a:r>
              <a:rPr lang="ru-RU" dirty="0"/>
              <a:t> на строк до шести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2. Те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пов'язане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форменого</a:t>
            </a:r>
            <a:r>
              <a:rPr lang="ru-RU" dirty="0"/>
              <a:t> </a:t>
            </a:r>
            <a:r>
              <a:rPr lang="ru-RU" dirty="0" err="1"/>
              <a:t>одягу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службового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органу,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353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Законами № 1508-</a:t>
            </a:r>
            <a:r>
              <a:rPr lang="en-US" dirty="0"/>
              <a:t>VI </a:t>
            </a:r>
            <a:r>
              <a:rPr lang="ru-RU" dirty="0" err="1"/>
              <a:t>від</a:t>
            </a:r>
            <a:r>
              <a:rPr lang="ru-RU" dirty="0"/>
              <a:t> 11.06.2009, № 2808-</a:t>
            </a:r>
            <a:r>
              <a:rPr lang="en-US" dirty="0"/>
              <a:t>VI </a:t>
            </a:r>
            <a:r>
              <a:rPr lang="ru-RU" dirty="0" err="1"/>
              <a:t>від</a:t>
            </a:r>
            <a:r>
              <a:rPr lang="ru-RU" dirty="0"/>
              <a:t> 21.12.2010; в </a:t>
            </a:r>
            <a:r>
              <a:rPr lang="ru-RU" dirty="0" err="1"/>
              <a:t>редакції</a:t>
            </a:r>
            <a:r>
              <a:rPr lang="ru-RU" dirty="0"/>
              <a:t> Закону № 3207-</a:t>
            </a:r>
            <a:r>
              <a:rPr lang="en-US" dirty="0"/>
              <a:t>VI </a:t>
            </a:r>
            <a:r>
              <a:rPr lang="ru-RU" dirty="0" err="1"/>
              <a:t>від</a:t>
            </a:r>
            <a:r>
              <a:rPr lang="ru-RU" dirty="0"/>
              <a:t> 07.04.2011}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769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A1D0C11-CB82-497D-A767-ED3E485AF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89935"/>
            <a:ext cx="8596668" cy="545142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/>
              <a:t>Об’єктивна</a:t>
            </a:r>
            <a:r>
              <a:rPr lang="ru-RU" b="1" dirty="0"/>
              <a:t> сторона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у </a:t>
            </a:r>
            <a:r>
              <a:rPr lang="ru-RU" dirty="0" err="1"/>
              <a:t>самовільному</a:t>
            </a:r>
            <a:r>
              <a:rPr lang="ru-RU" dirty="0"/>
              <a:t> </a:t>
            </a:r>
            <a:r>
              <a:rPr lang="ru-RU" dirty="0" err="1"/>
              <a:t>присвоєнні</a:t>
            </a:r>
            <a:r>
              <a:rPr lang="ru-RU" dirty="0"/>
              <a:t> </a:t>
            </a:r>
            <a:r>
              <a:rPr lang="ru-RU" dirty="0" err="1"/>
              <a:t>владних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 </a:t>
            </a:r>
            <a:r>
              <a:rPr lang="ru-RU" dirty="0" err="1"/>
              <a:t>службової</a:t>
            </a:r>
            <a:r>
              <a:rPr lang="ru-RU" dirty="0"/>
              <a:t> особи, </a:t>
            </a:r>
            <a:r>
              <a:rPr lang="ru-RU" dirty="0" err="1"/>
              <a:t>поєднаному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вчиненням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небезпечних</a:t>
            </a:r>
            <a:r>
              <a:rPr lang="ru-RU" dirty="0"/>
              <a:t> </a:t>
            </a:r>
            <a:r>
              <a:rPr lang="ru-RU" dirty="0" err="1"/>
              <a:t>діянь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b="1" dirty="0" err="1"/>
              <a:t>самовільним</a:t>
            </a:r>
            <a:r>
              <a:rPr lang="ru-RU" b="1" dirty="0"/>
              <a:t> </a:t>
            </a:r>
            <a:r>
              <a:rPr lang="ru-RU" b="1" dirty="0" err="1"/>
              <a:t>присвоєнням</a:t>
            </a:r>
            <a:r>
              <a:rPr lang="ru-RU" b="1" dirty="0"/>
              <a:t> </a:t>
            </a:r>
            <a:r>
              <a:rPr lang="ru-RU" b="1" dirty="0" err="1"/>
              <a:t>владних</a:t>
            </a:r>
            <a:r>
              <a:rPr lang="ru-RU" b="1" dirty="0"/>
              <a:t> </a:t>
            </a:r>
            <a:r>
              <a:rPr lang="ru-RU" b="1" dirty="0" err="1"/>
              <a:t>повноважень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звання</a:t>
            </a:r>
            <a:r>
              <a:rPr lang="ru-RU" b="1" dirty="0"/>
              <a:t> </a:t>
            </a:r>
            <a:r>
              <a:rPr lang="ru-RU" b="1" dirty="0" err="1"/>
              <a:t>службової</a:t>
            </a:r>
            <a:r>
              <a:rPr lang="ru-RU" b="1" dirty="0"/>
              <a:t> особи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 </a:t>
            </a:r>
            <a:r>
              <a:rPr lang="ru-RU" dirty="0" err="1"/>
              <a:t>неправомірне</a:t>
            </a:r>
            <a:r>
              <a:rPr lang="ru-RU" dirty="0"/>
              <a:t> (на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порядку,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) </a:t>
            </a:r>
            <a:r>
              <a:rPr lang="ru-RU" dirty="0" err="1"/>
              <a:t>прийняття</a:t>
            </a:r>
            <a:r>
              <a:rPr lang="ru-RU" dirty="0"/>
              <a:t> особою на себе таких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 і </a:t>
            </a:r>
            <a:r>
              <a:rPr lang="ru-RU" dirty="0" err="1"/>
              <a:t>введення</a:t>
            </a:r>
            <a:r>
              <a:rPr lang="ru-RU" dirty="0"/>
              <a:t> в </a:t>
            </a:r>
            <a:r>
              <a:rPr lang="ru-RU" dirty="0" err="1"/>
              <a:t>оману</a:t>
            </a:r>
            <a:r>
              <a:rPr lang="ru-RU" dirty="0"/>
              <a:t> </a:t>
            </a:r>
            <a:r>
              <a:rPr lang="ru-RU" dirty="0" err="1"/>
              <a:t>оточуючих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дійсного</a:t>
            </a:r>
            <a:r>
              <a:rPr lang="ru-RU" dirty="0"/>
              <a:t> статусу.</a:t>
            </a:r>
          </a:p>
          <a:p>
            <a:pPr algn="just"/>
            <a:endParaRPr lang="ru-RU" dirty="0"/>
          </a:p>
          <a:p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—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умисел</a:t>
            </a:r>
            <a:r>
              <a:rPr lang="ru-RU" dirty="0"/>
              <a:t>. </a:t>
            </a:r>
            <a:r>
              <a:rPr lang="ru-RU" i="1" dirty="0"/>
              <a:t>Мета</a:t>
            </a:r>
            <a:r>
              <a:rPr lang="ru-RU" dirty="0"/>
              <a:t> </a:t>
            </a:r>
            <a:r>
              <a:rPr lang="ru-RU" dirty="0" err="1"/>
              <a:t>самовільного</a:t>
            </a:r>
            <a:r>
              <a:rPr lang="ru-RU" dirty="0"/>
              <a:t> </a:t>
            </a:r>
            <a:r>
              <a:rPr lang="ru-RU" dirty="0" err="1"/>
              <a:t>присвоєння</a:t>
            </a:r>
            <a:r>
              <a:rPr lang="ru-RU" dirty="0"/>
              <a:t> </a:t>
            </a:r>
            <a:r>
              <a:rPr lang="ru-RU" dirty="0" err="1"/>
              <a:t>владних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 </a:t>
            </a:r>
            <a:r>
              <a:rPr lang="ru-RU" dirty="0" err="1"/>
              <a:t>службової</a:t>
            </a:r>
            <a:r>
              <a:rPr lang="ru-RU" dirty="0"/>
              <a:t> особи — </a:t>
            </a:r>
            <a:r>
              <a:rPr lang="ru-RU" dirty="0" err="1"/>
              <a:t>використати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для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небезпечного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.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мети </a:t>
            </a:r>
            <a:r>
              <a:rPr lang="ru-RU" dirty="0" err="1"/>
              <a:t>цей</a:t>
            </a:r>
            <a:r>
              <a:rPr lang="ru-RU" dirty="0"/>
              <a:t> склад </a:t>
            </a:r>
            <a:r>
              <a:rPr lang="ru-RU" dirty="0" err="1"/>
              <a:t>виключається</a:t>
            </a:r>
            <a:r>
              <a:rPr lang="ru-RU" dirty="0"/>
              <a:t>.</a:t>
            </a:r>
          </a:p>
          <a:p>
            <a:r>
              <a:rPr lang="ru-RU" b="1" dirty="0" err="1"/>
              <a:t>Суб’єкт</a:t>
            </a:r>
            <a:r>
              <a:rPr lang="ru-RU" b="1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— будь-яка особа, яка </a:t>
            </a:r>
            <a:r>
              <a:rPr lang="ru-RU" dirty="0" err="1"/>
              <a:t>досягла</a:t>
            </a:r>
            <a:r>
              <a:rPr lang="ru-RU" dirty="0"/>
              <a:t> 16-річного </a:t>
            </a:r>
            <a:r>
              <a:rPr lang="ru-RU" dirty="0" err="1"/>
              <a:t>віку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присвоєння</a:t>
            </a:r>
            <a:r>
              <a:rPr lang="ru-RU" dirty="0"/>
              <a:t> </a:t>
            </a:r>
            <a:r>
              <a:rPr lang="ru-RU" dirty="0" err="1"/>
              <a:t>службовою</a:t>
            </a:r>
            <a:r>
              <a:rPr lang="ru-RU" dirty="0"/>
              <a:t> особою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посади з </a:t>
            </a:r>
            <a:r>
              <a:rPr lang="ru-RU" dirty="0" err="1"/>
              <a:t>більш</a:t>
            </a:r>
            <a:r>
              <a:rPr lang="ru-RU" dirty="0"/>
              <a:t> широкими </a:t>
            </a:r>
            <a:r>
              <a:rPr lang="ru-RU" dirty="0" err="1"/>
              <a:t>повноваженнями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особа є </a:t>
            </a:r>
            <a:r>
              <a:rPr lang="ru-RU" dirty="0" err="1"/>
              <a:t>працівником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органу, то </a:t>
            </a:r>
            <a:r>
              <a:rPr lang="ru-RU" dirty="0" err="1"/>
              <a:t>можлива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злочин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службової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(ст. 365 КК).</a:t>
            </a:r>
          </a:p>
          <a:p>
            <a:r>
              <a:rPr lang="ru-RU" dirty="0"/>
              <a:t>У </a:t>
            </a:r>
            <a:r>
              <a:rPr lang="ru-RU" dirty="0" err="1"/>
              <a:t>частині</a:t>
            </a:r>
            <a:r>
              <a:rPr lang="ru-RU" dirty="0"/>
              <a:t> 2 ст. 353 КК </a:t>
            </a:r>
            <a:r>
              <a:rPr lang="ru-RU" dirty="0" err="1"/>
              <a:t>передбачена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вчинення</a:t>
            </a:r>
            <a:r>
              <a:rPr lang="ru-RU" dirty="0"/>
              <a:t> того самого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пов’язаного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форменого</a:t>
            </a:r>
            <a:r>
              <a:rPr lang="ru-RU" dirty="0"/>
              <a:t> </a:t>
            </a:r>
            <a:r>
              <a:rPr lang="ru-RU" dirty="0" err="1"/>
              <a:t>одягу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службового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5872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F5D9E6-EA86-413F-8133-4B84F2B00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8.	</a:t>
            </a:r>
            <a:r>
              <a:rPr lang="ru-RU" sz="2800" dirty="0" err="1"/>
              <a:t>Примушування</a:t>
            </a:r>
            <a:r>
              <a:rPr lang="ru-RU" sz="2800" dirty="0"/>
              <a:t> до </a:t>
            </a:r>
            <a:r>
              <a:rPr lang="ru-RU" sz="2800" dirty="0" err="1"/>
              <a:t>виконання</a:t>
            </a:r>
            <a:r>
              <a:rPr lang="ru-RU" sz="2800" dirty="0"/>
              <a:t>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невиконання</a:t>
            </a:r>
            <a:r>
              <a:rPr lang="ru-RU" sz="2800" dirty="0"/>
              <a:t> </a:t>
            </a:r>
            <a:r>
              <a:rPr lang="ru-RU" sz="2800" dirty="0" err="1"/>
              <a:t>цивільно-правових</a:t>
            </a:r>
            <a:r>
              <a:rPr lang="ru-RU" sz="2800" dirty="0"/>
              <a:t> </a:t>
            </a:r>
            <a:r>
              <a:rPr lang="ru-RU" sz="2800" dirty="0" err="1"/>
              <a:t>зобов'язань</a:t>
            </a:r>
            <a:r>
              <a:rPr lang="ru-RU" sz="2800" dirty="0"/>
              <a:t> (ст. 355 КК).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EE1736-46F8-4843-90CA-2E10B12B2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Примушування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цивільно-правових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вимога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не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, угоду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цивільно-правове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з </a:t>
            </a:r>
            <a:r>
              <a:rPr lang="ru-RU" dirty="0" err="1"/>
              <a:t>погрозою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r>
              <a:rPr lang="ru-RU" dirty="0"/>
              <a:t> над </a:t>
            </a:r>
            <a:r>
              <a:rPr lang="ru-RU" dirty="0" err="1"/>
              <a:t>потерпілим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близькими</a:t>
            </a:r>
            <a:r>
              <a:rPr lang="ru-RU" dirty="0"/>
              <a:t> родичами,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майна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вимагання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виправними</a:t>
            </a:r>
            <a:r>
              <a:rPr lang="ru-RU" dirty="0"/>
              <a:t> роботами на строк до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арештом</a:t>
            </a:r>
            <a:r>
              <a:rPr lang="ru-RU" dirty="0"/>
              <a:t> на строк до шести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Примушування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цивільно-правових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, </a:t>
            </a:r>
            <a:r>
              <a:rPr lang="ru-RU" dirty="0" err="1"/>
              <a:t>вчинене</a:t>
            </a:r>
            <a:r>
              <a:rPr lang="ru-RU" dirty="0"/>
              <a:t> повторно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погрозою</a:t>
            </a:r>
            <a:r>
              <a:rPr lang="ru-RU" dirty="0"/>
              <a:t> </a:t>
            </a:r>
            <a:r>
              <a:rPr lang="ru-RU" dirty="0" err="1"/>
              <a:t>вбивства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тяжких </a:t>
            </a:r>
            <a:r>
              <a:rPr lang="ru-RU" dirty="0" err="1"/>
              <a:t>тілесних</a:t>
            </a:r>
            <a:r>
              <a:rPr lang="ru-RU" dirty="0"/>
              <a:t> </a:t>
            </a:r>
            <a:r>
              <a:rPr lang="ru-RU" dirty="0" err="1"/>
              <a:t>ушкоджень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поєднане</a:t>
            </a:r>
            <a:r>
              <a:rPr lang="ru-RU" dirty="0"/>
              <a:t> з </a:t>
            </a:r>
            <a:r>
              <a:rPr lang="ru-RU" dirty="0" err="1"/>
              <a:t>насильством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є </a:t>
            </a:r>
            <a:r>
              <a:rPr lang="ru-RU" dirty="0" err="1"/>
              <a:t>небезпечним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пошкодженням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знищенням</a:t>
            </a:r>
            <a:r>
              <a:rPr lang="ru-RU" dirty="0"/>
              <a:t> майна,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Примушування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цивільно-правових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, </a:t>
            </a:r>
            <a:r>
              <a:rPr lang="ru-RU" dirty="0" err="1"/>
              <a:t>вчинене</a:t>
            </a:r>
            <a:r>
              <a:rPr lang="ru-RU" dirty="0"/>
              <a:t> </a:t>
            </a:r>
            <a:r>
              <a:rPr lang="ru-RU" dirty="0" err="1"/>
              <a:t>організованою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поєднане</a:t>
            </a:r>
            <a:r>
              <a:rPr lang="ru-RU" dirty="0"/>
              <a:t> з </a:t>
            </a:r>
            <a:r>
              <a:rPr lang="ru-RU" dirty="0" err="1"/>
              <a:t>насильством</a:t>
            </a:r>
            <a:r>
              <a:rPr lang="ru-RU" dirty="0"/>
              <a:t>, </a:t>
            </a:r>
            <a:r>
              <a:rPr lang="ru-RU" dirty="0" err="1"/>
              <a:t>небезпечним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завдало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спричинило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чотирьох</a:t>
            </a:r>
            <a:r>
              <a:rPr lang="ru-RU" dirty="0"/>
              <a:t> до восьми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263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9D88D6-31DC-49AE-B727-ED65A625F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37419"/>
            <a:ext cx="8596668" cy="5303943"/>
          </a:xfrm>
        </p:spPr>
        <p:txBody>
          <a:bodyPr/>
          <a:lstStyle/>
          <a:p>
            <a:r>
              <a:rPr lang="ru-RU" b="1" dirty="0" err="1"/>
              <a:t>Об’єктивна</a:t>
            </a:r>
            <a:r>
              <a:rPr lang="ru-RU" b="1" dirty="0"/>
              <a:t> сторона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вираз</a:t>
            </a:r>
            <a:r>
              <a:rPr lang="ru-RU" dirty="0"/>
              <a:t> у </a:t>
            </a:r>
            <a:r>
              <a:rPr lang="ru-RU" dirty="0" err="1"/>
              <a:t>вчиненні</a:t>
            </a:r>
            <a:r>
              <a:rPr lang="ru-RU" dirty="0"/>
              <a:t> таких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взаємопов’язаних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: </a:t>
            </a:r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dirty="0" err="1"/>
              <a:t>вимога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не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, угоду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цивільно-правове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err="1"/>
              <a:t>погроза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r>
              <a:rPr lang="ru-RU" dirty="0"/>
              <a:t> над </a:t>
            </a:r>
            <a:r>
              <a:rPr lang="ru-RU" dirty="0" err="1"/>
              <a:t>потерпілим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близькими</a:t>
            </a:r>
            <a:r>
              <a:rPr lang="ru-RU" dirty="0"/>
              <a:t> родичами,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майна (ч. 1), </a:t>
            </a:r>
          </a:p>
          <a:p>
            <a:pPr marL="0" indent="0">
              <a:buNone/>
            </a:pPr>
            <a:r>
              <a:rPr lang="ru-RU" dirty="0" err="1"/>
              <a:t>погроза</a:t>
            </a:r>
            <a:r>
              <a:rPr lang="ru-RU" dirty="0"/>
              <a:t> </a:t>
            </a:r>
            <a:r>
              <a:rPr lang="ru-RU" dirty="0" err="1"/>
              <a:t>вбивства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тяжких </a:t>
            </a:r>
            <a:r>
              <a:rPr lang="ru-RU" dirty="0" err="1"/>
              <a:t>тілесних</a:t>
            </a:r>
            <a:r>
              <a:rPr lang="ru-RU" dirty="0"/>
              <a:t> </a:t>
            </a:r>
            <a:r>
              <a:rPr lang="ru-RU" dirty="0" err="1"/>
              <a:t>ушкоджень</a:t>
            </a:r>
            <a:r>
              <a:rPr lang="ru-RU" dirty="0"/>
              <a:t>, </a:t>
            </a:r>
            <a:r>
              <a:rPr lang="ru-RU" dirty="0" err="1"/>
              <a:t>фактичне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є </a:t>
            </a:r>
            <a:r>
              <a:rPr lang="ru-RU" dirty="0" err="1"/>
              <a:t>небезпечним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майна (ч. 2), </a:t>
            </a:r>
          </a:p>
          <a:p>
            <a:pPr marL="0" indent="0">
              <a:buNone/>
            </a:pP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небезпечним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 (ч. 3).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Моментом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є </a:t>
            </a:r>
            <a:r>
              <a:rPr lang="ru-RU" dirty="0" err="1"/>
              <a:t>пред’явлення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не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, угоду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цивільно-правове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, </a:t>
            </a:r>
            <a:r>
              <a:rPr lang="ru-RU" dirty="0" err="1"/>
              <a:t>поєднаної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зазначеними</a:t>
            </a:r>
            <a:r>
              <a:rPr lang="ru-RU" dirty="0"/>
              <a:t> у ст. 355 КК </a:t>
            </a:r>
            <a:r>
              <a:rPr lang="ru-RU" dirty="0" err="1"/>
              <a:t>погрозами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насильством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фактичного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потерпілим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7663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04938A2-CEE5-4762-A57E-8C99DF13A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Суб'єкт</a:t>
            </a:r>
            <a:r>
              <a:rPr lang="ru-RU" dirty="0"/>
              <a:t> — </a:t>
            </a:r>
            <a:r>
              <a:rPr lang="ru-RU" dirty="0" err="1"/>
              <a:t>загальний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осудна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частині</a:t>
            </a:r>
            <a:r>
              <a:rPr lang="ru-RU" dirty="0"/>
              <a:t> 2 ст. 355 КК </a:t>
            </a:r>
            <a:r>
              <a:rPr lang="ru-RU" dirty="0" err="1"/>
              <a:t>передбачена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зазначеного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повторно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погрозою</a:t>
            </a:r>
            <a:r>
              <a:rPr lang="ru-RU" dirty="0"/>
              <a:t> </a:t>
            </a:r>
            <a:r>
              <a:rPr lang="ru-RU" dirty="0" err="1"/>
              <a:t>вбивства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тяжких </a:t>
            </a:r>
            <a:r>
              <a:rPr lang="ru-RU" dirty="0" err="1"/>
              <a:t>тілесних</a:t>
            </a:r>
            <a:r>
              <a:rPr lang="ru-RU" dirty="0"/>
              <a:t> </a:t>
            </a:r>
            <a:r>
              <a:rPr lang="ru-RU" dirty="0" err="1"/>
              <a:t>ушкоджень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поєднане</a:t>
            </a:r>
            <a:r>
              <a:rPr lang="ru-RU" dirty="0"/>
              <a:t> з </a:t>
            </a:r>
            <a:r>
              <a:rPr lang="ru-RU" dirty="0" err="1"/>
              <a:t>насильством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небезпечним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пошкодженням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знищенням</a:t>
            </a:r>
            <a:r>
              <a:rPr lang="ru-RU" dirty="0"/>
              <a:t> майна.</a:t>
            </a:r>
          </a:p>
          <a:p>
            <a:r>
              <a:rPr lang="ru-RU" dirty="0"/>
              <a:t>У </a:t>
            </a:r>
            <a:r>
              <a:rPr lang="ru-RU" dirty="0" err="1"/>
              <a:t>частині</a:t>
            </a:r>
            <a:r>
              <a:rPr lang="ru-RU" dirty="0"/>
              <a:t> 3 ст. 355 КК </a:t>
            </a:r>
            <a:r>
              <a:rPr lang="ru-RU" dirty="0" err="1"/>
              <a:t>передбачена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організованою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поєднані</a:t>
            </a:r>
            <a:r>
              <a:rPr lang="ru-RU" dirty="0"/>
              <a:t> з </a:t>
            </a:r>
            <a:r>
              <a:rPr lang="ru-RU" dirty="0" err="1"/>
              <a:t>насильством</a:t>
            </a:r>
            <a:r>
              <a:rPr lang="ru-RU" dirty="0"/>
              <a:t>, </a:t>
            </a:r>
            <a:r>
              <a:rPr lang="ru-RU" dirty="0" err="1"/>
              <a:t>небезпечним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завдали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50071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5675EE-1431-4BFF-8C9D-1A338C888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Умисне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руйнування</a:t>
            </a:r>
            <a:r>
              <a:rPr lang="ru-RU" dirty="0"/>
              <a:t> </a:t>
            </a:r>
            <a:r>
              <a:rPr lang="ru-RU" dirty="0" err="1"/>
              <a:t>телекомунікаційної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(ст. 360 КК)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F6A366-B50D-47F2-86FC-0B8D5E560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89471"/>
            <a:ext cx="8596668" cy="479814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Умисне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руйнування</a:t>
            </a:r>
            <a:r>
              <a:rPr lang="ru-RU" dirty="0"/>
              <a:t> </a:t>
            </a:r>
            <a:r>
              <a:rPr lang="ru-RU" dirty="0" err="1"/>
              <a:t>телекомунікаційної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телекомунікації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 </a:t>
            </a:r>
            <a:r>
              <a:rPr lang="ru-RU" dirty="0" err="1"/>
              <a:t>електрозв’язку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телекомунікаційної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телекомунікаційних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-</a:t>
            </a:r>
          </a:p>
          <a:p>
            <a:pPr marL="0" indent="0" algn="just">
              <a:buNone/>
            </a:pPr>
            <a:r>
              <a:rPr lang="ru-RU" dirty="0" err="1"/>
              <a:t>караються</a:t>
            </a:r>
            <a:r>
              <a:rPr lang="ru-RU" dirty="0"/>
              <a:t> штрафом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громадськими</a:t>
            </a:r>
            <a:r>
              <a:rPr lang="ru-RU" dirty="0"/>
              <a:t> роботами на строк до ста </a:t>
            </a:r>
            <a:r>
              <a:rPr lang="ru-RU" dirty="0" err="1"/>
              <a:t>двадцяти</a:t>
            </a:r>
            <a:r>
              <a:rPr lang="ru-RU" dirty="0"/>
              <a:t> годин,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одного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повторно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загальнонебезпечним</a:t>
            </a:r>
            <a:r>
              <a:rPr lang="ru-RU" dirty="0"/>
              <a:t> способом, -</a:t>
            </a:r>
          </a:p>
          <a:p>
            <a:pPr marL="0" indent="0" algn="just">
              <a:buNone/>
            </a:pPr>
            <a:r>
              <a:rPr lang="ru-RU" dirty="0" err="1"/>
              <a:t>караються</a:t>
            </a:r>
            <a:r>
              <a:rPr lang="ru-RU" dirty="0"/>
              <a:t> штрафом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до десяти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до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частинами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другою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заподіяли</a:t>
            </a:r>
            <a:r>
              <a:rPr lang="ru-RU" dirty="0"/>
              <a:t> </a:t>
            </a:r>
            <a:r>
              <a:rPr lang="ru-RU" dirty="0" err="1"/>
              <a:t>майнову</a:t>
            </a:r>
            <a:r>
              <a:rPr lang="ru-RU" dirty="0"/>
              <a:t> шкоду у великому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, -</a:t>
            </a:r>
          </a:p>
          <a:p>
            <a:pPr marL="0" indent="0" algn="just">
              <a:buNone/>
            </a:pPr>
            <a:r>
              <a:rPr lang="ru-RU" dirty="0" err="1"/>
              <a:t>караються</a:t>
            </a:r>
            <a:r>
              <a:rPr lang="ru-RU" dirty="0"/>
              <a:t> штрафом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п’ятнадцяти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до </a:t>
            </a:r>
            <a:r>
              <a:rPr lang="ru-RU" dirty="0" err="1"/>
              <a:t>двадцяти</a:t>
            </a:r>
            <a:r>
              <a:rPr lang="ru-RU" dirty="0"/>
              <a:t>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шести до восьми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Примітка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1. У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</a:t>
            </a:r>
            <a:r>
              <a:rPr lang="ru-RU" dirty="0" err="1"/>
              <a:t>майнова</a:t>
            </a:r>
            <a:r>
              <a:rPr lang="ru-RU" dirty="0"/>
              <a:t> шкода </a:t>
            </a:r>
            <a:r>
              <a:rPr lang="ru-RU" dirty="0" err="1"/>
              <a:t>визнається</a:t>
            </a:r>
            <a:r>
              <a:rPr lang="ru-RU" dirty="0"/>
              <a:t> </a:t>
            </a:r>
            <a:r>
              <a:rPr lang="ru-RU" dirty="0" err="1"/>
              <a:t>заподіяною</a:t>
            </a:r>
            <a:r>
              <a:rPr lang="ru-RU" dirty="0"/>
              <a:t> у великому </a:t>
            </a:r>
            <a:r>
              <a:rPr lang="ru-RU" dirty="0" err="1"/>
              <a:t>розмірі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у </a:t>
            </a:r>
            <a:r>
              <a:rPr lang="ru-RU" dirty="0" err="1"/>
              <a:t>тисячу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неоподатковуваний</a:t>
            </a:r>
            <a:r>
              <a:rPr lang="ru-RU" dirty="0"/>
              <a:t> </a:t>
            </a:r>
            <a:r>
              <a:rPr lang="ru-RU" dirty="0" err="1"/>
              <a:t>мінімум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2. Тяжкими </a:t>
            </a:r>
            <a:r>
              <a:rPr lang="ru-RU" dirty="0" err="1"/>
              <a:t>наслідками</a:t>
            </a:r>
            <a:r>
              <a:rPr lang="ru-RU" dirty="0"/>
              <a:t> у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</a:t>
            </a:r>
            <a:r>
              <a:rPr lang="ru-RU" dirty="0" err="1"/>
              <a:t>вважаються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телекомунікаційних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на критично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об’єкти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360 в </a:t>
            </a:r>
            <a:r>
              <a:rPr lang="ru-RU" dirty="0" err="1"/>
              <a:t>редакції</a:t>
            </a:r>
            <a:r>
              <a:rPr lang="ru-RU" dirty="0"/>
              <a:t> Закону № 600-</a:t>
            </a:r>
            <a:r>
              <a:rPr lang="en-US" dirty="0"/>
              <a:t>IX </a:t>
            </a:r>
            <a:r>
              <a:rPr lang="ru-RU" dirty="0" err="1"/>
              <a:t>від</a:t>
            </a:r>
            <a:r>
              <a:rPr lang="ru-RU" dirty="0"/>
              <a:t> 13.05.2020}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87264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6EA238F-BD7A-41A7-A01B-EB21CE56A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309" y="344129"/>
            <a:ext cx="9645445" cy="638113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Безпосередній</a:t>
            </a:r>
            <a:r>
              <a:rPr lang="ru-RU" b="1" dirty="0"/>
              <a:t> </a:t>
            </a:r>
            <a:r>
              <a:rPr lang="ru-RU" b="1" dirty="0" err="1"/>
              <a:t>об’єкт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встановлений</a:t>
            </a:r>
            <a:r>
              <a:rPr lang="ru-RU" dirty="0"/>
              <a:t> порядок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інформаційного</a:t>
            </a:r>
            <a:r>
              <a:rPr lang="ru-RU" dirty="0"/>
              <a:t> </a:t>
            </a:r>
            <a:r>
              <a:rPr lang="ru-RU" dirty="0" err="1"/>
              <a:t>обміну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телекомунікаційної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endParaRPr lang="ru-RU" dirty="0"/>
          </a:p>
          <a:p>
            <a:r>
              <a:rPr lang="ru-RU" i="1" dirty="0"/>
              <a:t>Предмет:</a:t>
            </a:r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dirty="0" err="1"/>
              <a:t>телекомунікаційна</a:t>
            </a:r>
            <a:r>
              <a:rPr lang="ru-RU" dirty="0"/>
              <a:t> мережа;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телекомунікації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3) </a:t>
            </a:r>
            <a:r>
              <a:rPr lang="ru-RU" dirty="0" err="1"/>
              <a:t>споруди</a:t>
            </a:r>
            <a:r>
              <a:rPr lang="ru-RU" dirty="0"/>
              <a:t> </a:t>
            </a:r>
            <a:r>
              <a:rPr lang="ru-RU" dirty="0" err="1"/>
              <a:t>електрозв'язку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телекомунікаційної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endParaRPr lang="ru-RU" dirty="0"/>
          </a:p>
          <a:p>
            <a:r>
              <a:rPr lang="ru-RU" b="1" dirty="0" err="1"/>
              <a:t>Об’єктивна</a:t>
            </a:r>
            <a:r>
              <a:rPr lang="ru-RU" b="1" dirty="0"/>
              <a:t> сторона</a:t>
            </a:r>
            <a:r>
              <a:rPr lang="ru-RU" dirty="0"/>
              <a:t>. </a:t>
            </a:r>
            <a:r>
              <a:rPr lang="ru-RU" dirty="0" err="1"/>
              <a:t>Матеріальний</a:t>
            </a:r>
            <a:r>
              <a:rPr lang="ru-RU" dirty="0"/>
              <a:t> склад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 –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руйнування</a:t>
            </a:r>
            <a:r>
              <a:rPr lang="ru-RU" dirty="0"/>
              <a:t> предмету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небезпечний</a:t>
            </a:r>
            <a:r>
              <a:rPr lang="ru-RU" dirty="0"/>
              <a:t> </a:t>
            </a:r>
            <a:r>
              <a:rPr lang="ru-RU" dirty="0" err="1"/>
              <a:t>наслідок</a:t>
            </a:r>
            <a:r>
              <a:rPr lang="ru-RU" dirty="0"/>
              <a:t> </a:t>
            </a:r>
            <a:r>
              <a:rPr lang="ru-RU" dirty="0" err="1"/>
              <a:t>виді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телекомунікаційних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</a:p>
          <a:p>
            <a:pPr marL="0" indent="0">
              <a:buNone/>
            </a:pPr>
            <a:r>
              <a:rPr lang="ru-RU" dirty="0"/>
              <a:t>3) </a:t>
            </a:r>
            <a:r>
              <a:rPr lang="ru-RU" dirty="0" err="1"/>
              <a:t>причинний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діянням</a:t>
            </a:r>
            <a:r>
              <a:rPr lang="ru-RU" dirty="0"/>
              <a:t> та </a:t>
            </a:r>
            <a:r>
              <a:rPr lang="ru-RU" dirty="0" err="1"/>
              <a:t>наслідками</a:t>
            </a:r>
            <a:endParaRPr lang="ru-RU" dirty="0"/>
          </a:p>
          <a:p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dirty="0"/>
              <a:t>-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умисел</a:t>
            </a:r>
            <a:endParaRPr lang="ru-RU" dirty="0"/>
          </a:p>
          <a:p>
            <a:r>
              <a:rPr lang="ru-RU" i="1" dirty="0" err="1"/>
              <a:t>Кваліфікуючі</a:t>
            </a:r>
            <a:r>
              <a:rPr lang="ru-RU" i="1" dirty="0"/>
              <a:t> </a:t>
            </a:r>
            <a:r>
              <a:rPr lang="ru-RU" i="1" dirty="0" err="1"/>
              <a:t>ознаки</a:t>
            </a:r>
            <a:r>
              <a:rPr lang="ru-RU" i="1" dirty="0"/>
              <a:t> </a:t>
            </a:r>
            <a:r>
              <a:rPr lang="ru-RU" dirty="0"/>
              <a:t>ч. 2 ст. 360 КК </a:t>
            </a:r>
            <a:r>
              <a:rPr lang="ru-RU" dirty="0" err="1"/>
              <a:t>України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1) повторно; </a:t>
            </a:r>
          </a:p>
          <a:p>
            <a:pPr marL="0" indent="0">
              <a:buNone/>
            </a:pPr>
            <a:r>
              <a:rPr lang="ru-RU" dirty="0"/>
              <a:t>2) за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3) </a:t>
            </a:r>
            <a:r>
              <a:rPr lang="ru-RU" dirty="0" err="1"/>
              <a:t>загальнонебезпечним</a:t>
            </a:r>
            <a:r>
              <a:rPr lang="ru-RU" dirty="0"/>
              <a:t> способом.</a:t>
            </a:r>
          </a:p>
          <a:p>
            <a:r>
              <a:rPr lang="ru-RU" dirty="0"/>
              <a:t>Особливо </a:t>
            </a:r>
            <a:r>
              <a:rPr lang="ru-RU" dirty="0" err="1"/>
              <a:t>кваліфікуючі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ч. 3 ст. 360 КК </a:t>
            </a:r>
            <a:r>
              <a:rPr lang="ru-RU" dirty="0" err="1"/>
              <a:t>України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4) </a:t>
            </a:r>
            <a:r>
              <a:rPr lang="ru-RU" dirty="0" err="1"/>
              <a:t>таке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заподіяло</a:t>
            </a:r>
            <a:r>
              <a:rPr lang="ru-RU" dirty="0"/>
              <a:t> </a:t>
            </a:r>
            <a:r>
              <a:rPr lang="ru-RU" dirty="0" err="1"/>
              <a:t>майнову</a:t>
            </a:r>
            <a:r>
              <a:rPr lang="ru-RU" dirty="0"/>
              <a:t> шкоду у великому </a:t>
            </a:r>
            <a:r>
              <a:rPr lang="ru-RU" dirty="0" err="1"/>
              <a:t>розмірі</a:t>
            </a:r>
            <a:r>
              <a:rPr lang="ru-RU" dirty="0"/>
              <a:t> (у </a:t>
            </a:r>
            <a:r>
              <a:rPr lang="ru-RU" dirty="0" err="1"/>
              <a:t>тисячу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неоподатковуваний</a:t>
            </a:r>
            <a:r>
              <a:rPr lang="ru-RU" dirty="0"/>
              <a:t> </a:t>
            </a:r>
            <a:r>
              <a:rPr lang="ru-RU" dirty="0" err="1"/>
              <a:t>мінімум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5)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(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телекомунікаційних</a:t>
            </a:r>
            <a:r>
              <a:rPr lang="ru-RU"/>
              <a:t> послуг</a:t>
            </a:r>
            <a:r>
              <a:rPr lang="ru-RU" dirty="0"/>
              <a:t> на критично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548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F18950-A1B1-4BD3-92CB-784F212E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 </a:t>
            </a:r>
            <a:r>
              <a:rPr lang="ru-RU" dirty="0" err="1"/>
              <a:t>Захоплення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 (ст. 341 КК)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10B411-8005-453C-99A9-56B75FB7E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/>
              <a:t>Захоплення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об'єднань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з метою незаконного </a:t>
            </a:r>
            <a:r>
              <a:rPr lang="ru-RU" dirty="0" err="1"/>
              <a:t>користування</a:t>
            </a:r>
            <a:r>
              <a:rPr lang="ru-RU" dirty="0"/>
              <a:t> ними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перешкоджання</a:t>
            </a:r>
            <a:r>
              <a:rPr lang="ru-RU" dirty="0"/>
              <a:t> </a:t>
            </a:r>
            <a:r>
              <a:rPr lang="ru-RU" dirty="0" err="1"/>
              <a:t>нормальній</a:t>
            </a:r>
            <a:r>
              <a:rPr lang="ru-RU" dirty="0"/>
              <a:t>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 -</a:t>
            </a:r>
          </a:p>
          <a:p>
            <a:pPr marL="0" indent="0" algn="just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той </a:t>
            </a:r>
            <a:r>
              <a:rPr lang="ru-RU" dirty="0" err="1"/>
              <a:t>самий</a:t>
            </a:r>
            <a:r>
              <a:rPr lang="ru-RU" dirty="0"/>
              <a:t> строк.</a:t>
            </a:r>
          </a:p>
          <a:p>
            <a:pPr marL="0" indent="0" algn="just">
              <a:buNone/>
            </a:pPr>
            <a:r>
              <a:rPr lang="ru-RU" dirty="0"/>
              <a:t>{</a:t>
            </a:r>
            <a:r>
              <a:rPr lang="ru-RU" dirty="0" err="1"/>
              <a:t>Частину</a:t>
            </a:r>
            <a:r>
              <a:rPr lang="ru-RU" dirty="0"/>
              <a:t> другу </a:t>
            </a:r>
            <a:r>
              <a:rPr lang="ru-RU" dirty="0" err="1"/>
              <a:t>статті</a:t>
            </a:r>
            <a:r>
              <a:rPr lang="ru-RU" dirty="0"/>
              <a:t> 341 </a:t>
            </a:r>
            <a:r>
              <a:rPr lang="ru-RU" dirty="0" err="1"/>
              <a:t>виключено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Закону № 767-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23.02.2014}</a:t>
            </a:r>
          </a:p>
          <a:p>
            <a:pPr marL="0" indent="0" algn="just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341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642-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10.10.2013,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721-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16.01.2014 - </a:t>
            </a:r>
            <a:r>
              <a:rPr lang="ru-RU" dirty="0" err="1"/>
              <a:t>втратив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Закону № 732-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28.01.2014;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767-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23.02.2014}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1031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E229B3E-DA47-4625-BCC8-04D1A3FCBF15}"/>
              </a:ext>
            </a:extLst>
          </p:cNvPr>
          <p:cNvSpPr/>
          <p:nvPr/>
        </p:nvSpPr>
        <p:spPr>
          <a:xfrm>
            <a:off x="403123" y="491613"/>
            <a:ext cx="4483510" cy="22515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/>
              <a:t>Основний безпосередній об’єкт </a:t>
            </a:r>
            <a:r>
              <a:rPr lang="uk-UA" dirty="0"/>
              <a:t>- нормальна діяльність органів державної влади, органів місцевого самоврядування, об'єднань громадян; нормальна робота будь-яких інших підприємств, установ, організацій.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85262536-E080-422A-93AA-656D2E7CC0C2}"/>
              </a:ext>
            </a:extLst>
          </p:cNvPr>
          <p:cNvSpPr/>
          <p:nvPr/>
        </p:nvSpPr>
        <p:spPr>
          <a:xfrm>
            <a:off x="5220929" y="491612"/>
            <a:ext cx="4345858" cy="22515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Додатковий обов'язковий об'єкт - відносини власності або встановлений порядок користування будівлями чи спорудами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53F6930E-C6B7-47DB-BE32-66CD7DE859F9}"/>
              </a:ext>
            </a:extLst>
          </p:cNvPr>
          <p:cNvSpPr/>
          <p:nvPr/>
        </p:nvSpPr>
        <p:spPr>
          <a:xfrm>
            <a:off x="1848465" y="3146323"/>
            <a:ext cx="6410632" cy="225158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Предмет</a:t>
            </a:r>
            <a:r>
              <a:rPr lang="ru-RU" dirty="0"/>
              <a:t> - </a:t>
            </a:r>
            <a:r>
              <a:rPr lang="ru-RU" dirty="0" err="1"/>
              <a:t>будівлі</a:t>
            </a:r>
            <a:r>
              <a:rPr lang="ru-RU" dirty="0"/>
              <a:t> і </a:t>
            </a:r>
            <a:r>
              <a:rPr lang="ru-RU" dirty="0" err="1"/>
              <a:t>споруди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(</a:t>
            </a:r>
            <a:r>
              <a:rPr lang="ru-RU" dirty="0" err="1"/>
              <a:t>законодавчої</a:t>
            </a:r>
            <a:r>
              <a:rPr lang="ru-RU" dirty="0"/>
              <a:t>, </a:t>
            </a:r>
            <a:r>
              <a:rPr lang="ru-RU" dirty="0" err="1"/>
              <a:t>виконавчої</a:t>
            </a:r>
            <a:r>
              <a:rPr lang="ru-RU" dirty="0"/>
              <a:t>, </a:t>
            </a:r>
            <a:r>
              <a:rPr lang="ru-RU" dirty="0" err="1"/>
              <a:t>судової</a:t>
            </a:r>
            <a:r>
              <a:rPr lang="ru-RU" dirty="0"/>
              <a:t>),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та </a:t>
            </a:r>
            <a:r>
              <a:rPr lang="ru-RU" dirty="0" err="1"/>
              <a:t>об’єднань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838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E032AFE-F3A5-4EDC-B089-63C333B2E905}"/>
              </a:ext>
            </a:extLst>
          </p:cNvPr>
          <p:cNvSpPr/>
          <p:nvPr/>
        </p:nvSpPr>
        <p:spPr>
          <a:xfrm>
            <a:off x="206478" y="334295"/>
            <a:ext cx="4473677" cy="594851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Об’єктивна</a:t>
            </a:r>
            <a:r>
              <a:rPr lang="ru-RU" b="1" dirty="0"/>
              <a:t> сторона </a:t>
            </a:r>
            <a:r>
              <a:rPr lang="ru-RU" dirty="0"/>
              <a:t>-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яке </a:t>
            </a:r>
            <a:r>
              <a:rPr lang="ru-RU" dirty="0" err="1"/>
              <a:t>виражається</a:t>
            </a:r>
            <a:r>
              <a:rPr lang="ru-RU" dirty="0"/>
              <a:t> </a:t>
            </a:r>
            <a:r>
              <a:rPr lang="ru-RU" dirty="0" err="1"/>
              <a:t>захопленням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 і </a:t>
            </a:r>
            <a:r>
              <a:rPr lang="ru-RU" dirty="0" err="1"/>
              <a:t>споруд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у </a:t>
            </a:r>
            <a:r>
              <a:rPr lang="ru-RU" dirty="0" err="1"/>
              <a:t>встановленні</a:t>
            </a:r>
            <a:r>
              <a:rPr lang="ru-RU" dirty="0"/>
              <a:t> незаконного контролю над </a:t>
            </a:r>
            <a:r>
              <a:rPr lang="ru-RU" dirty="0" err="1"/>
              <a:t>вказаними</a:t>
            </a:r>
            <a:r>
              <a:rPr lang="ru-RU" dirty="0"/>
              <a:t> </a:t>
            </a:r>
            <a:r>
              <a:rPr lang="ru-RU" dirty="0" err="1"/>
              <a:t>об’єктами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. </a:t>
            </a:r>
          </a:p>
          <a:p>
            <a:pPr algn="ctr"/>
            <a:endParaRPr lang="ru-RU" dirty="0"/>
          </a:p>
          <a:p>
            <a:pPr algn="ctr"/>
            <a:r>
              <a:rPr lang="ru-RU" dirty="0" err="1"/>
              <a:t>Закінченим</a:t>
            </a:r>
            <a:r>
              <a:rPr lang="ru-RU" dirty="0"/>
              <a:t>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з моменту фактичного </a:t>
            </a:r>
            <a:r>
              <a:rPr lang="ru-RU" dirty="0" err="1"/>
              <a:t>захоплення</a:t>
            </a:r>
            <a:r>
              <a:rPr lang="ru-RU" dirty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будівлі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споруди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DB171364-9867-436F-B3FB-4D9D5D122D44}"/>
              </a:ext>
            </a:extLst>
          </p:cNvPr>
          <p:cNvSpPr/>
          <p:nvPr/>
        </p:nvSpPr>
        <p:spPr>
          <a:xfrm>
            <a:off x="4945627" y="334296"/>
            <a:ext cx="4454013" cy="41295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dirty="0"/>
              <a:t>-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умисел</a:t>
            </a:r>
            <a:r>
              <a:rPr lang="ru-RU" dirty="0"/>
              <a:t> </a:t>
            </a:r>
          </a:p>
          <a:p>
            <a:pPr algn="ctr"/>
            <a:r>
              <a:rPr lang="ru-RU" dirty="0"/>
              <a:t> 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мета незаконно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захопленими</a:t>
            </a:r>
            <a:r>
              <a:rPr lang="ru-RU" dirty="0"/>
              <a:t> </a:t>
            </a:r>
            <a:r>
              <a:rPr lang="ru-RU" dirty="0" err="1"/>
              <a:t>будівлею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спорудою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перешкодити</a:t>
            </a:r>
            <a:r>
              <a:rPr lang="ru-RU" dirty="0"/>
              <a:t> </a:t>
            </a:r>
            <a:r>
              <a:rPr lang="ru-RU" dirty="0" err="1"/>
              <a:t>нормальній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endParaRPr lang="ru-RU" dirty="0"/>
          </a:p>
        </p:txBody>
      </p:sp>
      <p:sp>
        <p:nvSpPr>
          <p:cNvPr id="7" name="Крест 6">
            <a:extLst>
              <a:ext uri="{FF2B5EF4-FFF2-40B4-BE49-F238E27FC236}">
                <a16:creationId xmlns:a16="http://schemas.microsoft.com/office/drawing/2014/main" id="{34C92AFF-64D5-4AA7-B220-9C3C2FCA42B8}"/>
              </a:ext>
            </a:extLst>
          </p:cNvPr>
          <p:cNvSpPr/>
          <p:nvPr/>
        </p:nvSpPr>
        <p:spPr>
          <a:xfrm>
            <a:off x="6971071" y="1740309"/>
            <a:ext cx="403123" cy="43262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BC2E3ECD-57FF-4520-A5C0-D66260800CCE}"/>
              </a:ext>
            </a:extLst>
          </p:cNvPr>
          <p:cNvSpPr/>
          <p:nvPr/>
        </p:nvSpPr>
        <p:spPr>
          <a:xfrm>
            <a:off x="5171770" y="4689987"/>
            <a:ext cx="4227870" cy="15928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Суб’єкт</a:t>
            </a:r>
            <a:r>
              <a:rPr lang="ru-RU" dirty="0"/>
              <a:t> - </a:t>
            </a:r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осудна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16–</a:t>
            </a:r>
            <a:r>
              <a:rPr lang="ru-RU" dirty="0" err="1"/>
              <a:t>річного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6250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2BD64-2B8C-4B65-B659-54F50799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435510"/>
          </a:xfrm>
        </p:spPr>
        <p:txBody>
          <a:bodyPr>
            <a:noAutofit/>
          </a:bodyPr>
          <a:lstStyle/>
          <a:p>
            <a:r>
              <a:rPr lang="ru-RU" sz="1800" dirty="0"/>
              <a:t>2.	</a:t>
            </a:r>
            <a:r>
              <a:rPr lang="ru-RU" sz="1800" dirty="0" err="1"/>
              <a:t>Опір</a:t>
            </a:r>
            <a:r>
              <a:rPr lang="ru-RU" sz="1800" dirty="0"/>
              <a:t> </a:t>
            </a:r>
            <a:r>
              <a:rPr lang="ru-RU" sz="1800" dirty="0" err="1"/>
              <a:t>представникові</a:t>
            </a:r>
            <a:r>
              <a:rPr lang="ru-RU" sz="1800" dirty="0"/>
              <a:t> </a:t>
            </a:r>
            <a:r>
              <a:rPr lang="ru-RU" sz="1800" dirty="0" err="1"/>
              <a:t>влади</a:t>
            </a:r>
            <a:r>
              <a:rPr lang="ru-RU" sz="1800" dirty="0"/>
              <a:t>, </a:t>
            </a:r>
            <a:r>
              <a:rPr lang="ru-RU" sz="1800" dirty="0" err="1"/>
              <a:t>працівникові</a:t>
            </a:r>
            <a:r>
              <a:rPr lang="ru-RU" sz="1800" dirty="0"/>
              <a:t> </a:t>
            </a:r>
            <a:r>
              <a:rPr lang="ru-RU" sz="1800" dirty="0" err="1"/>
              <a:t>правоохоронного</a:t>
            </a:r>
            <a:r>
              <a:rPr lang="ru-RU" sz="1800" dirty="0"/>
              <a:t> органу, державному </a:t>
            </a:r>
            <a:r>
              <a:rPr lang="ru-RU" sz="1800" dirty="0" err="1"/>
              <a:t>виконавцю</a:t>
            </a:r>
            <a:r>
              <a:rPr lang="ru-RU" sz="1800" dirty="0"/>
              <a:t>, приватному </a:t>
            </a:r>
            <a:r>
              <a:rPr lang="ru-RU" sz="1800" dirty="0" err="1"/>
              <a:t>виконавцю</a:t>
            </a:r>
            <a:r>
              <a:rPr lang="ru-RU" sz="1800" dirty="0"/>
              <a:t>, члену </a:t>
            </a:r>
            <a:r>
              <a:rPr lang="ru-RU" sz="1800" dirty="0" err="1"/>
              <a:t>громадського</a:t>
            </a:r>
            <a:r>
              <a:rPr lang="ru-RU" sz="1800" dirty="0"/>
              <a:t> </a:t>
            </a:r>
            <a:r>
              <a:rPr lang="ru-RU" sz="1800" dirty="0" err="1"/>
              <a:t>формування</a:t>
            </a:r>
            <a:r>
              <a:rPr lang="ru-RU" sz="1800" dirty="0"/>
              <a:t> з </a:t>
            </a:r>
            <a:r>
              <a:rPr lang="ru-RU" sz="1800" dirty="0" err="1"/>
              <a:t>охорони</a:t>
            </a:r>
            <a:r>
              <a:rPr lang="ru-RU" sz="1800" dirty="0"/>
              <a:t> </a:t>
            </a:r>
            <a:r>
              <a:rPr lang="ru-RU" sz="1800" dirty="0" err="1"/>
              <a:t>громадського</a:t>
            </a:r>
            <a:r>
              <a:rPr lang="ru-RU" sz="1800" dirty="0"/>
              <a:t> порядку і державного кордону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військовослужбовцеві</a:t>
            </a:r>
            <a:r>
              <a:rPr lang="ru-RU" sz="1800" dirty="0"/>
              <a:t>, </a:t>
            </a:r>
            <a:r>
              <a:rPr lang="ru-RU" sz="1800" dirty="0" err="1"/>
              <a:t>уповноваженій</a:t>
            </a:r>
            <a:r>
              <a:rPr lang="ru-RU" sz="1800" dirty="0"/>
              <a:t> </a:t>
            </a:r>
            <a:r>
              <a:rPr lang="ru-RU" sz="1800" dirty="0" err="1"/>
              <a:t>особі</a:t>
            </a:r>
            <a:r>
              <a:rPr lang="ru-RU" sz="1800" dirty="0"/>
              <a:t> Фонду </a:t>
            </a:r>
            <a:r>
              <a:rPr lang="ru-RU" sz="1800" dirty="0" err="1"/>
              <a:t>гарантування</a:t>
            </a:r>
            <a:r>
              <a:rPr lang="ru-RU" sz="1800" dirty="0"/>
              <a:t> </a:t>
            </a:r>
            <a:r>
              <a:rPr lang="ru-RU" sz="1800" dirty="0" err="1"/>
              <a:t>вкладів</a:t>
            </a:r>
            <a:r>
              <a:rPr lang="ru-RU" sz="1800" dirty="0"/>
              <a:t> </a:t>
            </a:r>
            <a:r>
              <a:rPr lang="ru-RU" sz="1800" dirty="0" err="1"/>
              <a:t>фізичних</a:t>
            </a:r>
            <a:r>
              <a:rPr lang="ru-RU" sz="1800" dirty="0"/>
              <a:t> </a:t>
            </a:r>
            <a:r>
              <a:rPr lang="ru-RU" sz="1800" dirty="0" err="1"/>
              <a:t>осіб</a:t>
            </a:r>
            <a:r>
              <a:rPr lang="ru-RU" sz="1800" dirty="0"/>
              <a:t> (ст. 342 КК)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7E0182-F624-4BF7-89FE-B54F3EE36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652" y="2160589"/>
            <a:ext cx="9920748" cy="469741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представникові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державного </a:t>
            </a:r>
            <a:r>
              <a:rPr lang="ru-RU" dirty="0" err="1"/>
              <a:t>виконавця</a:t>
            </a:r>
            <a:r>
              <a:rPr lang="ru-RU" dirty="0"/>
              <a:t>, приватного </a:t>
            </a:r>
            <a:r>
              <a:rPr lang="ru-RU" dirty="0" err="1"/>
              <a:t>виконавця</a:t>
            </a:r>
            <a:r>
              <a:rPr lang="ru-RU" dirty="0"/>
              <a:t>,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виконання</a:t>
            </a:r>
            <a:r>
              <a:rPr lang="ru-RU" dirty="0"/>
              <a:t> ним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-</a:t>
            </a:r>
          </a:p>
          <a:p>
            <a:pPr marL="0" indent="0" algn="just">
              <a:buNone/>
            </a:pPr>
            <a:r>
              <a:rPr lang="ru-RU" dirty="0" err="1"/>
              <a:t>карається</a:t>
            </a:r>
            <a:r>
              <a:rPr lang="ru-RU" dirty="0"/>
              <a:t> штрафом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до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виправними</a:t>
            </a:r>
            <a:r>
              <a:rPr lang="ru-RU" dirty="0"/>
              <a:t> роботами на строк до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арештом</a:t>
            </a:r>
            <a:r>
              <a:rPr lang="ru-RU" dirty="0"/>
              <a:t> на строк до шести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працівникові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виконання</a:t>
            </a:r>
            <a:r>
              <a:rPr lang="ru-RU" dirty="0"/>
              <a:t> ним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, державному </a:t>
            </a:r>
            <a:r>
              <a:rPr lang="ru-RU" dirty="0" err="1"/>
              <a:t>виконавцю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приватному </a:t>
            </a:r>
            <a:r>
              <a:rPr lang="ru-RU" dirty="0" err="1"/>
              <a:t>виконавцю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примусового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члену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з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порядку і державного кордону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військовослужбовцеві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цими</a:t>
            </a:r>
            <a:r>
              <a:rPr lang="ru-RU" dirty="0"/>
              <a:t> особами </a:t>
            </a:r>
            <a:r>
              <a:rPr lang="ru-RU" dirty="0" err="1"/>
              <a:t>покладених</a:t>
            </a:r>
            <a:r>
              <a:rPr lang="ru-RU" dirty="0"/>
              <a:t> на них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порядку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Фонду </a:t>
            </a:r>
            <a:r>
              <a:rPr lang="ru-RU" dirty="0" err="1"/>
              <a:t>гарантування</a:t>
            </a:r>
            <a:r>
              <a:rPr lang="ru-RU" dirty="0"/>
              <a:t> </a:t>
            </a:r>
            <a:r>
              <a:rPr lang="ru-RU" dirty="0" err="1"/>
              <a:t>вкладів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-</a:t>
            </a:r>
          </a:p>
          <a:p>
            <a:pPr marL="0" indent="0" algn="just">
              <a:buNone/>
            </a:pPr>
            <a:r>
              <a:rPr lang="ru-RU" dirty="0" err="1"/>
              <a:t>карається</a:t>
            </a:r>
            <a:r>
              <a:rPr lang="ru-RU" dirty="0"/>
              <a:t> штрафом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до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арештом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до шести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частинами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другою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поєднані</a:t>
            </a:r>
            <a:r>
              <a:rPr lang="ru-RU" dirty="0"/>
              <a:t> з </a:t>
            </a:r>
            <a:r>
              <a:rPr lang="ru-RU" dirty="0" err="1"/>
              <a:t>примушенням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шляхом </a:t>
            </a:r>
            <a:r>
              <a:rPr lang="ru-RU" dirty="0" err="1"/>
              <a:t>насильства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погрози </a:t>
            </a:r>
            <a:r>
              <a:rPr lang="ru-RU" dirty="0" err="1"/>
              <a:t>застосування</a:t>
            </a:r>
            <a:r>
              <a:rPr lang="ru-RU" dirty="0"/>
              <a:t> такого </a:t>
            </a:r>
            <a:r>
              <a:rPr lang="ru-RU" dirty="0" err="1"/>
              <a:t>насильства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явно </a:t>
            </a:r>
            <a:r>
              <a:rPr lang="ru-RU" dirty="0" err="1"/>
              <a:t>незаконних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-</a:t>
            </a:r>
          </a:p>
          <a:p>
            <a:pPr marL="0" indent="0" algn="just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342 в </a:t>
            </a:r>
            <a:r>
              <a:rPr lang="ru-RU" dirty="0" err="1"/>
              <a:t>редакції</a:t>
            </a:r>
            <a:r>
              <a:rPr lang="ru-RU" dirty="0"/>
              <a:t> Закону № 2677-</a:t>
            </a:r>
            <a:r>
              <a:rPr lang="en-US" dirty="0"/>
              <a:t>VI </a:t>
            </a:r>
            <a:r>
              <a:rPr lang="ru-RU" dirty="0" err="1"/>
              <a:t>від</a:t>
            </a:r>
            <a:r>
              <a:rPr lang="ru-RU" dirty="0"/>
              <a:t> 04.11.2010;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Законами № 4452-</a:t>
            </a:r>
            <a:r>
              <a:rPr lang="en-US" dirty="0"/>
              <a:t>VI </a:t>
            </a:r>
            <a:r>
              <a:rPr lang="ru-RU" dirty="0" err="1"/>
              <a:t>від</a:t>
            </a:r>
            <a:r>
              <a:rPr lang="ru-RU" dirty="0"/>
              <a:t> 23.02.2012, № 721-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16.01.2014 - </a:t>
            </a:r>
            <a:r>
              <a:rPr lang="ru-RU" dirty="0" err="1"/>
              <a:t>втратив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Закону № 732-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28.01.2014;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Законами № 767-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23.02.2014, № 1403-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02.06.2016, № 2617-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22.11.2018}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2409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DAD9948-C736-4540-A53F-C9C7D19EC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04800"/>
            <a:ext cx="8596668" cy="64696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D1F6FCA-76A4-4636-AAB8-CC14D60F5DDA}"/>
              </a:ext>
            </a:extLst>
          </p:cNvPr>
          <p:cNvSpPr/>
          <p:nvPr/>
        </p:nvSpPr>
        <p:spPr>
          <a:xfrm>
            <a:off x="993058" y="698090"/>
            <a:ext cx="7993626" cy="1219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Безпосередній</a:t>
            </a:r>
            <a:r>
              <a:rPr lang="ru-RU" b="1" dirty="0"/>
              <a:t> </a:t>
            </a:r>
            <a:r>
              <a:rPr lang="ru-RU" b="1" dirty="0" err="1"/>
              <a:t>об’єкт</a:t>
            </a:r>
            <a:r>
              <a:rPr lang="ru-RU" b="1" dirty="0"/>
              <a:t> </a:t>
            </a:r>
            <a:r>
              <a:rPr lang="ru-RU" dirty="0"/>
              <a:t>- нормальна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формувань</a:t>
            </a:r>
            <a:r>
              <a:rPr lang="ru-RU" dirty="0"/>
              <a:t> з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порядку і державного кордону та </a:t>
            </a:r>
            <a:r>
              <a:rPr lang="ru-RU" dirty="0" err="1"/>
              <a:t>законних</a:t>
            </a:r>
            <a:r>
              <a:rPr lang="ru-RU" dirty="0"/>
              <a:t> </a:t>
            </a:r>
            <a:r>
              <a:rPr lang="ru-RU" dirty="0" err="1"/>
              <a:t>військових</a:t>
            </a:r>
            <a:r>
              <a:rPr lang="ru-RU" dirty="0"/>
              <a:t> </a:t>
            </a:r>
            <a:r>
              <a:rPr lang="ru-RU" dirty="0" err="1"/>
              <a:t>формувань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B47841EC-AB78-4839-90F9-BBE99773023C}"/>
              </a:ext>
            </a:extLst>
          </p:cNvPr>
          <p:cNvSpPr/>
          <p:nvPr/>
        </p:nvSpPr>
        <p:spPr>
          <a:xfrm>
            <a:off x="993058" y="2182761"/>
            <a:ext cx="7993626" cy="44540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Потерпіла</a:t>
            </a:r>
            <a:r>
              <a:rPr lang="ru-RU" dirty="0"/>
              <a:t> особа:</a:t>
            </a:r>
          </a:p>
          <a:p>
            <a:pPr marL="342900" indent="-342900" algn="ctr">
              <a:buAutoNum type="arabicParenR"/>
            </a:pPr>
            <a:r>
              <a:rPr lang="ru-RU" dirty="0" err="1"/>
              <a:t>представники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(ч. 1 ст. 342 КК </a:t>
            </a:r>
            <a:r>
              <a:rPr lang="ru-RU" dirty="0" err="1"/>
              <a:t>України</a:t>
            </a:r>
            <a:r>
              <a:rPr lang="ru-RU" dirty="0"/>
              <a:t>);</a:t>
            </a:r>
          </a:p>
          <a:p>
            <a:pPr marL="342900" indent="-342900" algn="ctr">
              <a:buAutoNum type="arabicParenR"/>
            </a:pPr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(ч. 2 ст. 342 КК </a:t>
            </a:r>
            <a:r>
              <a:rPr lang="ru-RU" dirty="0" err="1"/>
              <a:t>України</a:t>
            </a:r>
            <a:r>
              <a:rPr lang="ru-RU" dirty="0"/>
              <a:t>);</a:t>
            </a:r>
          </a:p>
          <a:p>
            <a:pPr marL="342900" indent="-342900" algn="ctr">
              <a:buAutoNum type="arabicParenR"/>
            </a:pP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виконавець</a:t>
            </a:r>
            <a:r>
              <a:rPr lang="ru-RU" dirty="0"/>
              <a:t> (ч. 2 ст. 342 КК </a:t>
            </a:r>
            <a:r>
              <a:rPr lang="ru-RU" dirty="0" err="1"/>
              <a:t>України</a:t>
            </a:r>
            <a:r>
              <a:rPr lang="ru-RU" dirty="0"/>
              <a:t>)</a:t>
            </a:r>
          </a:p>
          <a:p>
            <a:pPr marL="342900" indent="-342900" algn="ctr">
              <a:buAutoNum type="arabicParenR"/>
            </a:pPr>
            <a:r>
              <a:rPr lang="ru-RU" dirty="0" err="1"/>
              <a:t>приватний</a:t>
            </a:r>
            <a:r>
              <a:rPr lang="ru-RU" dirty="0"/>
              <a:t> </a:t>
            </a:r>
            <a:r>
              <a:rPr lang="ru-RU" dirty="0" err="1"/>
              <a:t>виконавець</a:t>
            </a:r>
            <a:r>
              <a:rPr lang="ru-RU" dirty="0"/>
              <a:t> (ч. 2 ст. 342 КК </a:t>
            </a:r>
            <a:r>
              <a:rPr lang="ru-RU" dirty="0" err="1"/>
              <a:t>України</a:t>
            </a:r>
            <a:r>
              <a:rPr lang="ru-RU" dirty="0"/>
              <a:t>); </a:t>
            </a:r>
          </a:p>
          <a:p>
            <a:pPr marL="342900" indent="-342900" algn="ctr">
              <a:buAutoNum type="arabicParenR"/>
            </a:pPr>
            <a:r>
              <a:rPr lang="ru-RU" dirty="0"/>
              <a:t>члени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формувань</a:t>
            </a:r>
            <a:r>
              <a:rPr lang="ru-RU" dirty="0"/>
              <a:t> з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порядку і державного кордону (ч. 2 ст. 342 КК </a:t>
            </a:r>
            <a:r>
              <a:rPr lang="ru-RU" dirty="0" err="1"/>
              <a:t>України</a:t>
            </a:r>
            <a:r>
              <a:rPr lang="ru-RU" dirty="0"/>
              <a:t>);</a:t>
            </a:r>
          </a:p>
          <a:p>
            <a:pPr marL="342900" indent="-342900" algn="ctr">
              <a:buAutoNum type="arabicParenR"/>
            </a:pPr>
            <a:r>
              <a:rPr lang="ru-RU" dirty="0" err="1"/>
              <a:t>військовослужбовці</a:t>
            </a:r>
            <a:r>
              <a:rPr lang="ru-RU" dirty="0"/>
              <a:t> (ч. 2 ст. 342 КК </a:t>
            </a:r>
            <a:r>
              <a:rPr lang="ru-RU" dirty="0" err="1"/>
              <a:t>України</a:t>
            </a:r>
            <a:r>
              <a:rPr lang="ru-RU" dirty="0"/>
              <a:t>);</a:t>
            </a:r>
          </a:p>
          <a:p>
            <a:pPr marL="342900" indent="-342900" algn="ctr">
              <a:buAutoNum type="arabicParenR"/>
            </a:pPr>
            <a:r>
              <a:rPr lang="ru-RU" dirty="0" err="1"/>
              <a:t>Уповноважена</a:t>
            </a:r>
            <a:r>
              <a:rPr lang="ru-RU" dirty="0"/>
              <a:t> особа Фонду </a:t>
            </a:r>
            <a:r>
              <a:rPr lang="ru-RU" dirty="0" err="1"/>
              <a:t>гарантування</a:t>
            </a:r>
            <a:r>
              <a:rPr lang="ru-RU" dirty="0"/>
              <a:t> </a:t>
            </a:r>
            <a:r>
              <a:rPr lang="ru-RU" dirty="0" err="1"/>
              <a:t>вкладів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pPr marL="342900" indent="-342900" algn="ctr">
              <a:buAutoNum type="arabi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9395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E4EEEC6-E1AC-4D2D-AC74-94A03C1D9B58}"/>
              </a:ext>
            </a:extLst>
          </p:cNvPr>
          <p:cNvSpPr/>
          <p:nvPr/>
        </p:nvSpPr>
        <p:spPr>
          <a:xfrm>
            <a:off x="973394" y="570271"/>
            <a:ext cx="7954296" cy="17108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Об’єктивна</a:t>
            </a:r>
            <a:r>
              <a:rPr lang="ru-RU" b="1" dirty="0"/>
              <a:t> сторона </a:t>
            </a:r>
            <a:r>
              <a:rPr lang="ru-RU" dirty="0"/>
              <a:t>: </a:t>
            </a:r>
          </a:p>
          <a:p>
            <a:pPr algn="ctr"/>
            <a:r>
              <a:rPr lang="ru-RU" dirty="0"/>
              <a:t>1)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небезпечне</a:t>
            </a:r>
            <a:r>
              <a:rPr lang="ru-RU" dirty="0"/>
              <a:t> </a:t>
            </a:r>
            <a:r>
              <a:rPr lang="ru-RU" dirty="0" err="1"/>
              <a:t>діянням</a:t>
            </a:r>
            <a:r>
              <a:rPr lang="ru-RU" dirty="0"/>
              <a:t> – у </a:t>
            </a:r>
            <a:r>
              <a:rPr lang="ru-RU" dirty="0" err="1"/>
              <a:t>вигляді</a:t>
            </a:r>
            <a:r>
              <a:rPr lang="ru-RU" dirty="0"/>
              <a:t> опору </a:t>
            </a:r>
            <a:r>
              <a:rPr lang="ru-RU" dirty="0" err="1"/>
              <a:t>потерпілому</a:t>
            </a:r>
            <a:r>
              <a:rPr lang="ru-RU" dirty="0"/>
              <a:t>;</a:t>
            </a:r>
          </a:p>
          <a:p>
            <a:pPr algn="ctr"/>
            <a:r>
              <a:rPr lang="ru-RU" dirty="0"/>
              <a:t>2) час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-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9CCBC79-61EE-4FFF-894B-542D0B0A02A5}"/>
              </a:ext>
            </a:extLst>
          </p:cNvPr>
          <p:cNvSpPr/>
          <p:nvPr/>
        </p:nvSpPr>
        <p:spPr>
          <a:xfrm>
            <a:off x="998520" y="2399071"/>
            <a:ext cx="7954296" cy="28710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Опір</a:t>
            </a:r>
            <a:r>
              <a:rPr lang="ru-RU" dirty="0"/>
              <a:t> - активна </a:t>
            </a:r>
            <a:r>
              <a:rPr lang="ru-RU" dirty="0" err="1"/>
              <a:t>фізичну</a:t>
            </a:r>
            <a:r>
              <a:rPr lang="ru-RU" dirty="0"/>
              <a:t> </a:t>
            </a:r>
            <a:r>
              <a:rPr lang="ru-RU" dirty="0" err="1"/>
              <a:t>протидію</a:t>
            </a:r>
            <a:r>
              <a:rPr lang="ru-RU" dirty="0"/>
              <a:t> винного </a:t>
            </a:r>
            <a:r>
              <a:rPr lang="ru-RU" dirty="0" err="1"/>
              <a:t>здійсненню</a:t>
            </a:r>
            <a:r>
              <a:rPr lang="ru-RU" dirty="0"/>
              <a:t> особою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. Опором є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: </a:t>
            </a:r>
          </a:p>
          <a:p>
            <a:pPr algn="ctr"/>
            <a:r>
              <a:rPr lang="ru-RU" dirty="0"/>
              <a:t>1)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спрямовані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особи </a:t>
            </a:r>
            <a:r>
              <a:rPr lang="ru-RU" dirty="0" err="1"/>
              <a:t>потерпілого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винний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організм</a:t>
            </a:r>
            <a:r>
              <a:rPr lang="ru-RU" dirty="0"/>
              <a:t>, </a:t>
            </a:r>
            <a:r>
              <a:rPr lang="ru-RU" dirty="0" err="1"/>
              <a:t>застосовую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фізичну</a:t>
            </a:r>
            <a:r>
              <a:rPr lang="ru-RU" dirty="0"/>
              <a:t> силу; </a:t>
            </a:r>
          </a:p>
          <a:p>
            <a:pPr algn="ctr"/>
            <a:r>
              <a:rPr lang="ru-RU" dirty="0"/>
              <a:t>2) </a:t>
            </a:r>
            <a:r>
              <a:rPr lang="ru-RU" dirty="0" err="1"/>
              <a:t>спрямовані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потерпілому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; </a:t>
            </a:r>
          </a:p>
          <a:p>
            <a:pPr algn="ctr"/>
            <a:r>
              <a:rPr lang="ru-RU" dirty="0"/>
              <a:t>3) </a:t>
            </a:r>
            <a:r>
              <a:rPr lang="ru-RU" dirty="0" err="1"/>
              <a:t>потерпілому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нейтралізувати</a:t>
            </a:r>
            <a:r>
              <a:rPr lang="ru-RU" dirty="0"/>
              <a:t> в </a:t>
            </a:r>
            <a:r>
              <a:rPr lang="ru-RU" dirty="0" err="1"/>
              <a:t>безпосередньому</a:t>
            </a:r>
            <a:r>
              <a:rPr lang="ru-RU" dirty="0"/>
              <a:t> </a:t>
            </a:r>
            <a:r>
              <a:rPr lang="ru-RU" dirty="0" err="1"/>
              <a:t>контакті</a:t>
            </a:r>
            <a:r>
              <a:rPr lang="ru-RU" dirty="0"/>
              <a:t> з ним; </a:t>
            </a:r>
          </a:p>
          <a:p>
            <a:pPr algn="ctr"/>
            <a:r>
              <a:rPr lang="ru-RU" dirty="0"/>
              <a:t>4)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перешкоди</a:t>
            </a:r>
            <a:r>
              <a:rPr lang="ru-RU" dirty="0"/>
              <a:t> для </a:t>
            </a:r>
            <a:r>
              <a:rPr lang="ru-RU" dirty="0" err="1"/>
              <a:t>вільного</a:t>
            </a:r>
            <a:r>
              <a:rPr lang="ru-RU" dirty="0"/>
              <a:t> </a:t>
            </a:r>
            <a:r>
              <a:rPr lang="ru-RU" dirty="0" err="1"/>
              <a:t>пересування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.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2D4DA56-225B-41B2-BECF-5BC322797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520" y="5388076"/>
            <a:ext cx="7954296" cy="13667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закінченим</a:t>
            </a:r>
            <a:r>
              <a:rPr lang="ru-RU" dirty="0"/>
              <a:t> з моменту початку </a:t>
            </a:r>
            <a:r>
              <a:rPr lang="ru-RU" dirty="0" err="1"/>
              <a:t>активної</a:t>
            </a:r>
            <a:r>
              <a:rPr lang="ru-RU" dirty="0"/>
              <a:t> </a:t>
            </a:r>
            <a:r>
              <a:rPr lang="ru-RU" dirty="0" err="1"/>
              <a:t>протидії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потерпілим</a:t>
            </a:r>
            <a:r>
              <a:rPr lang="ru-RU" dirty="0"/>
              <a:t> </a:t>
            </a:r>
            <a:r>
              <a:rPr lang="ru-RU" dirty="0" err="1"/>
              <a:t>вищеназваних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2553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5AB073-D5C2-4A65-BF4F-F29879143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0439"/>
            <a:ext cx="8596668" cy="5480923"/>
          </a:xfrm>
        </p:spPr>
        <p:txBody>
          <a:bodyPr/>
          <a:lstStyle/>
          <a:p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dirty="0"/>
              <a:t>-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умисел</a:t>
            </a:r>
            <a:r>
              <a:rPr lang="ru-RU" dirty="0"/>
              <a:t>.</a:t>
            </a:r>
          </a:p>
          <a:p>
            <a:r>
              <a:rPr lang="ru-RU" b="1" dirty="0" err="1"/>
              <a:t>Суб’єкт</a:t>
            </a:r>
            <a:r>
              <a:rPr lang="ru-RU" dirty="0"/>
              <a:t> - </a:t>
            </a:r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осудна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16–</a:t>
            </a:r>
            <a:r>
              <a:rPr lang="ru-RU" dirty="0" err="1"/>
              <a:t>річного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.</a:t>
            </a:r>
          </a:p>
          <a:p>
            <a:r>
              <a:rPr lang="ru-RU" dirty="0" err="1"/>
              <a:t>Кваліфікуючі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(ч. 3 ст. 342 КК </a:t>
            </a:r>
            <a:r>
              <a:rPr lang="ru-RU" dirty="0" err="1"/>
              <a:t>України</a:t>
            </a:r>
            <a:r>
              <a:rPr lang="ru-RU" dirty="0"/>
              <a:t>):</a:t>
            </a:r>
          </a:p>
          <a:p>
            <a:pPr marL="0" indent="0">
              <a:buNone/>
            </a:pPr>
            <a:r>
              <a:rPr lang="ru-RU" dirty="0" err="1"/>
              <a:t>поєднання</a:t>
            </a:r>
            <a:r>
              <a:rPr lang="ru-RU" dirty="0"/>
              <a:t> опору з </a:t>
            </a:r>
            <a:r>
              <a:rPr lang="ru-RU" dirty="0" err="1"/>
              <a:t>примушенням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 шляхом </a:t>
            </a:r>
            <a:r>
              <a:rPr lang="ru-RU" dirty="0" err="1"/>
              <a:t>насильства</a:t>
            </a:r>
            <a:r>
              <a:rPr lang="ru-RU" dirty="0"/>
              <a:t> (</a:t>
            </a:r>
            <a:r>
              <a:rPr lang="ru-RU" dirty="0" err="1"/>
              <a:t>тілесні</a:t>
            </a:r>
            <a:r>
              <a:rPr lang="ru-RU" dirty="0"/>
              <a:t> </a:t>
            </a:r>
            <a:r>
              <a:rPr lang="ru-RU" dirty="0" err="1"/>
              <a:t>ушкодження</a:t>
            </a:r>
            <a:r>
              <a:rPr lang="ru-RU" dirty="0"/>
              <a:t>, </a:t>
            </a:r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, </a:t>
            </a:r>
            <a:r>
              <a:rPr lang="ru-RU" dirty="0" err="1"/>
              <a:t>зв’язування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насильницькі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погрози </a:t>
            </a:r>
            <a:r>
              <a:rPr lang="ru-RU" dirty="0" err="1"/>
              <a:t>застосування</a:t>
            </a:r>
            <a:r>
              <a:rPr lang="ru-RU" dirty="0"/>
              <a:t> такого </a:t>
            </a:r>
            <a:r>
              <a:rPr lang="ru-RU" dirty="0" err="1"/>
              <a:t>насильства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явно </a:t>
            </a:r>
            <a:r>
              <a:rPr lang="ru-RU" dirty="0" err="1"/>
              <a:t>незаконних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74900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</TotalTime>
  <Words>3694</Words>
  <Application>Microsoft Office PowerPoint</Application>
  <PresentationFormat>Широкоэкранный</PresentationFormat>
  <Paragraphs>175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Trebuchet MS</vt:lpstr>
      <vt:lpstr>Wingdings 3</vt:lpstr>
      <vt:lpstr>Аспект</vt:lpstr>
      <vt:lpstr>КРИМІНАЛЬНІ ПРАВОПОРУШЕННЯ ПРОТИ АВТОРИТЕТУ ОРГАНІВ ДЕРЖАВНОЇ ВЛАДИ, ОРГАНІВ МІСЦЕВОГО САМОВРЯДУВАННЯ, ОБ'ЄДНАНЬ ГРОМАДЯН ТА КРИМІНАЛЬНІ ПРАВОПОРУШЕННЯ ПРОТИ ЖУРНАЛІСТІВ</vt:lpstr>
      <vt:lpstr>План</vt:lpstr>
      <vt:lpstr>1. Захоплення державних або громадських будівель чи споруд (ст. 341 КК)</vt:lpstr>
      <vt:lpstr>Презентация PowerPoint</vt:lpstr>
      <vt:lpstr>Презентация PowerPoint</vt:lpstr>
      <vt:lpstr>2. Опір представникові влади, працівникові правоохоронного органу, державному виконавцю, приватному виконавцю, члену громадського формування з охорони громадського порядку і державного кордону або військовослужбовцеві, уповноваженій особі Фонду гарантування вкладів фізичних осіб (ст. 342 КК)</vt:lpstr>
      <vt:lpstr>Презентация PowerPoint</vt:lpstr>
      <vt:lpstr>Презентация PowerPoint</vt:lpstr>
      <vt:lpstr>Презентация PowerPoint</vt:lpstr>
      <vt:lpstr>3. Втручання в діяльність працівника правоохоронного органу, судового експерта, працівника державної виконавчої служби, приватного виконавця (ст. 343 КК).</vt:lpstr>
      <vt:lpstr>Презентация PowerPoint</vt:lpstr>
      <vt:lpstr>Презентация PowerPoint</vt:lpstr>
      <vt:lpstr>4. Погроза або насильство щодо працівника правоохоронного органу (ст. 345 КК)</vt:lpstr>
      <vt:lpstr>Презентация PowerPoint</vt:lpstr>
      <vt:lpstr>5. Умисне знищення або пошкодження майна працівника правоохоронного органу, працівника органу державної виконавчої служби чи приватного виконавця (ст. 347 КК)</vt:lpstr>
      <vt:lpstr>Презентация PowerPoint</vt:lpstr>
      <vt:lpstr>Презентация PowerPoint</vt:lpstr>
      <vt:lpstr>Презентация PowerPoint</vt:lpstr>
      <vt:lpstr>6. Посягання на життя працівника правоохоронного органу, члена громадського формування з охорони громадського порядку і державного кордону або військовослужбовця (ст. 348 КК)</vt:lpstr>
      <vt:lpstr>Презентация PowerPoint</vt:lpstr>
      <vt:lpstr>7. Самовільне присвоєння владних повноважень або звання службової особи (ст. 353 КК).</vt:lpstr>
      <vt:lpstr>Презентация PowerPoint</vt:lpstr>
      <vt:lpstr>8. Примушування до виконання чи невиконання цивільно-правових зобов'язань (ст. 355 КК).</vt:lpstr>
      <vt:lpstr>Презентация PowerPoint</vt:lpstr>
      <vt:lpstr>Презентация PowerPoint</vt:lpstr>
      <vt:lpstr>Умисне пошкодження або руйнування телекомунікаційної мережі (ст. 360 КК)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КРИМІНАЛЬНІ ПРАВОПОРУШЕННЯ ПРОТИ АВТОРИТЕТУ ОРГАНІВ ДЕРЖАВНОЇ ВЛАДИ, ОРГАНІВ МІСЦЕВОГО САМОВРЯДУВАННЯ, ОБ'ЄДНАНЬ ГРОМАДЯН ТА КРИМІНАЛЬНІ ПРАВОПОРУШЕННЯ ПРОТИ ЖУРНАЛІСТІВ</dc:title>
  <dc:creator>Пользователь</dc:creator>
  <cp:lastModifiedBy>Пользователь</cp:lastModifiedBy>
  <cp:revision>7</cp:revision>
  <dcterms:created xsi:type="dcterms:W3CDTF">2023-04-10T18:15:11Z</dcterms:created>
  <dcterms:modified xsi:type="dcterms:W3CDTF">2023-04-11T08:26:38Z</dcterms:modified>
</cp:coreProperties>
</file>