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341" r:id="rId4"/>
    <p:sldId id="342" r:id="rId5"/>
    <p:sldId id="344" r:id="rId6"/>
    <p:sldId id="345" r:id="rId7"/>
    <p:sldId id="338" r:id="rId8"/>
    <p:sldId id="339" r:id="rId9"/>
    <p:sldId id="340" r:id="rId10"/>
    <p:sldId id="296" r:id="rId11"/>
    <p:sldId id="318" r:id="rId12"/>
    <p:sldId id="346" r:id="rId13"/>
    <p:sldId id="319" r:id="rId14"/>
    <p:sldId id="321" r:id="rId15"/>
    <p:sldId id="322" r:id="rId16"/>
    <p:sldId id="323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47" r:id="rId27"/>
    <p:sldId id="348" r:id="rId28"/>
    <p:sldId id="352" r:id="rId29"/>
    <p:sldId id="353" r:id="rId30"/>
    <p:sldId id="381" r:id="rId31"/>
    <p:sldId id="354" r:id="rId32"/>
    <p:sldId id="355" r:id="rId33"/>
    <p:sldId id="356" r:id="rId34"/>
    <p:sldId id="349" r:id="rId35"/>
    <p:sldId id="371" r:id="rId36"/>
    <p:sldId id="372" r:id="rId37"/>
    <p:sldId id="373" r:id="rId38"/>
    <p:sldId id="375" r:id="rId39"/>
    <p:sldId id="376" r:id="rId40"/>
    <p:sldId id="370" r:id="rId41"/>
    <p:sldId id="378" r:id="rId42"/>
    <p:sldId id="379" r:id="rId43"/>
    <p:sldId id="380" r:id="rId44"/>
    <p:sldId id="350" r:id="rId45"/>
    <p:sldId id="351" r:id="rId4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2" autoAdjust="0"/>
    <p:restoredTop sz="86329" autoAdjust="0"/>
  </p:normalViewPr>
  <p:slideViewPr>
    <p:cSldViewPr>
      <p:cViewPr varScale="1">
        <p:scale>
          <a:sx n="84" d="100"/>
          <a:sy n="84" d="100"/>
        </p:scale>
        <p:origin x="17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969A97-6208-4312-B858-BD26152D8292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Лекція: Основи сімейного законодавства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Картинки по запросу зну">
            <a:extLst>
              <a:ext uri="{FF2B5EF4-FFF2-40B4-BE49-F238E27FC236}">
                <a16:creationId xmlns:a16="http://schemas.microsoft.com/office/drawing/2014/main" xmlns="" id="{D70BCA56-3C31-4330-A28F-9D2038D0F09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46006"/>
            <a:ext cx="1143298" cy="1111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/>
              <a:t>Шлюб </a:t>
            </a:r>
            <a:r>
              <a:rPr lang="uk-UA" dirty="0"/>
              <a:t>–</a:t>
            </a:r>
            <a:r>
              <a:rPr lang="uk-UA" b="1" dirty="0"/>
              <a:t> </a:t>
            </a:r>
            <a:r>
              <a:rPr lang="uk-UA" dirty="0"/>
              <a:t>сімейний союз жінки та чоловіка, зареєстрований у органі державної реєстрації актів </a:t>
            </a:r>
            <a:r>
              <a:rPr lang="uk-UA" dirty="0" smtClean="0"/>
              <a:t>цивільного </a:t>
            </a:r>
            <a:r>
              <a:rPr lang="uk-UA" dirty="0"/>
              <a:t>стану (ст. 21 СК України</a:t>
            </a:r>
            <a:r>
              <a:rPr lang="uk-UA" dirty="0" smtClean="0"/>
              <a:t>).</a:t>
            </a:r>
          </a:p>
          <a:p>
            <a:pPr marL="0" indent="0" algn="just">
              <a:buNone/>
            </a:pPr>
            <a:r>
              <a:rPr lang="uk-UA" b="1" dirty="0"/>
              <a:t>Ознаки шлюбу: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1) добровільність (наявність добровільної згоди обох з подружжя (ст. 24 СК України);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досягненням шлюбного віку чоловіком та жінкою, що вступають в шлюб (ст. 22 СК України);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реєстрація шлюбу у встановленому законом порядку органом, визначеним СК України;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4) спрямованість на утворення особистого сімейного союзу чоловіка і жінки.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all" dirty="0" smtClean="0">
                <a:solidFill>
                  <a:srgbClr val="FF0000"/>
                </a:solidFill>
              </a:rPr>
              <a:t>Поняття </a:t>
            </a:r>
            <a:r>
              <a:rPr lang="uk-UA" b="1" cap="all" dirty="0">
                <a:solidFill>
                  <a:srgbClr val="FF0000"/>
                </a:solidFill>
              </a:rPr>
              <a:t>шлюбу</a:t>
            </a:r>
            <a:endParaRPr lang="ru-RU" b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732381" cy="475252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1) </a:t>
            </a:r>
            <a:r>
              <a:rPr lang="uk-UA" b="1" dirty="0" smtClean="0"/>
              <a:t>взаємна </a:t>
            </a:r>
            <a:r>
              <a:rPr lang="uk-UA" b="1" dirty="0"/>
              <a:t>вільна згода жінки та чоловіка на укладення шлюбу</a:t>
            </a:r>
            <a:r>
              <a:rPr lang="uk-UA" dirty="0"/>
              <a:t> (добровільність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dirty="0"/>
              <a:t>Ця вимога закону </a:t>
            </a:r>
            <a:r>
              <a:rPr lang="uk-UA" b="1" dirty="0"/>
              <a:t>означає</a:t>
            </a:r>
            <a:r>
              <a:rPr lang="uk-UA" i="1" dirty="0"/>
              <a:t> </a:t>
            </a:r>
            <a:r>
              <a:rPr lang="uk-UA" dirty="0"/>
              <a:t>відсутність щодо них фізичного насильства та психологічного тиску з приводу укладення шлюбу, а також усвідомлення цими особами значення своїх дій та спроможність керувати ними на момент вчинення ними волевиявлення щодо одруження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/>
              <a:t>2) </a:t>
            </a:r>
            <a:r>
              <a:rPr lang="uk-UA" b="1" dirty="0"/>
              <a:t>досягнення шлюбного віку</a:t>
            </a:r>
            <a:r>
              <a:rPr lang="uk-UA" dirty="0"/>
              <a:t> </a:t>
            </a:r>
            <a:r>
              <a:rPr lang="uk-UA" b="1" dirty="0"/>
              <a:t>на день реєстрації </a:t>
            </a:r>
            <a:r>
              <a:rPr lang="uk-UA" b="1" dirty="0" smtClean="0"/>
              <a:t>шлюбу. </a:t>
            </a:r>
            <a:r>
              <a:rPr lang="uk-UA" dirty="0"/>
              <a:t>Ш</a:t>
            </a:r>
            <a:r>
              <a:rPr lang="uk-UA" dirty="0" smtClean="0"/>
              <a:t>любний </a:t>
            </a:r>
            <a:r>
              <a:rPr lang="uk-UA" dirty="0"/>
              <a:t>вік для чоловіків та жінок встановлено у 18 </a:t>
            </a:r>
            <a:r>
              <a:rPr lang="uk-UA" dirty="0" smtClean="0"/>
              <a:t>років</a:t>
            </a:r>
            <a:r>
              <a:rPr lang="uk-UA" dirty="0"/>
              <a:t>.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Умови вступу в шлюб</a:t>
            </a:r>
            <a:r>
              <a:rPr lang="uk-UA" sz="2400" dirty="0">
                <a:solidFill>
                  <a:srgbClr val="FF0000"/>
                </a:solidFill>
              </a:rPr>
              <a:t> </a:t>
            </a:r>
            <a:r>
              <a:rPr lang="uk-UA" sz="2400" dirty="0">
                <a:solidFill>
                  <a:schemeClr val="tx2"/>
                </a:solidFill>
              </a:rPr>
              <a:t>– ті умови, дотримання яких необхідне для правозгідності шлюбу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24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 smtClean="0"/>
              <a:t>1) перебування </a:t>
            </a:r>
            <a:r>
              <a:rPr lang="uk-UA" b="1" dirty="0"/>
              <a:t>в іншому шлюбі. Вітчизняне сімейне законодавство не допускає </a:t>
            </a:r>
            <a:r>
              <a:rPr lang="uk-UA" b="1" dirty="0" smtClean="0"/>
              <a:t>багатошлюбності.</a:t>
            </a:r>
          </a:p>
          <a:p>
            <a:pPr marL="0" indent="0" algn="just">
              <a:buNone/>
            </a:pPr>
            <a:r>
              <a:rPr lang="uk-UA" b="1" dirty="0" smtClean="0"/>
              <a:t>Жінка </a:t>
            </a:r>
            <a:r>
              <a:rPr lang="uk-UA" b="1" dirty="0"/>
              <a:t>та чоловік можуть одночасно перебувати лише в одному шлюбі. Жінка та чоловік мають право на повторний шлюб лише після припинення попереднього шлюбу. Якщо шлюб зареєстровано з особою, яка вже перебуває у шлюбі, то в разі припинення попереднього шлюбу до анулювання актового запису щодо повторного шлюбу повторний шлюб стає дійсним з моменту припинення попереднього шлюбу</a:t>
            </a:r>
            <a:r>
              <a:rPr lang="uk-UA" b="1" dirty="0" smtClean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Перешкоди для укладення шлюбу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99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 smtClean="0"/>
              <a:t>2</a:t>
            </a:r>
            <a:r>
              <a:rPr lang="uk-UA" b="1" dirty="0"/>
              <a:t>) наявність між особами, що бажають одружитися, родинних зв'язків прямої лінії </a:t>
            </a:r>
            <a:r>
              <a:rPr lang="uk-UA" b="1" dirty="0" smtClean="0"/>
              <a:t>споріднення; У шлюбі між собою не можуть перебувати рідні (</a:t>
            </a:r>
            <a:r>
              <a:rPr lang="uk-UA" b="1" dirty="0" err="1" smtClean="0"/>
              <a:t>повнорідні</a:t>
            </a:r>
            <a:r>
              <a:rPr lang="uk-UA" b="1" dirty="0" smtClean="0"/>
              <a:t>, </a:t>
            </a:r>
            <a:r>
              <a:rPr lang="uk-UA" b="1" dirty="0" err="1" smtClean="0"/>
              <a:t>неповнорідні</a:t>
            </a:r>
            <a:r>
              <a:rPr lang="uk-UA" b="1" dirty="0" smtClean="0"/>
              <a:t>) брат і сестра. </a:t>
            </a:r>
            <a:r>
              <a:rPr lang="uk-UA" b="1" i="1" dirty="0" err="1" smtClean="0"/>
              <a:t>Повнорідними</a:t>
            </a:r>
            <a:r>
              <a:rPr lang="uk-UA" b="1" i="1" dirty="0" smtClean="0"/>
              <a:t> </a:t>
            </a:r>
            <a:r>
              <a:rPr lang="uk-UA" b="1" dirty="0" smtClean="0"/>
              <a:t>є брати і сестри, які мають спільних батьків. </a:t>
            </a:r>
            <a:r>
              <a:rPr lang="uk-UA" b="1" dirty="0" err="1" smtClean="0"/>
              <a:t>Неповнорідними</a:t>
            </a:r>
            <a:r>
              <a:rPr lang="uk-UA" b="1" dirty="0" smtClean="0"/>
              <a:t> є брати і сестри, які мають спільну матір або спільного батька. У шлюбі між собою не можуть перебувати двоюрідні брат та сестра, рідні тітка, дядько та племінник, племінниця.</a:t>
            </a:r>
          </a:p>
          <a:p>
            <a:pPr marL="0" indent="0" algn="just">
              <a:buNone/>
            </a:pPr>
            <a:r>
              <a:rPr lang="uk-UA" b="1" dirty="0" smtClean="0"/>
              <a:t>3) наявність між особами, що бажають укласти шлюб, відносин усиновлення;</a:t>
            </a:r>
          </a:p>
          <a:p>
            <a:pPr marL="0" indent="0" algn="just">
              <a:buNone/>
            </a:pPr>
            <a:r>
              <a:rPr lang="uk-UA" b="1" dirty="0" smtClean="0"/>
              <a:t>4</a:t>
            </a:r>
            <a:r>
              <a:rPr lang="uk-UA" b="1" dirty="0"/>
              <a:t>) недієздатність особи (осіб), які бажають укласти </a:t>
            </a:r>
            <a:r>
              <a:rPr lang="uk-UA" b="1" dirty="0" smtClean="0"/>
              <a:t>шлюб.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Перешкоди для укладення шлюбу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32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Етапи:</a:t>
            </a:r>
            <a:endParaRPr lang="ru-RU" b="1" dirty="0"/>
          </a:p>
          <a:p>
            <a:pPr marL="0" indent="0">
              <a:buNone/>
            </a:pPr>
            <a:r>
              <a:rPr lang="uk-UA" dirty="0" smtClean="0"/>
              <a:t>1) звернення до органу державної реєстрації актів цивільного стану жінки та чоловіка, які бажають укласти шлюб;</a:t>
            </a:r>
          </a:p>
          <a:p>
            <a:pPr marL="0" indent="0">
              <a:buNone/>
            </a:pPr>
            <a:r>
              <a:rPr lang="uk-UA" dirty="0" smtClean="0"/>
              <a:t>2) ознайомлення наречених з їхніми правами та обов'язками;</a:t>
            </a:r>
          </a:p>
          <a:p>
            <a:pPr marL="0" indent="0">
              <a:buNone/>
            </a:pPr>
            <a:r>
              <a:rPr lang="uk-UA" dirty="0"/>
              <a:t>3) прийняття органами державної реєстрації актів цивільного стану заяви за наявності всіх необхідних документів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4</a:t>
            </a:r>
            <a:r>
              <a:rPr lang="uk-UA" dirty="0" smtClean="0"/>
              <a:t>) </a:t>
            </a:r>
            <a:r>
              <a:rPr lang="uk-UA" dirty="0"/>
              <a:t>реєстрація шлюбу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Порядок укладення шлюбу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527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732381" cy="46805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Відшкодування витрат</a:t>
            </a:r>
            <a:r>
              <a:rPr lang="uk-UA" dirty="0"/>
              <a:t>, що були понесені стороною у зв'язку з відмовою однієї із сторін від шлюбу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 Це ви</a:t>
            </a:r>
            <a:r>
              <a:rPr lang="uk-UA" i="1" dirty="0" smtClean="0"/>
              <a:t>трати </a:t>
            </a:r>
            <a:r>
              <a:rPr lang="uk-UA" i="1" dirty="0"/>
              <a:t>у зв'язку з приготуванням до реєстрації шлюбу та весілля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НЕ</a:t>
            </a:r>
            <a:r>
              <a:rPr lang="uk-UA" b="1" i="1" dirty="0" smtClean="0"/>
              <a:t> </a:t>
            </a:r>
            <a:r>
              <a:rPr lang="uk-UA" b="1" i="1" dirty="0"/>
              <a:t>підлягають відшкодуванню</a:t>
            </a:r>
            <a:r>
              <a:rPr lang="uk-UA" i="1" dirty="0"/>
              <a:t>, якщо</a:t>
            </a:r>
            <a:r>
              <a:rPr lang="uk-UA" dirty="0"/>
              <a:t> відмова від шлюбу була </a:t>
            </a:r>
            <a:r>
              <a:rPr lang="uk-UA" dirty="0" smtClean="0"/>
              <a:t>викликана </a:t>
            </a:r>
            <a:r>
              <a:rPr lang="uk-UA" dirty="0"/>
              <a:t>протиправною, аморальною поведінкою нареченої, нареченого, прихованням нею, ним обставин, що мають для того, хто відмовився від шлюбу, істотне значення (тяжка хвороба, наявність дитини, судимість тощо).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зобов'язання наречених у разі відмови від шлюбу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22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 smtClean="0"/>
              <a:t>Загальне правило: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Заява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реєстрацію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шлюбу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подається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жінкою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чоловіком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до будь-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органу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державної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реєстрації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актів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стану за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їхнім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uk-UA" b="1" dirty="0" smtClean="0"/>
              <a:t>Реєстрація </a:t>
            </a:r>
            <a:r>
              <a:rPr lang="uk-UA" b="1" dirty="0"/>
              <a:t>відбувається </a:t>
            </a:r>
            <a:r>
              <a:rPr lang="uk-UA" b="1" dirty="0" smtClean="0"/>
              <a:t>ЗА </a:t>
            </a:r>
            <a:r>
              <a:rPr lang="uk-UA" b="1" dirty="0" smtClean="0"/>
              <a:t>ОСОБИСТОЇ ПРИСУТНОСТІ осіб</a:t>
            </a:r>
            <a:r>
              <a:rPr lang="uk-UA" b="1" dirty="0"/>
              <a:t>, що одружуються.</a:t>
            </a:r>
            <a:r>
              <a:rPr lang="uk-UA" dirty="0"/>
              <a:t> Представництво </a:t>
            </a:r>
            <a:r>
              <a:rPr lang="uk-UA" b="1" dirty="0" smtClean="0"/>
              <a:t>НЕ ДОПУСКАЄТЬСЯ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Державна </a:t>
            </a:r>
            <a:r>
              <a:rPr lang="uk-UA" dirty="0"/>
              <a:t>реєстрація шлюбу засвідчується </a:t>
            </a:r>
            <a:r>
              <a:rPr lang="uk-UA" b="1" dirty="0" smtClean="0"/>
              <a:t>СВІДОЦТВОМ ПРО ШЛЮБ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реєстрація шлюбу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5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732381" cy="4464496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ТРИ ГРУПИ ПІДСТАВ ВИЗНАННЯ ШЛЮБУ НЕДІЙСНИМ: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І) підстави, за наявності яких шлюб є недійсним;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ІІ</a:t>
            </a:r>
            <a:r>
              <a:rPr lang="uk-UA" dirty="0"/>
              <a:t>) підстави, за наявності яких шлюб визнається недійсним в судовому </a:t>
            </a:r>
            <a:r>
              <a:rPr lang="uk-UA" dirty="0" smtClean="0"/>
              <a:t>порядку;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ІІІ</a:t>
            </a:r>
            <a:r>
              <a:rPr lang="uk-UA" dirty="0"/>
              <a:t>) підстави, за наявності яких шлюб </a:t>
            </a:r>
            <a:r>
              <a:rPr lang="uk-UA" i="1" dirty="0"/>
              <a:t>може бути</a:t>
            </a:r>
            <a:r>
              <a:rPr lang="uk-UA" dirty="0"/>
              <a:t> визнаний недійсним у судовому </a:t>
            </a:r>
            <a:r>
              <a:rPr lang="uk-UA" dirty="0" smtClean="0"/>
              <a:t>порядку.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Недійсність шлюбу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526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732381" cy="446449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Це такі </a:t>
            </a:r>
            <a:r>
              <a:rPr lang="uk-UA" b="1" dirty="0"/>
              <a:t>порушення, коли шлюб: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зареєстрований з недієздатною особою;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зареєстрований з особою, що вже перебуває в іншому зареєстрованому шлюбі;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зареєстрований між родичами прямої лінії споріднення, рідними братом та сестрою.</a:t>
            </a:r>
            <a:endParaRPr lang="ru-RU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При </a:t>
            </a:r>
            <a:r>
              <a:rPr lang="uk-UA" dirty="0"/>
              <a:t>наявності однієї із таких обставин </a:t>
            </a:r>
            <a:r>
              <a:rPr lang="uk-UA" b="1" dirty="0"/>
              <a:t>за заявою заінтересованої особи орган державної РАЦС </a:t>
            </a:r>
            <a:r>
              <a:rPr lang="uk-UA" b="1" dirty="0" smtClean="0"/>
              <a:t>АНУЛЮЄ актовий </a:t>
            </a:r>
            <a:r>
              <a:rPr lang="uk-UA" b="1" dirty="0"/>
              <a:t>запис про такий </a:t>
            </a:r>
            <a:r>
              <a:rPr lang="uk-UA" b="1" dirty="0" smtClean="0"/>
              <a:t>шлюб.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І. Підстави</a:t>
            </a:r>
            <a:r>
              <a:rPr lang="uk-UA" dirty="0">
                <a:solidFill>
                  <a:srgbClr val="FF0000"/>
                </a:solidFill>
              </a:rPr>
              <a:t>, за наявності яких шлюб є недійсним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964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732381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Рішення суду повинно ґрунтуватись на доведених в судовому засіданні обставинах, що свідчать про порушення умов укладання шлюбу. </a:t>
            </a:r>
            <a:r>
              <a:rPr lang="uk-UA" b="1" dirty="0"/>
              <a:t>Такими порушеннями є: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відсутність вільної згоди;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фіктивність шлюбу (укладення шлюбу без наміру створити сім'ю, тобто лише реєстрація шлюбу з метою досягнення якихось пільг та привілеїв, що випливають з його реєстрації (право на житло другого з подружжя, прав на майно другого з подружжя у випадку його смерті тощо)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>
                <a:solidFill>
                  <a:srgbClr val="FF0000"/>
                </a:solidFill>
              </a:rPr>
              <a:t>ІІ. Підстави</a:t>
            </a:r>
            <a:r>
              <a:rPr lang="uk-UA" sz="3600" dirty="0">
                <a:solidFill>
                  <a:srgbClr val="FF0000"/>
                </a:solidFill>
              </a:rPr>
              <a:t>, за наявності яких шлюб визнається недійсним в судовому </a:t>
            </a:r>
            <a:r>
              <a:rPr lang="uk-UA" sz="3600" dirty="0" smtClean="0">
                <a:solidFill>
                  <a:srgbClr val="FF0000"/>
                </a:solidFill>
              </a:rPr>
              <a:t>порядку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90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1. Сімейне законодавство України. Поняття про сім'ю та шлюб, умови укладення шлюбу, перешкоди до укладення шлюбу. </a:t>
            </a:r>
            <a:endParaRPr lang="en-US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2</a:t>
            </a: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 Припинення шлюбу. Визнання шлюбу недійсним.</a:t>
            </a:r>
          </a:p>
          <a:p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3</a:t>
            </a: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 </a:t>
            </a: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Особисті права та обов'язки подружжя та дітей. </a:t>
            </a:r>
            <a:endParaRPr lang="uk-UA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4</a:t>
            </a: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 </a:t>
            </a: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Шлюбний договір</a:t>
            </a: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5</a:t>
            </a:r>
            <a:r>
              <a:rPr lang="uk-UA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. </a:t>
            </a:r>
            <a:r>
              <a:rPr lang="uk-UA" b="1" dirty="0">
                <a:solidFill>
                  <a:srgbClr val="000000"/>
                </a:solidFill>
                <a:latin typeface="Arial Narrow" panose="020B0606020202030204" pitchFamily="34" charset="0"/>
              </a:rPr>
              <a:t>Майнові права та обов'язки подружжя та дітей. </a:t>
            </a:r>
            <a:endParaRPr lang="uk-UA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>План</a:t>
            </a:r>
            <a:r>
              <a:rPr lang="uk-UA" b="1" dirty="0" smtClean="0"/>
              <a:t> </a:t>
            </a:r>
            <a:r>
              <a:rPr lang="uk-UA" b="1" dirty="0">
                <a:solidFill>
                  <a:srgbClr val="FF0000"/>
                </a:solidFill>
              </a:rPr>
              <a:t>лекційного</a:t>
            </a:r>
            <a:r>
              <a:rPr lang="uk-UA" b="1" dirty="0"/>
              <a:t> </a:t>
            </a:r>
            <a:r>
              <a:rPr lang="uk-UA" b="1" dirty="0">
                <a:solidFill>
                  <a:srgbClr val="FF0000"/>
                </a:solidFill>
              </a:rPr>
              <a:t>заняття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7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732381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Правові наслідки, які можуть настати в зв'язку з порушенням умов укладення шлюбу, цілком залежать від суддівського розсуду: суд може або визнати шлюб дійсним, незважаючи на порушення, або, зважаючи на них, визнати шлюб недійсним. </a:t>
            </a:r>
            <a:r>
              <a:rPr lang="uk-UA" b="1" dirty="0"/>
              <a:t>Такими підставами є: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недосягнення шлюбного віку;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приховання тяжкої або небезпечної для членів сім'ї хвороби одним із подружжя;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укладення шлюбу між усиновлювачем та усиновленою ним дитиною, двоюрідними братом та сестрою, тіткою, дядьком та племінником, племінницею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FF0000"/>
                </a:solidFill>
              </a:rPr>
              <a:t>ІІІ. П</a:t>
            </a:r>
            <a:r>
              <a:rPr lang="uk-UA" sz="3100" dirty="0" smtClean="0">
                <a:solidFill>
                  <a:srgbClr val="FF0000"/>
                </a:solidFill>
              </a:rPr>
              <a:t>ідстави</a:t>
            </a:r>
            <a:r>
              <a:rPr lang="uk-UA" sz="3100" dirty="0">
                <a:solidFill>
                  <a:srgbClr val="FF0000"/>
                </a:solidFill>
              </a:rPr>
              <a:t>, за наявності яких шлюб </a:t>
            </a:r>
            <a:r>
              <a:rPr lang="uk-UA" sz="3100" i="1" dirty="0">
                <a:solidFill>
                  <a:srgbClr val="FF0000"/>
                </a:solidFill>
              </a:rPr>
              <a:t>може бути</a:t>
            </a:r>
            <a:r>
              <a:rPr lang="uk-UA" sz="3100" dirty="0">
                <a:solidFill>
                  <a:srgbClr val="FF0000"/>
                </a:solidFill>
              </a:rPr>
              <a:t> визнаний недійсним у судовому </a:t>
            </a:r>
            <a:r>
              <a:rPr lang="uk-UA" sz="3100" dirty="0" smtClean="0">
                <a:solidFill>
                  <a:srgbClr val="FF0000"/>
                </a:solidFill>
              </a:rPr>
              <a:t>порядку</a:t>
            </a:r>
            <a:endParaRPr lang="ru-RU" sz="3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42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732381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можуть бути як особистого так і майнового характеру</a:t>
            </a:r>
            <a:r>
              <a:rPr lang="uk-UA" dirty="0"/>
              <a:t>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анулюються усі подружні права та обов'язки;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майно, набуте за цей період, вважається таким, що належить квазіподружжю на праві спільної часткової власності;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одержані одним із квазіподружжя аліменти підлягають поверненню, але не більше ніж за три роки;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набуте у зв'язку із реєстрацією шлюбу прізвище підлягає зміні на дошлюбне;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5) особа може бути виселена із житлового приміщення другої сторони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Правові наслідки недійсності шлюбу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992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804389" cy="460851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Є аналогічними наслідкам </a:t>
            </a:r>
            <a:r>
              <a:rPr lang="uk-UA" b="1" dirty="0"/>
              <a:t>розірвання </a:t>
            </a:r>
            <a:r>
              <a:rPr lang="uk-UA" b="1" dirty="0" smtClean="0"/>
              <a:t>шлюбу: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dirty="0" smtClean="0"/>
              <a:t>1) поділ </a:t>
            </a:r>
            <a:r>
              <a:rPr lang="uk-UA" dirty="0"/>
              <a:t>майна за правилами про поділ спільної сумісної власності подружжя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2) залишається право на вибір прізвища (набутого в шлюбі чи дошлюбного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3) залишається право на аліменти та на житлове приміщення, в які ця особа вселилися у зв'язку із вступом у шлюб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Правові наслідки недійсності шлюбу </a:t>
            </a:r>
            <a:r>
              <a:rPr lang="uk-UA" sz="2400" b="1" dirty="0" smtClean="0">
                <a:solidFill>
                  <a:srgbClr val="FF0000"/>
                </a:solidFill>
              </a:rPr>
              <a:t>для особи,</a:t>
            </a:r>
            <a:r>
              <a:rPr lang="uk-UA" sz="2400" b="1" dirty="0">
                <a:solidFill>
                  <a:srgbClr val="FF0000"/>
                </a:solidFill>
              </a:rPr>
              <a:t> яка, вступаючи у шлюбні відносини, не знала і не повинна була знати про наявні перешкоди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757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804389" cy="4464496"/>
          </a:xfrm>
        </p:spPr>
        <p:txBody>
          <a:bodyPr/>
          <a:lstStyle/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b="1" dirty="0" smtClean="0"/>
              <a:t>Припинення шлюбу </a:t>
            </a:r>
            <a:r>
              <a:rPr lang="uk-UA" dirty="0" smtClean="0"/>
              <a:t>–</a:t>
            </a:r>
            <a:r>
              <a:rPr lang="uk-UA" b="1" dirty="0" smtClean="0"/>
              <a:t> </a:t>
            </a:r>
            <a:r>
              <a:rPr lang="uk-UA" dirty="0" smtClean="0"/>
              <a:t>припинення правовідносин між подружжям, зумовлене настанням певних юридичних фактів (підстав).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Підстави припинення шлюбу: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смерть одного з подружжя;</a:t>
            </a:r>
          </a:p>
          <a:p>
            <a:pPr marL="0" indent="0">
              <a:buNone/>
            </a:pPr>
            <a:r>
              <a:rPr lang="uk-UA" dirty="0" smtClean="0"/>
              <a:t>2) оголошення одного з подружжя померлим;</a:t>
            </a:r>
          </a:p>
          <a:p>
            <a:pPr marL="0" indent="0">
              <a:buNone/>
            </a:pPr>
            <a:r>
              <a:rPr lang="uk-UA" dirty="0" smtClean="0"/>
              <a:t>3) розірвання шлюбу.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Припинення шлюбу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906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порядки розірвання шлюбу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Спрощений</a:t>
            </a:r>
          </a:p>
          <a:p>
            <a:pPr marL="0" indent="0">
              <a:buNone/>
            </a:pPr>
            <a:r>
              <a:rPr lang="uk-UA" dirty="0"/>
              <a:t>здійснюється органами державної реєстрації актів цивільного стану: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1) за </a:t>
            </a:r>
            <a:r>
              <a:rPr lang="uk-UA" dirty="0"/>
              <a:t>заявою подружжя, за умови відсутності у них </a:t>
            </a:r>
            <a:r>
              <a:rPr lang="uk-UA" dirty="0" smtClean="0"/>
              <a:t>дітей;</a:t>
            </a:r>
          </a:p>
          <a:p>
            <a:pPr marL="0" indent="0">
              <a:buNone/>
            </a:pPr>
            <a:r>
              <a:rPr lang="uk-UA" dirty="0"/>
              <a:t>2) за заявою одного з подружжя, якщо другий визнаний судом безвісно відсутнім або визнаний недієздатним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Судовий</a:t>
            </a:r>
          </a:p>
          <a:p>
            <a:pPr marL="0" indent="0" algn="ctr">
              <a:buNone/>
            </a:pPr>
            <a:r>
              <a:rPr lang="uk-UA" dirty="0"/>
              <a:t>Якщо є взаємна згода осіб на припинення подружніх відносин між ними, але вони мають спільних дітей, то відповідну заяву вони можуть подати лише до </a:t>
            </a:r>
            <a:r>
              <a:rPr lang="uk-UA" dirty="0" smtClean="0"/>
              <a:t>суду (окреме провадження). Якщо спір </a:t>
            </a:r>
            <a:r>
              <a:rPr lang="uk-UA" dirty="0" smtClean="0">
                <a:latin typeface="Calibri"/>
                <a:cs typeface="Calibri"/>
              </a:rPr>
              <a:t>‒ позовне провадження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61838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Правові наслідки припинення шлюбу: </a:t>
            </a:r>
            <a:r>
              <a:rPr lang="uk-UA" sz="2800" dirty="0">
                <a:solidFill>
                  <a:srgbClr val="FF0000"/>
                </a:solidFill>
              </a:rPr>
              <a:t>припинення прав та обов'язків подружжя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Основним наслідком особистого </a:t>
            </a:r>
            <a:r>
              <a:rPr lang="uk-UA" b="1" dirty="0"/>
              <a:t>немайнового характеру</a:t>
            </a:r>
            <a:r>
              <a:rPr lang="uk-UA" dirty="0"/>
              <a:t> є право на залишення прізвища, набутого в шлюбі, або повернення дошлюбного прізвища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Основним наслідком </a:t>
            </a:r>
            <a:r>
              <a:rPr lang="uk-UA" b="1" dirty="0"/>
              <a:t>майнового характеру</a:t>
            </a:r>
            <a:r>
              <a:rPr lang="uk-UA" dirty="0"/>
              <a:t> </a:t>
            </a:r>
            <a:r>
              <a:rPr lang="uk-UA" dirty="0" smtClean="0"/>
              <a:t>є припинення </a:t>
            </a:r>
            <a:r>
              <a:rPr lang="uk-UA" dirty="0"/>
              <a:t>дії принципу спільності щодо майна, яке колишнє подружжя набуватимуть у майбутньому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9660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Особисті немайнові відносини </a:t>
            </a:r>
            <a:r>
              <a:rPr lang="uk-UA" b="1" dirty="0" smtClean="0"/>
              <a:t>за </a:t>
            </a:r>
            <a:r>
              <a:rPr lang="uk-UA" b="1" dirty="0"/>
              <a:t>участю подружжя – </a:t>
            </a:r>
            <a:r>
              <a:rPr lang="uk-UA" dirty="0"/>
              <a:t>врегульовані нормами </a:t>
            </a:r>
            <a:r>
              <a:rPr lang="uk-UA" dirty="0" smtClean="0"/>
              <a:t>сімейного права відносини </a:t>
            </a:r>
            <a:r>
              <a:rPr lang="uk-UA" dirty="0"/>
              <a:t>з приводу особистих немайнових благ та інтересів осіб, що перебувають у </a:t>
            </a:r>
            <a:r>
              <a:rPr lang="uk-UA" dirty="0" smtClean="0"/>
              <a:t>шлюбі.</a:t>
            </a:r>
          </a:p>
          <a:p>
            <a:pPr marL="0" indent="0">
              <a:buNone/>
            </a:pPr>
            <a:r>
              <a:rPr lang="uk-UA" b="1" dirty="0"/>
              <a:t>СК України відносить до особистих немайнових прав подружжя:</a:t>
            </a:r>
            <a:endParaRPr lang="ru-RU" b="1" dirty="0"/>
          </a:p>
          <a:p>
            <a:pPr marL="0" indent="0">
              <a:buNone/>
            </a:pPr>
            <a:r>
              <a:rPr lang="uk-UA" dirty="0"/>
              <a:t>1) право на </a:t>
            </a:r>
            <a:r>
              <a:rPr lang="uk-UA" dirty="0" smtClean="0"/>
              <a:t>материнство </a:t>
            </a:r>
            <a:r>
              <a:rPr lang="uk-UA" dirty="0"/>
              <a:t>(ст. 49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2) право на батьківство (ст. 50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3) право на повагу до своєї індивідуальності (ст. 51 СК України)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 О</a:t>
            </a:r>
            <a:r>
              <a:rPr lang="uk-UA" b="1" cap="all" dirty="0" smtClean="0">
                <a:solidFill>
                  <a:srgbClr val="FF0000"/>
                </a:solidFill>
              </a:rPr>
              <a:t>собисті немайнові права та обов’язки подружжя</a:t>
            </a:r>
            <a:endParaRPr lang="uk-UA" b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30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732381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4) право на фізичний та духовний розвиток (ст. 52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5) право на зміну прізвища (ст. 53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на розподіл обов'язків та спільне вирішення питань життя сім'ї (ст. 54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на свободу та особисту недоторканність (ст. 56 СК України</a:t>
            </a:r>
            <a:r>
              <a:rPr lang="uk-UA" dirty="0" smtClean="0"/>
              <a:t>).</a:t>
            </a:r>
          </a:p>
          <a:p>
            <a:pPr marL="0" indent="0" algn="just">
              <a:buNone/>
            </a:pPr>
            <a:r>
              <a:rPr lang="uk-UA" b="1" dirty="0"/>
              <a:t>До особистих немайнових прав можуть бути віднесені</a:t>
            </a:r>
            <a:r>
              <a:rPr lang="uk-UA" dirty="0"/>
              <a:t> також інші права, передбачені сімейним законодавством, зокрема, права, пов'язані з визначенням походження дитини (ст.ст. 123, 124 СК України), усиновленням (ст. 207 СК України</a:t>
            </a:r>
            <a:r>
              <a:rPr lang="uk-UA" dirty="0" smtClean="0"/>
              <a:t>) тощо.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uk-UA" sz="2400" b="1" dirty="0" smtClean="0">
                <a:solidFill>
                  <a:srgbClr val="FF0000"/>
                </a:solidFill>
              </a:rPr>
              <a:t>Особисті немайнові права подружжя (продовження):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97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Особисті немайнові обов'язки </a:t>
            </a:r>
            <a:r>
              <a:rPr lang="uk-UA" b="1" dirty="0" smtClean="0">
                <a:solidFill>
                  <a:srgbClr val="FF0000"/>
                </a:solidFill>
              </a:rPr>
              <a:t>батьків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1) обов'язок забрати дитину із пологового будинку чи іншого закладу охорони здоров'я;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обов'язок зареєструвати народження дитини не пізніше одного місяця;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обов'язок визначити прізвище, ім'я та по батькові дитини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В</a:t>
            </a:r>
            <a:r>
              <a:rPr lang="uk-UA" dirty="0" smtClean="0"/>
              <a:t>изначальними </a:t>
            </a:r>
            <a:r>
              <a:rPr lang="uk-UA" dirty="0"/>
              <a:t>є </a:t>
            </a:r>
            <a:r>
              <a:rPr lang="uk-UA" b="1" dirty="0"/>
              <a:t>право та обов'язок</a:t>
            </a:r>
            <a:r>
              <a:rPr lang="uk-UA" dirty="0"/>
              <a:t> батьків виховувати свою дитину, піклуватися про стан її здоров'я, фізичний, психічний, духовний розвиток, забезпечити здобуття нею освіти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2959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Підстави </a:t>
            </a:r>
            <a:r>
              <a:rPr lang="uk-UA" b="1" dirty="0">
                <a:solidFill>
                  <a:srgbClr val="FF0000"/>
                </a:solidFill>
              </a:rPr>
              <a:t>позбавлення батьківських прав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7504" y="1591056"/>
            <a:ext cx="8359840" cy="4535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1) не </a:t>
            </a:r>
            <a:r>
              <a:rPr lang="ru-RU" b="1" dirty="0"/>
              <a:t>забрали </a:t>
            </a:r>
            <a:r>
              <a:rPr lang="ru-RU" b="1" dirty="0" err="1"/>
              <a:t>дитину</a:t>
            </a:r>
            <a:r>
              <a:rPr lang="ru-RU" b="1" dirty="0"/>
              <a:t> з </a:t>
            </a:r>
            <a:r>
              <a:rPr lang="ru-RU" b="1" dirty="0" err="1"/>
              <a:t>пологового</a:t>
            </a:r>
            <a:r>
              <a:rPr lang="ru-RU" b="1" dirty="0"/>
              <a:t> </a:t>
            </a:r>
            <a:r>
              <a:rPr lang="ru-RU" b="1" dirty="0" err="1"/>
              <a:t>будинку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з </a:t>
            </a:r>
            <a:r>
              <a:rPr lang="ru-RU" b="1" dirty="0" err="1"/>
              <a:t>іншого</a:t>
            </a:r>
            <a:r>
              <a:rPr lang="ru-RU" b="1" dirty="0"/>
              <a:t> закладу </a:t>
            </a:r>
            <a:r>
              <a:rPr lang="ru-RU" b="1" dirty="0" err="1"/>
              <a:t>охорони</a:t>
            </a:r>
            <a:r>
              <a:rPr lang="ru-RU" b="1" dirty="0"/>
              <a:t> </a:t>
            </a:r>
            <a:r>
              <a:rPr lang="ru-RU" b="1" dirty="0" err="1"/>
              <a:t>здоров'я</a:t>
            </a:r>
            <a:r>
              <a:rPr lang="ru-RU" b="1" dirty="0"/>
              <a:t> без </a:t>
            </a:r>
            <a:r>
              <a:rPr lang="ru-RU" b="1" dirty="0" err="1"/>
              <a:t>поважної</a:t>
            </a:r>
            <a:r>
              <a:rPr lang="ru-RU" b="1" dirty="0"/>
              <a:t> причини і </a:t>
            </a:r>
            <a:r>
              <a:rPr lang="ru-RU" b="1" dirty="0" err="1"/>
              <a:t>протягом</a:t>
            </a:r>
            <a:r>
              <a:rPr lang="ru-RU" b="1" dirty="0"/>
              <a:t> шести </a:t>
            </a:r>
            <a:r>
              <a:rPr lang="ru-RU" b="1" dirty="0" err="1"/>
              <a:t>місяців</a:t>
            </a:r>
            <a:r>
              <a:rPr lang="ru-RU" b="1" dirty="0"/>
              <a:t> не </a:t>
            </a:r>
            <a:r>
              <a:rPr lang="ru-RU" b="1" dirty="0" err="1"/>
              <a:t>виявляли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неї</a:t>
            </a:r>
            <a:r>
              <a:rPr lang="ru-RU" b="1" dirty="0"/>
              <a:t> </a:t>
            </a:r>
            <a:r>
              <a:rPr lang="ru-RU" b="1" dirty="0" err="1"/>
              <a:t>батьківського</a:t>
            </a:r>
            <a:r>
              <a:rPr lang="ru-RU" b="1" dirty="0"/>
              <a:t> </a:t>
            </a:r>
            <a:r>
              <a:rPr lang="ru-RU" b="1" dirty="0" err="1"/>
              <a:t>піклування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) </a:t>
            </a:r>
            <a:r>
              <a:rPr lang="ru-RU" b="1" dirty="0" err="1"/>
              <a:t>ухиляються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своїх</a:t>
            </a:r>
            <a:r>
              <a:rPr lang="ru-RU" b="1" dirty="0"/>
              <a:t> </a:t>
            </a:r>
            <a:r>
              <a:rPr lang="ru-RU" b="1" dirty="0" err="1"/>
              <a:t>обов'язків</a:t>
            </a:r>
            <a:r>
              <a:rPr lang="ru-RU" b="1" dirty="0"/>
              <a:t> по </a:t>
            </a:r>
            <a:r>
              <a:rPr lang="ru-RU" b="1" dirty="0" err="1"/>
              <a:t>вихованню</a:t>
            </a:r>
            <a:r>
              <a:rPr lang="ru-RU" b="1" dirty="0"/>
              <a:t> </a:t>
            </a:r>
            <a:r>
              <a:rPr lang="ru-RU" b="1" dirty="0" err="1"/>
              <a:t>дитини</a:t>
            </a:r>
            <a:r>
              <a:rPr lang="ru-RU" b="1" dirty="0"/>
              <a:t>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</a:t>
            </a:r>
            <a:r>
              <a:rPr lang="ru-RU" b="1" dirty="0"/>
              <a:t>) </a:t>
            </a:r>
            <a:r>
              <a:rPr lang="ru-RU" b="1" dirty="0" err="1"/>
              <a:t>жорстоко</a:t>
            </a:r>
            <a:r>
              <a:rPr lang="ru-RU" b="1" dirty="0"/>
              <a:t> </a:t>
            </a:r>
            <a:r>
              <a:rPr lang="ru-RU" b="1" dirty="0" err="1"/>
              <a:t>поводяться</a:t>
            </a:r>
            <a:r>
              <a:rPr lang="ru-RU" b="1" dirty="0"/>
              <a:t> з </a:t>
            </a:r>
            <a:r>
              <a:rPr lang="ru-RU" b="1" dirty="0" err="1"/>
              <a:t>дитиною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r>
              <a:rPr lang="ru-RU" b="1" dirty="0" smtClean="0"/>
              <a:t>4</a:t>
            </a:r>
            <a:r>
              <a:rPr lang="ru-RU" b="1" dirty="0"/>
              <a:t>) є </a:t>
            </a:r>
            <a:r>
              <a:rPr lang="ru-RU" b="1" dirty="0" err="1"/>
              <a:t>хронічними</a:t>
            </a:r>
            <a:r>
              <a:rPr lang="ru-RU" b="1" dirty="0"/>
              <a:t> </a:t>
            </a:r>
            <a:r>
              <a:rPr lang="ru-RU" b="1" dirty="0" err="1"/>
              <a:t>алкоголіками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наркоманами;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5</a:t>
            </a:r>
            <a:r>
              <a:rPr lang="ru-RU" b="1" dirty="0"/>
              <a:t>) </a:t>
            </a:r>
            <a:r>
              <a:rPr lang="ru-RU" b="1" dirty="0" err="1"/>
              <a:t>вдаються</a:t>
            </a:r>
            <a:r>
              <a:rPr lang="ru-RU" b="1" dirty="0"/>
              <a:t> до будь-</a:t>
            </a:r>
            <a:r>
              <a:rPr lang="ru-RU" b="1" dirty="0" err="1"/>
              <a:t>яких</a:t>
            </a:r>
            <a:r>
              <a:rPr lang="ru-RU" b="1" dirty="0"/>
              <a:t> </a:t>
            </a:r>
            <a:r>
              <a:rPr lang="ru-RU" b="1" dirty="0" err="1"/>
              <a:t>видів</a:t>
            </a:r>
            <a:r>
              <a:rPr lang="ru-RU" b="1" dirty="0"/>
              <a:t> </a:t>
            </a:r>
            <a:r>
              <a:rPr lang="ru-RU" b="1" dirty="0" err="1"/>
              <a:t>експлуатації</a:t>
            </a:r>
            <a:r>
              <a:rPr lang="ru-RU" b="1" dirty="0"/>
              <a:t> </a:t>
            </a:r>
            <a:r>
              <a:rPr lang="ru-RU" b="1" dirty="0" err="1"/>
              <a:t>дитини</a:t>
            </a:r>
            <a:r>
              <a:rPr lang="ru-RU" b="1" dirty="0"/>
              <a:t>, </a:t>
            </a:r>
            <a:r>
              <a:rPr lang="ru-RU" b="1" dirty="0" err="1"/>
              <a:t>примушують</a:t>
            </a:r>
            <a:r>
              <a:rPr lang="ru-RU" b="1" dirty="0"/>
              <a:t> </a:t>
            </a:r>
            <a:r>
              <a:rPr lang="ru-RU" b="1" dirty="0" err="1"/>
              <a:t>її</a:t>
            </a:r>
            <a:r>
              <a:rPr lang="ru-RU" b="1" dirty="0"/>
              <a:t> до </a:t>
            </a:r>
            <a:r>
              <a:rPr lang="ru-RU" b="1" dirty="0" err="1"/>
              <a:t>жебракування</a:t>
            </a:r>
            <a:r>
              <a:rPr lang="ru-RU" b="1" dirty="0"/>
              <a:t> та </a:t>
            </a:r>
            <a:r>
              <a:rPr lang="ru-RU" b="1" dirty="0" err="1"/>
              <a:t>бродяжництва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r>
              <a:rPr lang="ru-RU" b="1" dirty="0" smtClean="0"/>
              <a:t>6</a:t>
            </a:r>
            <a:r>
              <a:rPr lang="ru-RU" b="1" dirty="0"/>
              <a:t>) </a:t>
            </a:r>
            <a:r>
              <a:rPr lang="ru-RU" b="1" dirty="0" err="1"/>
              <a:t>засуджені</a:t>
            </a:r>
            <a:r>
              <a:rPr lang="ru-RU" b="1" dirty="0"/>
              <a:t> за </a:t>
            </a:r>
            <a:r>
              <a:rPr lang="ru-RU" b="1" dirty="0" err="1"/>
              <a:t>вчинення</a:t>
            </a:r>
            <a:r>
              <a:rPr lang="ru-RU" b="1" dirty="0"/>
              <a:t> </a:t>
            </a:r>
            <a:r>
              <a:rPr lang="ru-RU" b="1" dirty="0" err="1"/>
              <a:t>умисного</a:t>
            </a:r>
            <a:r>
              <a:rPr lang="ru-RU" b="1" dirty="0"/>
              <a:t> </a:t>
            </a:r>
            <a:r>
              <a:rPr lang="ru-RU" b="1" dirty="0" err="1"/>
              <a:t>злочину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дитини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657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Сімейний кодекс України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23528" y="2679192"/>
            <a:ext cx="8143816" cy="3447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СК України складається з семи розділів: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І. Загальні положення;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IІ. Шлюб. Права та обов'язки подружжя;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ІІІ. Права та обов'язки матері, батька і дитини;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IV. Влаштування дітей-сиріт і дітей, позбавлених батьківського піклування;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V. Права та обов'язки інших членів сім'ї та родичів;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VI. Особливості усиновлення дітей громадянами України, які проживають за її межами та іноземцями;</a:t>
            </a:r>
            <a:endParaRPr lang="ru-RU" b="1" dirty="0"/>
          </a:p>
          <a:p>
            <a:pPr marL="0" indent="0">
              <a:buNone/>
            </a:pPr>
            <a:r>
              <a:rPr lang="uk-UA" b="1" dirty="0"/>
              <a:t>VII. Прикінцеві положення.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23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позов </a:t>
            </a:r>
            <a:r>
              <a:rPr lang="uk-UA" b="1" dirty="0">
                <a:solidFill>
                  <a:srgbClr val="FF0000"/>
                </a:solidFill>
              </a:rPr>
              <a:t>про позбавлення батьківських прав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88840"/>
            <a:ext cx="3822192" cy="4137640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Право на звернення до суду </a:t>
            </a:r>
            <a:r>
              <a:rPr lang="uk-UA" b="1" dirty="0" smtClean="0"/>
              <a:t>мають:</a:t>
            </a:r>
          </a:p>
          <a:p>
            <a:pPr marL="0" indent="0">
              <a:buNone/>
            </a:pPr>
            <a:r>
              <a:rPr lang="uk-UA" dirty="0"/>
              <a:t>1) один з батьків;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опікун;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піклувальник;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особа, в сім'ї якої проживає дитина;</a:t>
            </a:r>
            <a:endParaRPr lang="ru-RU" dirty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5) заклад охорони здоров'я, навчальний або інший дитячий заклад, в якому вона перебуває;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орган опіки та піклування;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прокурор;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8) сама дитина, яка досягла чотирнадцяти років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4629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Правові </a:t>
            </a:r>
            <a:r>
              <a:rPr lang="uk-UA" sz="3600" b="1" dirty="0">
                <a:solidFill>
                  <a:srgbClr val="FF0000"/>
                </a:solidFill>
              </a:rPr>
              <a:t>наслідки позбавлення батьківських прав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060848"/>
            <a:ext cx="3822192" cy="409536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/>
              <a:t>Особа, позбавлена батьківських прав: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1) втрачає особисті немайнові права щодо дитини та звільняється від обов'язків щодо її виховання;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перестає бути законним представником дитини;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втрачає права на пільги та державну допомогу, що надаються сім'ям з дітьми;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4) не може бути усиновлювачем, опікуном та піклувальником;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5) не може одержати в майбутньому тих майнових прав, пов'язаних із батьківством, які вона могла б мати у разі своєї непрацездатності (право на утримання від дитини, право на пенсію та відшкодування шкоди у разі втрати годувальника, право на спадкування);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6) втрачає інші права, засновані на спорідненості з дитиною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8559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4400" dirty="0" smtClean="0"/>
          </a:p>
          <a:p>
            <a:pPr marL="0" indent="0" algn="just">
              <a:buNone/>
            </a:pPr>
            <a:r>
              <a:rPr lang="uk-UA" sz="4400" dirty="0" smtClean="0"/>
              <a:t>Особа</a:t>
            </a:r>
            <a:r>
              <a:rPr lang="uk-UA" sz="4400" dirty="0"/>
              <a:t>, позбавлена батьківських прав, </a:t>
            </a:r>
            <a:r>
              <a:rPr lang="uk-UA" sz="4400" b="1" dirty="0" smtClean="0"/>
              <a:t>НЕ ЗВІЛЬНЯЄТЬСЯ </a:t>
            </a:r>
            <a:r>
              <a:rPr lang="uk-UA" sz="4400" b="1" dirty="0"/>
              <a:t>від обов'язку щодо утримання дитини</a:t>
            </a: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Важливо!!!!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526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При задоволенні позову щодо позбавлення батьківських прав </a:t>
            </a:r>
            <a:r>
              <a:rPr lang="uk-UA" b="1" dirty="0" smtClean="0"/>
              <a:t>СУД ОДНОЧАСНО ПРИЙМАЄ РІШЕННЯ ПРО СТЯГНЕННЯ АЛІМЕНТІВ НА ДИТИНУ</a:t>
            </a:r>
            <a:r>
              <a:rPr lang="uk-UA" dirty="0" smtClean="0"/>
              <a:t>. </a:t>
            </a:r>
            <a:r>
              <a:rPr lang="uk-UA" dirty="0"/>
              <a:t>У разі якщо мати, батько або інші законні представники дитини відмовляються отримувати аліменти від особи, позбавленої батьківських прав, суд приймає рішення про перерахування аліментів на особистий рахунок дитини у відділенні Державного ощадного банку України та зобов’язує матір, батька або інших законних представників дитини відкрити зазначений особистий рахунок </a:t>
            </a:r>
            <a:r>
              <a:rPr lang="uk-UA" b="1" dirty="0" smtClean="0"/>
              <a:t>У МІСЯЧНИЙ СТРОК З ДНЯ НАБРАННЯ ЗАКОННОЇ СИЛИ РІШЕННЯМ СУДУ</a:t>
            </a:r>
            <a:r>
              <a:rPr lang="uk-UA" dirty="0" smtClean="0"/>
              <a:t>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Важливо!!!!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8216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– </a:t>
            </a:r>
            <a:r>
              <a:rPr lang="ru-RU" b="1" dirty="0" err="1"/>
              <a:t>це</a:t>
            </a:r>
            <a:r>
              <a:rPr lang="ru-RU" b="1" dirty="0"/>
              <a:t> угода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питань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r>
              <a:rPr lang="ru-RU" b="1" dirty="0" err="1"/>
              <a:t>сім'ї</a:t>
            </a:r>
            <a:r>
              <a:rPr lang="ru-RU" b="1" dirty="0"/>
              <a:t>, в </a:t>
            </a:r>
            <a:r>
              <a:rPr lang="ru-RU" b="1" dirty="0" err="1"/>
              <a:t>якій</a:t>
            </a:r>
            <a:r>
              <a:rPr lang="ru-RU" b="1" dirty="0"/>
              <a:t> </a:t>
            </a:r>
            <a:r>
              <a:rPr lang="ru-RU" b="1" dirty="0" err="1"/>
              <a:t>передбачені</a:t>
            </a:r>
            <a:r>
              <a:rPr lang="ru-RU" b="1" dirty="0"/>
              <a:t> </a:t>
            </a:r>
            <a:r>
              <a:rPr lang="ru-RU" b="1" dirty="0" err="1"/>
              <a:t>майнові</a:t>
            </a:r>
            <a:r>
              <a:rPr lang="ru-RU" b="1" dirty="0"/>
              <a:t> права і </a:t>
            </a:r>
            <a:r>
              <a:rPr lang="ru-RU" b="1" dirty="0" err="1"/>
              <a:t>обов'язки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укладено</a:t>
            </a:r>
            <a:r>
              <a:rPr lang="ru-RU" b="1" dirty="0"/>
              <a:t> особами, </a:t>
            </a:r>
            <a:r>
              <a:rPr lang="ru-RU" b="1" dirty="0" err="1"/>
              <a:t>які</a:t>
            </a:r>
            <a:r>
              <a:rPr lang="ru-RU" b="1" dirty="0"/>
              <a:t> подали </a:t>
            </a:r>
            <a:r>
              <a:rPr lang="ru-RU" b="1" dirty="0" err="1"/>
              <a:t>заяву</a:t>
            </a:r>
            <a:r>
              <a:rPr lang="ru-RU" b="1" dirty="0"/>
              <a:t> про </a:t>
            </a:r>
            <a:r>
              <a:rPr lang="ru-RU" b="1" dirty="0" err="1"/>
              <a:t>реєстрацію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подружжям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укладено</a:t>
            </a:r>
            <a:r>
              <a:rPr lang="ru-RU" b="1" dirty="0"/>
              <a:t> до </a:t>
            </a:r>
            <a:r>
              <a:rPr lang="ru-RU" b="1" dirty="0" err="1"/>
              <a:t>реєстрації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, </a:t>
            </a:r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набирає</a:t>
            </a:r>
            <a:r>
              <a:rPr lang="ru-RU" b="1" dirty="0"/>
              <a:t> </a:t>
            </a:r>
            <a:r>
              <a:rPr lang="ru-RU" b="1" dirty="0" err="1"/>
              <a:t>чинності</a:t>
            </a:r>
            <a:r>
              <a:rPr lang="ru-RU" b="1" dirty="0"/>
              <a:t> у день </a:t>
            </a:r>
            <a:r>
              <a:rPr lang="ru-RU" b="1" dirty="0" err="1"/>
              <a:t>реєстрації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.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укладено</a:t>
            </a:r>
            <a:r>
              <a:rPr lang="ru-RU" b="1" dirty="0"/>
              <a:t> </a:t>
            </a:r>
            <a:r>
              <a:rPr lang="ru-RU" b="1" dirty="0" err="1"/>
              <a:t>подружжям</a:t>
            </a:r>
            <a:r>
              <a:rPr lang="ru-RU" b="1" dirty="0"/>
              <a:t>, </a:t>
            </a:r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набирає</a:t>
            </a:r>
            <a:r>
              <a:rPr lang="ru-RU" b="1" dirty="0"/>
              <a:t> </a:t>
            </a:r>
            <a:r>
              <a:rPr lang="ru-RU" b="1" dirty="0" err="1"/>
              <a:t>чинності</a:t>
            </a:r>
            <a:r>
              <a:rPr lang="ru-RU" b="1" dirty="0"/>
              <a:t> у день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нотаріального</a:t>
            </a:r>
            <a:r>
              <a:rPr lang="ru-RU" b="1" dirty="0"/>
              <a:t> </a:t>
            </a:r>
            <a:r>
              <a:rPr lang="ru-RU" b="1" dirty="0" err="1"/>
              <a:t>посвідчення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714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Шлюбним</a:t>
            </a:r>
            <a:r>
              <a:rPr lang="ru-RU" b="1" dirty="0"/>
              <a:t> договором </a:t>
            </a:r>
            <a:r>
              <a:rPr lang="ru-RU" b="1" dirty="0" err="1"/>
              <a:t>регулюються</a:t>
            </a:r>
            <a:r>
              <a:rPr lang="ru-RU" b="1" dirty="0"/>
              <a:t> </a:t>
            </a:r>
            <a:r>
              <a:rPr lang="ru-RU" b="1" dirty="0" err="1"/>
              <a:t>майнові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</a:t>
            </a:r>
            <a:r>
              <a:rPr lang="ru-RU" b="1" dirty="0" err="1"/>
              <a:t>подружжям</a:t>
            </a:r>
            <a:r>
              <a:rPr lang="ru-RU" b="1" dirty="0"/>
              <a:t>, </a:t>
            </a:r>
            <a:r>
              <a:rPr lang="ru-RU" b="1" dirty="0" err="1"/>
              <a:t>визначаються</a:t>
            </a:r>
            <a:r>
              <a:rPr lang="ru-RU" b="1" dirty="0"/>
              <a:t> </a:t>
            </a:r>
            <a:r>
              <a:rPr lang="ru-RU" b="1" dirty="0" err="1"/>
              <a:t>їхні</a:t>
            </a:r>
            <a:r>
              <a:rPr lang="ru-RU" b="1" dirty="0"/>
              <a:t> </a:t>
            </a:r>
            <a:r>
              <a:rPr lang="ru-RU" b="1" dirty="0" err="1"/>
              <a:t>майнові</a:t>
            </a:r>
            <a:r>
              <a:rPr lang="ru-RU" b="1" dirty="0"/>
              <a:t> права та </a:t>
            </a:r>
            <a:r>
              <a:rPr lang="ru-RU" b="1" dirty="0" err="1"/>
              <a:t>обов'язки</a:t>
            </a:r>
            <a:r>
              <a:rPr lang="ru-RU" b="1" dirty="0"/>
              <a:t>. </a:t>
            </a:r>
            <a:r>
              <a:rPr lang="ru-RU" b="1" dirty="0" err="1"/>
              <a:t>Шлюбним</a:t>
            </a:r>
            <a:r>
              <a:rPr lang="ru-RU" b="1" dirty="0"/>
              <a:t> договором </a:t>
            </a:r>
            <a:r>
              <a:rPr lang="ru-RU" b="1" dirty="0" err="1"/>
              <a:t>можуть</a:t>
            </a:r>
            <a:r>
              <a:rPr lang="ru-RU" b="1" dirty="0"/>
              <a:t> бути </a:t>
            </a:r>
            <a:r>
              <a:rPr lang="ru-RU" b="1" dirty="0" err="1"/>
              <a:t>визначені</a:t>
            </a:r>
            <a:r>
              <a:rPr lang="ru-RU" b="1" dirty="0"/>
              <a:t> </a:t>
            </a:r>
            <a:r>
              <a:rPr lang="ru-RU" b="1" dirty="0" err="1"/>
              <a:t>майнові</a:t>
            </a:r>
            <a:r>
              <a:rPr lang="ru-RU" b="1" dirty="0"/>
              <a:t> права та </a:t>
            </a:r>
            <a:r>
              <a:rPr lang="ru-RU" b="1" dirty="0" err="1"/>
              <a:t>обов'язки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 як </a:t>
            </a:r>
            <a:r>
              <a:rPr lang="ru-RU" b="1" dirty="0" err="1"/>
              <a:t>батьків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не </a:t>
            </a:r>
            <a:r>
              <a:rPr lang="ru-RU" b="1" dirty="0" err="1"/>
              <a:t>може</a:t>
            </a:r>
            <a:r>
              <a:rPr lang="ru-RU" b="1" dirty="0"/>
              <a:t> </a:t>
            </a:r>
            <a:r>
              <a:rPr lang="ru-RU" b="1" dirty="0" err="1"/>
              <a:t>регулювати</a:t>
            </a:r>
            <a:r>
              <a:rPr lang="ru-RU" b="1" dirty="0"/>
              <a:t> </a:t>
            </a:r>
            <a:r>
              <a:rPr lang="ru-RU" b="1" dirty="0" err="1"/>
              <a:t>особисті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особисті</a:t>
            </a:r>
            <a:r>
              <a:rPr lang="ru-RU" b="1" dirty="0"/>
              <a:t> </a:t>
            </a:r>
            <a:r>
              <a:rPr lang="ru-RU" b="1" dirty="0" err="1"/>
              <a:t>відносини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ними та </a:t>
            </a:r>
            <a:r>
              <a:rPr lang="ru-RU" b="1" dirty="0" err="1"/>
              <a:t>дітьми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55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не </a:t>
            </a:r>
            <a:r>
              <a:rPr lang="ru-RU" b="1" dirty="0" err="1"/>
              <a:t>може</a:t>
            </a:r>
            <a:r>
              <a:rPr lang="ru-RU" b="1" dirty="0"/>
              <a:t> </a:t>
            </a:r>
            <a:r>
              <a:rPr lang="ru-RU" b="1" dirty="0" err="1"/>
              <a:t>зменшувати</a:t>
            </a:r>
            <a:r>
              <a:rPr lang="ru-RU" b="1" dirty="0"/>
              <a:t> </a:t>
            </a:r>
            <a:r>
              <a:rPr lang="ru-RU" b="1" dirty="0" err="1"/>
              <a:t>обсягу</a:t>
            </a:r>
            <a:r>
              <a:rPr lang="ru-RU" b="1" dirty="0"/>
              <a:t> прав </a:t>
            </a:r>
            <a:r>
              <a:rPr lang="ru-RU" b="1" dirty="0" err="1"/>
              <a:t>дитини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встановлені</a:t>
            </a:r>
            <a:r>
              <a:rPr lang="ru-RU" b="1" dirty="0"/>
              <a:t> СК,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ставити</a:t>
            </a:r>
            <a:r>
              <a:rPr lang="ru-RU" b="1" dirty="0"/>
              <a:t> одного з </a:t>
            </a:r>
            <a:r>
              <a:rPr lang="ru-RU" b="1" dirty="0" err="1"/>
              <a:t>подружжя</a:t>
            </a:r>
            <a:r>
              <a:rPr lang="ru-RU" b="1" dirty="0"/>
              <a:t> у </a:t>
            </a:r>
            <a:r>
              <a:rPr lang="ru-RU" b="1" dirty="0" err="1"/>
              <a:t>надзвичайно</a:t>
            </a:r>
            <a:r>
              <a:rPr lang="ru-RU" b="1" dirty="0"/>
              <a:t> </a:t>
            </a:r>
            <a:r>
              <a:rPr lang="ru-RU" b="1" dirty="0" err="1"/>
              <a:t>невигідне</a:t>
            </a:r>
            <a:r>
              <a:rPr lang="ru-RU" b="1" dirty="0"/>
              <a:t> </a:t>
            </a:r>
            <a:r>
              <a:rPr lang="ru-RU" b="1" dirty="0" err="1"/>
              <a:t>матеріальне</a:t>
            </a:r>
            <a:r>
              <a:rPr lang="ru-RU" b="1" dirty="0"/>
              <a:t> становище.</a:t>
            </a:r>
          </a:p>
          <a:p>
            <a:pPr marL="0" indent="0" algn="just">
              <a:buNone/>
            </a:pP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укладається</a:t>
            </a:r>
            <a:r>
              <a:rPr lang="ru-RU" b="1" dirty="0"/>
              <a:t> у </a:t>
            </a:r>
            <a:r>
              <a:rPr lang="ru-RU" b="1" dirty="0" err="1"/>
              <a:t>письмовій</a:t>
            </a:r>
            <a:r>
              <a:rPr lang="ru-RU" b="1" dirty="0"/>
              <a:t> </a:t>
            </a:r>
            <a:r>
              <a:rPr lang="ru-RU" b="1" dirty="0" err="1"/>
              <a:t>формі</a:t>
            </a:r>
            <a:r>
              <a:rPr lang="ru-RU" b="1" dirty="0"/>
              <a:t> і </a:t>
            </a:r>
            <a:r>
              <a:rPr lang="ru-RU" b="1" dirty="0" err="1"/>
              <a:t>нотаріально</a:t>
            </a:r>
            <a:r>
              <a:rPr lang="ru-RU" b="1" dirty="0"/>
              <a:t> </a:t>
            </a:r>
            <a:r>
              <a:rPr lang="ru-RU" b="1" dirty="0" err="1"/>
              <a:t>посвідчується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9825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484784"/>
            <a:ext cx="7596832" cy="464137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У </a:t>
            </a:r>
            <a:r>
              <a:rPr lang="ru-RU" b="1" dirty="0" err="1"/>
              <a:t>шлюбному</a:t>
            </a:r>
            <a:r>
              <a:rPr lang="ru-RU" b="1" dirty="0"/>
              <a:t> </a:t>
            </a:r>
            <a:r>
              <a:rPr lang="ru-RU" b="1" dirty="0" err="1"/>
              <a:t>договорі</a:t>
            </a:r>
            <a:r>
              <a:rPr lang="ru-RU" b="1" dirty="0"/>
              <a:t>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визначене</a:t>
            </a:r>
            <a:r>
              <a:rPr lang="ru-RU" b="1" dirty="0"/>
              <a:t> </a:t>
            </a:r>
            <a:r>
              <a:rPr lang="ru-RU" b="1" dirty="0" err="1"/>
              <a:t>майно</a:t>
            </a:r>
            <a:r>
              <a:rPr lang="ru-RU" b="1" dirty="0"/>
              <a:t>, яке дружина, </a:t>
            </a:r>
            <a:r>
              <a:rPr lang="ru-RU" b="1" dirty="0" err="1"/>
              <a:t>чоловік</a:t>
            </a:r>
            <a:r>
              <a:rPr lang="ru-RU" b="1" dirty="0"/>
              <a:t> </a:t>
            </a:r>
            <a:r>
              <a:rPr lang="ru-RU" b="1" dirty="0" err="1"/>
              <a:t>передає</a:t>
            </a:r>
            <a:r>
              <a:rPr lang="ru-RU" b="1" dirty="0"/>
              <a:t> для </a:t>
            </a:r>
            <a:r>
              <a:rPr lang="ru-RU" b="1" dirty="0" err="1"/>
              <a:t>використання</a:t>
            </a:r>
            <a:r>
              <a:rPr lang="ru-RU" b="1" dirty="0"/>
              <a:t> на </a:t>
            </a:r>
            <a:r>
              <a:rPr lang="ru-RU" b="1" dirty="0" err="1"/>
              <a:t>спільні</a:t>
            </a:r>
            <a:r>
              <a:rPr lang="ru-RU" b="1" dirty="0"/>
              <a:t> потреби </a:t>
            </a:r>
            <a:r>
              <a:rPr lang="ru-RU" b="1" dirty="0" err="1"/>
              <a:t>сім'ї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правовий</a:t>
            </a:r>
            <a:r>
              <a:rPr lang="ru-RU" b="1" dirty="0"/>
              <a:t> режим майна, </a:t>
            </a:r>
            <a:r>
              <a:rPr lang="ru-RU" b="1" dirty="0" err="1"/>
              <a:t>подарованого</a:t>
            </a:r>
            <a:r>
              <a:rPr lang="ru-RU" b="1" dirty="0"/>
              <a:t> </a:t>
            </a:r>
            <a:r>
              <a:rPr lang="ru-RU" b="1" dirty="0" err="1"/>
              <a:t>подружжю</a:t>
            </a:r>
            <a:r>
              <a:rPr lang="ru-RU" b="1" dirty="0"/>
              <a:t> у </a:t>
            </a:r>
            <a:r>
              <a:rPr lang="ru-RU" b="1" dirty="0" err="1"/>
              <a:t>зв'язку</a:t>
            </a:r>
            <a:r>
              <a:rPr lang="ru-RU" b="1" dirty="0"/>
              <a:t> з </a:t>
            </a:r>
            <a:r>
              <a:rPr lang="ru-RU" b="1" dirty="0" err="1"/>
              <a:t>реєстрацією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err="1" smtClean="0"/>
              <a:t>Сторони</a:t>
            </a:r>
            <a:r>
              <a:rPr lang="ru-RU" b="1" dirty="0" smtClean="0"/>
              <a:t> </a:t>
            </a:r>
            <a:r>
              <a:rPr lang="ru-RU" b="1" dirty="0" err="1"/>
              <a:t>можуть</a:t>
            </a:r>
            <a:r>
              <a:rPr lang="ru-RU" b="1" dirty="0"/>
              <a:t> </a:t>
            </a:r>
            <a:r>
              <a:rPr lang="ru-RU" b="1" dirty="0" err="1"/>
              <a:t>домовитися</a:t>
            </a:r>
            <a:r>
              <a:rPr lang="ru-RU" b="1" dirty="0"/>
              <a:t> про </a:t>
            </a:r>
            <a:r>
              <a:rPr lang="ru-RU" b="1" dirty="0" err="1"/>
              <a:t>можливий</a:t>
            </a:r>
            <a:r>
              <a:rPr lang="ru-RU" b="1" dirty="0"/>
              <a:t> порядок </a:t>
            </a:r>
            <a:r>
              <a:rPr lang="ru-RU" b="1" dirty="0" err="1"/>
              <a:t>поділу</a:t>
            </a:r>
            <a:r>
              <a:rPr lang="ru-RU" b="1" dirty="0"/>
              <a:t> майна, у тому </a:t>
            </a:r>
            <a:r>
              <a:rPr lang="ru-RU" b="1" dirty="0" err="1"/>
              <a:t>числі</a:t>
            </a:r>
            <a:r>
              <a:rPr lang="ru-RU" b="1" dirty="0"/>
              <a:t> і в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розірвання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, про </a:t>
            </a:r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r>
              <a:rPr lang="ru-RU" b="1" dirty="0" err="1"/>
              <a:t>належного</a:t>
            </a:r>
            <a:r>
              <a:rPr lang="ru-RU" b="1" dirty="0"/>
              <a:t> </a:t>
            </a:r>
            <a:r>
              <a:rPr lang="ru-RU" b="1" dirty="0" err="1"/>
              <a:t>їм</a:t>
            </a:r>
            <a:r>
              <a:rPr lang="ru-RU" b="1" dirty="0"/>
              <a:t> </a:t>
            </a:r>
            <a:r>
              <a:rPr lang="ru-RU" b="1" dirty="0" err="1"/>
              <a:t>обом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одному з них майна для </a:t>
            </a:r>
            <a:r>
              <a:rPr lang="ru-RU" b="1" dirty="0" err="1"/>
              <a:t>забезпечення</a:t>
            </a:r>
            <a:r>
              <a:rPr lang="ru-RU" b="1" dirty="0"/>
              <a:t> потреб </a:t>
            </a:r>
            <a:r>
              <a:rPr lang="ru-RU" b="1" dirty="0" err="1"/>
              <a:t>їхніх</a:t>
            </a:r>
            <a:r>
              <a:rPr lang="ru-RU" b="1" dirty="0"/>
              <a:t> </a:t>
            </a:r>
            <a:r>
              <a:rPr lang="ru-RU" b="1" dirty="0" err="1"/>
              <a:t>дітей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.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 </a:t>
            </a:r>
            <a:r>
              <a:rPr lang="ru-RU" b="1" dirty="0" err="1"/>
              <a:t>включити</a:t>
            </a:r>
            <a:r>
              <a:rPr lang="ru-RU" b="1" dirty="0"/>
              <a:t> до </a:t>
            </a:r>
            <a:r>
              <a:rPr lang="ru-RU" b="1" dirty="0" err="1"/>
              <a:t>шлюбного</a:t>
            </a:r>
            <a:r>
              <a:rPr lang="ru-RU" b="1" dirty="0"/>
              <a:t> договору будь-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інші</a:t>
            </a:r>
            <a:r>
              <a:rPr lang="ru-RU" b="1" dirty="0"/>
              <a:t> </a:t>
            </a:r>
            <a:r>
              <a:rPr lang="ru-RU" b="1" dirty="0" err="1"/>
              <a:t>умови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правового режиму майна, </a:t>
            </a:r>
            <a:r>
              <a:rPr lang="ru-RU" b="1" dirty="0" err="1"/>
              <a:t>якщо</a:t>
            </a:r>
            <a:r>
              <a:rPr lang="ru-RU" b="1" dirty="0"/>
              <a:t> вони не </a:t>
            </a:r>
            <a:r>
              <a:rPr lang="ru-RU" b="1" dirty="0" err="1"/>
              <a:t>суперечать</a:t>
            </a:r>
            <a:r>
              <a:rPr lang="ru-RU" b="1" dirty="0"/>
              <a:t> </a:t>
            </a:r>
            <a:r>
              <a:rPr lang="ru-RU" b="1" dirty="0" err="1"/>
              <a:t>моральним</a:t>
            </a:r>
            <a:r>
              <a:rPr lang="ru-RU" b="1" dirty="0"/>
              <a:t> засадам </a:t>
            </a:r>
            <a:r>
              <a:rPr lang="ru-RU" b="1" dirty="0" err="1"/>
              <a:t>суспільства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Сторони</a:t>
            </a:r>
            <a:r>
              <a:rPr lang="ru-RU" b="1" dirty="0" smtClean="0"/>
              <a:t> </a:t>
            </a:r>
            <a:r>
              <a:rPr lang="ru-RU" b="1" dirty="0" err="1"/>
              <a:t>можуть</a:t>
            </a:r>
            <a:r>
              <a:rPr lang="ru-RU" b="1" dirty="0"/>
              <a:t> </a:t>
            </a:r>
            <a:r>
              <a:rPr lang="ru-RU" b="1" dirty="0" err="1"/>
              <a:t>домовитися</a:t>
            </a:r>
            <a:r>
              <a:rPr lang="ru-RU" b="1" dirty="0"/>
              <a:t> про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утримання</a:t>
            </a:r>
            <a:r>
              <a:rPr lang="ru-RU" b="1" dirty="0"/>
              <a:t> одному з </a:t>
            </a:r>
            <a:r>
              <a:rPr lang="ru-RU" b="1" dirty="0" err="1"/>
              <a:t>подружжя</a:t>
            </a:r>
            <a:r>
              <a:rPr lang="ru-RU" b="1" dirty="0"/>
              <a:t> </a:t>
            </a:r>
            <a:r>
              <a:rPr lang="ru-RU" b="1" dirty="0" err="1"/>
              <a:t>незалежно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непрацездатності</a:t>
            </a:r>
            <a:r>
              <a:rPr lang="ru-RU" b="1" dirty="0"/>
              <a:t> та потреби у </a:t>
            </a:r>
            <a:r>
              <a:rPr lang="ru-RU" b="1" dirty="0" err="1"/>
              <a:t>матеріальній</a:t>
            </a:r>
            <a:r>
              <a:rPr lang="ru-RU" b="1" dirty="0"/>
              <a:t> </a:t>
            </a:r>
            <a:r>
              <a:rPr lang="ru-RU" b="1" dirty="0" err="1"/>
              <a:t>допомозі</a:t>
            </a:r>
            <a:r>
              <a:rPr lang="ru-RU" b="1" dirty="0"/>
              <a:t> на </a:t>
            </a:r>
            <a:r>
              <a:rPr lang="ru-RU" b="1" dirty="0" err="1"/>
              <a:t>умовах</a:t>
            </a:r>
            <a:r>
              <a:rPr lang="ru-RU" b="1" dirty="0"/>
              <a:t>, </a:t>
            </a:r>
            <a:r>
              <a:rPr lang="ru-RU" b="1" dirty="0" err="1"/>
              <a:t>визначених</a:t>
            </a:r>
            <a:r>
              <a:rPr lang="ru-RU" b="1" dirty="0"/>
              <a:t> </a:t>
            </a:r>
            <a:r>
              <a:rPr lang="ru-RU" b="1" dirty="0" err="1"/>
              <a:t>шлюбним</a:t>
            </a:r>
            <a:r>
              <a:rPr lang="ru-RU" b="1" dirty="0"/>
              <a:t> договором.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5871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Одностороння </a:t>
            </a:r>
            <a:r>
              <a:rPr lang="ru-RU" b="1" dirty="0" err="1"/>
              <a:t>зміна</a:t>
            </a:r>
            <a:r>
              <a:rPr lang="ru-RU" b="1" dirty="0"/>
              <a:t> умов </a:t>
            </a:r>
            <a:r>
              <a:rPr lang="ru-RU" b="1" dirty="0" err="1"/>
              <a:t>шлюбного</a:t>
            </a:r>
            <a:r>
              <a:rPr lang="ru-RU" b="1" dirty="0"/>
              <a:t> договору не </a:t>
            </a:r>
            <a:r>
              <a:rPr lang="ru-RU" b="1" dirty="0" err="1"/>
              <a:t>допускається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err="1" smtClean="0"/>
              <a:t>Шлюбний</a:t>
            </a:r>
            <a:r>
              <a:rPr lang="ru-RU" b="1" dirty="0" smtClean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змінено</a:t>
            </a:r>
            <a:r>
              <a:rPr lang="ru-RU" b="1" dirty="0"/>
              <a:t> </a:t>
            </a:r>
            <a:r>
              <a:rPr lang="ru-RU" b="1" dirty="0" err="1"/>
              <a:t>подружжям</a:t>
            </a:r>
            <a:r>
              <a:rPr lang="ru-RU" b="1" dirty="0"/>
              <a:t>. Угода про </a:t>
            </a:r>
            <a:r>
              <a:rPr lang="ru-RU" b="1" dirty="0" err="1"/>
              <a:t>зміну</a:t>
            </a:r>
            <a:r>
              <a:rPr lang="ru-RU" b="1" dirty="0"/>
              <a:t> </a:t>
            </a:r>
            <a:r>
              <a:rPr lang="ru-RU" b="1" dirty="0" err="1"/>
              <a:t>шлюбного</a:t>
            </a:r>
            <a:r>
              <a:rPr lang="ru-RU" b="1" dirty="0"/>
              <a:t> договору </a:t>
            </a:r>
            <a:r>
              <a:rPr lang="ru-RU" b="1" dirty="0" err="1"/>
              <a:t>нотаріально</a:t>
            </a:r>
            <a:r>
              <a:rPr lang="ru-RU" b="1" dirty="0"/>
              <a:t> </a:t>
            </a:r>
            <a:r>
              <a:rPr lang="ru-RU" b="1" dirty="0" err="1"/>
              <a:t>посвідчується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На </a:t>
            </a:r>
            <a:r>
              <a:rPr lang="ru-RU" b="1" dirty="0" err="1"/>
              <a:t>вимогу</a:t>
            </a:r>
            <a:r>
              <a:rPr lang="ru-RU" b="1" dirty="0"/>
              <a:t> одного з </a:t>
            </a:r>
            <a:r>
              <a:rPr lang="ru-RU" b="1" dirty="0" err="1"/>
              <a:t>подружжя</a:t>
            </a:r>
            <a:r>
              <a:rPr lang="ru-RU" b="1" dirty="0"/>
              <a:t> </a:t>
            </a: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за </a:t>
            </a:r>
            <a:r>
              <a:rPr lang="ru-RU" b="1" dirty="0" err="1"/>
              <a:t>рішенням</a:t>
            </a:r>
            <a:r>
              <a:rPr lang="ru-RU" b="1" dirty="0"/>
              <a:t> суду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змінений</a:t>
            </a:r>
            <a:r>
              <a:rPr lang="ru-RU" b="1" dirty="0"/>
              <a:t>,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цього</a:t>
            </a:r>
            <a:r>
              <a:rPr lang="ru-RU" b="1" dirty="0"/>
              <a:t> </a:t>
            </a:r>
            <a:r>
              <a:rPr lang="ru-RU" b="1" dirty="0" err="1"/>
              <a:t>вимагають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інтереси</a:t>
            </a:r>
            <a:r>
              <a:rPr lang="ru-RU" b="1" dirty="0"/>
              <a:t>, </a:t>
            </a:r>
            <a:r>
              <a:rPr lang="ru-RU" b="1" dirty="0" err="1"/>
              <a:t>інтереси</a:t>
            </a:r>
            <a:r>
              <a:rPr lang="ru-RU" b="1" dirty="0"/>
              <a:t> </a:t>
            </a:r>
            <a:r>
              <a:rPr lang="ru-RU" b="1" dirty="0" err="1"/>
              <a:t>дітей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непрацездатних</a:t>
            </a:r>
            <a:r>
              <a:rPr lang="ru-RU" b="1" dirty="0"/>
              <a:t> </a:t>
            </a:r>
            <a:r>
              <a:rPr lang="ru-RU" b="1" dirty="0" err="1"/>
              <a:t>повнолітніх</a:t>
            </a:r>
            <a:r>
              <a:rPr lang="ru-RU" b="1" dirty="0"/>
              <a:t> дочки, </a:t>
            </a:r>
            <a:r>
              <a:rPr lang="ru-RU" b="1" dirty="0" err="1"/>
              <a:t>сина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істотне</a:t>
            </a:r>
            <a:r>
              <a:rPr lang="ru-RU" b="1" dirty="0"/>
              <a:t> </a:t>
            </a:r>
            <a:r>
              <a:rPr lang="ru-RU" b="1" dirty="0" err="1"/>
              <a:t>значення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914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Подружжя</a:t>
            </a:r>
            <a:r>
              <a:rPr lang="ru-RU" b="1" dirty="0"/>
              <a:t> </a:t>
            </a:r>
            <a:r>
              <a:rPr lang="ru-RU" b="1" dirty="0" err="1"/>
              <a:t>має</a:t>
            </a:r>
            <a:r>
              <a:rPr lang="ru-RU" b="1" dirty="0"/>
              <a:t> право </a:t>
            </a:r>
            <a:r>
              <a:rPr lang="ru-RU" b="1" dirty="0" err="1"/>
              <a:t>відмовитися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шлюбного</a:t>
            </a:r>
            <a:r>
              <a:rPr lang="ru-RU" b="1" dirty="0"/>
              <a:t> договору. Права та </a:t>
            </a:r>
            <a:r>
              <a:rPr lang="ru-RU" b="1" dirty="0" err="1"/>
              <a:t>обов'язки</a:t>
            </a:r>
            <a:r>
              <a:rPr lang="ru-RU" b="1" dirty="0"/>
              <a:t>, </a:t>
            </a:r>
            <a:r>
              <a:rPr lang="ru-RU" b="1" dirty="0" err="1"/>
              <a:t>встановлені</a:t>
            </a:r>
            <a:r>
              <a:rPr lang="ru-RU" b="1" dirty="0"/>
              <a:t> </a:t>
            </a:r>
            <a:r>
              <a:rPr lang="ru-RU" b="1" dirty="0" err="1"/>
              <a:t>шлюбним</a:t>
            </a:r>
            <a:r>
              <a:rPr lang="ru-RU" b="1" dirty="0"/>
              <a:t> договором, </a:t>
            </a:r>
            <a:r>
              <a:rPr lang="ru-RU" b="1" dirty="0" err="1"/>
              <a:t>припиняються</a:t>
            </a:r>
            <a:r>
              <a:rPr lang="ru-RU" b="1" dirty="0"/>
              <a:t> в день </a:t>
            </a:r>
            <a:r>
              <a:rPr lang="ru-RU" b="1" dirty="0" err="1"/>
              <a:t>подання</a:t>
            </a:r>
            <a:r>
              <a:rPr lang="ru-RU" b="1" dirty="0"/>
              <a:t> до </a:t>
            </a:r>
            <a:r>
              <a:rPr lang="ru-RU" b="1" dirty="0" err="1"/>
              <a:t>нотаріуса</a:t>
            </a:r>
            <a:r>
              <a:rPr lang="ru-RU" b="1" dirty="0"/>
              <a:t> заяви про </a:t>
            </a:r>
            <a:r>
              <a:rPr lang="ru-RU" b="1" dirty="0" err="1"/>
              <a:t>відмову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нього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На </a:t>
            </a:r>
            <a:r>
              <a:rPr lang="ru-RU" b="1" dirty="0" err="1"/>
              <a:t>вимогу</a:t>
            </a:r>
            <a:r>
              <a:rPr lang="ru-RU" b="1" dirty="0"/>
              <a:t> одного з </a:t>
            </a:r>
            <a:r>
              <a:rPr lang="ru-RU" b="1" dirty="0" err="1"/>
              <a:t>подружжя</a:t>
            </a:r>
            <a:r>
              <a:rPr lang="ru-RU" b="1" dirty="0"/>
              <a:t> </a:t>
            </a:r>
            <a:r>
              <a:rPr lang="ru-RU" b="1" dirty="0" err="1"/>
              <a:t>шлюбний</a:t>
            </a:r>
            <a:r>
              <a:rPr lang="ru-RU" b="1" dirty="0"/>
              <a:t> </a:t>
            </a:r>
            <a:r>
              <a:rPr lang="ru-RU" b="1" dirty="0" err="1"/>
              <a:t>договір</a:t>
            </a:r>
            <a:r>
              <a:rPr lang="ru-RU" b="1" dirty="0"/>
              <a:t>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розірваний</a:t>
            </a:r>
            <a:r>
              <a:rPr lang="ru-RU" b="1" dirty="0"/>
              <a:t> за </a:t>
            </a:r>
            <a:r>
              <a:rPr lang="ru-RU" b="1" dirty="0" err="1"/>
              <a:t>рішенням</a:t>
            </a:r>
            <a:r>
              <a:rPr lang="ru-RU" b="1" dirty="0"/>
              <a:t> суду з </a:t>
            </a:r>
            <a:r>
              <a:rPr lang="ru-RU" b="1" dirty="0" err="1"/>
              <a:t>підстав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істотне</a:t>
            </a:r>
            <a:r>
              <a:rPr lang="ru-RU" b="1" dirty="0"/>
              <a:t> </a:t>
            </a:r>
            <a:r>
              <a:rPr lang="ru-RU" b="1" dirty="0" err="1"/>
              <a:t>значення</a:t>
            </a:r>
            <a:r>
              <a:rPr lang="ru-RU" b="1" dirty="0"/>
              <a:t>, </a:t>
            </a:r>
            <a:r>
              <a:rPr lang="ru-RU" b="1" dirty="0" err="1"/>
              <a:t>зокрема</a:t>
            </a:r>
            <a:r>
              <a:rPr lang="ru-RU" b="1" dirty="0"/>
              <a:t> в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неможливості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виконання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Шлюбний договір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856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152400" y="152400"/>
            <a:ext cx="4429125" cy="6594475"/>
            <a:chOff x="567" y="709"/>
            <a:chExt cx="6974" cy="10386"/>
          </a:xfrm>
        </p:grpSpPr>
        <p:sp>
          <p:nvSpPr>
            <p:cNvPr id="7" name="AutoShape 21"/>
            <p:cNvSpPr>
              <a:spLocks noChangeAspect="1" noChangeArrowheads="1" noTextEdit="1"/>
            </p:cNvSpPr>
            <p:nvPr/>
          </p:nvSpPr>
          <p:spPr bwMode="auto">
            <a:xfrm>
              <a:off x="567" y="709"/>
              <a:ext cx="6974" cy="103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AutoShape 20"/>
            <p:cNvSpPr>
              <a:spLocks noChangeArrowheads="1"/>
            </p:cNvSpPr>
            <p:nvPr/>
          </p:nvSpPr>
          <p:spPr bwMode="auto">
            <a:xfrm>
              <a:off x="967" y="858"/>
              <a:ext cx="6142" cy="1588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Сімейний</a:t>
              </a:r>
              <a:r>
                <a:rPr kumimoji="0" lang="uk-UA" sz="16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кодекс України</a:t>
              </a:r>
              <a:endPara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</a:t>
              </a: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изначає: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19"/>
            <p:cNvSpPr>
              <a:spLocks noChangeShapeType="1"/>
            </p:cNvSpPr>
            <p:nvPr/>
          </p:nvSpPr>
          <p:spPr bwMode="auto">
            <a:xfrm>
              <a:off x="1298" y="6735"/>
              <a:ext cx="367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1298" y="5518"/>
              <a:ext cx="367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1297" y="4436"/>
              <a:ext cx="366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V="1">
              <a:off x="1267" y="2433"/>
              <a:ext cx="1" cy="3572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1268" y="10421"/>
              <a:ext cx="367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1268" y="9251"/>
              <a:ext cx="367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1298" y="8025"/>
              <a:ext cx="366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H="1" flipV="1">
              <a:off x="1267" y="5988"/>
              <a:ext cx="1" cy="4479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11"/>
            <p:cNvSpPr>
              <a:spLocks noChangeArrowheads="1"/>
            </p:cNvSpPr>
            <p:nvPr/>
          </p:nvSpPr>
          <p:spPr bwMode="auto">
            <a:xfrm>
              <a:off x="1664" y="2910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засади шлюбу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10"/>
            <p:cNvSpPr>
              <a:spLocks noChangeArrowheads="1"/>
            </p:cNvSpPr>
            <p:nvPr/>
          </p:nvSpPr>
          <p:spPr bwMode="auto">
            <a:xfrm>
              <a:off x="1662" y="4005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особисті немайнові права і обов'язки подружжя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9"/>
            <p:cNvSpPr>
              <a:spLocks noChangeArrowheads="1"/>
            </p:cNvSpPr>
            <p:nvPr/>
          </p:nvSpPr>
          <p:spPr bwMode="auto">
            <a:xfrm>
              <a:off x="1664" y="5100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майнові права і обов'язки подружжя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AutoShape 8"/>
            <p:cNvSpPr>
              <a:spLocks noChangeArrowheads="1"/>
            </p:cNvSpPr>
            <p:nvPr/>
          </p:nvSpPr>
          <p:spPr bwMode="auto">
            <a:xfrm>
              <a:off x="1633" y="6341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підстави виникнення особистих немайнових прав і обов'язків батьків і дітей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7"/>
            <p:cNvSpPr>
              <a:spLocks noChangeArrowheads="1"/>
            </p:cNvSpPr>
            <p:nvPr/>
          </p:nvSpPr>
          <p:spPr bwMode="auto">
            <a:xfrm>
              <a:off x="1635" y="7581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підстави виникнення майнових прав і обов'язків батьків і дітей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AutoShape 6"/>
            <p:cNvSpPr>
              <a:spLocks noChangeArrowheads="1"/>
            </p:cNvSpPr>
            <p:nvPr/>
          </p:nvSpPr>
          <p:spPr bwMode="auto">
            <a:xfrm>
              <a:off x="1633" y="8811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зміст особистих немайнових прав та обов'язків батьків і дітей, ін.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1267" y="3405"/>
              <a:ext cx="366" cy="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33" y="10026"/>
              <a:ext cx="5445" cy="85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зміст майнових прав та обов'язків батьків і дітей, ін.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5" name="Picture 7" descr="1373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60032" y="1017551"/>
            <a:ext cx="3744416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3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Майно</a:t>
            </a:r>
            <a:r>
              <a:rPr lang="ru-RU" b="1" dirty="0"/>
              <a:t>, </a:t>
            </a:r>
            <a:r>
              <a:rPr lang="ru-RU" b="1" dirty="0" err="1"/>
              <a:t>набуте</a:t>
            </a:r>
            <a:r>
              <a:rPr lang="ru-RU" b="1" dirty="0"/>
              <a:t> </a:t>
            </a:r>
            <a:r>
              <a:rPr lang="ru-RU" b="1" dirty="0" err="1"/>
              <a:t>подружжям</a:t>
            </a:r>
            <a:r>
              <a:rPr lang="ru-RU" b="1" dirty="0"/>
              <a:t> за час </a:t>
            </a:r>
            <a:r>
              <a:rPr lang="ru-RU" b="1" dirty="0" err="1"/>
              <a:t>шлюбу</a:t>
            </a:r>
            <a:r>
              <a:rPr lang="ru-RU" b="1" dirty="0"/>
              <a:t>, </a:t>
            </a:r>
            <a:r>
              <a:rPr lang="ru-RU" b="1" dirty="0" err="1"/>
              <a:t>належить</a:t>
            </a:r>
            <a:r>
              <a:rPr lang="ru-RU" b="1" dirty="0"/>
              <a:t> </a:t>
            </a:r>
            <a:r>
              <a:rPr lang="ru-RU" b="1" dirty="0" err="1"/>
              <a:t>дружині</a:t>
            </a:r>
            <a:r>
              <a:rPr lang="ru-RU" b="1" dirty="0"/>
              <a:t> та </a:t>
            </a:r>
            <a:r>
              <a:rPr lang="ru-RU" b="1" dirty="0" err="1"/>
              <a:t>чоловікові</a:t>
            </a:r>
            <a:r>
              <a:rPr lang="ru-RU" b="1" dirty="0"/>
              <a:t> на </a:t>
            </a:r>
            <a:r>
              <a:rPr lang="ru-RU" b="1" dirty="0" err="1"/>
              <a:t>праві</a:t>
            </a:r>
            <a:r>
              <a:rPr lang="ru-RU" b="1" dirty="0"/>
              <a:t> </a:t>
            </a:r>
            <a:r>
              <a:rPr lang="ru-RU" b="1" i="1" dirty="0" err="1"/>
              <a:t>спільної</a:t>
            </a:r>
            <a:r>
              <a:rPr lang="ru-RU" b="1" i="1" dirty="0"/>
              <a:t> </a:t>
            </a:r>
            <a:r>
              <a:rPr lang="ru-RU" b="1" i="1" dirty="0" err="1"/>
              <a:t>сумісної</a:t>
            </a:r>
            <a:r>
              <a:rPr lang="ru-RU" b="1" i="1" dirty="0"/>
              <a:t> </a:t>
            </a:r>
            <a:r>
              <a:rPr lang="ru-RU" b="1" i="1" dirty="0" err="1"/>
              <a:t>власності</a:t>
            </a:r>
            <a:r>
              <a:rPr lang="ru-RU" b="1" dirty="0"/>
              <a:t> </a:t>
            </a:r>
            <a:r>
              <a:rPr lang="ru-RU" b="1" dirty="0" err="1"/>
              <a:t>незалежно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того, </a:t>
            </a:r>
            <a:r>
              <a:rPr lang="ru-RU" b="1" dirty="0" err="1"/>
              <a:t>що</a:t>
            </a:r>
            <a:r>
              <a:rPr lang="ru-RU" b="1" dirty="0"/>
              <a:t> один з них не </a:t>
            </a:r>
            <a:r>
              <a:rPr lang="ru-RU" b="1" dirty="0" err="1"/>
              <a:t>мав</a:t>
            </a:r>
            <a:r>
              <a:rPr lang="ru-RU" b="1" dirty="0"/>
              <a:t> з </a:t>
            </a:r>
            <a:r>
              <a:rPr lang="ru-RU" b="1" dirty="0" err="1"/>
              <a:t>поважної</a:t>
            </a:r>
            <a:r>
              <a:rPr lang="ru-RU" b="1" dirty="0"/>
              <a:t> причини (</a:t>
            </a:r>
            <a:r>
              <a:rPr lang="ru-RU" b="1" dirty="0" err="1"/>
              <a:t>навчання</a:t>
            </a:r>
            <a:r>
              <a:rPr lang="ru-RU" b="1" dirty="0"/>
              <a:t>, </a:t>
            </a:r>
            <a:r>
              <a:rPr lang="ru-RU" b="1" dirty="0" err="1"/>
              <a:t>ведення</a:t>
            </a:r>
            <a:r>
              <a:rPr lang="ru-RU" b="1" dirty="0"/>
              <a:t> </a:t>
            </a:r>
            <a:r>
              <a:rPr lang="ru-RU" b="1" dirty="0" err="1"/>
              <a:t>домашнього</a:t>
            </a:r>
            <a:r>
              <a:rPr lang="ru-RU" b="1" dirty="0"/>
              <a:t> </a:t>
            </a:r>
            <a:r>
              <a:rPr lang="ru-RU" b="1" dirty="0" err="1"/>
              <a:t>господарства</a:t>
            </a:r>
            <a:r>
              <a:rPr lang="ru-RU" b="1" dirty="0"/>
              <a:t>, догляд за </a:t>
            </a:r>
            <a:r>
              <a:rPr lang="ru-RU" b="1" dirty="0" err="1"/>
              <a:t>дітьми</a:t>
            </a:r>
            <a:r>
              <a:rPr lang="ru-RU" b="1" dirty="0"/>
              <a:t>, хвороба </a:t>
            </a:r>
            <a:r>
              <a:rPr lang="ru-RU" b="1" dirty="0" err="1"/>
              <a:t>тощо</a:t>
            </a:r>
            <a:r>
              <a:rPr lang="ru-RU" b="1" dirty="0"/>
              <a:t>) </a:t>
            </a:r>
            <a:r>
              <a:rPr lang="ru-RU" b="1" dirty="0" err="1"/>
              <a:t>самостійного</a:t>
            </a:r>
            <a:r>
              <a:rPr lang="ru-RU" b="1" dirty="0"/>
              <a:t> </a:t>
            </a:r>
            <a:r>
              <a:rPr lang="ru-RU" b="1" dirty="0" err="1"/>
              <a:t>заробітку</a:t>
            </a:r>
            <a:r>
              <a:rPr lang="ru-RU" b="1" dirty="0"/>
              <a:t> (доходу).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err="1" smtClean="0"/>
              <a:t>Вважається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кожна</a:t>
            </a:r>
            <a:r>
              <a:rPr lang="ru-RU" b="1" dirty="0"/>
              <a:t> </a:t>
            </a:r>
            <a:r>
              <a:rPr lang="ru-RU" b="1" dirty="0" err="1"/>
              <a:t>річ</a:t>
            </a:r>
            <a:r>
              <a:rPr lang="ru-RU" b="1" dirty="0"/>
              <a:t>, </a:t>
            </a:r>
            <a:r>
              <a:rPr lang="ru-RU" b="1" dirty="0" err="1"/>
              <a:t>набута</a:t>
            </a:r>
            <a:r>
              <a:rPr lang="ru-RU" b="1" dirty="0"/>
              <a:t> за час </a:t>
            </a:r>
            <a:r>
              <a:rPr lang="ru-RU" b="1" dirty="0" err="1"/>
              <a:t>шлюбу</a:t>
            </a:r>
            <a:r>
              <a:rPr lang="ru-RU" b="1" dirty="0"/>
              <a:t>, </a:t>
            </a:r>
            <a:r>
              <a:rPr lang="ru-RU" b="1" dirty="0" err="1"/>
              <a:t>крім</a:t>
            </a:r>
            <a:r>
              <a:rPr lang="ru-RU" b="1" dirty="0"/>
              <a:t> речей </a:t>
            </a:r>
            <a:r>
              <a:rPr lang="ru-RU" b="1" dirty="0" err="1"/>
              <a:t>індивідуального</a:t>
            </a:r>
            <a:r>
              <a:rPr lang="ru-RU" b="1" dirty="0"/>
              <a:t> </a:t>
            </a:r>
            <a:r>
              <a:rPr lang="ru-RU" b="1" dirty="0" err="1"/>
              <a:t>користування</a:t>
            </a:r>
            <a:r>
              <a:rPr lang="ru-RU" b="1" dirty="0"/>
              <a:t>, є </a:t>
            </a:r>
            <a:r>
              <a:rPr lang="ru-RU" b="1" dirty="0" err="1"/>
              <a:t>об'єктом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Майнові </a:t>
            </a:r>
            <a:r>
              <a:rPr lang="uk-UA" b="1" dirty="0">
                <a:solidFill>
                  <a:srgbClr val="FF0000"/>
                </a:solidFill>
              </a:rPr>
              <a:t>права </a:t>
            </a:r>
            <a:r>
              <a:rPr lang="uk-UA" b="1" dirty="0" smtClean="0">
                <a:solidFill>
                  <a:srgbClr val="FF0000"/>
                </a:solidFill>
              </a:rPr>
              <a:t>та </a:t>
            </a:r>
            <a:r>
              <a:rPr lang="uk-UA" b="1" dirty="0">
                <a:solidFill>
                  <a:srgbClr val="FF0000"/>
                </a:solidFill>
              </a:rPr>
              <a:t>обов'язки подружжя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2528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591056"/>
            <a:ext cx="7452816" cy="45351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err="1"/>
              <a:t>Об'єктом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 є </a:t>
            </a:r>
            <a:r>
              <a:rPr lang="ru-RU" b="1" dirty="0" err="1"/>
              <a:t>заробітна</a:t>
            </a:r>
            <a:r>
              <a:rPr lang="ru-RU" b="1" dirty="0"/>
              <a:t> плата, </a:t>
            </a:r>
            <a:r>
              <a:rPr lang="ru-RU" b="1" dirty="0" err="1"/>
              <a:t>пенсія</a:t>
            </a:r>
            <a:r>
              <a:rPr lang="ru-RU" b="1" dirty="0"/>
              <a:t>, </a:t>
            </a:r>
            <a:r>
              <a:rPr lang="ru-RU" b="1" dirty="0" err="1"/>
              <a:t>стипендія</a:t>
            </a:r>
            <a:r>
              <a:rPr lang="ru-RU" b="1" dirty="0"/>
              <a:t>, </a:t>
            </a:r>
            <a:r>
              <a:rPr lang="ru-RU" b="1" dirty="0" err="1"/>
              <a:t>інші</a:t>
            </a:r>
            <a:r>
              <a:rPr lang="ru-RU" b="1" dirty="0"/>
              <a:t> доходи, </a:t>
            </a:r>
            <a:r>
              <a:rPr lang="ru-RU" b="1" dirty="0" err="1"/>
              <a:t>одержані</a:t>
            </a:r>
            <a:r>
              <a:rPr lang="ru-RU" b="1" dirty="0"/>
              <a:t> одним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 і </a:t>
            </a:r>
            <a:r>
              <a:rPr lang="ru-RU" b="1" dirty="0" err="1"/>
              <a:t>внесені</a:t>
            </a:r>
            <a:r>
              <a:rPr lang="ru-RU" b="1" dirty="0"/>
              <a:t> до </a:t>
            </a:r>
            <a:r>
              <a:rPr lang="ru-RU" b="1" dirty="0" err="1"/>
              <a:t>сімейного</a:t>
            </a:r>
            <a:r>
              <a:rPr lang="ru-RU" b="1" dirty="0"/>
              <a:t> бюджету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внесені</a:t>
            </a:r>
            <a:r>
              <a:rPr lang="ru-RU" b="1" dirty="0"/>
              <a:t> на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особистий</a:t>
            </a:r>
            <a:r>
              <a:rPr lang="ru-RU" b="1" dirty="0"/>
              <a:t> </a:t>
            </a:r>
            <a:r>
              <a:rPr lang="ru-RU" b="1" dirty="0" err="1"/>
              <a:t>рахунок</a:t>
            </a:r>
            <a:r>
              <a:rPr lang="ru-RU" b="1" dirty="0"/>
              <a:t> у </a:t>
            </a:r>
            <a:r>
              <a:rPr lang="ru-RU" b="1" dirty="0" err="1"/>
              <a:t>банківську</a:t>
            </a:r>
            <a:r>
              <a:rPr lang="ru-RU" b="1" dirty="0"/>
              <a:t> (</a:t>
            </a:r>
            <a:r>
              <a:rPr lang="ru-RU" b="1" dirty="0" err="1"/>
              <a:t>кредитну</a:t>
            </a:r>
            <a:r>
              <a:rPr lang="ru-RU" b="1" dirty="0"/>
              <a:t>) </a:t>
            </a:r>
            <a:r>
              <a:rPr lang="ru-RU" b="1" dirty="0" err="1"/>
              <a:t>установу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Дружина та </a:t>
            </a:r>
            <a:r>
              <a:rPr lang="ru-RU" b="1" dirty="0" err="1"/>
              <a:t>чоловік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рівні</a:t>
            </a:r>
            <a:r>
              <a:rPr lang="ru-RU" b="1" dirty="0"/>
              <a:t> права на </a:t>
            </a:r>
            <a:r>
              <a:rPr lang="ru-RU" b="1" dirty="0" err="1"/>
              <a:t>володіння</a:t>
            </a:r>
            <a:r>
              <a:rPr lang="ru-RU" b="1" dirty="0"/>
              <a:t>, </a:t>
            </a:r>
            <a:r>
              <a:rPr lang="ru-RU" b="1" dirty="0" err="1"/>
              <a:t>користування</a:t>
            </a:r>
            <a:r>
              <a:rPr lang="ru-RU" b="1" dirty="0"/>
              <a:t> і </a:t>
            </a:r>
            <a:r>
              <a:rPr lang="ru-RU" b="1" dirty="0" err="1"/>
              <a:t>розпоряджання</a:t>
            </a:r>
            <a:r>
              <a:rPr lang="ru-RU" b="1" dirty="0"/>
              <a:t> </a:t>
            </a:r>
            <a:r>
              <a:rPr lang="ru-RU" b="1" dirty="0" err="1"/>
              <a:t>майном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належить</a:t>
            </a:r>
            <a:r>
              <a:rPr lang="ru-RU" b="1" dirty="0"/>
              <a:t> </a:t>
            </a:r>
            <a:r>
              <a:rPr lang="ru-RU" b="1" dirty="0" err="1"/>
              <a:t>їм</a:t>
            </a:r>
            <a:r>
              <a:rPr lang="ru-RU" b="1" dirty="0"/>
              <a:t> на </a:t>
            </a:r>
            <a:r>
              <a:rPr lang="ru-RU" b="1" dirty="0" err="1"/>
              <a:t>праві</a:t>
            </a:r>
            <a:r>
              <a:rPr lang="ru-RU" b="1" dirty="0"/>
              <a:t>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,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інше</a:t>
            </a:r>
            <a:r>
              <a:rPr lang="ru-RU" b="1" dirty="0"/>
              <a:t> не </a:t>
            </a:r>
            <a:r>
              <a:rPr lang="ru-RU" b="1" dirty="0" err="1"/>
              <a:t>встановлено</a:t>
            </a:r>
            <a:r>
              <a:rPr lang="ru-RU" b="1" dirty="0"/>
              <a:t> </a:t>
            </a:r>
            <a:r>
              <a:rPr lang="ru-RU" b="1" dirty="0" err="1"/>
              <a:t>домовленістю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ними.</a:t>
            </a:r>
          </a:p>
          <a:p>
            <a:pPr marL="0" indent="0" algn="just">
              <a:buNone/>
            </a:pPr>
            <a:r>
              <a:rPr lang="ru-RU" b="1" dirty="0"/>
              <a:t>Дружина та </a:t>
            </a:r>
            <a:r>
              <a:rPr lang="ru-RU" b="1" dirty="0" err="1"/>
              <a:t>чоловік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право на </a:t>
            </a:r>
            <a:r>
              <a:rPr lang="ru-RU" b="1" dirty="0" err="1"/>
              <a:t>укладення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собою </a:t>
            </a:r>
            <a:r>
              <a:rPr lang="ru-RU" b="1" dirty="0" err="1"/>
              <a:t>усіх</a:t>
            </a:r>
            <a:r>
              <a:rPr lang="ru-RU" b="1" dirty="0"/>
              <a:t> </a:t>
            </a:r>
            <a:r>
              <a:rPr lang="ru-RU" b="1" dirty="0" err="1"/>
              <a:t>договорів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не </a:t>
            </a:r>
            <a:r>
              <a:rPr lang="ru-RU" b="1" dirty="0" err="1"/>
              <a:t>заборонені</a:t>
            </a:r>
            <a:r>
              <a:rPr lang="ru-RU" b="1" dirty="0"/>
              <a:t> законом, як </a:t>
            </a:r>
            <a:r>
              <a:rPr lang="ru-RU" b="1" dirty="0" err="1"/>
              <a:t>щодо</a:t>
            </a:r>
            <a:r>
              <a:rPr lang="ru-RU" b="1" dirty="0"/>
              <a:t> майна, </a:t>
            </a:r>
            <a:r>
              <a:rPr lang="ru-RU" b="1" dirty="0" err="1"/>
              <a:t>що</a:t>
            </a:r>
            <a:r>
              <a:rPr lang="ru-RU" b="1" dirty="0"/>
              <a:t> є </a:t>
            </a:r>
            <a:r>
              <a:rPr lang="ru-RU" b="1" dirty="0" err="1"/>
              <a:t>їхньою</a:t>
            </a:r>
            <a:r>
              <a:rPr lang="ru-RU" b="1" dirty="0"/>
              <a:t> </a:t>
            </a:r>
            <a:r>
              <a:rPr lang="ru-RU" b="1" dirty="0" err="1"/>
              <a:t>особистою</a:t>
            </a:r>
            <a:r>
              <a:rPr lang="ru-RU" b="1" dirty="0"/>
              <a:t> приватною </a:t>
            </a:r>
            <a:r>
              <a:rPr lang="ru-RU" b="1" dirty="0" err="1"/>
              <a:t>власністю</a:t>
            </a:r>
            <a:r>
              <a:rPr lang="ru-RU" b="1" dirty="0"/>
              <a:t>, так і </a:t>
            </a:r>
            <a:r>
              <a:rPr lang="ru-RU" b="1" dirty="0" err="1"/>
              <a:t>щодо</a:t>
            </a:r>
            <a:r>
              <a:rPr lang="ru-RU" b="1" dirty="0"/>
              <a:t> майна, яке є </a:t>
            </a:r>
            <a:r>
              <a:rPr lang="ru-RU" b="1" dirty="0" err="1"/>
              <a:t>об'єктом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Майнові </a:t>
            </a:r>
            <a:r>
              <a:rPr lang="uk-UA" b="1" dirty="0">
                <a:solidFill>
                  <a:srgbClr val="FF0000"/>
                </a:solidFill>
              </a:rPr>
              <a:t>права </a:t>
            </a:r>
            <a:r>
              <a:rPr lang="uk-UA" b="1" dirty="0" smtClean="0">
                <a:solidFill>
                  <a:srgbClr val="FF0000"/>
                </a:solidFill>
              </a:rPr>
              <a:t>та </a:t>
            </a:r>
            <a:r>
              <a:rPr lang="uk-UA" b="1" dirty="0">
                <a:solidFill>
                  <a:srgbClr val="FF0000"/>
                </a:solidFill>
              </a:rPr>
              <a:t>обов'язки подружжя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9033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591056"/>
            <a:ext cx="7452816" cy="45351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Дружина, </a:t>
            </a:r>
            <a:r>
              <a:rPr lang="ru-RU" b="1" dirty="0" err="1"/>
              <a:t>чоловік</a:t>
            </a:r>
            <a:r>
              <a:rPr lang="ru-RU" b="1" dirty="0"/>
              <a:t> </a:t>
            </a:r>
            <a:r>
              <a:rPr lang="ru-RU" b="1" dirty="0" err="1"/>
              <a:t>розпоряджаються</a:t>
            </a:r>
            <a:r>
              <a:rPr lang="ru-RU" b="1" dirty="0"/>
              <a:t> </a:t>
            </a:r>
            <a:r>
              <a:rPr lang="ru-RU" b="1" dirty="0" err="1"/>
              <a:t>майном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є </a:t>
            </a:r>
            <a:r>
              <a:rPr lang="ru-RU" b="1" dirty="0" err="1"/>
              <a:t>об'єктом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, за </a:t>
            </a:r>
            <a:r>
              <a:rPr lang="ru-RU" b="1" dirty="0" err="1"/>
              <a:t>взаємною</a:t>
            </a:r>
            <a:r>
              <a:rPr lang="ru-RU" b="1" dirty="0"/>
              <a:t> </a:t>
            </a:r>
            <a:r>
              <a:rPr lang="ru-RU" b="1" dirty="0" err="1"/>
              <a:t>згодою</a:t>
            </a:r>
            <a:r>
              <a:rPr lang="ru-RU" b="1" dirty="0"/>
              <a:t>. При </a:t>
            </a:r>
            <a:r>
              <a:rPr lang="ru-RU" b="1" dirty="0" err="1"/>
              <a:t>укладенні</a:t>
            </a:r>
            <a:r>
              <a:rPr lang="ru-RU" b="1" dirty="0"/>
              <a:t> </a:t>
            </a:r>
            <a:r>
              <a:rPr lang="ru-RU" b="1" dirty="0" err="1"/>
              <a:t>договорів</a:t>
            </a:r>
            <a:r>
              <a:rPr lang="ru-RU" b="1" dirty="0"/>
              <a:t> одним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подружжя</a:t>
            </a:r>
            <a:r>
              <a:rPr lang="ru-RU" b="1" dirty="0"/>
              <a:t> </a:t>
            </a:r>
            <a:r>
              <a:rPr lang="ru-RU" b="1" dirty="0" err="1"/>
              <a:t>вважається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діє</a:t>
            </a:r>
            <a:r>
              <a:rPr lang="ru-RU" b="1" dirty="0"/>
              <a:t> за </a:t>
            </a:r>
            <a:r>
              <a:rPr lang="ru-RU" b="1" dirty="0" err="1"/>
              <a:t>згодою</a:t>
            </a:r>
            <a:r>
              <a:rPr lang="ru-RU" b="1" dirty="0"/>
              <a:t> другого з </a:t>
            </a:r>
            <a:r>
              <a:rPr lang="ru-RU" b="1" dirty="0" err="1"/>
              <a:t>подружжя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err="1" smtClean="0"/>
              <a:t>Згода</a:t>
            </a:r>
            <a:r>
              <a:rPr lang="ru-RU" b="1" dirty="0" smtClean="0"/>
              <a:t> </a:t>
            </a:r>
            <a:r>
              <a:rPr lang="ru-RU" b="1" dirty="0"/>
              <a:t>на </a:t>
            </a:r>
            <a:r>
              <a:rPr lang="ru-RU" b="1" dirty="0" err="1"/>
              <a:t>укладення</a:t>
            </a:r>
            <a:r>
              <a:rPr lang="ru-RU" b="1" dirty="0"/>
              <a:t> договору,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потребує</a:t>
            </a:r>
            <a:r>
              <a:rPr lang="ru-RU" b="1" dirty="0"/>
              <a:t> </a:t>
            </a:r>
            <a:r>
              <a:rPr lang="ru-RU" b="1" dirty="0" err="1"/>
              <a:t>нотаріального</a:t>
            </a:r>
            <a:r>
              <a:rPr lang="ru-RU" b="1" dirty="0"/>
              <a:t> </a:t>
            </a:r>
            <a:r>
              <a:rPr lang="ru-RU" b="1" dirty="0" err="1"/>
              <a:t>посвідчення</a:t>
            </a:r>
            <a:r>
              <a:rPr lang="ru-RU" b="1" dirty="0"/>
              <a:t> і (</a:t>
            </a:r>
            <a:r>
              <a:rPr lang="ru-RU" b="1" dirty="0" err="1"/>
              <a:t>або</a:t>
            </a:r>
            <a:r>
              <a:rPr lang="ru-RU" b="1" dirty="0"/>
              <a:t>) </a:t>
            </a:r>
            <a:r>
              <a:rPr lang="ru-RU" b="1" dirty="0" err="1"/>
              <a:t>державної</a:t>
            </a:r>
            <a:r>
              <a:rPr lang="ru-RU" b="1" dirty="0"/>
              <a:t> </a:t>
            </a:r>
            <a:r>
              <a:rPr lang="ru-RU" b="1" dirty="0" err="1"/>
              <a:t>реєстрації</a:t>
            </a:r>
            <a:r>
              <a:rPr lang="ru-RU" b="1" dirty="0"/>
              <a:t>, </a:t>
            </a:r>
            <a:r>
              <a:rPr lang="ru-RU" b="1" dirty="0" err="1"/>
              <a:t>має</a:t>
            </a:r>
            <a:r>
              <a:rPr lang="ru-RU" b="1" dirty="0"/>
              <a:t> бути </a:t>
            </a:r>
            <a:r>
              <a:rPr lang="ru-RU" b="1" dirty="0" err="1"/>
              <a:t>нотаріально</a:t>
            </a:r>
            <a:r>
              <a:rPr lang="ru-RU" b="1" dirty="0"/>
              <a:t> </a:t>
            </a:r>
            <a:r>
              <a:rPr lang="ru-RU" b="1" dirty="0" err="1"/>
              <a:t>засвідчена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Майнові </a:t>
            </a:r>
            <a:r>
              <a:rPr lang="uk-UA" b="1" dirty="0">
                <a:solidFill>
                  <a:srgbClr val="FF0000"/>
                </a:solidFill>
              </a:rPr>
              <a:t>права </a:t>
            </a:r>
            <a:r>
              <a:rPr lang="uk-UA" b="1" dirty="0" smtClean="0">
                <a:solidFill>
                  <a:srgbClr val="FF0000"/>
                </a:solidFill>
              </a:rPr>
              <a:t>та </a:t>
            </a:r>
            <a:r>
              <a:rPr lang="uk-UA" b="1" dirty="0">
                <a:solidFill>
                  <a:srgbClr val="FF0000"/>
                </a:solidFill>
              </a:rPr>
              <a:t>обов'язки подружжя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77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591056"/>
            <a:ext cx="7452816" cy="45351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Розірвання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 не </a:t>
            </a:r>
            <a:r>
              <a:rPr lang="ru-RU" b="1" dirty="0" err="1"/>
              <a:t>припиняє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 на </a:t>
            </a:r>
            <a:r>
              <a:rPr lang="ru-RU" b="1" dirty="0" err="1"/>
              <a:t>майно</a:t>
            </a:r>
            <a:r>
              <a:rPr lang="ru-RU" b="1" dirty="0"/>
              <a:t>, </a:t>
            </a:r>
            <a:r>
              <a:rPr lang="ru-RU" b="1" dirty="0" err="1"/>
              <a:t>набуте</a:t>
            </a:r>
            <a:r>
              <a:rPr lang="ru-RU" b="1" dirty="0"/>
              <a:t> за час </a:t>
            </a:r>
            <a:r>
              <a:rPr lang="ru-RU" b="1" dirty="0" err="1"/>
              <a:t>шлюбу</a:t>
            </a:r>
            <a:r>
              <a:rPr lang="ru-RU" b="1" dirty="0"/>
              <a:t>. </a:t>
            </a:r>
            <a:r>
              <a:rPr lang="ru-RU" b="1" dirty="0" err="1"/>
              <a:t>Розпоряджання</a:t>
            </a:r>
            <a:r>
              <a:rPr lang="ru-RU" b="1" dirty="0"/>
              <a:t> </a:t>
            </a:r>
            <a:r>
              <a:rPr lang="ru-RU" b="1" dirty="0" err="1"/>
              <a:t>майном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є </a:t>
            </a:r>
            <a:r>
              <a:rPr lang="ru-RU" b="1" dirty="0" err="1"/>
              <a:t>об'єктом</a:t>
            </a:r>
            <a:r>
              <a:rPr lang="ru-RU" b="1" dirty="0"/>
              <a:t> права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сумісної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, </a:t>
            </a:r>
            <a:r>
              <a:rPr lang="ru-RU" b="1" dirty="0" err="1"/>
              <a:t>після</a:t>
            </a:r>
            <a:r>
              <a:rPr lang="ru-RU" b="1" dirty="0"/>
              <a:t> </a:t>
            </a:r>
            <a:r>
              <a:rPr lang="ru-RU" b="1" dirty="0" err="1"/>
              <a:t>розірвання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 </a:t>
            </a:r>
            <a:r>
              <a:rPr lang="ru-RU" b="1" dirty="0" err="1"/>
              <a:t>здійснюється</a:t>
            </a:r>
            <a:r>
              <a:rPr lang="ru-RU" b="1" dirty="0"/>
              <a:t> </a:t>
            </a:r>
            <a:r>
              <a:rPr lang="ru-RU" b="1" dirty="0" err="1"/>
              <a:t>співвласниками</a:t>
            </a:r>
            <a:r>
              <a:rPr lang="ru-RU" b="1" dirty="0"/>
              <a:t> </a:t>
            </a:r>
            <a:r>
              <a:rPr lang="ru-RU" b="1" dirty="0" err="1"/>
              <a:t>тільки</a:t>
            </a:r>
            <a:r>
              <a:rPr lang="ru-RU" b="1" dirty="0"/>
              <a:t> за </a:t>
            </a:r>
            <a:r>
              <a:rPr lang="ru-RU" b="1" dirty="0" err="1"/>
              <a:t>взаємною</a:t>
            </a:r>
            <a:r>
              <a:rPr lang="ru-RU" b="1" dirty="0"/>
              <a:t> </a:t>
            </a:r>
            <a:r>
              <a:rPr lang="ru-RU" b="1" dirty="0" err="1"/>
              <a:t>згодою</a:t>
            </a:r>
            <a:r>
              <a:rPr lang="ru-RU" b="1" dirty="0"/>
              <a:t>, </a:t>
            </a:r>
            <a:r>
              <a:rPr lang="ru-RU" b="1" dirty="0" err="1"/>
              <a:t>відповідно</a:t>
            </a:r>
            <a:r>
              <a:rPr lang="ru-RU" b="1" dirty="0"/>
              <a:t> до </a:t>
            </a:r>
            <a:r>
              <a:rPr lang="ru-RU" b="1" dirty="0" err="1"/>
              <a:t>Цивільного</a:t>
            </a:r>
            <a:r>
              <a:rPr lang="ru-RU" b="1" dirty="0"/>
              <a:t> кодексу </a:t>
            </a:r>
            <a:r>
              <a:rPr lang="ru-RU" b="1" dirty="0" err="1"/>
              <a:t>України</a:t>
            </a:r>
            <a:r>
              <a:rPr lang="ru-RU" b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Майнові </a:t>
            </a:r>
            <a:r>
              <a:rPr lang="uk-UA" b="1" dirty="0">
                <a:solidFill>
                  <a:srgbClr val="FF0000"/>
                </a:solidFill>
              </a:rPr>
              <a:t>права </a:t>
            </a:r>
            <a:r>
              <a:rPr lang="uk-UA" b="1" dirty="0" smtClean="0">
                <a:solidFill>
                  <a:srgbClr val="FF0000"/>
                </a:solidFill>
              </a:rPr>
              <a:t>та </a:t>
            </a:r>
            <a:r>
              <a:rPr lang="uk-UA" b="1" dirty="0">
                <a:solidFill>
                  <a:srgbClr val="FF0000"/>
                </a:solidFill>
              </a:rPr>
              <a:t>обов'язки подружжя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167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pPr marL="0" lvl="0" indent="0" algn="just">
              <a:buClr>
                <a:srgbClr val="94C600"/>
              </a:buClr>
              <a:buNone/>
            </a:pPr>
            <a:r>
              <a:rPr lang="uk-UA" b="1" dirty="0">
                <a:solidFill>
                  <a:srgbClr val="3E3D2D"/>
                </a:solidFill>
              </a:rPr>
              <a:t>СК України </a:t>
            </a:r>
            <a:r>
              <a:rPr lang="uk-UA" dirty="0">
                <a:solidFill>
                  <a:srgbClr val="3E3D2D"/>
                </a:solidFill>
              </a:rPr>
              <a:t>(ст. 57)</a:t>
            </a:r>
            <a:r>
              <a:rPr lang="uk-UA" b="1" dirty="0">
                <a:solidFill>
                  <a:srgbClr val="3E3D2D"/>
                </a:solidFill>
              </a:rPr>
              <a:t> містить ВИЧЕРПНИЙ перелік майна, що може належати на праві особистої приватної власності кожному із </a:t>
            </a:r>
            <a:r>
              <a:rPr lang="uk-UA" b="1" dirty="0" smtClean="0">
                <a:solidFill>
                  <a:srgbClr val="3E3D2D"/>
                </a:solidFill>
              </a:rPr>
              <a:t>подружжя</a:t>
            </a:r>
            <a:r>
              <a:rPr lang="uk-UA" b="1" dirty="0">
                <a:solidFill>
                  <a:srgbClr val="3E3D2D"/>
                </a:solidFill>
              </a:rPr>
              <a:t>: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майно, набуте до шлюбу;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майно, набуте за договором </a:t>
            </a:r>
            <a:r>
              <a:rPr lang="uk-UA" dirty="0" smtClean="0"/>
              <a:t>дарування або в порядку спадкування;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</a:t>
            </a:r>
            <a:r>
              <a:rPr lang="uk-UA" dirty="0" smtClean="0"/>
              <a:t>) </a:t>
            </a:r>
            <a:r>
              <a:rPr lang="uk-UA" dirty="0"/>
              <a:t>майно, набуте за особисті кошти;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5) житло, набуте нею, ним за час шлюбу внаслідок його приватизації відповідно до Закону України "Про приватизацію державного житлового фонду</a:t>
            </a:r>
            <a:r>
              <a:rPr lang="uk-UA" dirty="0" smtClean="0"/>
              <a:t>";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М</a:t>
            </a:r>
            <a:r>
              <a:rPr lang="uk-UA" sz="2800" b="1" dirty="0" smtClean="0">
                <a:solidFill>
                  <a:srgbClr val="FF0000"/>
                </a:solidFill>
              </a:rPr>
              <a:t>айно, </a:t>
            </a:r>
            <a:r>
              <a:rPr lang="uk-UA" sz="2800" b="1" dirty="0">
                <a:solidFill>
                  <a:srgbClr val="FF0000"/>
                </a:solidFill>
              </a:rPr>
              <a:t>що може належати на праві особистої приватної власності кожному із </a:t>
            </a:r>
            <a:r>
              <a:rPr lang="uk-UA" sz="2800" b="1" dirty="0" smtClean="0">
                <a:solidFill>
                  <a:srgbClr val="FF0000"/>
                </a:solidFill>
              </a:rPr>
              <a:t>подружжя: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825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/>
              <a:t>6) земельна ділянка, набута нею, ним за час шлюбу внаслідок приватизації земельної ділянки, що перебувала у її, його користуванні, або одержана внаслідок приватизації земельних ділянок державних і комунальних сільськогосподарських підприємств, установ та організацій, або одержана із земель державної і комунальної власності в межах норм безоплатної приватизації, визначених Земельним кодексом України;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7) речі індивідуального користування (в т.ч. коштовності, навіть тоді, коли вони були придбані за рахунок спільних коштів подружжя);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8) премії та нагороди, одержані за особисті заслуги;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9) страхові суми, одержані нею, ним за обов'язковим особистим страхуванням, а також за добровільним особистим страхуванням, якщо страхові внески сплачувалися за рахунок коштів, що були особистою приватною власністю кожного з них.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FF0000"/>
                </a:solidFill>
              </a:rPr>
              <a:t/>
            </a:r>
            <a:br>
              <a:rPr lang="uk-UA" sz="3100" b="1" dirty="0" smtClean="0">
                <a:solidFill>
                  <a:srgbClr val="FF0000"/>
                </a:solidFill>
              </a:rPr>
            </a:br>
            <a:r>
              <a:rPr lang="uk-UA" sz="3100" b="1" dirty="0" smtClean="0">
                <a:solidFill>
                  <a:srgbClr val="FF0000"/>
                </a:solidFill>
              </a:rPr>
              <a:t>Майно</a:t>
            </a:r>
            <a:r>
              <a:rPr lang="uk-UA" sz="3100" b="1" dirty="0">
                <a:solidFill>
                  <a:srgbClr val="FF0000"/>
                </a:solidFill>
              </a:rPr>
              <a:t>, що може належати на праві особистої приватної власності кожному із </a:t>
            </a:r>
            <a:r>
              <a:rPr lang="uk-UA" sz="3100" b="1" dirty="0" smtClean="0">
                <a:solidFill>
                  <a:srgbClr val="FF0000"/>
                </a:solidFill>
              </a:rPr>
              <a:t>подружжя (продовження):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991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203841" y="990857"/>
            <a:ext cx="4429125" cy="5318221"/>
            <a:chOff x="737" y="791"/>
            <a:chExt cx="6974" cy="8376"/>
          </a:xfrm>
        </p:grpSpPr>
        <p:sp>
          <p:nvSpPr>
            <p:cNvPr id="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737" y="2095"/>
              <a:ext cx="6974" cy="7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utoShape 22"/>
            <p:cNvSpPr>
              <a:spLocks noChangeArrowheads="1"/>
            </p:cNvSpPr>
            <p:nvPr/>
          </p:nvSpPr>
          <p:spPr bwMode="auto">
            <a:xfrm>
              <a:off x="1867" y="791"/>
              <a:ext cx="4536" cy="807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Учасники сімейних відносин, які регулює СК України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Line 21"/>
            <p:cNvSpPr>
              <a:spLocks noChangeShapeType="1"/>
            </p:cNvSpPr>
            <p:nvPr/>
          </p:nvSpPr>
          <p:spPr bwMode="auto">
            <a:xfrm flipH="1">
              <a:off x="1059" y="1306"/>
              <a:ext cx="850" cy="1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1026" y="200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H="1">
              <a:off x="1024" y="1306"/>
              <a:ext cx="1" cy="652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18"/>
            <p:cNvSpPr>
              <a:spLocks noChangeShapeType="1"/>
            </p:cNvSpPr>
            <p:nvPr/>
          </p:nvSpPr>
          <p:spPr bwMode="auto">
            <a:xfrm>
              <a:off x="1059" y="267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1399" y="177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Подружжя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6"/>
            <p:cNvSpPr>
              <a:spLocks noChangeArrowheads="1"/>
            </p:cNvSpPr>
            <p:nvPr/>
          </p:nvSpPr>
          <p:spPr bwMode="auto">
            <a:xfrm>
              <a:off x="1399" y="249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Батьки та діти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1025" y="344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1058" y="411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1398" y="321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Усиновлювачі та усиновлені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1398" y="393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Внуки та правнуки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>
              <a:off x="1024" y="485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1057" y="552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9"/>
            <p:cNvSpPr>
              <a:spLocks noChangeArrowheads="1"/>
            </p:cNvSpPr>
            <p:nvPr/>
          </p:nvSpPr>
          <p:spPr bwMode="auto">
            <a:xfrm>
              <a:off x="1397" y="462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Мати і батько дитини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8"/>
            <p:cNvSpPr>
              <a:spLocks noChangeArrowheads="1"/>
            </p:cNvSpPr>
            <p:nvPr/>
          </p:nvSpPr>
          <p:spPr bwMode="auto">
            <a:xfrm>
              <a:off x="1397" y="534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Баба,дід та прабаба,прадід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>
              <a:off x="1058" y="638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>
              <a:off x="1091" y="705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5"/>
            <p:cNvSpPr>
              <a:spLocks noChangeArrowheads="1"/>
            </p:cNvSpPr>
            <p:nvPr/>
          </p:nvSpPr>
          <p:spPr bwMode="auto">
            <a:xfrm>
              <a:off x="1431" y="615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Рідні брати і сестри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AutoShape 4"/>
            <p:cNvSpPr>
              <a:spLocks noChangeArrowheads="1"/>
            </p:cNvSpPr>
            <p:nvPr/>
          </p:nvSpPr>
          <p:spPr bwMode="auto">
            <a:xfrm>
              <a:off x="1431" y="687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Мачуха, вітчим, падчерка та пасинок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Line 3"/>
            <p:cNvSpPr>
              <a:spLocks noChangeShapeType="1"/>
            </p:cNvSpPr>
            <p:nvPr/>
          </p:nvSpPr>
          <p:spPr bwMode="auto">
            <a:xfrm>
              <a:off x="1059" y="7785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AutoShape 2"/>
            <p:cNvSpPr>
              <a:spLocks noChangeArrowheads="1"/>
            </p:cNvSpPr>
            <p:nvPr/>
          </p:nvSpPr>
          <p:spPr bwMode="auto">
            <a:xfrm>
              <a:off x="1399" y="7605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Інші члени сім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’</a:t>
              </a: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ї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6" name="Picture 10" descr="45-8acJ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56511" y="766977"/>
            <a:ext cx="3791797" cy="554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0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52400" y="152400"/>
            <a:ext cx="4429125" cy="6645275"/>
            <a:chOff x="567" y="713"/>
            <a:chExt cx="6974" cy="10466"/>
          </a:xfrm>
        </p:grpSpPr>
        <p:sp>
          <p:nvSpPr>
            <p:cNvPr id="4" name="AutoShape 20"/>
            <p:cNvSpPr>
              <a:spLocks noChangeAspect="1" noChangeArrowheads="1" noTextEdit="1"/>
            </p:cNvSpPr>
            <p:nvPr/>
          </p:nvSpPr>
          <p:spPr bwMode="auto">
            <a:xfrm>
              <a:off x="567" y="713"/>
              <a:ext cx="6974" cy="10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utoShape 19"/>
            <p:cNvSpPr>
              <a:spLocks noChangeArrowheads="1"/>
            </p:cNvSpPr>
            <p:nvPr/>
          </p:nvSpPr>
          <p:spPr bwMode="auto">
            <a:xfrm>
              <a:off x="2703" y="1030"/>
              <a:ext cx="2913" cy="850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13386" tIns="56693" rIns="113386" bIns="56693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СК України</a:t>
              </a:r>
              <a:r>
                <a:rPr kumimoji="0" lang="uk-UA" sz="11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uk-UA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регулює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AutoShape 18"/>
            <p:cNvSpPr>
              <a:spLocks noChangeArrowheads="1"/>
            </p:cNvSpPr>
            <p:nvPr/>
          </p:nvSpPr>
          <p:spPr bwMode="auto">
            <a:xfrm>
              <a:off x="1224" y="2088"/>
              <a:ext cx="2586" cy="1047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13386" tIns="56693" rIns="113386" bIns="56693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Сімейні особисті немайнові відносини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AutoShape 17"/>
            <p:cNvSpPr>
              <a:spLocks noChangeArrowheads="1"/>
            </p:cNvSpPr>
            <p:nvPr/>
          </p:nvSpPr>
          <p:spPr bwMode="auto">
            <a:xfrm>
              <a:off x="4350" y="2096"/>
              <a:ext cx="2607" cy="1043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13386" tIns="56693" rIns="113386" bIns="56693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Сімейні майнові відносини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16"/>
            <p:cNvSpPr>
              <a:spLocks noChangeShapeType="1"/>
            </p:cNvSpPr>
            <p:nvPr/>
          </p:nvSpPr>
          <p:spPr bwMode="auto">
            <a:xfrm flipH="1">
              <a:off x="1754" y="1420"/>
              <a:ext cx="927" cy="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 flipH="1">
              <a:off x="5594" y="1465"/>
              <a:ext cx="927" cy="5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6521" y="1465"/>
              <a:ext cx="1" cy="66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1754" y="1420"/>
              <a:ext cx="1" cy="66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1901" y="4320"/>
              <a:ext cx="4536" cy="807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Сімейний кодекс України не регулює сімейні відносини між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1093" y="4835"/>
              <a:ext cx="850" cy="1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1060" y="5538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1060" y="4836"/>
              <a:ext cx="33" cy="2835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>
              <a:off x="1093" y="6199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7"/>
            <p:cNvSpPr>
              <a:spLocks noChangeArrowheads="1"/>
            </p:cNvSpPr>
            <p:nvPr/>
          </p:nvSpPr>
          <p:spPr bwMode="auto">
            <a:xfrm>
              <a:off x="1433" y="5299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двоюрідними братами та сестрами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6"/>
            <p:cNvSpPr>
              <a:spLocks noChangeArrowheads="1"/>
            </p:cNvSpPr>
            <p:nvPr/>
          </p:nvSpPr>
          <p:spPr bwMode="auto">
            <a:xfrm>
              <a:off x="1433" y="6019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тіткою, дядьком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1059" y="6978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4"/>
            <p:cNvSpPr>
              <a:spLocks noChangeShapeType="1"/>
            </p:cNvSpPr>
            <p:nvPr/>
          </p:nvSpPr>
          <p:spPr bwMode="auto">
            <a:xfrm>
              <a:off x="1125" y="7638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3"/>
            <p:cNvSpPr>
              <a:spLocks noChangeArrowheads="1"/>
            </p:cNvSpPr>
            <p:nvPr/>
          </p:nvSpPr>
          <p:spPr bwMode="auto">
            <a:xfrm>
              <a:off x="1432" y="6739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племінницею, племінником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AutoShape 2"/>
            <p:cNvSpPr>
              <a:spLocks noChangeArrowheads="1"/>
            </p:cNvSpPr>
            <p:nvPr/>
          </p:nvSpPr>
          <p:spPr bwMode="auto">
            <a:xfrm>
              <a:off x="1432" y="7459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іншими родичами за походженням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3" name="Picture 7" descr="640x4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09148">
            <a:off x="4435159" y="2458320"/>
            <a:ext cx="4495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58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6805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</a:rPr>
              <a:t>Сім'я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– особи, які спільно проживають, пов'язані спільним побутом, мають взаємні права та обов'язки (ч. 2 ст. 3 СК України</a:t>
            </a:r>
            <a:r>
              <a:rPr lang="uk-UA" dirty="0" smtClean="0"/>
              <a:t>).</a:t>
            </a:r>
            <a:endParaRPr lang="en-US" dirty="0" smtClean="0"/>
          </a:p>
          <a:p>
            <a:pPr marL="0" indent="0" algn="just">
              <a:buNone/>
            </a:pPr>
            <a:r>
              <a:rPr lang="uk-UA" dirty="0" smtClean="0"/>
              <a:t>Сім’я </a:t>
            </a:r>
            <a:r>
              <a:rPr lang="uk-UA" dirty="0" smtClean="0">
                <a:solidFill>
                  <a:srgbClr val="FF0000"/>
                </a:solidFill>
              </a:rPr>
              <a:t>НЕ є самостійним елементом сімейних правовідносин</a:t>
            </a:r>
            <a:r>
              <a:rPr lang="uk-UA" dirty="0" smtClean="0"/>
              <a:t>, попри визнання її об'єднанням фізичних осіб, сім’я в цілому суб'єктом права НЕ визнається, НЕ наділяється будь-якими майновими правами та обов'язками, НЕ є  учасником майнових відносин. У цивілістичній доктрині сім’я розглядається як єдине ціле в тих випадках, коли вона є особливим об'єктом державної охорони і захисту, але не як суб'єкта права. </a:t>
            </a:r>
            <a:r>
              <a:rPr lang="uk-UA" dirty="0" smtClean="0">
                <a:solidFill>
                  <a:srgbClr val="FF0000"/>
                </a:solidFill>
              </a:rPr>
              <a:t>Суб'єктами правовідносин </a:t>
            </a:r>
            <a:r>
              <a:rPr lang="uk-UA" dirty="0" smtClean="0"/>
              <a:t>(особами, які безпосередньо набувають юридичні права та обов'язки, </a:t>
            </a:r>
            <a:r>
              <a:rPr lang="uk-UA" dirty="0" smtClean="0">
                <a:solidFill>
                  <a:srgbClr val="FF0000"/>
                </a:solidFill>
              </a:rPr>
              <a:t>є конкретні члени сім'ї</a:t>
            </a:r>
            <a:r>
              <a:rPr lang="uk-UA" dirty="0" smtClean="0"/>
              <a:t>, а не сім’я в цілому.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Поняття сім'ї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5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52400" y="152400"/>
            <a:ext cx="4429125" cy="6675438"/>
            <a:chOff x="621" y="709"/>
            <a:chExt cx="6974" cy="10513"/>
          </a:xfrm>
        </p:grpSpPr>
        <p:sp>
          <p:nvSpPr>
            <p:cNvPr id="4" name="AutoShape 26"/>
            <p:cNvSpPr>
              <a:spLocks noChangeAspect="1" noChangeArrowheads="1" noTextEdit="1"/>
            </p:cNvSpPr>
            <p:nvPr/>
          </p:nvSpPr>
          <p:spPr bwMode="auto">
            <a:xfrm>
              <a:off x="621" y="709"/>
              <a:ext cx="6974" cy="10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utoShape 25"/>
            <p:cNvSpPr>
              <a:spLocks noChangeArrowheads="1"/>
            </p:cNvSpPr>
            <p:nvPr/>
          </p:nvSpPr>
          <p:spPr bwMode="auto">
            <a:xfrm>
              <a:off x="1476" y="2116"/>
              <a:ext cx="2613" cy="923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6751" tIns="33376" rIns="66751" bIns="333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пов'язані спільним побутом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AutoShape 24"/>
            <p:cNvSpPr>
              <a:spLocks noChangeArrowheads="1"/>
            </p:cNvSpPr>
            <p:nvPr/>
          </p:nvSpPr>
          <p:spPr bwMode="auto">
            <a:xfrm>
              <a:off x="1505" y="3197"/>
              <a:ext cx="2612" cy="928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6751" tIns="33376" rIns="66751" bIns="333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мають взаємні права та обов'язки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AutoShape 23"/>
            <p:cNvSpPr>
              <a:spLocks noChangeArrowheads="1"/>
            </p:cNvSpPr>
            <p:nvPr/>
          </p:nvSpPr>
          <p:spPr bwMode="auto">
            <a:xfrm>
              <a:off x="1476" y="4274"/>
              <a:ext cx="2612" cy="929"/>
            </a:xfrm>
            <a:prstGeom prst="flowChartAlternateProcess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6751" tIns="33376" rIns="66751" bIns="333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спільно проживають</a:t>
              </a:r>
              <a:endPara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Винятки: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1116" y="3735"/>
              <a:ext cx="392" cy="5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21"/>
            <p:cNvSpPr>
              <a:spLocks noChangeShapeType="1"/>
            </p:cNvSpPr>
            <p:nvPr/>
          </p:nvSpPr>
          <p:spPr bwMode="auto">
            <a:xfrm>
              <a:off x="1118" y="1829"/>
              <a:ext cx="1" cy="3005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AutoShape 20"/>
            <p:cNvSpPr>
              <a:spLocks noChangeArrowheads="1"/>
            </p:cNvSpPr>
            <p:nvPr/>
          </p:nvSpPr>
          <p:spPr bwMode="auto">
            <a:xfrm>
              <a:off x="928" y="956"/>
              <a:ext cx="6172" cy="840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6751" tIns="33376" rIns="66751" bIns="333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Сім'я є первинним та основним осередком суспільства, який складають особи, які: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1116" y="2656"/>
              <a:ext cx="392" cy="5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1116" y="4814"/>
              <a:ext cx="392" cy="5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5799" y="4811"/>
              <a:ext cx="1" cy="48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4089" y="4811"/>
              <a:ext cx="171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3991" y="5291"/>
              <a:ext cx="3414" cy="848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Дитина належить до сім’ї в будь-якому випадку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245" y="5203"/>
              <a:ext cx="1" cy="114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13"/>
            <p:cNvSpPr>
              <a:spLocks noChangeArrowheads="1"/>
            </p:cNvSpPr>
            <p:nvPr/>
          </p:nvSpPr>
          <p:spPr bwMode="auto">
            <a:xfrm>
              <a:off x="621" y="6347"/>
              <a:ext cx="6257" cy="1078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Подружжя вважається сім'єю і тоді, коли вони не проживають спільно, у зв’язку з: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H="1">
              <a:off x="1113" y="7425"/>
              <a:ext cx="3" cy="3402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1134" y="793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167" y="860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9"/>
            <p:cNvSpPr>
              <a:spLocks noChangeArrowheads="1"/>
            </p:cNvSpPr>
            <p:nvPr/>
          </p:nvSpPr>
          <p:spPr bwMode="auto">
            <a:xfrm>
              <a:off x="1507" y="770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навчанням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507" y="842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роботою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1133" y="937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1166" y="10040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1506" y="914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лікуванням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4"/>
            <p:cNvSpPr>
              <a:spLocks noChangeArrowheads="1"/>
            </p:cNvSpPr>
            <p:nvPr/>
          </p:nvSpPr>
          <p:spPr bwMode="auto">
            <a:xfrm>
              <a:off x="1506" y="986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необхідністю догляду за батьками, дітьми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132" y="10789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AutoShape 2"/>
            <p:cNvSpPr>
              <a:spLocks noChangeArrowheads="1"/>
            </p:cNvSpPr>
            <p:nvPr/>
          </p:nvSpPr>
          <p:spPr bwMode="auto">
            <a:xfrm>
              <a:off x="1505" y="10550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з інших поважних причин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9" name="Picture 5" descr="IMG_5580-webbi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2120" y="1388686"/>
            <a:ext cx="3312368" cy="468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7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1"/>
          <p:cNvGrpSpPr>
            <a:grpSpLocks noChangeAspect="1"/>
          </p:cNvGrpSpPr>
          <p:nvPr/>
        </p:nvGrpSpPr>
        <p:grpSpPr bwMode="auto">
          <a:xfrm>
            <a:off x="152400" y="203200"/>
            <a:ext cx="4429125" cy="6654800"/>
            <a:chOff x="567" y="713"/>
            <a:chExt cx="6974" cy="10481"/>
          </a:xfrm>
        </p:grpSpPr>
        <p:sp>
          <p:nvSpPr>
            <p:cNvPr id="4" name="AutoShape 25"/>
            <p:cNvSpPr>
              <a:spLocks noChangeAspect="1" noChangeArrowheads="1" noTextEdit="1"/>
            </p:cNvSpPr>
            <p:nvPr/>
          </p:nvSpPr>
          <p:spPr bwMode="auto">
            <a:xfrm>
              <a:off x="567" y="713"/>
              <a:ext cx="6974" cy="104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AutoShape 24"/>
            <p:cNvSpPr>
              <a:spLocks noChangeArrowheads="1"/>
            </p:cNvSpPr>
            <p:nvPr/>
          </p:nvSpPr>
          <p:spPr bwMode="auto">
            <a:xfrm>
              <a:off x="1867" y="799"/>
              <a:ext cx="4536" cy="807"/>
            </a:xfrm>
            <a:prstGeom prst="flowChartAlternateProcess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Підстави створення сім</a:t>
              </a: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’</a:t>
              </a:r>
              <a:r>
                <a:rPr kumimoji="0" lang="uk-UA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ї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Line 23"/>
            <p:cNvSpPr>
              <a:spLocks noChangeShapeType="1"/>
            </p:cNvSpPr>
            <p:nvPr/>
          </p:nvSpPr>
          <p:spPr bwMode="auto">
            <a:xfrm flipH="1">
              <a:off x="1059" y="1314"/>
              <a:ext cx="850" cy="1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22"/>
            <p:cNvSpPr>
              <a:spLocks noChangeShapeType="1"/>
            </p:cNvSpPr>
            <p:nvPr/>
          </p:nvSpPr>
          <p:spPr bwMode="auto">
            <a:xfrm>
              <a:off x="1026" y="2017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1025" y="1314"/>
              <a:ext cx="1" cy="2835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20"/>
            <p:cNvSpPr>
              <a:spLocks noChangeShapeType="1"/>
            </p:cNvSpPr>
            <p:nvPr/>
          </p:nvSpPr>
          <p:spPr bwMode="auto">
            <a:xfrm>
              <a:off x="1059" y="2678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AutoShape 19"/>
            <p:cNvSpPr>
              <a:spLocks noChangeArrowheads="1"/>
            </p:cNvSpPr>
            <p:nvPr/>
          </p:nvSpPr>
          <p:spPr bwMode="auto">
            <a:xfrm>
              <a:off x="1399" y="1778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Шлюб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8"/>
            <p:cNvSpPr>
              <a:spLocks noChangeArrowheads="1"/>
            </p:cNvSpPr>
            <p:nvPr/>
          </p:nvSpPr>
          <p:spPr bwMode="auto">
            <a:xfrm>
              <a:off x="1399" y="2498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Кровне споріднення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025" y="3457"/>
              <a:ext cx="339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1058" y="4118"/>
              <a:ext cx="340" cy="1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15"/>
            <p:cNvSpPr>
              <a:spLocks noChangeArrowheads="1"/>
            </p:cNvSpPr>
            <p:nvPr/>
          </p:nvSpPr>
          <p:spPr bwMode="auto">
            <a:xfrm>
              <a:off x="1398" y="3218"/>
              <a:ext cx="5667" cy="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Усиновлення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auto">
            <a:xfrm>
              <a:off x="1398" y="3938"/>
              <a:ext cx="5667" cy="78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00" cmpd="dbl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9952" tIns="34976" rIns="69952" bIns="349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Інші підстави, що не суперечать закону та моральним засадам суспільства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9" name="Picture 15" descr="x_eec3f7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064" y="719402"/>
            <a:ext cx="3528392" cy="5335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06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520</TotalTime>
  <Words>2867</Words>
  <Application>Microsoft Office PowerPoint</Application>
  <PresentationFormat>Экран (4:3)</PresentationFormat>
  <Paragraphs>247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2" baseType="lpstr">
      <vt:lpstr>Arial</vt:lpstr>
      <vt:lpstr>Arial Narrow</vt:lpstr>
      <vt:lpstr>Calibri</vt:lpstr>
      <vt:lpstr>Candara</vt:lpstr>
      <vt:lpstr>Symbol</vt:lpstr>
      <vt:lpstr>Times New Roman</vt:lpstr>
      <vt:lpstr>Волна</vt:lpstr>
      <vt:lpstr>Лекція: Основи сімейного законодавства </vt:lpstr>
      <vt:lpstr> План лекційного заняття</vt:lpstr>
      <vt:lpstr>Сімейний кодекс України </vt:lpstr>
      <vt:lpstr>Презентация PowerPoint</vt:lpstr>
      <vt:lpstr>Презентация PowerPoint</vt:lpstr>
      <vt:lpstr>Презентация PowerPoint</vt:lpstr>
      <vt:lpstr> Поняття сім'ї</vt:lpstr>
      <vt:lpstr>Презентация PowerPoint</vt:lpstr>
      <vt:lpstr>Презентация PowerPoint</vt:lpstr>
      <vt:lpstr>Поняття шлюбу</vt:lpstr>
      <vt:lpstr>Умови вступу в шлюб – ті умови, дотримання яких необхідне для правозгідності шлюбу</vt:lpstr>
      <vt:lpstr>Перешкоди для укладення шлюбу</vt:lpstr>
      <vt:lpstr>Перешкоди для укладення шлюбу</vt:lpstr>
      <vt:lpstr> Порядок укладення шлюбу </vt:lpstr>
      <vt:lpstr>зобов'язання наречених у разі відмови від шлюбу</vt:lpstr>
      <vt:lpstr>реєстрація шлюбу </vt:lpstr>
      <vt:lpstr> Недійсність шлюбу</vt:lpstr>
      <vt:lpstr>І. Підстави, за наявності яких шлюб є недійсним</vt:lpstr>
      <vt:lpstr>ІІ. Підстави, за наявності яких шлюб визнається недійсним в судовому порядку</vt:lpstr>
      <vt:lpstr>ІІІ. Підстави, за наявності яких шлюб може бути визнаний недійсним у судовому порядку</vt:lpstr>
      <vt:lpstr>Правові наслідки недійсності шлюбу </vt:lpstr>
      <vt:lpstr>Правові наслідки недійсності шлюбу для особи, яка, вступаючи у шлюбні відносини, не знала і не повинна була знати про наявні перешкоди</vt:lpstr>
      <vt:lpstr> Припинення шлюбу </vt:lpstr>
      <vt:lpstr>порядки розірвання шлюбу</vt:lpstr>
      <vt:lpstr>Правові наслідки припинення шлюбу: припинення прав та обов'язків подружжя</vt:lpstr>
      <vt:lpstr> Особисті немайнові права та обов’язки подружжя</vt:lpstr>
      <vt:lpstr>Особисті немайнові права подружжя (продовження):</vt:lpstr>
      <vt:lpstr>Особисті немайнові обов'язки батьків</vt:lpstr>
      <vt:lpstr>Підстави позбавлення батьківських прав</vt:lpstr>
      <vt:lpstr>позов про позбавлення батьківських прав</vt:lpstr>
      <vt:lpstr>Правові наслідки позбавлення батьківських прав</vt:lpstr>
      <vt:lpstr>Важливо!!!!</vt:lpstr>
      <vt:lpstr>Важливо!!!!</vt:lpstr>
      <vt:lpstr>Шлюбний договір</vt:lpstr>
      <vt:lpstr>Шлюбний договір</vt:lpstr>
      <vt:lpstr>Шлюбний договір</vt:lpstr>
      <vt:lpstr>Шлюбний договір</vt:lpstr>
      <vt:lpstr>Шлюбний договір</vt:lpstr>
      <vt:lpstr>Шлюбний договір</vt:lpstr>
      <vt:lpstr>Майнові права та обов'язки подружжя</vt:lpstr>
      <vt:lpstr>Майнові права та обов'язки подружжя</vt:lpstr>
      <vt:lpstr>Майнові права та обов'язки подружжя</vt:lpstr>
      <vt:lpstr>Майнові права та обов'язки подружжя</vt:lpstr>
      <vt:lpstr>Майно, що може належати на праві особистої приватної власності кожному із подружжя:</vt:lpstr>
      <vt:lpstr> Майно, що може належати на праві особистої приватної власності кожному із подружжя (продовження):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sergey</cp:lastModifiedBy>
  <cp:revision>42</cp:revision>
  <cp:lastPrinted>2019-03-06T10:54:58Z</cp:lastPrinted>
  <dcterms:created xsi:type="dcterms:W3CDTF">2019-03-06T08:46:50Z</dcterms:created>
  <dcterms:modified xsi:type="dcterms:W3CDTF">2025-03-12T10:50:36Z</dcterms:modified>
</cp:coreProperties>
</file>