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76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6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8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2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056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13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49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9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589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35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8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86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2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41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55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4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5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1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1D33FA-F60B-4E17-AF81-D49EB5B39D47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5FDC8A-E09B-456C-B1CC-DAE40EB244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4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Ігрові технології</a:t>
            </a:r>
            <a:br>
              <a:rPr lang="uk-UA" dirty="0" smtClean="0"/>
            </a:br>
            <a:r>
              <a:rPr lang="uk-UA" dirty="0" smtClean="0"/>
              <a:t>навчання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Рольова</a:t>
            </a:r>
            <a:r>
              <a:rPr lang="ru-RU" b="1" dirty="0"/>
              <a:t> </a:t>
            </a:r>
            <a:r>
              <a:rPr lang="ru-RU" b="1" dirty="0" err="1"/>
              <a:t>гра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43746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Рольова</a:t>
            </a:r>
            <a:r>
              <a:rPr lang="ru-RU" b="1" dirty="0"/>
              <a:t> </a:t>
            </a:r>
            <a:r>
              <a:rPr lang="ru-RU" b="1" dirty="0" err="1"/>
              <a:t>гра</a:t>
            </a:r>
            <a:r>
              <a:rPr lang="ru-RU" b="1" dirty="0"/>
              <a:t> </a:t>
            </a:r>
            <a:r>
              <a:rPr lang="ru-RU" i="1" dirty="0"/>
              <a:t>– </a:t>
            </a:r>
            <a:r>
              <a:rPr lang="ru-RU" i="1" dirty="0" err="1"/>
              <a:t>технологія</a:t>
            </a:r>
            <a:r>
              <a:rPr lang="ru-RU" i="1" dirty="0"/>
              <a:t> </a:t>
            </a:r>
            <a:r>
              <a:rPr lang="ru-RU" i="1" dirty="0" err="1"/>
              <a:t>навчання</a:t>
            </a:r>
            <a:r>
              <a:rPr lang="ru-RU" i="1" dirty="0"/>
              <a:t>, в </a:t>
            </a:r>
            <a:r>
              <a:rPr lang="ru-RU" i="1" dirty="0" err="1"/>
              <a:t>якій</a:t>
            </a:r>
            <a:r>
              <a:rPr lang="ru-RU" i="1" dirty="0"/>
              <a:t> </a:t>
            </a:r>
            <a:r>
              <a:rPr lang="ru-RU" i="1" dirty="0" err="1"/>
              <a:t>використовується</a:t>
            </a:r>
            <a:r>
              <a:rPr lang="ru-RU" i="1" dirty="0"/>
              <a:t> </a:t>
            </a:r>
            <a:r>
              <a:rPr lang="ru-RU" i="1" dirty="0" err="1"/>
              <a:t>рольова</a:t>
            </a:r>
            <a:r>
              <a:rPr lang="ru-RU" i="1" dirty="0"/>
              <a:t> структура </a:t>
            </a:r>
            <a:r>
              <a:rPr lang="ru-RU" i="1" dirty="0" err="1"/>
              <a:t>проведення</a:t>
            </a:r>
            <a:r>
              <a:rPr lang="ru-RU" i="1" dirty="0"/>
              <a:t> </a:t>
            </a:r>
            <a:r>
              <a:rPr lang="ru-RU" i="1" dirty="0" err="1"/>
              <a:t>заняття</a:t>
            </a:r>
            <a:r>
              <a:rPr lang="ru-RU" i="1" dirty="0"/>
              <a:t>, метою </a:t>
            </a:r>
            <a:r>
              <a:rPr lang="ru-RU" i="1" dirty="0" err="1"/>
              <a:t>якого</a:t>
            </a:r>
            <a:r>
              <a:rPr lang="ru-RU" i="1" dirty="0"/>
              <a:t> є </a:t>
            </a:r>
            <a:r>
              <a:rPr lang="ru-RU" i="1" dirty="0" err="1"/>
              <a:t>забезпечення</a:t>
            </a:r>
            <a:r>
              <a:rPr lang="ru-RU" i="1" dirty="0"/>
              <a:t> </a:t>
            </a:r>
            <a:r>
              <a:rPr lang="ru-RU" i="1" dirty="0" err="1"/>
              <a:t>всебічного</a:t>
            </a:r>
            <a:r>
              <a:rPr lang="ru-RU" i="1" dirty="0"/>
              <a:t> і </a:t>
            </a:r>
            <a:r>
              <a:rPr lang="ru-RU" i="1" dirty="0" err="1"/>
              <a:t>глибокого</a:t>
            </a:r>
            <a:r>
              <a:rPr lang="ru-RU" i="1" dirty="0"/>
              <a:t> </a:t>
            </a:r>
            <a:r>
              <a:rPr lang="ru-RU" i="1" dirty="0" err="1"/>
              <a:t>аналізу</a:t>
            </a:r>
            <a:r>
              <a:rPr lang="ru-RU" i="1" dirty="0"/>
              <a:t> </a:t>
            </a:r>
            <a:r>
              <a:rPr lang="ru-RU" i="1" dirty="0" err="1"/>
              <a:t>тієї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</a:t>
            </a:r>
            <a:r>
              <a:rPr lang="ru-RU" i="1" dirty="0" err="1"/>
              <a:t>іншої</a:t>
            </a:r>
            <a:r>
              <a:rPr lang="ru-RU" i="1" dirty="0"/>
              <a:t> </a:t>
            </a:r>
            <a:r>
              <a:rPr lang="ru-RU" i="1" dirty="0" err="1"/>
              <a:t>проблеми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dirty="0" err="1"/>
              <a:t>Термін</a:t>
            </a:r>
            <a:r>
              <a:rPr lang="ru-RU" dirty="0"/>
              <a:t> «</a:t>
            </a:r>
            <a:r>
              <a:rPr lang="ru-RU" dirty="0" err="1"/>
              <a:t>рольова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»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варіацій</a:t>
            </a:r>
            <a:r>
              <a:rPr lang="ru-RU" dirty="0"/>
              <a:t> – </a:t>
            </a:r>
            <a:r>
              <a:rPr lang="ru-RU" dirty="0" err="1"/>
              <a:t>симуляція</a:t>
            </a:r>
            <a:r>
              <a:rPr lang="ru-RU" dirty="0"/>
              <a:t> «</a:t>
            </a:r>
            <a:r>
              <a:rPr lang="en-US" dirty="0"/>
              <a:t>simulation», </a:t>
            </a:r>
            <a:r>
              <a:rPr lang="ru-RU" dirty="0" err="1"/>
              <a:t>гра</a:t>
            </a:r>
            <a:r>
              <a:rPr lang="ru-RU" dirty="0"/>
              <a:t> «</a:t>
            </a:r>
            <a:r>
              <a:rPr lang="en-US" dirty="0"/>
              <a:t>game», </a:t>
            </a:r>
            <a:r>
              <a:rPr lang="ru-RU" dirty="0" err="1"/>
              <a:t>рольова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«</a:t>
            </a:r>
            <a:r>
              <a:rPr lang="en-US" dirty="0"/>
              <a:t>role-play», </a:t>
            </a:r>
            <a:r>
              <a:rPr lang="ru-RU" dirty="0" err="1"/>
              <a:t>гра-симуляція</a:t>
            </a:r>
            <a:r>
              <a:rPr lang="ru-RU" dirty="0"/>
              <a:t> «</a:t>
            </a:r>
            <a:r>
              <a:rPr lang="en-US" dirty="0"/>
              <a:t>simulation-game», </a:t>
            </a:r>
            <a:r>
              <a:rPr lang="ru-RU" dirty="0" err="1"/>
              <a:t>рольова</a:t>
            </a:r>
            <a:r>
              <a:rPr lang="ru-RU" dirty="0"/>
              <a:t> </a:t>
            </a:r>
            <a:r>
              <a:rPr lang="ru-RU" dirty="0" err="1"/>
              <a:t>симуляція</a:t>
            </a:r>
            <a:r>
              <a:rPr lang="ru-RU" dirty="0"/>
              <a:t> «</a:t>
            </a:r>
            <a:r>
              <a:rPr lang="en-US" dirty="0"/>
              <a:t>role-play simulation», </a:t>
            </a:r>
            <a:r>
              <a:rPr lang="ru-RU" dirty="0" err="1"/>
              <a:t>рольова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«</a:t>
            </a:r>
            <a:r>
              <a:rPr lang="en-US" dirty="0"/>
              <a:t>role-playing game».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Кембриджським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словником (</a:t>
            </a:r>
            <a:r>
              <a:rPr lang="en-US" dirty="0"/>
              <a:t>Cambridge International Dictionary of English)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роллю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персону, яку </a:t>
            </a:r>
            <a:r>
              <a:rPr lang="ru-RU" dirty="0" err="1"/>
              <a:t>актор</a:t>
            </a:r>
            <a:r>
              <a:rPr lang="ru-RU" dirty="0"/>
              <a:t> </a:t>
            </a:r>
            <a:r>
              <a:rPr lang="ru-RU" dirty="0" err="1"/>
              <a:t>презентує</a:t>
            </a:r>
            <a:r>
              <a:rPr lang="ru-RU" dirty="0"/>
              <a:t> у </a:t>
            </a:r>
            <a:r>
              <a:rPr lang="ru-RU" dirty="0" err="1"/>
              <a:t>фільмі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п’єсі</a:t>
            </a:r>
            <a:r>
              <a:rPr lang="ru-RU" dirty="0"/>
              <a:t>, у той час як </a:t>
            </a:r>
            <a:r>
              <a:rPr lang="ru-RU" dirty="0" err="1"/>
              <a:t>рольова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– метод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уподібнення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людям,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154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Рольові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– </a:t>
            </a:r>
            <a:r>
              <a:rPr lang="ru-RU" i="1" dirty="0" err="1"/>
              <a:t>спонтанні</a:t>
            </a:r>
            <a:r>
              <a:rPr lang="ru-RU" i="1" dirty="0"/>
              <a:t> (</a:t>
            </a:r>
            <a:r>
              <a:rPr lang="ru-RU" i="1" dirty="0" err="1"/>
              <a:t>імпровізаційні</a:t>
            </a:r>
            <a:r>
              <a:rPr lang="ru-RU" dirty="0"/>
              <a:t>),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відсутня</a:t>
            </a:r>
            <a:r>
              <a:rPr lang="ru-RU" dirty="0"/>
              <a:t> </a:t>
            </a:r>
            <a:r>
              <a:rPr lang="ru-RU" dirty="0" err="1"/>
              <a:t>розгорнута</a:t>
            </a:r>
            <a:r>
              <a:rPr lang="ru-RU" dirty="0"/>
              <a:t> фабула, </a:t>
            </a:r>
            <a:r>
              <a:rPr lang="ru-RU" dirty="0" err="1"/>
              <a:t>моделюються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покладається</a:t>
            </a:r>
            <a:r>
              <a:rPr lang="ru-RU" dirty="0"/>
              <a:t> на </a:t>
            </a:r>
            <a:r>
              <a:rPr lang="ru-RU" dirty="0" err="1"/>
              <a:t>імпровізаційні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не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тривалої</a:t>
            </a:r>
            <a:r>
              <a:rPr lang="ru-RU" dirty="0"/>
              <a:t>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й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моделюватися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виявляються</a:t>
            </a:r>
            <a:r>
              <a:rPr lang="ru-RU" dirty="0"/>
              <a:t> у </a:t>
            </a:r>
            <a:r>
              <a:rPr lang="ru-RU" dirty="0" err="1"/>
              <a:t>спілкуванні</a:t>
            </a:r>
            <a:r>
              <a:rPr lang="ru-RU" dirty="0"/>
              <a:t>; </a:t>
            </a:r>
          </a:p>
          <a:p>
            <a:r>
              <a:rPr lang="ru-RU" dirty="0"/>
              <a:t>– </a:t>
            </a:r>
            <a:r>
              <a:rPr lang="ru-RU" i="1" dirty="0" err="1"/>
              <a:t>сюжетні</a:t>
            </a:r>
            <a:r>
              <a:rPr lang="ru-RU" i="1" dirty="0"/>
              <a:t> (</a:t>
            </a:r>
            <a:r>
              <a:rPr lang="ru-RU" i="1" dirty="0" err="1"/>
              <a:t>сценарні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за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розробленим</a:t>
            </a:r>
            <a:r>
              <a:rPr lang="ru-RU" dirty="0"/>
              <a:t> </a:t>
            </a:r>
            <a:r>
              <a:rPr lang="ru-RU" dirty="0" err="1"/>
              <a:t>сценарієм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розгорнуті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з </a:t>
            </a:r>
            <a:r>
              <a:rPr lang="ru-RU" dirty="0" err="1"/>
              <a:t>описом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предметних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13212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95829"/>
          </a:xfrm>
        </p:spPr>
        <p:txBody>
          <a:bodyPr>
            <a:normAutofit/>
          </a:bodyPr>
          <a:lstStyle/>
          <a:p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ru-RU" b="1" dirty="0" err="1"/>
              <a:t>рольової</a:t>
            </a:r>
            <a:r>
              <a:rPr lang="ru-RU" b="1" dirty="0"/>
              <a:t> </a:t>
            </a:r>
            <a:r>
              <a:rPr lang="ru-RU" b="1" dirty="0" err="1"/>
              <a:t>гри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328642"/>
              </p:ext>
            </p:extLst>
          </p:nvPr>
        </p:nvGraphicFramePr>
        <p:xfrm>
          <a:off x="1295400" y="2054942"/>
          <a:ext cx="96012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942">
                  <a:extLst>
                    <a:ext uri="{9D8B030D-6E8A-4147-A177-3AD203B41FA5}">
                      <a16:colId xmlns:a16="http://schemas.microsoft.com/office/drawing/2014/main" val="4077262744"/>
                    </a:ext>
                  </a:extLst>
                </a:gridCol>
                <a:gridCol w="4879258">
                  <a:extLst>
                    <a:ext uri="{9D8B030D-6E8A-4147-A177-3AD203B41FA5}">
                      <a16:colId xmlns:a16="http://schemas.microsoft.com/office/drawing/2014/main" val="3171860483"/>
                    </a:ext>
                  </a:extLst>
                </a:gridCol>
              </a:tblGrid>
              <a:tr h="62103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Функція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властивості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995054"/>
                  </a:ext>
                </a:extLst>
              </a:tr>
              <a:tr h="1153347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Визначає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відбір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аналіз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тієї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іншої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професійно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орієнтованої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дисципліни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298414"/>
                  </a:ext>
                </a:extLst>
              </a:tr>
              <a:tr h="1685661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Комунікативна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Дозволяє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моделювати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ситуації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обирати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різні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шляхи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вирішення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одноосібні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групові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колегіальні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вводить студента у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світ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складних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професійних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емоційно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комунікативних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відносин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54984"/>
                  </a:ext>
                </a:extLst>
              </a:tr>
              <a:tr h="3548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86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30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085" y="855407"/>
            <a:ext cx="9601196" cy="486314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err="1" smtClean="0"/>
              <a:t>Функції</a:t>
            </a:r>
            <a:r>
              <a:rPr lang="ru-RU" b="1" dirty="0" smtClean="0"/>
              <a:t> </a:t>
            </a:r>
            <a:r>
              <a:rPr lang="ru-RU" b="1" dirty="0" err="1"/>
              <a:t>рольової</a:t>
            </a:r>
            <a:r>
              <a:rPr lang="ru-RU" b="1" dirty="0"/>
              <a:t> </a:t>
            </a:r>
            <a:r>
              <a:rPr lang="ru-RU" b="1" dirty="0" err="1"/>
              <a:t>гри</a:t>
            </a: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01312"/>
              </p:ext>
            </p:extLst>
          </p:nvPr>
        </p:nvGraphicFramePr>
        <p:xfrm>
          <a:off x="1874683" y="1386349"/>
          <a:ext cx="8128000" cy="4095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06027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59276937"/>
                    </a:ext>
                  </a:extLst>
                </a:gridCol>
              </a:tblGrid>
              <a:tr h="18091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Розвиваюча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Спрямована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розвиток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уваги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кмітливості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загально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вмінь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навичок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уміння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сприймати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різнопланову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іноді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навіть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неочікувану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інформацію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активізацію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резервних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можливостей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037557"/>
                  </a:ext>
                </a:extLst>
              </a:tr>
              <a:tr h="7696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Орієнтуюча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Формує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студента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здатність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грати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роль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іншої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людини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побачити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себе з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позиції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партнера по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спілкуванню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орієнтує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планування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власної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поведінки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поведінки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співрозмовника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розвиває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вміння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контролювати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власні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вчинки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давати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об’єктивну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оцінку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вчинкам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дійових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осіб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179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65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918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ru-RU" b="1" dirty="0" err="1"/>
              <a:t>рольової</a:t>
            </a:r>
            <a:r>
              <a:rPr lang="ru-RU" b="1" dirty="0"/>
              <a:t> </a:t>
            </a:r>
            <a:r>
              <a:rPr lang="ru-RU" b="1" dirty="0" err="1"/>
              <a:t>гри</a:t>
            </a:r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452806"/>
              </p:ext>
            </p:extLst>
          </p:nvPr>
        </p:nvGraphicFramePr>
        <p:xfrm>
          <a:off x="1295400" y="1553497"/>
          <a:ext cx="96012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127971438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132665734"/>
                    </a:ext>
                  </a:extLst>
                </a:gridCol>
              </a:tblGrid>
              <a:tr h="9652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Мотиваційно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спонукальна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Провокує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міжособистісне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спілкування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оскільки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мотиви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закладено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саме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а не є за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межами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360090"/>
                  </a:ext>
                </a:extLst>
              </a:tr>
              <a:tr h="9652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Соціокультурна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Є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ефективним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засобом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соціалізації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засвоєння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цінностей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певного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середовища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інформаційного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соціуму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556641"/>
                  </a:ext>
                </a:extLst>
              </a:tr>
              <a:tr h="1188008">
                <a:tc>
                  <a:txBody>
                    <a:bodyPr/>
                    <a:lstStyle/>
                    <a:p>
                      <a:pPr algn="l"/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Компенсаторна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розв’язується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протиріччя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потребою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неможливістю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здійснити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необхідні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операції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обумовлені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дією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/>
                      <a:endParaRPr lang="ru-RU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787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3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ru-RU" b="1" dirty="0" err="1"/>
              <a:t>рольової</a:t>
            </a:r>
            <a:r>
              <a:rPr lang="ru-RU" b="1" dirty="0"/>
              <a:t> </a:t>
            </a:r>
            <a:r>
              <a:rPr lang="ru-RU" b="1" dirty="0" err="1"/>
              <a:t>гри</a:t>
            </a: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524161"/>
              </p:ext>
            </p:extLst>
          </p:nvPr>
        </p:nvGraphicFramePr>
        <p:xfrm>
          <a:off x="1295400" y="1828799"/>
          <a:ext cx="96012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92606524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855070471"/>
                    </a:ext>
                  </a:extLst>
                </a:gridCol>
              </a:tblGrid>
              <a:tr h="1066078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Самореалізаційна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Забезпечує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досягнення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особистісного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успіху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власного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через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взаємодію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іншими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учасниками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611219"/>
                  </a:ext>
                </a:extLst>
              </a:tr>
              <a:tr h="1066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Діагностична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умовах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студент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отримує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зорієнтуватися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рівні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своїх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знань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сформованості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комунікативних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умінь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036536"/>
                  </a:ext>
                </a:extLst>
              </a:tr>
              <a:tr h="106607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Корекційна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програвання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умовних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професійних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ситуацій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дає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змогу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подальшому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коригувати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реальну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комунікативну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діяльність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451026"/>
                  </a:ext>
                </a:extLst>
              </a:tr>
              <a:tr h="11574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Розважальна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Сприяє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урізноманітненню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навчального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процесу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викликає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позитивні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емоції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створює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сприятливу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атмосферу для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спілкування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одногрупниками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викладачем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319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86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Сильні</a:t>
            </a:r>
            <a:r>
              <a:rPr lang="ru-RU" dirty="0"/>
              <a:t> та </a:t>
            </a:r>
            <a:r>
              <a:rPr lang="ru-RU" dirty="0" err="1"/>
              <a:t>слабкі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: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177835"/>
              </p:ext>
            </p:extLst>
          </p:nvPr>
        </p:nvGraphicFramePr>
        <p:xfrm>
          <a:off x="1295400" y="2557463"/>
          <a:ext cx="96012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901139470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436422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Сильні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Слабкі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5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рівень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проблемний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метод).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Велика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учнів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одночасно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можуть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сприймати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інформацію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Відсоток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засвоєння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матеріалу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досить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Майстерність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педагога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відіграє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велику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роль в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такого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навчання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проконтролювати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студентам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Студенти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спілкуються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викладачем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Як правило, на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занятті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модель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використовується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опитування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Студент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знаходиться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постійній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напрузі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„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спитає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спитає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‖.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Студент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незадоволений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запитали, не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вислухали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думку. 	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6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799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Оцінювання</a:t>
            </a:r>
            <a:r>
              <a:rPr lang="ru-RU" b="1" dirty="0"/>
              <a:t> </a:t>
            </a:r>
            <a:r>
              <a:rPr lang="ru-RU" b="1" dirty="0" err="1"/>
              <a:t>рівня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 і </a:t>
            </a:r>
            <a:r>
              <a:rPr lang="ru-RU" b="1" dirty="0" err="1"/>
              <a:t>дій</a:t>
            </a:r>
            <a:r>
              <a:rPr lang="ru-RU" b="1" dirty="0"/>
              <a:t> </a:t>
            </a:r>
            <a:r>
              <a:rPr lang="ru-RU" b="1" dirty="0" err="1"/>
              <a:t>студентів</a:t>
            </a:r>
            <a:r>
              <a:rPr lang="ru-RU" b="1" dirty="0"/>
              <a:t> у </a:t>
            </a:r>
            <a:r>
              <a:rPr lang="ru-RU" b="1" dirty="0" err="1"/>
              <a:t>рольових</a:t>
            </a:r>
            <a:r>
              <a:rPr lang="ru-RU" b="1" dirty="0"/>
              <a:t> </a:t>
            </a:r>
            <a:r>
              <a:rPr lang="ru-RU" b="1" dirty="0" err="1"/>
              <a:t>іграх</a:t>
            </a: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234978"/>
              </p:ext>
            </p:extLst>
          </p:nvPr>
        </p:nvGraphicFramePr>
        <p:xfrm>
          <a:off x="1295400" y="2595715"/>
          <a:ext cx="9601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987">
                  <a:extLst>
                    <a:ext uri="{9D8B030D-6E8A-4147-A177-3AD203B41FA5}">
                      <a16:colId xmlns:a16="http://schemas.microsoft.com/office/drawing/2014/main" val="3116496179"/>
                    </a:ext>
                  </a:extLst>
                </a:gridCol>
                <a:gridCol w="3768213">
                  <a:extLst>
                    <a:ext uri="{9D8B030D-6E8A-4147-A177-3AD203B41FA5}">
                      <a16:colId xmlns:a16="http://schemas.microsoft.com/office/drawing/2014/main" val="2294447949"/>
                    </a:ext>
                  </a:extLst>
                </a:gridCol>
              </a:tblGrid>
              <a:tr h="327507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Критер</a:t>
                      </a:r>
                      <a:r>
                        <a:rPr lang="uk-UA" dirty="0" err="1" smtClean="0"/>
                        <a:t>ій</a:t>
                      </a:r>
                      <a:endParaRPr lang="uk-UA" dirty="0" smtClean="0"/>
                    </a:p>
                    <a:p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Творчий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підхід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виконання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ролі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внесенням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рекомендацій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суті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проблеми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вивчається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Сумлінне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виконання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ролі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згідно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отриманою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настановою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Несумлінне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ставлення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ролі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виконується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Пасивна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участь у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неготовність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неї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Активна участь в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обговоренні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дій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пропозицій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учасників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гри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Вироблення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формальних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нетворчих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некваліфікованих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рекомендацій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Повне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аргументоване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рецензування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ролі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учасників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ігрової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ситуації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Пасивна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поведінка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відмова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участі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обговоренні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Оцінка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+5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+3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–5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+1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–1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+1 </a:t>
                      </a:r>
                      <a:endParaRPr lang="ru-RU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–3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410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587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Інтерактивна</a:t>
            </a:r>
            <a:r>
              <a:rPr lang="ru-RU" b="1" dirty="0"/>
              <a:t> </a:t>
            </a:r>
            <a:r>
              <a:rPr lang="ru-RU" b="1" dirty="0" err="1"/>
              <a:t>гра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Інтерактивна</a:t>
            </a:r>
            <a:r>
              <a:rPr lang="ru-RU" b="1" dirty="0"/>
              <a:t> </a:t>
            </a:r>
            <a:r>
              <a:rPr lang="ru-RU" b="1" dirty="0" err="1"/>
              <a:t>гра</a:t>
            </a:r>
            <a:r>
              <a:rPr lang="ru-RU" b="1" dirty="0"/>
              <a:t> </a:t>
            </a:r>
            <a:r>
              <a:rPr lang="ru-RU" i="1" dirty="0"/>
              <a:t>– </a:t>
            </a:r>
            <a:r>
              <a:rPr lang="ru-RU" i="1" dirty="0" err="1"/>
              <a:t>технологія</a:t>
            </a:r>
            <a:r>
              <a:rPr lang="ru-RU" i="1" dirty="0"/>
              <a:t>, </a:t>
            </a:r>
            <a:r>
              <a:rPr lang="ru-RU" i="1" dirty="0" err="1"/>
              <a:t>базована</a:t>
            </a:r>
            <a:r>
              <a:rPr lang="ru-RU" i="1" dirty="0"/>
              <a:t> на </a:t>
            </a:r>
            <a:r>
              <a:rPr lang="ru-RU" i="1" dirty="0" err="1"/>
              <a:t>досвіді</a:t>
            </a:r>
            <a:r>
              <a:rPr lang="ru-RU" i="1" dirty="0"/>
              <a:t>, </a:t>
            </a:r>
            <a:r>
              <a:rPr lang="ru-RU" i="1" dirty="0" err="1"/>
              <a:t>отриманому</a:t>
            </a:r>
            <a:r>
              <a:rPr lang="ru-RU" i="1" dirty="0"/>
              <a:t> в </a:t>
            </a:r>
            <a:r>
              <a:rPr lang="ru-RU" i="1" dirty="0" err="1"/>
              <a:t>результаті</a:t>
            </a:r>
            <a:r>
              <a:rPr lang="ru-RU" i="1" dirty="0"/>
              <a:t> </a:t>
            </a:r>
            <a:r>
              <a:rPr lang="ru-RU" i="1" dirty="0" err="1"/>
              <a:t>спеціально</a:t>
            </a:r>
            <a:r>
              <a:rPr lang="ru-RU" i="1" dirty="0"/>
              <a:t> </a:t>
            </a:r>
            <a:r>
              <a:rPr lang="ru-RU" i="1" dirty="0" err="1"/>
              <a:t>організованої</a:t>
            </a:r>
            <a:r>
              <a:rPr lang="ru-RU" i="1" dirty="0"/>
              <a:t> </a:t>
            </a:r>
            <a:r>
              <a:rPr lang="ru-RU" i="1" dirty="0" err="1"/>
              <a:t>соціальної</a:t>
            </a:r>
            <a:r>
              <a:rPr lang="ru-RU" i="1" dirty="0"/>
              <a:t> </a:t>
            </a:r>
            <a:r>
              <a:rPr lang="ru-RU" i="1" dirty="0" err="1"/>
              <a:t>взаємодії</a:t>
            </a:r>
            <a:r>
              <a:rPr lang="ru-RU" i="1" dirty="0"/>
              <a:t> </a:t>
            </a:r>
            <a:r>
              <a:rPr lang="ru-RU" i="1" dirty="0" err="1"/>
              <a:t>учасників</a:t>
            </a:r>
            <a:r>
              <a:rPr lang="ru-RU" i="1" dirty="0"/>
              <a:t> з метою </a:t>
            </a:r>
            <a:r>
              <a:rPr lang="ru-RU" i="1" dirty="0" err="1"/>
              <a:t>зміни</a:t>
            </a:r>
            <a:r>
              <a:rPr lang="ru-RU" i="1" dirty="0"/>
              <a:t> </a:t>
            </a:r>
            <a:r>
              <a:rPr lang="ru-RU" i="1" dirty="0" err="1"/>
              <a:t>індивідуальної</a:t>
            </a:r>
            <a:r>
              <a:rPr lang="ru-RU" i="1" dirty="0"/>
              <a:t> </a:t>
            </a:r>
            <a:r>
              <a:rPr lang="ru-RU" i="1" dirty="0" err="1"/>
              <a:t>моделі</a:t>
            </a:r>
            <a:r>
              <a:rPr lang="ru-RU" i="1" dirty="0"/>
              <a:t> </a:t>
            </a:r>
            <a:r>
              <a:rPr lang="ru-RU" i="1" dirty="0" err="1"/>
              <a:t>поведінки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11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079" y="95263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z="3100" dirty="0" err="1"/>
              <a:t>Інтерактивна</a:t>
            </a:r>
            <a:r>
              <a:rPr lang="ru-RU" sz="3100" dirty="0"/>
              <a:t> </a:t>
            </a:r>
            <a:r>
              <a:rPr lang="ru-RU" sz="3100" dirty="0" err="1"/>
              <a:t>гра</a:t>
            </a:r>
            <a:r>
              <a:rPr lang="ru-RU" sz="3100" dirty="0"/>
              <a:t> </a:t>
            </a:r>
            <a:r>
              <a:rPr lang="ru-RU" sz="3100" dirty="0" err="1"/>
              <a:t>має</a:t>
            </a:r>
            <a:r>
              <a:rPr lang="ru-RU" sz="3100" dirty="0"/>
              <a:t> </a:t>
            </a:r>
            <a:r>
              <a:rPr lang="ru-RU" sz="3100" dirty="0" err="1"/>
              <a:t>найбільшу</a:t>
            </a:r>
            <a:r>
              <a:rPr lang="ru-RU" sz="3100" dirty="0"/>
              <a:t> </a:t>
            </a:r>
            <a:r>
              <a:rPr lang="ru-RU" sz="3100" dirty="0" err="1"/>
              <a:t>схожість</a:t>
            </a:r>
            <a:r>
              <a:rPr lang="ru-RU" sz="3100" dirty="0"/>
              <a:t> з </a:t>
            </a:r>
            <a:r>
              <a:rPr lang="ru-RU" sz="3100" dirty="0" err="1"/>
              <a:t>рольовою</a:t>
            </a:r>
            <a:r>
              <a:rPr lang="ru-RU" sz="3100" dirty="0"/>
              <a:t> </a:t>
            </a:r>
            <a:r>
              <a:rPr lang="ru-RU" sz="3100" dirty="0" err="1"/>
              <a:t>грою</a:t>
            </a:r>
            <a:r>
              <a:rPr lang="ru-RU" sz="3100" dirty="0"/>
              <a:t>, </a:t>
            </a:r>
            <a:r>
              <a:rPr lang="ru-RU" sz="3100" dirty="0" err="1"/>
              <a:t>проте</a:t>
            </a:r>
            <a:r>
              <a:rPr lang="ru-RU" sz="3100" dirty="0"/>
              <a:t> </a:t>
            </a:r>
            <a:r>
              <a:rPr lang="ru-RU" sz="3100" dirty="0" err="1"/>
              <a:t>між</a:t>
            </a:r>
            <a:r>
              <a:rPr lang="ru-RU" sz="3100" dirty="0"/>
              <a:t> ними є </a:t>
            </a:r>
            <a:r>
              <a:rPr lang="ru-RU" sz="3100" dirty="0" err="1"/>
              <a:t>певна</a:t>
            </a:r>
            <a:r>
              <a:rPr lang="ru-RU" sz="3100" dirty="0"/>
              <a:t> </a:t>
            </a:r>
            <a:r>
              <a:rPr lang="ru-RU" sz="3100" dirty="0" err="1"/>
              <a:t>різниця</a:t>
            </a:r>
            <a:r>
              <a:rPr lang="ru-RU" sz="3100" dirty="0"/>
              <a:t>, яку </a:t>
            </a:r>
            <a:r>
              <a:rPr lang="ru-RU" sz="3100" dirty="0" err="1"/>
              <a:t>необхідно</a:t>
            </a:r>
            <a:r>
              <a:rPr lang="ru-RU" sz="3100" dirty="0"/>
              <a:t> </a:t>
            </a:r>
            <a:r>
              <a:rPr lang="ru-RU" sz="3100" dirty="0" err="1"/>
              <a:t>враховувати</a:t>
            </a:r>
            <a:r>
              <a:rPr lang="ru-RU" dirty="0"/>
              <a:t>: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1. В </a:t>
            </a:r>
            <a:r>
              <a:rPr lang="ru-RU" sz="2000" dirty="0" err="1"/>
              <a:t>інтерактивній</a:t>
            </a:r>
            <a:r>
              <a:rPr lang="ru-RU" sz="2000" dirty="0"/>
              <a:t> </a:t>
            </a:r>
            <a:r>
              <a:rPr lang="ru-RU" sz="2000" dirty="0" err="1"/>
              <a:t>грі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розподілу</a:t>
            </a:r>
            <a:r>
              <a:rPr lang="ru-RU" sz="2000" dirty="0"/>
              <a:t> на </a:t>
            </a:r>
            <a:r>
              <a:rPr lang="ru-RU" sz="2000" dirty="0" err="1"/>
              <a:t>групи</a:t>
            </a:r>
            <a:r>
              <a:rPr lang="ru-RU" sz="2000" dirty="0"/>
              <a:t> (</a:t>
            </a:r>
            <a:r>
              <a:rPr lang="ru-RU" sz="2000" dirty="0" err="1"/>
              <a:t>гравці</a:t>
            </a:r>
            <a:r>
              <a:rPr lang="ru-RU" sz="2000" dirty="0"/>
              <a:t> та </a:t>
            </a:r>
            <a:r>
              <a:rPr lang="ru-RU" sz="2000" dirty="0" err="1"/>
              <a:t>спостерігачі</a:t>
            </a:r>
            <a:r>
              <a:rPr lang="ru-RU" sz="2000" dirty="0"/>
              <a:t>), як у </a:t>
            </a:r>
            <a:r>
              <a:rPr lang="ru-RU" sz="2000" dirty="0" err="1"/>
              <a:t>рольовій</a:t>
            </a:r>
            <a:r>
              <a:rPr lang="ru-RU" sz="2000" dirty="0"/>
              <a:t>. </a:t>
            </a:r>
            <a:r>
              <a:rPr lang="ru-RU" sz="2000" dirty="0" err="1"/>
              <a:t>Неодмінною</a:t>
            </a:r>
            <a:r>
              <a:rPr lang="ru-RU" sz="2000" dirty="0"/>
              <a:t> </a:t>
            </a:r>
            <a:r>
              <a:rPr lang="ru-RU" sz="2000" dirty="0" err="1"/>
              <a:t>умовою</a:t>
            </a:r>
            <a:r>
              <a:rPr lang="ru-RU" sz="2000" dirty="0"/>
              <a:t> є участь кожного в </a:t>
            </a:r>
            <a:r>
              <a:rPr lang="ru-RU" sz="2000" dirty="0" err="1"/>
              <a:t>грі</a:t>
            </a:r>
            <a:r>
              <a:rPr lang="ru-RU" sz="2000" dirty="0"/>
              <a:t>. </a:t>
            </a:r>
          </a:p>
          <a:p>
            <a:r>
              <a:rPr lang="ru-RU" sz="2000" dirty="0"/>
              <a:t>2. В </a:t>
            </a:r>
            <a:r>
              <a:rPr lang="ru-RU" sz="2000" dirty="0" err="1"/>
              <a:t>інтерактивній</a:t>
            </a:r>
            <a:r>
              <a:rPr lang="ru-RU" sz="2000" dirty="0"/>
              <a:t> </a:t>
            </a:r>
            <a:r>
              <a:rPr lang="ru-RU" sz="2000" dirty="0" err="1"/>
              <a:t>грі</a:t>
            </a:r>
            <a:r>
              <a:rPr lang="ru-RU" sz="2000" dirty="0"/>
              <a:t>, як і в </a:t>
            </a:r>
            <a:r>
              <a:rPr lang="ru-RU" sz="2000" dirty="0" err="1"/>
              <a:t>рольовій</a:t>
            </a:r>
            <a:r>
              <a:rPr lang="ru-RU" sz="2000" dirty="0"/>
              <a:t>, </a:t>
            </a:r>
            <a:r>
              <a:rPr lang="ru-RU" sz="2000" dirty="0" err="1"/>
              <a:t>учасникам</a:t>
            </a:r>
            <a:r>
              <a:rPr lang="ru-RU" sz="2000" dirty="0"/>
              <a:t> </a:t>
            </a:r>
            <a:r>
              <a:rPr lang="ru-RU" sz="2000" dirty="0" err="1"/>
              <a:t>задається</a:t>
            </a:r>
            <a:r>
              <a:rPr lang="ru-RU" sz="2000" dirty="0"/>
              <a:t> </a:t>
            </a:r>
            <a:r>
              <a:rPr lang="ru-RU" sz="2000" dirty="0" err="1"/>
              <a:t>ситуація</a:t>
            </a:r>
            <a:r>
              <a:rPr lang="ru-RU" sz="2000" dirty="0"/>
              <a:t>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замість</a:t>
            </a:r>
            <a:r>
              <a:rPr lang="ru-RU" sz="2000" dirty="0"/>
              <a:t> </a:t>
            </a:r>
            <a:r>
              <a:rPr lang="ru-RU" sz="2000" dirty="0" err="1"/>
              <a:t>конкретних</a:t>
            </a:r>
            <a:r>
              <a:rPr lang="ru-RU" sz="2000" dirty="0"/>
              <a:t> ролей </a:t>
            </a:r>
            <a:r>
              <a:rPr lang="ru-RU" sz="2000" dirty="0" err="1"/>
              <a:t>гравцям</a:t>
            </a:r>
            <a:r>
              <a:rPr lang="ru-RU" sz="2000" dirty="0"/>
              <a:t> </a:t>
            </a:r>
            <a:r>
              <a:rPr lang="ru-RU" sz="2000" dirty="0" err="1"/>
              <a:t>пропонуються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інструкції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. </a:t>
            </a:r>
            <a:r>
              <a:rPr lang="ru-RU" sz="2000" dirty="0" err="1"/>
              <a:t>Крім</a:t>
            </a:r>
            <a:r>
              <a:rPr lang="ru-RU" sz="2000" dirty="0"/>
              <a:t> того, </a:t>
            </a:r>
            <a:r>
              <a:rPr lang="ru-RU" sz="2000" dirty="0" err="1"/>
              <a:t>пропонована</a:t>
            </a:r>
            <a:r>
              <a:rPr lang="ru-RU" sz="2000" dirty="0"/>
              <a:t> </a:t>
            </a:r>
            <a:r>
              <a:rPr lang="ru-RU" sz="2000" dirty="0" err="1"/>
              <a:t>ситуація</a:t>
            </a:r>
            <a:r>
              <a:rPr lang="ru-RU" sz="2000" dirty="0"/>
              <a:t> не </a:t>
            </a:r>
            <a:r>
              <a:rPr lang="ru-RU" sz="2000" dirty="0" err="1"/>
              <a:t>обов’язково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нагадувати</a:t>
            </a:r>
            <a:r>
              <a:rPr lang="ru-RU" sz="2000" dirty="0"/>
              <a:t> </a:t>
            </a:r>
            <a:r>
              <a:rPr lang="ru-RU" sz="2000" dirty="0" err="1"/>
              <a:t>життєву</a:t>
            </a:r>
            <a:r>
              <a:rPr lang="ru-RU" sz="2000" dirty="0"/>
              <a:t>. </a:t>
            </a:r>
            <a:r>
              <a:rPr lang="ru-RU" sz="2000" dirty="0" err="1"/>
              <a:t>Достатньо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вона буде </a:t>
            </a:r>
            <a:r>
              <a:rPr lang="ru-RU" sz="2000" dirty="0" err="1"/>
              <a:t>містити</a:t>
            </a:r>
            <a:r>
              <a:rPr lang="ru-RU" sz="2000" dirty="0"/>
              <a:t> будь-яку проблему, </a:t>
            </a:r>
            <a:r>
              <a:rPr lang="ru-RU" sz="2000" dirty="0" err="1"/>
              <a:t>варту</a:t>
            </a:r>
            <a:r>
              <a:rPr lang="ru-RU" sz="2000" dirty="0"/>
              <a:t> </a:t>
            </a:r>
            <a:r>
              <a:rPr lang="ru-RU" sz="2000" dirty="0" err="1" smtClean="0"/>
              <a:t>вирішення</a:t>
            </a:r>
            <a:r>
              <a:rPr lang="ru-RU" sz="2000" dirty="0" smtClean="0"/>
              <a:t>.</a:t>
            </a:r>
          </a:p>
          <a:p>
            <a:r>
              <a:rPr lang="ru-RU" sz="1900" dirty="0"/>
              <a:t>3. </a:t>
            </a:r>
            <a:r>
              <a:rPr lang="ru-RU" sz="1900" dirty="0" err="1"/>
              <a:t>Інтерактивна</a:t>
            </a:r>
            <a:r>
              <a:rPr lang="ru-RU" sz="1900" dirty="0"/>
              <a:t> </a:t>
            </a:r>
            <a:r>
              <a:rPr lang="ru-RU" sz="1900" dirty="0" err="1"/>
              <a:t>гра</a:t>
            </a:r>
            <a:r>
              <a:rPr lang="ru-RU" sz="1900" dirty="0"/>
              <a:t> за </a:t>
            </a:r>
            <a:r>
              <a:rPr lang="ru-RU" sz="1900" dirty="0" err="1"/>
              <a:t>своєю</a:t>
            </a:r>
            <a:r>
              <a:rPr lang="ru-RU" sz="1900" dirty="0"/>
              <a:t> природою </a:t>
            </a:r>
            <a:r>
              <a:rPr lang="ru-RU" sz="1900" dirty="0" err="1"/>
              <a:t>наближається</a:t>
            </a:r>
            <a:r>
              <a:rPr lang="ru-RU" sz="1900" dirty="0"/>
              <a:t> до спортивного </a:t>
            </a:r>
            <a:r>
              <a:rPr lang="ru-RU" sz="1900" dirty="0" err="1"/>
              <a:t>змагання</a:t>
            </a:r>
            <a:r>
              <a:rPr lang="ru-RU" sz="1900" dirty="0"/>
              <a:t> (</a:t>
            </a:r>
            <a:r>
              <a:rPr lang="ru-RU" sz="1900" dirty="0" err="1"/>
              <a:t>наявність</a:t>
            </a:r>
            <a:r>
              <a:rPr lang="ru-RU" sz="1900" dirty="0"/>
              <a:t> мети, </a:t>
            </a:r>
            <a:r>
              <a:rPr lang="ru-RU" sz="1900" dirty="0" err="1"/>
              <a:t>загальна</a:t>
            </a:r>
            <a:r>
              <a:rPr lang="ru-RU" sz="1900" dirty="0"/>
              <a:t> участь </a:t>
            </a:r>
            <a:r>
              <a:rPr lang="ru-RU" sz="1900" dirty="0" err="1"/>
              <a:t>тощо</a:t>
            </a:r>
            <a:r>
              <a:rPr lang="ru-RU" sz="1900" dirty="0"/>
              <a:t>), у той час як </a:t>
            </a:r>
            <a:r>
              <a:rPr lang="ru-RU" sz="1900" dirty="0" err="1"/>
              <a:t>рольова</a:t>
            </a:r>
            <a:r>
              <a:rPr lang="ru-RU" sz="1900" dirty="0"/>
              <a:t> </a:t>
            </a:r>
            <a:r>
              <a:rPr lang="ru-RU" sz="1900" dirty="0" err="1"/>
              <a:t>гра</a:t>
            </a:r>
            <a:r>
              <a:rPr lang="ru-RU" sz="1900" dirty="0"/>
              <a:t> </a:t>
            </a:r>
            <a:r>
              <a:rPr lang="ru-RU" sz="1900" dirty="0" err="1"/>
              <a:t>тяжіє</a:t>
            </a:r>
            <a:r>
              <a:rPr lang="ru-RU" sz="1900" dirty="0"/>
              <a:t> до </a:t>
            </a:r>
            <a:r>
              <a:rPr lang="ru-RU" sz="1900" dirty="0" err="1"/>
              <a:t>театральної</a:t>
            </a:r>
            <a:r>
              <a:rPr lang="ru-RU" sz="1900" dirty="0"/>
              <a:t> </a:t>
            </a:r>
            <a:r>
              <a:rPr lang="ru-RU" sz="1900" dirty="0" err="1"/>
              <a:t>дії</a:t>
            </a:r>
            <a:r>
              <a:rPr lang="ru-RU" sz="1900" dirty="0"/>
              <a:t> (</a:t>
            </a:r>
            <a:r>
              <a:rPr lang="ru-RU" sz="1900" dirty="0" err="1"/>
              <a:t>наявність</a:t>
            </a:r>
            <a:r>
              <a:rPr lang="ru-RU" sz="1900" dirty="0"/>
              <a:t> ролей, </a:t>
            </a:r>
            <a:r>
              <a:rPr lang="ru-RU" sz="1900" dirty="0" err="1"/>
              <a:t>глядачі</a:t>
            </a:r>
            <a:r>
              <a:rPr lang="ru-RU" sz="1900" dirty="0"/>
              <a:t> як </a:t>
            </a:r>
            <a:r>
              <a:rPr lang="ru-RU" sz="1900" dirty="0" err="1"/>
              <a:t>спостерігачі</a:t>
            </a:r>
            <a:r>
              <a:rPr lang="ru-RU" sz="1900" dirty="0"/>
              <a:t> та </a:t>
            </a:r>
            <a:r>
              <a:rPr lang="ru-RU" sz="1900" dirty="0" err="1"/>
              <a:t>ін</a:t>
            </a:r>
            <a:r>
              <a:rPr lang="ru-RU" sz="1900" dirty="0"/>
              <a:t>.). </a:t>
            </a:r>
          </a:p>
        </p:txBody>
      </p:sp>
    </p:spTree>
    <p:extLst>
      <p:ext uri="{BB962C8B-B14F-4D97-AF65-F5344CB8AC3E}">
        <p14:creationId xmlns:p14="http://schemas.microsoft.com/office/powerpoint/2010/main" val="153377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5234" y="855406"/>
            <a:ext cx="9601196" cy="5049959"/>
          </a:xfrm>
        </p:spPr>
        <p:txBody>
          <a:bodyPr/>
          <a:lstStyle/>
          <a:p>
            <a:pPr algn="just"/>
            <a:r>
              <a:rPr lang="ru-RU" dirty="0" err="1"/>
              <a:t>Гра</a:t>
            </a:r>
            <a:r>
              <a:rPr lang="ru-RU" dirty="0"/>
              <a:t> є </a:t>
            </a:r>
            <a:r>
              <a:rPr lang="ru-RU" dirty="0" err="1"/>
              <a:t>унікальним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акумуляції</a:t>
            </a:r>
            <a:r>
              <a:rPr lang="ru-RU" dirty="0"/>
              <a:t> та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як практичного (</a:t>
            </a:r>
            <a:r>
              <a:rPr lang="ru-RU" dirty="0" err="1"/>
              <a:t>оволодіння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), так і </a:t>
            </a:r>
            <a:r>
              <a:rPr lang="ru-RU" dirty="0" err="1"/>
              <a:t>етичного</a:t>
            </a:r>
            <a:r>
              <a:rPr lang="ru-RU" dirty="0"/>
              <a:t>, </a:t>
            </a:r>
            <a:r>
              <a:rPr lang="ru-RU" dirty="0" err="1"/>
              <a:t>пов’язаного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правилами і нормами </a:t>
            </a:r>
            <a:r>
              <a:rPr lang="ru-RU" dirty="0" err="1"/>
              <a:t>поведінки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на </a:t>
            </a:r>
            <a:r>
              <a:rPr lang="ru-RU" b="1" dirty="0"/>
              <a:t>70%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лекція</a:t>
            </a:r>
            <a:r>
              <a:rPr lang="ru-RU" dirty="0"/>
              <a:t> (для </a:t>
            </a:r>
            <a:r>
              <a:rPr lang="ru-RU" dirty="0" err="1"/>
              <a:t>порівняння</a:t>
            </a:r>
            <a:r>
              <a:rPr lang="ru-RU" dirty="0"/>
              <a:t>: </a:t>
            </a:r>
            <a:r>
              <a:rPr lang="ru-RU" b="1" dirty="0"/>
              <a:t>20% </a:t>
            </a:r>
            <a:r>
              <a:rPr lang="ru-RU" dirty="0" err="1"/>
              <a:t>матеріалу</a:t>
            </a:r>
            <a:r>
              <a:rPr lang="ru-RU" dirty="0"/>
              <a:t> студент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відтворити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лекції</a:t>
            </a:r>
            <a:r>
              <a:rPr lang="ru-RU" dirty="0"/>
              <a:t>, </a:t>
            </a:r>
            <a:r>
              <a:rPr lang="ru-RU" b="1" dirty="0"/>
              <a:t>90%</a:t>
            </a:r>
            <a:r>
              <a:rPr lang="ru-RU" dirty="0"/>
              <a:t> –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). </a:t>
            </a:r>
            <a:r>
              <a:rPr lang="ru-RU" dirty="0" err="1"/>
              <a:t>Тобто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запам’ятовування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трудовій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навчальній</a:t>
            </a:r>
            <a:r>
              <a:rPr lang="ru-RU" dirty="0"/>
              <a:t> </a:t>
            </a:r>
            <a:r>
              <a:rPr lang="ru-RU" dirty="0" err="1"/>
              <a:t>обов’язковій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Відтак</a:t>
            </a:r>
            <a:r>
              <a:rPr lang="ru-RU" dirty="0" smtClean="0"/>
              <a:t>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скоротити</a:t>
            </a:r>
            <a:r>
              <a:rPr lang="ru-RU" dirty="0"/>
              <a:t> час на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на 30–50%,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резервів</a:t>
            </a:r>
            <a:r>
              <a:rPr lang="ru-RU" dirty="0"/>
              <a:t> часу особливо актуально. </a:t>
            </a:r>
          </a:p>
        </p:txBody>
      </p:sp>
    </p:spTree>
    <p:extLst>
      <p:ext uri="{BB962C8B-B14F-4D97-AF65-F5344CB8AC3E}">
        <p14:creationId xmlns:p14="http://schemas.microsoft.com/office/powerpoint/2010/main" val="416996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387" y="1297859"/>
            <a:ext cx="10137058" cy="50794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Імітаційні</a:t>
            </a:r>
            <a:r>
              <a:rPr lang="ru-RU" b="1" dirty="0" smtClean="0"/>
              <a:t> </a:t>
            </a:r>
            <a:r>
              <a:rPr lang="ru-RU" b="1" dirty="0" err="1" smtClean="0"/>
              <a:t>гра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15845" y="2967335"/>
            <a:ext cx="975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Імітація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лат.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im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і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tatio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 –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наслідування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когось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чогось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відтворення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підробка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Імітувати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–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наслідувати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відтворювати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можливою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точністю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підробляти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ru-RU" sz="2400" b="1" i="1" dirty="0" err="1"/>
              <a:t>Імітаційне</a:t>
            </a:r>
            <a:r>
              <a:rPr lang="ru-RU" sz="2400" b="1" i="1" dirty="0"/>
              <a:t> </a:t>
            </a:r>
            <a:r>
              <a:rPr lang="ru-RU" sz="2400" b="1" i="1" dirty="0" err="1"/>
              <a:t>навчання</a:t>
            </a:r>
            <a:r>
              <a:rPr lang="ru-RU" sz="2400" b="1" i="1" dirty="0"/>
              <a:t> </a:t>
            </a:r>
            <a:r>
              <a:rPr lang="ru-RU" sz="2400" i="1" dirty="0"/>
              <a:t>– </a:t>
            </a:r>
            <a:r>
              <a:rPr lang="ru-RU" sz="2400" i="1" dirty="0" err="1"/>
              <a:t>процес</a:t>
            </a:r>
            <a:r>
              <a:rPr lang="ru-RU" sz="2400" i="1" dirty="0"/>
              <a:t> </a:t>
            </a:r>
            <a:r>
              <a:rPr lang="ru-RU" sz="2400" i="1" dirty="0" err="1"/>
              <a:t>оволодіння</a:t>
            </a:r>
            <a:r>
              <a:rPr lang="ru-RU" sz="2400" i="1" dirty="0"/>
              <a:t> системою </a:t>
            </a:r>
            <a:r>
              <a:rPr lang="ru-RU" sz="2400" i="1" dirty="0" err="1"/>
              <a:t>знань</a:t>
            </a:r>
            <a:r>
              <a:rPr lang="ru-RU" sz="2400" i="1" dirty="0"/>
              <a:t>, </a:t>
            </a:r>
            <a:r>
              <a:rPr lang="ru-RU" sz="2400" i="1" dirty="0" err="1"/>
              <a:t>умінь</a:t>
            </a:r>
            <a:r>
              <a:rPr lang="ru-RU" sz="2400" i="1" dirty="0"/>
              <a:t> і </a:t>
            </a:r>
            <a:r>
              <a:rPr lang="ru-RU" sz="2400" i="1" dirty="0" err="1"/>
              <a:t>навичок</a:t>
            </a:r>
            <a:r>
              <a:rPr lang="ru-RU" sz="2400" i="1" dirty="0"/>
              <a:t>, </a:t>
            </a:r>
            <a:r>
              <a:rPr lang="ru-RU" sz="2400" i="1" dirty="0" err="1"/>
              <a:t>який</a:t>
            </a:r>
            <a:r>
              <a:rPr lang="ru-RU" sz="2400" i="1" dirty="0"/>
              <a:t> </a:t>
            </a:r>
            <a:r>
              <a:rPr lang="ru-RU" sz="2400" i="1" dirty="0" err="1"/>
              <a:t>ґрунтується</a:t>
            </a:r>
            <a:r>
              <a:rPr lang="ru-RU" sz="2400" i="1" dirty="0"/>
              <a:t> на </a:t>
            </a:r>
            <a:r>
              <a:rPr lang="ru-RU" sz="2400" i="1" dirty="0" err="1"/>
              <a:t>наслідуванні</a:t>
            </a:r>
            <a:r>
              <a:rPr lang="ru-RU" sz="2400" i="1" dirty="0"/>
              <a:t> </a:t>
            </a:r>
            <a:r>
              <a:rPr lang="ru-RU" sz="2400" i="1" dirty="0" err="1"/>
              <a:t>певних</a:t>
            </a:r>
            <a:r>
              <a:rPr lang="ru-RU" sz="2400" i="1" dirty="0"/>
              <a:t> </a:t>
            </a:r>
            <a:r>
              <a:rPr lang="ru-RU" sz="2400" i="1" dirty="0" err="1"/>
              <a:t>способів</a:t>
            </a:r>
            <a:r>
              <a:rPr lang="ru-RU" sz="2400" i="1" dirty="0"/>
              <a:t> </a:t>
            </a:r>
            <a:r>
              <a:rPr lang="ru-RU" sz="2400" i="1" dirty="0" err="1"/>
              <a:t>діяльності</a:t>
            </a:r>
            <a:r>
              <a:rPr lang="ru-RU" sz="2400" i="1" dirty="0"/>
              <a:t>, </a:t>
            </a:r>
            <a:r>
              <a:rPr lang="ru-RU" sz="2400" i="1" dirty="0" err="1"/>
              <a:t>відтворюванні</a:t>
            </a:r>
            <a:r>
              <a:rPr lang="ru-RU" sz="2400" i="1" dirty="0"/>
              <a:t> </a:t>
            </a:r>
            <a:r>
              <a:rPr lang="ru-RU" sz="2400" i="1" dirty="0" err="1"/>
              <a:t>її</a:t>
            </a:r>
            <a:r>
              <a:rPr lang="ru-RU" sz="2400" i="1" dirty="0"/>
              <a:t> з максимальною </a:t>
            </a:r>
            <a:r>
              <a:rPr lang="ru-RU" sz="2400" i="1" dirty="0" err="1"/>
              <a:t>точністю</a:t>
            </a:r>
            <a:r>
              <a:rPr lang="ru-RU" sz="2400" i="1" dirty="0"/>
              <a:t>.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9455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сутності</a:t>
            </a:r>
            <a:r>
              <a:rPr lang="ru-RU" sz="2800" dirty="0"/>
              <a:t> </a:t>
            </a:r>
            <a:r>
              <a:rPr lang="ru-RU" sz="2800" dirty="0" err="1"/>
              <a:t>імітаційних</a:t>
            </a:r>
            <a:r>
              <a:rPr lang="ru-RU" sz="2800" dirty="0"/>
              <a:t> </a:t>
            </a:r>
            <a:r>
              <a:rPr lang="ru-RU" sz="2800" dirty="0" err="1"/>
              <a:t>ігор</a:t>
            </a:r>
            <a:r>
              <a:rPr lang="ru-RU" sz="2800" dirty="0"/>
              <a:t>, то </a:t>
            </a:r>
            <a:r>
              <a:rPr lang="ru-RU" sz="2800" dirty="0" err="1"/>
              <a:t>єдиної</a:t>
            </a:r>
            <a:r>
              <a:rPr lang="ru-RU" sz="2800" dirty="0"/>
              <a:t> думки </a:t>
            </a:r>
            <a:r>
              <a:rPr lang="ru-RU" sz="2800" dirty="0" err="1"/>
              <a:t>стосовно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класифікації</a:t>
            </a:r>
            <a:r>
              <a:rPr lang="ru-RU" sz="2800" dirty="0"/>
              <a:t> </a:t>
            </a:r>
            <a:r>
              <a:rPr lang="ru-RU" sz="2800" dirty="0" err="1"/>
              <a:t>немає</a:t>
            </a:r>
            <a:r>
              <a:rPr lang="ru-RU" sz="2800" dirty="0"/>
              <a:t>, </a:t>
            </a:r>
            <a:r>
              <a:rPr lang="ru-RU" sz="2800" dirty="0" err="1"/>
              <a:t>однак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можна</a:t>
            </a:r>
            <a:r>
              <a:rPr lang="ru-RU" sz="2800" dirty="0"/>
              <a:t> </a:t>
            </a:r>
            <a:r>
              <a:rPr lang="ru-RU" sz="2800" dirty="0" err="1"/>
              <a:t>поділити</a:t>
            </a:r>
            <a:r>
              <a:rPr lang="ru-RU" sz="2800" dirty="0"/>
              <a:t> таким чином: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За характером </a:t>
            </a:r>
            <a:r>
              <a:rPr lang="ru-RU" i="1" dirty="0" err="1"/>
              <a:t>ситуацій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моделюються</a:t>
            </a:r>
            <a:r>
              <a:rPr lang="ru-RU" dirty="0"/>
              <a:t>: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суперником</a:t>
            </a:r>
            <a:r>
              <a:rPr lang="ru-RU" dirty="0"/>
              <a:t> (</a:t>
            </a:r>
            <a:r>
              <a:rPr lang="ru-RU" dirty="0" err="1"/>
              <a:t>боротьба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</a:t>
            </a:r>
            <a:r>
              <a:rPr lang="ru-RU" dirty="0" err="1"/>
              <a:t>конкуренція</a:t>
            </a:r>
            <a:r>
              <a:rPr lang="ru-RU" dirty="0"/>
              <a:t>) – </a:t>
            </a:r>
            <a:r>
              <a:rPr lang="ru-RU" dirty="0" err="1"/>
              <a:t>моделюються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систем; </a:t>
            </a:r>
            <a:r>
              <a:rPr lang="ru-RU" dirty="0" err="1"/>
              <a:t>гра</a:t>
            </a:r>
            <a:r>
              <a:rPr lang="ru-RU" dirty="0"/>
              <a:t> з природою – </a:t>
            </a:r>
            <a:r>
              <a:rPr lang="ru-RU" dirty="0" err="1"/>
              <a:t>моделюється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імовірнісної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об’єкта</a:t>
            </a:r>
            <a:r>
              <a:rPr lang="ru-RU" dirty="0"/>
              <a:t>; </a:t>
            </a:r>
            <a:r>
              <a:rPr lang="ru-RU" dirty="0" err="1"/>
              <a:t>гра</a:t>
            </a:r>
            <a:r>
              <a:rPr lang="ru-RU" dirty="0"/>
              <a:t>-тренажер – </a:t>
            </a:r>
            <a:r>
              <a:rPr lang="ru-RU" dirty="0" err="1"/>
              <a:t>моделюється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системою в </a:t>
            </a:r>
            <a:r>
              <a:rPr lang="ru-RU" dirty="0" err="1"/>
              <a:t>динаміці</a:t>
            </a:r>
            <a:r>
              <a:rPr lang="ru-RU" dirty="0"/>
              <a:t> </a:t>
            </a:r>
            <a:r>
              <a:rPr lang="ru-RU" dirty="0" err="1"/>
              <a:t>мимовільного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відпрацьовуються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з </a:t>
            </a:r>
            <a:r>
              <a:rPr lang="ru-RU" dirty="0" err="1"/>
              <a:t>ухваленням</a:t>
            </a:r>
            <a:r>
              <a:rPr lang="ru-RU" dirty="0"/>
              <a:t> </a:t>
            </a:r>
            <a:r>
              <a:rPr lang="ru-RU" dirty="0" err="1"/>
              <a:t>оперативних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ланок </a:t>
            </a:r>
            <a:r>
              <a:rPr lang="ru-RU" dirty="0" err="1"/>
              <a:t>системи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98146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22555"/>
            <a:ext cx="9601196" cy="4853313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За характером </a:t>
            </a:r>
            <a:r>
              <a:rPr lang="ru-RU" i="1" dirty="0" err="1"/>
              <a:t>ігрового</a:t>
            </a:r>
            <a:r>
              <a:rPr lang="ru-RU" i="1" dirty="0"/>
              <a:t> </a:t>
            </a:r>
            <a:r>
              <a:rPr lang="ru-RU" i="1" dirty="0" err="1"/>
              <a:t>процесу</a:t>
            </a:r>
            <a:r>
              <a:rPr lang="ru-RU" dirty="0"/>
              <a:t>: </a:t>
            </a:r>
            <a:r>
              <a:rPr lang="ru-RU" dirty="0" err="1"/>
              <a:t>відносини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граючими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характер </a:t>
            </a:r>
            <a:r>
              <a:rPr lang="ru-RU" dirty="0" err="1"/>
              <a:t>протиборства</a:t>
            </a:r>
            <a:r>
              <a:rPr lang="ru-RU" dirty="0"/>
              <a:t> –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прямо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 контакт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необов’язковий</a:t>
            </a:r>
            <a:r>
              <a:rPr lang="ru-RU" dirty="0"/>
              <a:t>; </a:t>
            </a:r>
            <a:r>
              <a:rPr lang="ru-RU" dirty="0" err="1"/>
              <a:t>розігрується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r>
              <a:rPr lang="ru-RU" dirty="0"/>
              <a:t> – контакт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(</a:t>
            </a:r>
            <a:r>
              <a:rPr lang="ru-RU" dirty="0" err="1"/>
              <a:t>засобів</a:t>
            </a:r>
            <a:r>
              <a:rPr lang="ru-RU" dirty="0"/>
              <a:t>) </a:t>
            </a:r>
            <a:r>
              <a:rPr lang="ru-RU" dirty="0" err="1"/>
              <a:t>зв’язку</a:t>
            </a:r>
            <a:r>
              <a:rPr lang="ru-RU" dirty="0"/>
              <a:t> є </a:t>
            </a:r>
            <a:r>
              <a:rPr lang="ru-RU" dirty="0" err="1"/>
              <a:t>обов’язковим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; </a:t>
            </a:r>
            <a:r>
              <a:rPr lang="ru-RU" dirty="0" err="1"/>
              <a:t>гра-змагання</a:t>
            </a:r>
            <a:r>
              <a:rPr lang="ru-RU" dirty="0"/>
              <a:t> –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не </a:t>
            </a:r>
            <a:r>
              <a:rPr lang="ru-RU" dirty="0" err="1"/>
              <a:t>пов’язані</a:t>
            </a:r>
            <a:r>
              <a:rPr lang="ru-RU" dirty="0"/>
              <a:t>, </a:t>
            </a:r>
            <a:r>
              <a:rPr lang="ru-RU" dirty="0" err="1"/>
              <a:t>грають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одна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одної</a:t>
            </a:r>
            <a:r>
              <a:rPr lang="ru-RU" dirty="0"/>
              <a:t> і,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і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, </a:t>
            </a:r>
            <a:r>
              <a:rPr lang="ru-RU" dirty="0" err="1"/>
              <a:t>досягають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i="1" dirty="0"/>
              <a:t>За способами </a:t>
            </a:r>
            <a:r>
              <a:rPr lang="ru-RU" i="1" dirty="0" err="1"/>
              <a:t>передачі</a:t>
            </a:r>
            <a:r>
              <a:rPr lang="ru-RU" i="1" dirty="0"/>
              <a:t> й </a:t>
            </a:r>
            <a:r>
              <a:rPr lang="ru-RU" i="1" dirty="0" err="1"/>
              <a:t>обробки</a:t>
            </a:r>
            <a:r>
              <a:rPr lang="ru-RU" i="1" dirty="0"/>
              <a:t> </a:t>
            </a:r>
            <a:r>
              <a:rPr lang="ru-RU" i="1" dirty="0" err="1"/>
              <a:t>інформації</a:t>
            </a:r>
            <a:r>
              <a:rPr lang="ru-RU" dirty="0"/>
              <a:t>: </a:t>
            </a:r>
            <a:r>
              <a:rPr lang="ru-RU" dirty="0" err="1"/>
              <a:t>ігри</a:t>
            </a:r>
            <a:r>
              <a:rPr lang="ru-RU" dirty="0"/>
              <a:t> з </a:t>
            </a:r>
            <a:r>
              <a:rPr lang="ru-RU" dirty="0" err="1"/>
              <a:t>провідною</a:t>
            </a:r>
            <a:r>
              <a:rPr lang="ru-RU" dirty="0"/>
              <a:t> </a:t>
            </a:r>
            <a:r>
              <a:rPr lang="ru-RU" dirty="0" err="1"/>
              <a:t>участю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і </a:t>
            </a:r>
            <a:r>
              <a:rPr lang="ru-RU" dirty="0" err="1"/>
              <a:t>носіїв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(</a:t>
            </a:r>
            <a:r>
              <a:rPr lang="ru-RU" dirty="0" err="1"/>
              <a:t>текстів</a:t>
            </a:r>
            <a:r>
              <a:rPr lang="ru-RU" dirty="0"/>
              <a:t>, </a:t>
            </a:r>
            <a:r>
              <a:rPr lang="ru-RU" dirty="0" err="1"/>
              <a:t>логічних</a:t>
            </a:r>
            <a:r>
              <a:rPr lang="ru-RU" dirty="0"/>
              <a:t> схем, </a:t>
            </a:r>
            <a:r>
              <a:rPr lang="ru-RU" dirty="0" err="1"/>
              <a:t>матриць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., </a:t>
            </a:r>
            <a:r>
              <a:rPr lang="ru-RU" dirty="0" err="1"/>
              <a:t>зокрема</a:t>
            </a:r>
            <a:r>
              <a:rPr lang="ru-RU" dirty="0"/>
              <a:t> на макетах і </a:t>
            </a:r>
            <a:r>
              <a:rPr lang="ru-RU" dirty="0" err="1"/>
              <a:t>діючих</a:t>
            </a:r>
            <a:r>
              <a:rPr lang="ru-RU" dirty="0"/>
              <a:t> </a:t>
            </a:r>
            <a:r>
              <a:rPr lang="ru-RU" dirty="0" err="1"/>
              <a:t>об’єктах</a:t>
            </a:r>
            <a:r>
              <a:rPr lang="ru-RU" dirty="0"/>
              <a:t>); </a:t>
            </a:r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ЕОМ; </a:t>
            </a:r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автоматизованих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(</a:t>
            </a:r>
            <a:r>
              <a:rPr lang="ru-RU" dirty="0" err="1"/>
              <a:t>запрограмовані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96779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91381"/>
            <a:ext cx="9601196" cy="4784487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4. За </a:t>
            </a:r>
            <a:r>
              <a:rPr lang="ru-RU" i="1" dirty="0" err="1"/>
              <a:t>динамікою</a:t>
            </a:r>
            <a:r>
              <a:rPr lang="ru-RU" i="1" dirty="0"/>
              <a:t> </a:t>
            </a:r>
            <a:r>
              <a:rPr lang="ru-RU" i="1" dirty="0" err="1"/>
              <a:t>процесів</a:t>
            </a:r>
            <a:r>
              <a:rPr lang="ru-RU" i="1" dirty="0"/>
              <a:t>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моделюються</a:t>
            </a:r>
            <a:r>
              <a:rPr lang="ru-RU" dirty="0"/>
              <a:t>: </a:t>
            </a:r>
            <a:r>
              <a:rPr lang="ru-RU" dirty="0" err="1"/>
              <a:t>ігри</a:t>
            </a:r>
            <a:r>
              <a:rPr lang="ru-RU" dirty="0"/>
              <a:t> з </a:t>
            </a:r>
            <a:r>
              <a:rPr lang="ru-RU" dirty="0" err="1"/>
              <a:t>обмеженим</a:t>
            </a:r>
            <a:r>
              <a:rPr lang="ru-RU" dirty="0"/>
              <a:t> та </a:t>
            </a:r>
            <a:r>
              <a:rPr lang="ru-RU" dirty="0" err="1"/>
              <a:t>необмеженим</a:t>
            </a:r>
            <a:r>
              <a:rPr lang="ru-RU" dirty="0"/>
              <a:t> числом </a:t>
            </a:r>
            <a:r>
              <a:rPr lang="ru-RU" dirty="0" err="1"/>
              <a:t>ходів</a:t>
            </a:r>
            <a:r>
              <a:rPr lang="ru-RU" dirty="0"/>
              <a:t>; </a:t>
            </a:r>
            <a:r>
              <a:rPr lang="ru-RU" dirty="0" err="1"/>
              <a:t>ігри</a:t>
            </a:r>
            <a:r>
              <a:rPr lang="ru-RU" dirty="0"/>
              <a:t> без масштабу часу і з масштабом часу (</a:t>
            </a:r>
            <a:r>
              <a:rPr lang="ru-RU" dirty="0" err="1"/>
              <a:t>наприклад</a:t>
            </a:r>
            <a:r>
              <a:rPr lang="ru-RU" dirty="0"/>
              <a:t>, за </a:t>
            </a:r>
            <a:r>
              <a:rPr lang="ru-RU" dirty="0" err="1"/>
              <a:t>одне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, за годину </a:t>
            </a:r>
            <a:r>
              <a:rPr lang="ru-RU" dirty="0" err="1"/>
              <a:t>програється</a:t>
            </a:r>
            <a:r>
              <a:rPr lang="ru-RU" dirty="0"/>
              <a:t> один квартал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за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– </a:t>
            </a:r>
            <a:r>
              <a:rPr lang="ru-RU" dirty="0" err="1"/>
              <a:t>рік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i="1" dirty="0"/>
              <a:t>5. За </a:t>
            </a:r>
            <a:r>
              <a:rPr lang="ru-RU" i="1" dirty="0" err="1"/>
              <a:t>тематичною</a:t>
            </a:r>
            <a:r>
              <a:rPr lang="ru-RU" i="1" dirty="0"/>
              <a:t> </a:t>
            </a:r>
            <a:r>
              <a:rPr lang="ru-RU" i="1" dirty="0" err="1"/>
              <a:t>спрямованістю</a:t>
            </a:r>
            <a:r>
              <a:rPr lang="ru-RU" i="1" dirty="0"/>
              <a:t> й характером проблем</a:t>
            </a:r>
            <a:r>
              <a:rPr lang="ru-RU" dirty="0"/>
              <a:t>: </a:t>
            </a:r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тематичні</a:t>
            </a:r>
            <a:r>
              <a:rPr lang="ru-RU" dirty="0"/>
              <a:t>, </a:t>
            </a:r>
            <a:r>
              <a:rPr lang="ru-RU" dirty="0" err="1"/>
              <a:t>орієнтовані</a:t>
            </a:r>
            <a:r>
              <a:rPr lang="ru-RU" dirty="0"/>
              <a:t> на </a:t>
            </a:r>
            <a:r>
              <a:rPr lang="ru-RU" dirty="0" err="1"/>
              <a:t>ухвалення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з </a:t>
            </a:r>
            <a:r>
              <a:rPr lang="ru-RU" dirty="0" err="1"/>
              <a:t>вузьких</a:t>
            </a:r>
            <a:r>
              <a:rPr lang="ru-RU" dirty="0"/>
              <a:t> проблем,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укладаються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в рамки </a:t>
            </a:r>
            <a:r>
              <a:rPr lang="ru-RU" dirty="0" err="1"/>
              <a:t>однієї</a:t>
            </a:r>
            <a:r>
              <a:rPr lang="ru-RU" dirty="0"/>
              <a:t> теми (</a:t>
            </a:r>
            <a:r>
              <a:rPr lang="ru-RU" dirty="0" err="1"/>
              <a:t>дисципліни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вивчається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циклу тем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курсу; </a:t>
            </a:r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імітується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процедур </a:t>
            </a:r>
            <a:r>
              <a:rPr lang="ru-RU" dirty="0" err="1"/>
              <a:t>управління</a:t>
            </a:r>
            <a:r>
              <a:rPr lang="ru-RU" dirty="0"/>
              <a:t>; </a:t>
            </a:r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комплексні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моделюють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,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взаємопов’язаних</a:t>
            </a:r>
            <a:r>
              <a:rPr lang="ru-RU" dirty="0"/>
              <a:t> проблем,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з широкого кола </a:t>
            </a:r>
            <a:r>
              <a:rPr lang="ru-RU" dirty="0" err="1"/>
              <a:t>дисциплін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вивчаються</a:t>
            </a:r>
            <a:r>
              <a:rPr lang="ru-RU" dirty="0"/>
              <a:t>, і </a:t>
            </a:r>
            <a:r>
              <a:rPr lang="ru-RU" dirty="0" err="1"/>
              <a:t>всебічних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 smtClean="0"/>
              <a:t>умінь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0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Технологія</a:t>
            </a:r>
            <a:r>
              <a:rPr lang="ru-RU" b="1" dirty="0"/>
              <a:t> «</a:t>
            </a:r>
            <a:r>
              <a:rPr lang="en-US" b="1" dirty="0"/>
              <a:t>Learning by doing»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Одним з </a:t>
            </a:r>
            <a:r>
              <a:rPr lang="ru-RU" dirty="0" err="1"/>
              <a:t>напрямів</a:t>
            </a:r>
            <a:r>
              <a:rPr lang="ru-RU" dirty="0"/>
              <a:t> комплексного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імітаційного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/>
              <a:t> є </a:t>
            </a:r>
            <a:r>
              <a:rPr lang="ru-RU" dirty="0" err="1"/>
              <a:t>технологія</a:t>
            </a:r>
            <a:r>
              <a:rPr lang="ru-RU" dirty="0"/>
              <a:t> «</a:t>
            </a:r>
            <a:r>
              <a:rPr lang="en-US" dirty="0"/>
              <a:t>Learning by doing</a:t>
            </a:r>
            <a:r>
              <a:rPr lang="en-US" dirty="0" smtClean="0"/>
              <a:t>»</a:t>
            </a:r>
            <a:r>
              <a:rPr lang="uk-UA" dirty="0" smtClean="0"/>
              <a:t>. </a:t>
            </a:r>
          </a:p>
          <a:p>
            <a:r>
              <a:rPr lang="ru-RU" b="1" dirty="0" err="1"/>
              <a:t>Т</a:t>
            </a:r>
            <a:r>
              <a:rPr lang="ru-RU" b="1" dirty="0" err="1" smtClean="0"/>
              <a:t>ехнологія</a:t>
            </a:r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en-US" b="1" dirty="0"/>
              <a:t>Learning by doing» </a:t>
            </a:r>
            <a:r>
              <a:rPr lang="uk-UA" b="1" dirty="0" smtClean="0"/>
              <a:t> </a:t>
            </a:r>
            <a:r>
              <a:rPr lang="uk-UA" dirty="0" smtClean="0"/>
              <a:t>-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одночасним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і </a:t>
            </a:r>
            <a:r>
              <a:rPr lang="ru-RU" dirty="0" err="1"/>
              <a:t>операцій</a:t>
            </a:r>
            <a:r>
              <a:rPr lang="ru-RU" dirty="0"/>
              <a:t> на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вмінь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.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чинник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зазначеної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– активна роль </a:t>
            </a:r>
            <a:r>
              <a:rPr lang="ru-RU" dirty="0" err="1"/>
              <a:t>студентів</a:t>
            </a:r>
            <a:r>
              <a:rPr lang="ru-RU" dirty="0"/>
              <a:t> у </a:t>
            </a:r>
            <a:r>
              <a:rPr lang="ru-RU" dirty="0" err="1"/>
              <a:t>засвоєнні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й </a:t>
            </a:r>
            <a:r>
              <a:rPr lang="ru-RU" dirty="0" err="1"/>
              <a:t>оволодінні</a:t>
            </a:r>
            <a:r>
              <a:rPr lang="ru-RU" dirty="0"/>
              <a:t> </a:t>
            </a:r>
            <a:r>
              <a:rPr lang="ru-RU" dirty="0" err="1"/>
              <a:t>професійними</a:t>
            </a:r>
            <a:r>
              <a:rPr lang="ru-RU" dirty="0"/>
              <a:t> </a:t>
            </a:r>
            <a:r>
              <a:rPr lang="ru-RU" dirty="0" err="1"/>
              <a:t>вміннями</a:t>
            </a:r>
            <a:r>
              <a:rPr lang="ru-RU" dirty="0"/>
              <a:t> та </a:t>
            </a:r>
            <a:r>
              <a:rPr lang="ru-RU" dirty="0" err="1"/>
              <a:t>навичками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148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Симуляційна</a:t>
            </a:r>
            <a:r>
              <a:rPr lang="ru-RU" dirty="0"/>
              <a:t> </a:t>
            </a:r>
            <a:r>
              <a:rPr lang="ru-RU" dirty="0" err="1"/>
              <a:t>гра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97394"/>
            <a:ext cx="9601196" cy="337847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Симуляційні</a:t>
            </a:r>
            <a:r>
              <a:rPr lang="ru-RU" b="1" dirty="0"/>
              <a:t> </a:t>
            </a:r>
            <a:r>
              <a:rPr lang="ru-RU" b="1" dirty="0" err="1"/>
              <a:t>ігри</a:t>
            </a:r>
            <a:r>
              <a:rPr lang="ru-RU" b="1" dirty="0"/>
              <a:t> </a:t>
            </a:r>
            <a:r>
              <a:rPr lang="ru-RU" i="1" dirty="0"/>
              <a:t>(«</a:t>
            </a:r>
            <a:r>
              <a:rPr lang="en-US" i="1" dirty="0"/>
              <a:t>simulation games») – </a:t>
            </a:r>
            <a:r>
              <a:rPr lang="ru-RU" i="1" dirty="0" err="1"/>
              <a:t>ігри</a:t>
            </a:r>
            <a:r>
              <a:rPr lang="ru-RU" i="1" dirty="0"/>
              <a:t> з </a:t>
            </a:r>
            <a:r>
              <a:rPr lang="ru-RU" i="1" dirty="0" err="1"/>
              <a:t>уявними</a:t>
            </a:r>
            <a:r>
              <a:rPr lang="ru-RU" i="1" dirty="0"/>
              <a:t> </a:t>
            </a:r>
            <a:r>
              <a:rPr lang="ru-RU" i="1" dirty="0" err="1"/>
              <a:t>ситуаціями</a:t>
            </a:r>
            <a:r>
              <a:rPr lang="ru-RU" i="1" dirty="0"/>
              <a:t>; </a:t>
            </a:r>
            <a:r>
              <a:rPr lang="ru-RU" i="1" dirty="0" err="1"/>
              <a:t>подання</a:t>
            </a:r>
            <a:r>
              <a:rPr lang="ru-RU" i="1" dirty="0"/>
              <a:t> </a:t>
            </a:r>
            <a:r>
              <a:rPr lang="ru-RU" i="1" dirty="0" err="1"/>
              <a:t>обраного</a:t>
            </a:r>
            <a:r>
              <a:rPr lang="ru-RU" i="1" dirty="0"/>
              <a:t> фрагмента </a:t>
            </a:r>
            <a:r>
              <a:rPr lang="ru-RU" i="1" dirty="0" err="1"/>
              <a:t>конкретної</a:t>
            </a:r>
            <a:r>
              <a:rPr lang="ru-RU" i="1" dirty="0"/>
              <a:t> </a:t>
            </a:r>
            <a:r>
              <a:rPr lang="ru-RU" i="1" dirty="0" err="1"/>
              <a:t>ситуації</a:t>
            </a:r>
            <a:r>
              <a:rPr lang="ru-RU" i="1" dirty="0"/>
              <a:t> в </a:t>
            </a:r>
            <a:r>
              <a:rPr lang="ru-RU" i="1" dirty="0" err="1"/>
              <a:t>спрощеному</a:t>
            </a:r>
            <a:r>
              <a:rPr lang="ru-RU" i="1" dirty="0"/>
              <a:t> </a:t>
            </a:r>
            <a:r>
              <a:rPr lang="ru-RU" i="1" dirty="0" err="1"/>
              <a:t>вигляді</a:t>
            </a:r>
            <a:r>
              <a:rPr lang="ru-RU" i="1" dirty="0"/>
              <a:t> та </a:t>
            </a:r>
            <a:r>
              <a:rPr lang="ru-RU" i="1" dirty="0" err="1"/>
              <a:t>розігрування</a:t>
            </a:r>
            <a:r>
              <a:rPr lang="ru-RU" i="1" dirty="0"/>
              <a:t> в ролях </a:t>
            </a:r>
            <a:r>
              <a:rPr lang="ru-RU" i="1" dirty="0" err="1"/>
              <a:t>функцій</a:t>
            </a:r>
            <a:r>
              <a:rPr lang="ru-RU" i="1" dirty="0"/>
              <a:t> (</a:t>
            </a:r>
            <a:r>
              <a:rPr lang="ru-RU" i="1" dirty="0" err="1"/>
              <a:t>посадових</a:t>
            </a:r>
            <a:r>
              <a:rPr lang="ru-RU" i="1" dirty="0"/>
              <a:t> </a:t>
            </a:r>
            <a:r>
              <a:rPr lang="ru-RU" i="1" dirty="0" err="1"/>
              <a:t>обов’язків</a:t>
            </a:r>
            <a:r>
              <a:rPr lang="ru-RU" i="1" dirty="0"/>
              <a:t>) </a:t>
            </a:r>
            <a:r>
              <a:rPr lang="ru-RU" i="1" dirty="0" err="1"/>
              <a:t>її</a:t>
            </a:r>
            <a:r>
              <a:rPr lang="ru-RU" i="1" dirty="0"/>
              <a:t> </a:t>
            </a:r>
            <a:r>
              <a:rPr lang="ru-RU" i="1" dirty="0" err="1"/>
              <a:t>учасників</a:t>
            </a:r>
            <a:r>
              <a:rPr lang="ru-RU" i="1" dirty="0" smtClean="0"/>
              <a:t>.</a:t>
            </a:r>
          </a:p>
          <a:p>
            <a:pPr algn="just"/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симуляцією</a:t>
            </a:r>
            <a:r>
              <a:rPr lang="ru-RU" dirty="0"/>
              <a:t> </a:t>
            </a:r>
            <a:r>
              <a:rPr lang="ru-RU" dirty="0" err="1"/>
              <a:t>розуміємо</a:t>
            </a:r>
            <a:r>
              <a:rPr lang="ru-RU" dirty="0"/>
              <a:t> </a:t>
            </a:r>
            <a:r>
              <a:rPr lang="ru-RU" dirty="0" err="1"/>
              <a:t>технологію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яка </a:t>
            </a:r>
            <a:r>
              <a:rPr lang="ru-RU" dirty="0" err="1"/>
              <a:t>моделює</a:t>
            </a:r>
            <a:r>
              <a:rPr lang="ru-RU" dirty="0"/>
              <a:t> </a:t>
            </a:r>
            <a:r>
              <a:rPr lang="ru-RU" dirty="0" err="1"/>
              <a:t>обмежені</a:t>
            </a:r>
            <a:r>
              <a:rPr lang="ru-RU" dirty="0"/>
              <a:t> в </a:t>
            </a:r>
            <a:r>
              <a:rPr lang="ru-RU" dirty="0" err="1"/>
              <a:t>часі</a:t>
            </a:r>
            <a:r>
              <a:rPr lang="ru-RU" dirty="0"/>
              <a:t>,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результат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 </a:t>
            </a:r>
            <a:r>
              <a:rPr lang="ru-RU" dirty="0" err="1"/>
              <a:t>Учасниками</a:t>
            </a:r>
            <a:r>
              <a:rPr lang="ru-RU" dirty="0"/>
              <a:t> «</a:t>
            </a:r>
            <a:r>
              <a:rPr lang="ru-RU" dirty="0" err="1"/>
              <a:t>проживається</a:t>
            </a:r>
            <a:r>
              <a:rPr lang="ru-RU" dirty="0"/>
              <a:t>» </a:t>
            </a:r>
            <a:r>
              <a:rPr lang="ru-RU" dirty="0" err="1"/>
              <a:t>важлива</a:t>
            </a:r>
            <a:r>
              <a:rPr lang="ru-RU" dirty="0"/>
              <a:t> для них </a:t>
            </a:r>
            <a:r>
              <a:rPr lang="ru-RU" dirty="0" err="1"/>
              <a:t>ситуація</a:t>
            </a:r>
            <a:r>
              <a:rPr lang="ru-RU" dirty="0"/>
              <a:t> («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»), яка </a:t>
            </a:r>
            <a:r>
              <a:rPr lang="ru-RU" dirty="0" err="1"/>
              <a:t>може</a:t>
            </a:r>
            <a:r>
              <a:rPr lang="ru-RU" dirty="0"/>
              <a:t> бути як реальна, так і </a:t>
            </a:r>
            <a:r>
              <a:rPr lang="ru-RU" dirty="0" err="1"/>
              <a:t>ймовірна</a:t>
            </a:r>
            <a:r>
              <a:rPr lang="ru-RU" dirty="0"/>
              <a:t>. Для </a:t>
            </a:r>
            <a:r>
              <a:rPr lang="ru-RU" dirty="0" err="1"/>
              <a:t>розігрування</a:t>
            </a:r>
            <a:r>
              <a:rPr lang="ru-RU" dirty="0"/>
              <a:t> й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розглядають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точок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шляхом </a:t>
            </a:r>
            <a:r>
              <a:rPr lang="ru-RU" dirty="0" err="1"/>
              <a:t>моделювання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історичних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умов) через </a:t>
            </a:r>
            <a:r>
              <a:rPr lang="ru-RU" dirty="0" err="1"/>
              <a:t>розігрування</a:t>
            </a:r>
            <a:r>
              <a:rPr lang="ru-RU" dirty="0"/>
              <a:t> </a:t>
            </a:r>
            <a:r>
              <a:rPr lang="ru-RU" dirty="0" smtClean="0"/>
              <a:t>ролей.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073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Симуляції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вирішення</a:t>
            </a:r>
            <a:r>
              <a:rPr lang="ru-RU" dirty="0"/>
              <a:t> таких </a:t>
            </a:r>
            <a:r>
              <a:rPr lang="ru-RU" dirty="0" err="1"/>
              <a:t>завдань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пошук</a:t>
            </a:r>
            <a:r>
              <a:rPr lang="ru-RU" dirty="0"/>
              <a:t> нового </a:t>
            </a:r>
            <a:r>
              <a:rPr lang="ru-RU" dirty="0" err="1"/>
              <a:t>бачення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 і </a:t>
            </a:r>
            <a:r>
              <a:rPr lang="ru-RU" dirty="0" err="1"/>
              <a:t>навичок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 прогалин у </a:t>
            </a:r>
            <a:r>
              <a:rPr lang="ru-RU" dirty="0" err="1"/>
              <a:t>знаннях</a:t>
            </a:r>
            <a:r>
              <a:rPr lang="ru-RU" dirty="0"/>
              <a:t>, </a:t>
            </a:r>
            <a:r>
              <a:rPr lang="ru-RU" dirty="0" err="1" smtClean="0"/>
              <a:t>навичках</a:t>
            </a:r>
            <a:endParaRPr lang="ru-RU" dirty="0" smtClean="0"/>
          </a:p>
          <a:p>
            <a:r>
              <a:rPr lang="ru-RU" b="1" i="1" dirty="0" err="1" smtClean="0"/>
              <a:t>Ігри-вікторини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Ігри-турніри</a:t>
            </a:r>
            <a:r>
              <a:rPr lang="ru-RU" b="1" i="1" dirty="0" smtClean="0"/>
              <a:t>,</a:t>
            </a:r>
            <a:r>
              <a:rPr lang="ru-RU" b="1" i="1" dirty="0"/>
              <a:t> </a:t>
            </a:r>
            <a:r>
              <a:rPr lang="ru-RU" b="1" i="1" dirty="0" err="1" smtClean="0"/>
              <a:t>Ігри-інсценування</a:t>
            </a:r>
            <a:r>
              <a:rPr lang="ru-RU" b="1" i="1" dirty="0" smtClean="0"/>
              <a:t>,</a:t>
            </a:r>
            <a:r>
              <a:rPr lang="ru-RU" b="1" i="1" dirty="0"/>
              <a:t> </a:t>
            </a:r>
            <a:r>
              <a:rPr lang="ru-RU" b="1" i="1" dirty="0" err="1"/>
              <a:t>Управлінські</a:t>
            </a:r>
            <a:r>
              <a:rPr lang="ru-RU" b="1" i="1" dirty="0"/>
              <a:t> </a:t>
            </a:r>
            <a:r>
              <a:rPr lang="ru-RU" b="1" i="1" dirty="0" err="1"/>
              <a:t>ігри</a:t>
            </a:r>
            <a:r>
              <a:rPr lang="ru-RU" b="1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863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876165"/>
          </a:xfrm>
        </p:spPr>
        <p:txBody>
          <a:bodyPr>
            <a:norm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ричини</a:t>
            </a:r>
            <a:r>
              <a:rPr lang="ru-RU" sz="2400" dirty="0"/>
              <a:t>, за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знижується</a:t>
            </a:r>
            <a:r>
              <a:rPr lang="ru-RU" sz="2400" dirty="0"/>
              <a:t> </a:t>
            </a:r>
            <a:r>
              <a:rPr lang="ru-RU" sz="2400" dirty="0" err="1"/>
              <a:t>ефективність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ігрових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86116"/>
            <a:ext cx="9601196" cy="388975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/>
              <a:t>нав’язування</a:t>
            </a:r>
            <a:r>
              <a:rPr lang="ru-RU" i="1" dirty="0"/>
              <a:t> </a:t>
            </a:r>
            <a:r>
              <a:rPr lang="ru-RU" i="1" dirty="0" err="1"/>
              <a:t>гри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небажання</a:t>
            </a:r>
            <a:r>
              <a:rPr lang="ru-RU" dirty="0"/>
              <a:t> </a:t>
            </a:r>
            <a:r>
              <a:rPr lang="ru-RU" dirty="0" err="1"/>
              <a:t>грати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, </a:t>
            </a:r>
            <a:r>
              <a:rPr lang="ru-RU" dirty="0" err="1"/>
              <a:t>гальмує</a:t>
            </a:r>
            <a:r>
              <a:rPr lang="ru-RU" dirty="0"/>
              <a:t> прояви </a:t>
            </a:r>
            <a:r>
              <a:rPr lang="ru-RU" dirty="0" err="1"/>
              <a:t>творчості</a:t>
            </a:r>
            <a:r>
              <a:rPr lang="ru-RU" dirty="0"/>
              <a:t>,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i="1" dirty="0" err="1"/>
              <a:t>використання</a:t>
            </a:r>
            <a:r>
              <a:rPr lang="ru-RU" i="1" dirty="0"/>
              <a:t> штучно </a:t>
            </a:r>
            <a:r>
              <a:rPr lang="ru-RU" i="1" dirty="0" err="1"/>
              <a:t>створених</a:t>
            </a:r>
            <a:r>
              <a:rPr lang="ru-RU" i="1" dirty="0"/>
              <a:t>, </a:t>
            </a:r>
            <a:r>
              <a:rPr lang="ru-RU" i="1" dirty="0" err="1"/>
              <a:t>нереальних</a:t>
            </a:r>
            <a:r>
              <a:rPr lang="ru-RU" i="1" dirty="0"/>
              <a:t> </a:t>
            </a:r>
            <a:r>
              <a:rPr lang="ru-RU" i="1" dirty="0" err="1"/>
              <a:t>ситуацій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демонструє</a:t>
            </a:r>
            <a:r>
              <a:rPr lang="ru-RU" dirty="0"/>
              <a:t> </a:t>
            </a:r>
            <a:r>
              <a:rPr lang="ru-RU" dirty="0" err="1"/>
              <a:t>відрив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практики,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i="1" dirty="0" err="1"/>
              <a:t>надмірна</a:t>
            </a:r>
            <a:r>
              <a:rPr lang="ru-RU" i="1" dirty="0"/>
              <a:t> </a:t>
            </a:r>
            <a:r>
              <a:rPr lang="ru-RU" i="1" dirty="0" err="1"/>
              <a:t>прив’язаність</a:t>
            </a:r>
            <a:r>
              <a:rPr lang="ru-RU" i="1" dirty="0"/>
              <a:t> до готового </a:t>
            </a:r>
            <a:r>
              <a:rPr lang="ru-RU" i="1" dirty="0" err="1"/>
              <a:t>сценарію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стримує</a:t>
            </a:r>
            <a:r>
              <a:rPr lang="ru-RU" dirty="0"/>
              <a:t> </a:t>
            </a:r>
            <a:r>
              <a:rPr lang="ru-RU" dirty="0" err="1"/>
              <a:t>ініціативу</a:t>
            </a:r>
            <a:r>
              <a:rPr lang="ru-RU" dirty="0"/>
              <a:t>,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, </a:t>
            </a:r>
            <a:r>
              <a:rPr lang="ru-RU" dirty="0" err="1"/>
              <a:t>пошуку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i="1" dirty="0" err="1"/>
              <a:t>відсутність</a:t>
            </a:r>
            <a:r>
              <a:rPr lang="ru-RU" i="1" dirty="0"/>
              <a:t> </a:t>
            </a:r>
            <a:r>
              <a:rPr lang="ru-RU" i="1" dirty="0" err="1"/>
              <a:t>спільно</a:t>
            </a:r>
            <a:r>
              <a:rPr lang="ru-RU" i="1" dirty="0"/>
              <a:t> </a:t>
            </a:r>
            <a:r>
              <a:rPr lang="ru-RU" i="1" dirty="0" err="1"/>
              <a:t>вироблених</a:t>
            </a:r>
            <a:r>
              <a:rPr lang="ru-RU" i="1" dirty="0"/>
              <a:t> правил, регламенту </a:t>
            </a:r>
            <a:r>
              <a:rPr lang="ru-RU" dirty="0"/>
              <a:t>(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конфліктів</a:t>
            </a:r>
            <a:r>
              <a:rPr lang="ru-RU" dirty="0"/>
              <a:t>, </a:t>
            </a:r>
            <a:r>
              <a:rPr lang="ru-RU" dirty="0" err="1"/>
              <a:t>нетактовної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невиправданого</a:t>
            </a:r>
            <a:r>
              <a:rPr lang="ru-RU" dirty="0"/>
              <a:t> </a:t>
            </a:r>
            <a:r>
              <a:rPr lang="ru-RU" dirty="0" err="1"/>
              <a:t>подовження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i="1" dirty="0" err="1"/>
              <a:t>ігнорування</a:t>
            </a:r>
            <a:r>
              <a:rPr lang="ru-RU" i="1" dirty="0"/>
              <a:t> </a:t>
            </a:r>
            <a:r>
              <a:rPr lang="ru-RU" i="1" dirty="0" err="1"/>
              <a:t>участі</a:t>
            </a:r>
            <a:r>
              <a:rPr lang="ru-RU" i="1" dirty="0"/>
              <a:t> </a:t>
            </a:r>
            <a:r>
              <a:rPr lang="ru-RU" i="1" dirty="0" err="1"/>
              <a:t>гравців</a:t>
            </a:r>
            <a:r>
              <a:rPr lang="ru-RU" i="1" dirty="0"/>
              <a:t> на </a:t>
            </a:r>
            <a:r>
              <a:rPr lang="ru-RU" i="1" dirty="0" err="1"/>
              <a:t>підготовчому</a:t>
            </a:r>
            <a:r>
              <a:rPr lang="ru-RU" i="1" dirty="0"/>
              <a:t> </a:t>
            </a:r>
            <a:r>
              <a:rPr lang="ru-RU" i="1" dirty="0" err="1"/>
              <a:t>етапі</a:t>
            </a:r>
            <a:r>
              <a:rPr lang="ru-RU" i="1" dirty="0"/>
              <a:t> </a:t>
            </a:r>
            <a:r>
              <a:rPr lang="ru-RU" i="1" dirty="0" err="1"/>
              <a:t>організації</a:t>
            </a:r>
            <a:r>
              <a:rPr lang="ru-RU" i="1" dirty="0"/>
              <a:t> </a:t>
            </a:r>
            <a:r>
              <a:rPr lang="ru-RU" i="1" dirty="0" err="1"/>
              <a:t>гри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мотивацію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грі</a:t>
            </a:r>
            <a:r>
              <a:rPr lang="ru-RU" dirty="0" smtClean="0"/>
              <a:t>);</a:t>
            </a:r>
          </a:p>
          <a:p>
            <a:r>
              <a:rPr lang="ru-RU" dirty="0" smtClean="0"/>
              <a:t> </a:t>
            </a:r>
            <a:r>
              <a:rPr lang="ru-RU" i="1" dirty="0" err="1"/>
              <a:t>відсутність</a:t>
            </a:r>
            <a:r>
              <a:rPr lang="ru-RU" i="1" dirty="0"/>
              <a:t> </a:t>
            </a:r>
            <a:r>
              <a:rPr lang="ru-RU" i="1" dirty="0" err="1"/>
              <a:t>готовності</a:t>
            </a:r>
            <a:r>
              <a:rPr lang="ru-RU" i="1" dirty="0"/>
              <a:t> </a:t>
            </a:r>
            <a:r>
              <a:rPr lang="ru-RU" i="1" dirty="0" err="1"/>
              <a:t>викладача</a:t>
            </a:r>
            <a:r>
              <a:rPr lang="ru-RU" i="1" dirty="0"/>
              <a:t> до </a:t>
            </a:r>
            <a:r>
              <a:rPr lang="ru-RU" i="1" dirty="0" err="1"/>
              <a:t>комунікації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некомунікабельність</a:t>
            </a:r>
            <a:r>
              <a:rPr lang="ru-RU" dirty="0"/>
              <a:t>, </a:t>
            </a:r>
            <a:r>
              <a:rPr lang="ru-RU" dirty="0" err="1"/>
              <a:t>нетактовність</a:t>
            </a:r>
            <a:r>
              <a:rPr lang="ru-RU" dirty="0"/>
              <a:t>, </a:t>
            </a:r>
            <a:r>
              <a:rPr lang="ru-RU" dirty="0" err="1"/>
              <a:t>некомпетентність</a:t>
            </a:r>
            <a:r>
              <a:rPr lang="ru-RU" dirty="0"/>
              <a:t>, </a:t>
            </a:r>
            <a:r>
              <a:rPr lang="ru-RU" dirty="0" err="1"/>
              <a:t>маніпулятивний</a:t>
            </a:r>
            <a:r>
              <a:rPr lang="ru-RU" dirty="0"/>
              <a:t> стиль </a:t>
            </a:r>
            <a:r>
              <a:rPr lang="ru-RU" dirty="0" err="1"/>
              <a:t>спілкування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3925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3851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Функції гри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07458"/>
            <a:ext cx="9601196" cy="39684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/>
              <a:t>- </a:t>
            </a:r>
            <a:r>
              <a:rPr lang="ru-RU" i="1" dirty="0" err="1" smtClean="0"/>
              <a:t>соціокультурна</a:t>
            </a:r>
            <a:r>
              <a:rPr lang="ru-RU" i="1" dirty="0" smtClean="0"/>
              <a:t> </a:t>
            </a:r>
            <a:r>
              <a:rPr lang="ru-RU" dirty="0"/>
              <a:t>(є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соціалізації</a:t>
            </a:r>
            <a:r>
              <a:rPr lang="ru-RU" dirty="0"/>
              <a:t>,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соціуму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 </a:t>
            </a:r>
            <a:r>
              <a:rPr lang="ru-RU" i="1" dirty="0" err="1"/>
              <a:t>комунікативна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моделювати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й </a:t>
            </a:r>
            <a:r>
              <a:rPr lang="ru-RU" dirty="0" err="1"/>
              <a:t>обирати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шляхи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: </a:t>
            </a:r>
            <a:r>
              <a:rPr lang="ru-RU" dirty="0" err="1"/>
              <a:t>одноосібні</a:t>
            </a:r>
            <a:r>
              <a:rPr lang="ru-RU" dirty="0"/>
              <a:t>, </a:t>
            </a:r>
            <a:r>
              <a:rPr lang="ru-RU" dirty="0" err="1"/>
              <a:t>групові</a:t>
            </a:r>
            <a:r>
              <a:rPr lang="ru-RU" dirty="0"/>
              <a:t>, </a:t>
            </a:r>
            <a:r>
              <a:rPr lang="ru-RU" dirty="0" err="1"/>
              <a:t>колегіальні</a:t>
            </a:r>
            <a:r>
              <a:rPr lang="ru-RU" dirty="0"/>
              <a:t>; уводить студента у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 </a:t>
            </a:r>
            <a:r>
              <a:rPr lang="ru-RU" i="1" dirty="0" err="1"/>
              <a:t>самореалізації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особистісного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,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через </a:t>
            </a:r>
            <a:r>
              <a:rPr lang="ru-RU" dirty="0" err="1"/>
              <a:t>взаємодію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); </a:t>
            </a:r>
            <a:endParaRPr lang="ru-RU" dirty="0" smtClean="0"/>
          </a:p>
          <a:p>
            <a:pPr algn="just"/>
            <a:r>
              <a:rPr lang="ru-RU" i="1" dirty="0" err="1" smtClean="0"/>
              <a:t>діагностична</a:t>
            </a:r>
            <a:r>
              <a:rPr lang="ru-RU" i="1" dirty="0" smtClean="0"/>
              <a:t> </a:t>
            </a:r>
            <a:r>
              <a:rPr lang="ru-RU" dirty="0"/>
              <a:t>(в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студент </a:t>
            </a:r>
            <a:r>
              <a:rPr lang="ru-RU" dirty="0" err="1"/>
              <a:t>отримує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 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сформованості</a:t>
            </a:r>
            <a:r>
              <a:rPr lang="ru-RU" dirty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); </a:t>
            </a:r>
            <a:endParaRPr lang="ru-RU" dirty="0" smtClean="0"/>
          </a:p>
          <a:p>
            <a:pPr algn="just"/>
            <a:r>
              <a:rPr lang="ru-RU" i="1" dirty="0" err="1" smtClean="0"/>
              <a:t>корекційна</a:t>
            </a:r>
            <a:r>
              <a:rPr lang="ru-RU" i="1" dirty="0" smtClean="0"/>
              <a:t> </a:t>
            </a:r>
            <a:r>
              <a:rPr lang="ru-RU" dirty="0"/>
              <a:t>(</a:t>
            </a:r>
            <a:r>
              <a:rPr lang="ru-RU" dirty="0" err="1"/>
              <a:t>здатна</a:t>
            </a:r>
            <a:r>
              <a:rPr lang="ru-RU" dirty="0"/>
              <a:t> через </a:t>
            </a:r>
            <a:r>
              <a:rPr lang="ru-RU" dirty="0" err="1"/>
              <a:t>програвання</a:t>
            </a:r>
            <a:r>
              <a:rPr lang="ru-RU" dirty="0"/>
              <a:t> </a:t>
            </a:r>
            <a:r>
              <a:rPr lang="ru-RU" dirty="0" err="1"/>
              <a:t>умовних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у </a:t>
            </a:r>
            <a:r>
              <a:rPr lang="ru-RU" dirty="0" err="1"/>
              <a:t>подальшому</a:t>
            </a:r>
            <a:r>
              <a:rPr lang="ru-RU" dirty="0"/>
              <a:t> </a:t>
            </a:r>
            <a:r>
              <a:rPr lang="ru-RU" dirty="0" err="1"/>
              <a:t>коригувати</a:t>
            </a:r>
            <a:r>
              <a:rPr lang="ru-RU" dirty="0"/>
              <a:t> </a:t>
            </a:r>
            <a:r>
              <a:rPr lang="ru-RU" dirty="0" err="1"/>
              <a:t>реальну</a:t>
            </a:r>
            <a:r>
              <a:rPr lang="ru-RU" dirty="0"/>
              <a:t> </a:t>
            </a:r>
            <a:r>
              <a:rPr lang="ru-RU" dirty="0" err="1"/>
              <a:t>комунікативну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 </a:t>
            </a:r>
            <a:r>
              <a:rPr lang="ru-RU" i="1" dirty="0" err="1"/>
              <a:t>розважальна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урізноманітненню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сприятливу</a:t>
            </a:r>
            <a:r>
              <a:rPr lang="ru-RU" dirty="0"/>
              <a:t> атмосферу для </a:t>
            </a:r>
            <a:r>
              <a:rPr lang="ru-RU" dirty="0" err="1"/>
              <a:t>спілкування</a:t>
            </a:r>
            <a:r>
              <a:rPr lang="ru-RU" dirty="0"/>
              <a:t> з однокурсниками та </a:t>
            </a:r>
            <a:r>
              <a:rPr lang="ru-RU" dirty="0" err="1"/>
              <a:t>викладачем</a:t>
            </a:r>
            <a:r>
              <a:rPr lang="ru-RU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796768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44991"/>
          </a:xfrm>
        </p:spPr>
        <p:txBody>
          <a:bodyPr>
            <a:normAutofit/>
          </a:bodyPr>
          <a:lstStyle/>
          <a:p>
            <a:r>
              <a:rPr lang="ru-RU" dirty="0" err="1"/>
              <a:t>Ігри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15613"/>
            <a:ext cx="9601196" cy="3860255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b="1" dirty="0" err="1" smtClean="0"/>
              <a:t>Відтворення</a:t>
            </a:r>
            <a:r>
              <a:rPr lang="ru-RU" b="1" dirty="0" smtClean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 smtClean="0"/>
              <a:t>фахівця</a:t>
            </a:r>
            <a:r>
              <a:rPr lang="ru-RU" b="1" dirty="0" smtClean="0"/>
              <a:t>. </a:t>
            </a:r>
          </a:p>
          <a:p>
            <a:pPr marL="457200" indent="-457200" algn="just">
              <a:buAutoNum type="arabicPeriod"/>
            </a:pPr>
            <a:r>
              <a:rPr lang="ru-RU" b="1" dirty="0" err="1" smtClean="0"/>
              <a:t>Наявність</a:t>
            </a:r>
            <a:r>
              <a:rPr lang="ru-RU" b="1" dirty="0" smtClean="0"/>
              <a:t> </a:t>
            </a:r>
            <a:r>
              <a:rPr lang="ru-RU" b="1" dirty="0" err="1"/>
              <a:t>об’єкта</a:t>
            </a:r>
            <a:r>
              <a:rPr lang="ru-RU" b="1" dirty="0"/>
              <a:t> </a:t>
            </a:r>
            <a:r>
              <a:rPr lang="ru-RU" b="1" dirty="0" err="1"/>
              <a:t>ігрового</a:t>
            </a:r>
            <a:r>
              <a:rPr lang="ru-RU" b="1" dirty="0"/>
              <a:t> </a:t>
            </a:r>
            <a:r>
              <a:rPr lang="ru-RU" b="1" dirty="0" err="1" smtClean="0"/>
              <a:t>моделювання</a:t>
            </a:r>
            <a:r>
              <a:rPr lang="ru-RU" b="1" dirty="0" smtClean="0"/>
              <a:t>. </a:t>
            </a:r>
          </a:p>
          <a:p>
            <a:pPr marL="457200" indent="-457200" algn="just">
              <a:buAutoNum type="arabicPeriod"/>
            </a:pPr>
            <a:r>
              <a:rPr lang="ru-RU" b="1" dirty="0" err="1" smtClean="0"/>
              <a:t>Розподіл</a:t>
            </a:r>
            <a:r>
              <a:rPr lang="ru-RU" b="1" dirty="0" smtClean="0"/>
              <a:t> </a:t>
            </a:r>
            <a:r>
              <a:rPr lang="ru-RU" b="1" dirty="0"/>
              <a:t>ролей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учасниками</a:t>
            </a:r>
            <a:r>
              <a:rPr lang="ru-RU" b="1" dirty="0"/>
              <a:t> </a:t>
            </a:r>
            <a:r>
              <a:rPr lang="ru-RU" b="1" dirty="0" err="1"/>
              <a:t>гри</a:t>
            </a:r>
            <a:r>
              <a:rPr lang="ru-RU" b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3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/>
              <a:t>Під</a:t>
            </a:r>
            <a:r>
              <a:rPr lang="ru-RU" sz="3200" b="1" dirty="0"/>
              <a:t> час </a:t>
            </a:r>
            <a:r>
              <a:rPr lang="ru-RU" sz="3200" b="1" dirty="0" err="1"/>
              <a:t>проведення</a:t>
            </a:r>
            <a:r>
              <a:rPr lang="ru-RU" sz="3200" b="1" dirty="0"/>
              <a:t> </a:t>
            </a:r>
            <a:r>
              <a:rPr lang="ru-RU" sz="3200" b="1" dirty="0" err="1"/>
              <a:t>гри</a:t>
            </a:r>
            <a:r>
              <a:rPr lang="ru-RU" sz="3200" b="1" dirty="0"/>
              <a:t> </a:t>
            </a:r>
            <a:r>
              <a:rPr lang="ru-RU" sz="3200" b="1" dirty="0" err="1"/>
              <a:t>доцільно</a:t>
            </a:r>
            <a:r>
              <a:rPr lang="ru-RU" sz="3200" b="1" dirty="0"/>
              <a:t> </a:t>
            </a:r>
            <a:r>
              <a:rPr lang="ru-RU" sz="3200" b="1" dirty="0" err="1"/>
              <a:t>застосовувати</a:t>
            </a:r>
            <a:r>
              <a:rPr lang="ru-RU" sz="3200" b="1" dirty="0"/>
              <a:t> </a:t>
            </a:r>
            <a:r>
              <a:rPr lang="ru-RU" sz="3200" b="1" dirty="0" err="1"/>
              <a:t>рольову</a:t>
            </a:r>
            <a:r>
              <a:rPr lang="ru-RU" sz="3200" b="1" dirty="0"/>
              <a:t> структуру Р. </a:t>
            </a:r>
            <a:r>
              <a:rPr lang="ru-RU" sz="3200" b="1" dirty="0" err="1" smtClean="0"/>
              <a:t>Бейлса</a:t>
            </a:r>
            <a:r>
              <a:rPr lang="ru-RU" sz="3200" b="1" dirty="0" smtClean="0"/>
              <a:t>,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відображає</a:t>
            </a:r>
            <a:r>
              <a:rPr lang="ru-RU" sz="3200" b="1" dirty="0"/>
              <a:t> </a:t>
            </a:r>
            <a:r>
              <a:rPr lang="ru-RU" sz="3200" b="1" dirty="0" err="1"/>
              <a:t>відмітні</a:t>
            </a:r>
            <a:r>
              <a:rPr lang="ru-RU" sz="3200" b="1" dirty="0"/>
              <a:t> характеристики </a:t>
            </a:r>
            <a:r>
              <a:rPr lang="ru-RU" sz="3200" b="1" dirty="0" err="1" smtClean="0"/>
              <a:t>більшості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b="1" i="1" dirty="0" err="1"/>
              <a:t>Ролі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сприяють</a:t>
            </a:r>
            <a:r>
              <a:rPr lang="ru-RU" b="1" i="1" dirty="0"/>
              <a:t> </a:t>
            </a:r>
            <a:r>
              <a:rPr lang="ru-RU" b="1" i="1" dirty="0" err="1"/>
              <a:t>виконанню</a:t>
            </a:r>
            <a:r>
              <a:rPr lang="ru-RU" b="1" i="1" dirty="0"/>
              <a:t> </a:t>
            </a:r>
            <a:r>
              <a:rPr lang="ru-RU" b="1" i="1" dirty="0" err="1"/>
              <a:t>завдання</a:t>
            </a:r>
            <a:r>
              <a:rPr lang="ru-RU" b="1" i="1" dirty="0"/>
              <a:t> </a:t>
            </a:r>
            <a:endParaRPr lang="ru-RU" b="1" i="1" dirty="0" smtClean="0"/>
          </a:p>
          <a:p>
            <a:r>
              <a:rPr lang="ru-RU" b="1" i="1" dirty="0" err="1"/>
              <a:t>Ролі</a:t>
            </a:r>
            <a:r>
              <a:rPr lang="ru-RU" b="1" i="1" dirty="0"/>
              <a:t>, </a:t>
            </a:r>
            <a:r>
              <a:rPr lang="ru-RU" b="1" i="1" dirty="0" err="1"/>
              <a:t>важливі</a:t>
            </a:r>
            <a:r>
              <a:rPr lang="ru-RU" b="1" i="1" dirty="0"/>
              <a:t> для </a:t>
            </a:r>
            <a:r>
              <a:rPr lang="ru-RU" b="1" i="1" dirty="0" err="1"/>
              <a:t>співпраці</a:t>
            </a:r>
            <a:r>
              <a:rPr lang="ru-RU" b="1" i="1" dirty="0"/>
              <a:t> в </a:t>
            </a:r>
            <a:r>
              <a:rPr lang="ru-RU" b="1" i="1" dirty="0" err="1"/>
              <a:t>групі</a:t>
            </a:r>
            <a:r>
              <a:rPr lang="ru-RU" b="1" i="1" dirty="0"/>
              <a:t> та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розвитку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b="1" i="1" dirty="0" err="1"/>
              <a:t>Ролі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ускладнюють</a:t>
            </a:r>
            <a:r>
              <a:rPr lang="ru-RU" b="1" i="1" dirty="0"/>
              <a:t> </a:t>
            </a:r>
            <a:r>
              <a:rPr lang="ru-RU" b="1" i="1" dirty="0" err="1"/>
              <a:t>співробітництво</a:t>
            </a:r>
            <a:r>
              <a:rPr lang="ru-RU" b="1" i="1" dirty="0"/>
              <a:t> в </a:t>
            </a:r>
            <a:r>
              <a:rPr lang="ru-RU" b="1" i="1" dirty="0" err="1"/>
              <a:t>групі</a:t>
            </a:r>
            <a:r>
              <a:rPr lang="ru-RU" b="1" i="1" dirty="0"/>
              <a:t> та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73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52052"/>
            <a:ext cx="9601196" cy="482381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4. </a:t>
            </a:r>
            <a:r>
              <a:rPr lang="ru-RU" b="1" dirty="0" err="1"/>
              <a:t>Взаємодія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гри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виконують</a:t>
            </a:r>
            <a:r>
              <a:rPr lang="ru-RU" b="1" dirty="0"/>
              <a:t> </a:t>
            </a:r>
            <a:r>
              <a:rPr lang="ru-RU" b="1" dirty="0" err="1"/>
              <a:t>ті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інші</a:t>
            </a:r>
            <a:r>
              <a:rPr lang="ru-RU" b="1" dirty="0"/>
              <a:t> </a:t>
            </a:r>
            <a:r>
              <a:rPr lang="ru-RU" b="1" dirty="0" err="1"/>
              <a:t>ролі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«посади»), </a:t>
            </a:r>
            <a:r>
              <a:rPr lang="ru-RU" b="1" dirty="0" err="1"/>
              <a:t>імітують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 конкретного </a:t>
            </a:r>
            <a:r>
              <a:rPr lang="ru-RU" b="1" dirty="0" err="1"/>
              <a:t>колективу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/>
              <a:t>5. </a:t>
            </a:r>
            <a:r>
              <a:rPr lang="ru-RU" b="1" dirty="0" err="1"/>
              <a:t>Різноманітність</a:t>
            </a:r>
            <a:r>
              <a:rPr lang="ru-RU" b="1" dirty="0"/>
              <a:t> </a:t>
            </a:r>
            <a:r>
              <a:rPr lang="ru-RU" b="1" dirty="0" err="1"/>
              <a:t>інтересів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гри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/>
              <a:t>6.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чіткої</a:t>
            </a:r>
            <a:r>
              <a:rPr lang="ru-RU" b="1" dirty="0"/>
              <a:t> </a:t>
            </a:r>
            <a:r>
              <a:rPr lang="ru-RU" b="1" dirty="0" err="1"/>
              <a:t>професійно</a:t>
            </a:r>
            <a:r>
              <a:rPr lang="ru-RU" b="1" dirty="0"/>
              <a:t> </a:t>
            </a:r>
            <a:r>
              <a:rPr lang="ru-RU" b="1" dirty="0" err="1"/>
              <a:t>спрямованої</a:t>
            </a:r>
            <a:r>
              <a:rPr lang="ru-RU" b="1" dirty="0"/>
              <a:t> </a:t>
            </a:r>
            <a:r>
              <a:rPr lang="ru-RU" b="1" dirty="0" smtClean="0"/>
              <a:t>мети.</a:t>
            </a:r>
          </a:p>
          <a:p>
            <a:r>
              <a:rPr lang="ru-RU" b="1" dirty="0"/>
              <a:t>7. </a:t>
            </a:r>
            <a:r>
              <a:rPr lang="ru-RU" b="1" dirty="0" err="1"/>
              <a:t>Реалізація</a:t>
            </a:r>
            <a:r>
              <a:rPr lang="ru-RU" b="1" dirty="0"/>
              <a:t> в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гри</a:t>
            </a:r>
            <a:r>
              <a:rPr lang="ru-RU" b="1" dirty="0"/>
              <a:t> «</a:t>
            </a:r>
            <a:r>
              <a:rPr lang="ru-RU" b="1" dirty="0" err="1"/>
              <a:t>ланцюжка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». </a:t>
            </a:r>
            <a:endParaRPr lang="ru-RU" b="1" dirty="0" smtClean="0"/>
          </a:p>
          <a:p>
            <a:r>
              <a:rPr lang="ru-RU" b="1" dirty="0"/>
              <a:t>8. </a:t>
            </a:r>
            <a:r>
              <a:rPr lang="ru-RU" b="1" dirty="0" err="1"/>
              <a:t>Закріплення</a:t>
            </a:r>
            <a:r>
              <a:rPr lang="ru-RU" b="1" dirty="0"/>
              <a:t> </a:t>
            </a:r>
            <a:r>
              <a:rPr lang="ru-RU" b="1" dirty="0" err="1"/>
              <a:t>подій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моделюються</a:t>
            </a:r>
            <a:r>
              <a:rPr lang="ru-RU" dirty="0"/>
              <a:t> в </a:t>
            </a:r>
            <a:r>
              <a:rPr lang="ru-RU" dirty="0" err="1"/>
              <a:t>грі</a:t>
            </a:r>
            <a:r>
              <a:rPr lang="ru-RU" dirty="0"/>
              <a:t>,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 часу,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ігрового</a:t>
            </a:r>
            <a:r>
              <a:rPr lang="ru-RU" dirty="0"/>
              <a:t> </a:t>
            </a:r>
            <a:r>
              <a:rPr lang="ru-RU" dirty="0" err="1"/>
              <a:t>моделювання</a:t>
            </a:r>
            <a:r>
              <a:rPr lang="ru-RU" dirty="0" smtClean="0"/>
              <a:t>.</a:t>
            </a:r>
          </a:p>
          <a:p>
            <a:r>
              <a:rPr lang="ru-RU" b="1" dirty="0"/>
              <a:t>9. </a:t>
            </a:r>
            <a:r>
              <a:rPr lang="ru-RU" b="1" dirty="0" err="1"/>
              <a:t>Наявність</a:t>
            </a:r>
            <a:r>
              <a:rPr lang="ru-RU" b="1" dirty="0"/>
              <a:t> </a:t>
            </a:r>
            <a:r>
              <a:rPr lang="ru-RU" b="1" dirty="0" err="1"/>
              <a:t>розгалуженої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/>
              <a:t>індивідуальної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групової</a:t>
            </a:r>
            <a:r>
              <a:rPr lang="ru-RU" b="1" dirty="0"/>
              <a:t> </a:t>
            </a:r>
            <a:r>
              <a:rPr lang="ru-RU" b="1" dirty="0" err="1"/>
              <a:t>оцінки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учасників</a:t>
            </a:r>
            <a:r>
              <a:rPr lang="ru-RU" b="1" dirty="0"/>
              <a:t> </a:t>
            </a:r>
            <a:r>
              <a:rPr lang="ru-RU" b="1" dirty="0" err="1"/>
              <a:t>гри</a:t>
            </a:r>
            <a:r>
              <a:rPr lang="ru-RU" b="1" dirty="0"/>
              <a:t>, </a:t>
            </a:r>
            <a:r>
              <a:rPr lang="ru-RU" dirty="0"/>
              <a:t>яка </a:t>
            </a:r>
            <a:r>
              <a:rPr lang="ru-RU" dirty="0" err="1"/>
              <a:t>здійснюється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та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608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Д</a:t>
            </a:r>
            <a:r>
              <a:rPr lang="ru-RU" b="1" dirty="0" err="1" smtClean="0"/>
              <a:t>идактичні</a:t>
            </a:r>
            <a:r>
              <a:rPr lang="ru-RU" b="1" dirty="0" smtClean="0"/>
              <a:t> </a:t>
            </a:r>
            <a:r>
              <a:rPr lang="ru-RU" b="1" dirty="0" err="1"/>
              <a:t>можливості</a:t>
            </a:r>
            <a:r>
              <a:rPr lang="ru-RU" b="1" dirty="0"/>
              <a:t> </a:t>
            </a:r>
            <a:r>
              <a:rPr lang="ru-RU" b="1" dirty="0" err="1"/>
              <a:t>ігрових</a:t>
            </a:r>
            <a:r>
              <a:rPr lang="ru-RU" b="1" dirty="0"/>
              <a:t> </a:t>
            </a:r>
            <a:r>
              <a:rPr lang="ru-RU" b="1" dirty="0" err="1"/>
              <a:t>технологій</a:t>
            </a:r>
            <a:r>
              <a:rPr lang="ru-RU" b="1" dirty="0"/>
              <a:t> </a:t>
            </a:r>
            <a:r>
              <a:rPr lang="ru-RU" b="1" dirty="0" err="1"/>
              <a:t>навчання</a:t>
            </a:r>
            <a:r>
              <a:rPr lang="ru-RU" b="1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285999"/>
            <a:ext cx="9913373" cy="3589869"/>
          </a:xfrm>
        </p:spPr>
        <p:txBody>
          <a:bodyPr>
            <a:normAutofit/>
          </a:bodyPr>
          <a:lstStyle/>
          <a:p>
            <a:r>
              <a:rPr lang="ru-RU" dirty="0" err="1"/>
              <a:t>наближення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до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моделюванню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рольових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інтенсифікація</a:t>
            </a:r>
            <a:r>
              <a:rPr lang="ru-RU" dirty="0" smtClean="0"/>
              <a:t>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розмаїття</a:t>
            </a:r>
            <a:r>
              <a:rPr lang="ru-RU" dirty="0"/>
              <a:t> </a:t>
            </a:r>
            <a:r>
              <a:rPr lang="ru-RU" dirty="0" err="1"/>
              <a:t>взаємодій</a:t>
            </a:r>
            <a:r>
              <a:rPr lang="ru-RU" dirty="0"/>
              <a:t>, </a:t>
            </a:r>
            <a:r>
              <a:rPr lang="ru-RU" dirty="0" err="1"/>
              <a:t>відпрацювання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у штучно </a:t>
            </a:r>
            <a:r>
              <a:rPr lang="ru-RU" dirty="0" err="1"/>
              <a:t>створеній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виконанню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правил, </a:t>
            </a:r>
            <a:r>
              <a:rPr lang="ru-RU" dirty="0" err="1"/>
              <a:t>спрямованість</a:t>
            </a:r>
            <a:r>
              <a:rPr lang="ru-RU" dirty="0"/>
              <a:t>, характер </a:t>
            </a:r>
            <a:r>
              <a:rPr lang="ru-RU" dirty="0" err="1"/>
              <a:t>ігрових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629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835742"/>
            <a:ext cx="9601196" cy="5040126"/>
          </a:xfrm>
        </p:spPr>
        <p:txBody>
          <a:bodyPr>
            <a:normAutofit/>
          </a:bodyPr>
          <a:lstStyle/>
          <a:p>
            <a:r>
              <a:rPr lang="ru-RU" dirty="0" err="1"/>
              <a:t>двоплановість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(з одного боку, студент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, </a:t>
            </a:r>
            <a:r>
              <a:rPr lang="ru-RU" dirty="0" err="1"/>
              <a:t>виконуючи</a:t>
            </a:r>
            <a:r>
              <a:rPr lang="ru-RU" dirty="0"/>
              <a:t> </a:t>
            </a:r>
            <a:r>
              <a:rPr lang="ru-RU" dirty="0" err="1"/>
              <a:t>конкретне</a:t>
            </a:r>
            <a:r>
              <a:rPr lang="ru-RU" dirty="0"/>
              <a:t> </a:t>
            </a:r>
            <a:r>
              <a:rPr lang="ru-RU" dirty="0" err="1"/>
              <a:t>навчальне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з </a:t>
            </a:r>
            <a:r>
              <a:rPr lang="ru-RU" dirty="0" err="1"/>
              <a:t>іншого</a:t>
            </a:r>
            <a:r>
              <a:rPr lang="ru-RU" dirty="0"/>
              <a:t> – </a:t>
            </a:r>
            <a:r>
              <a:rPr lang="ru-RU" dirty="0" err="1"/>
              <a:t>зазначена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є </a:t>
            </a:r>
            <a:r>
              <a:rPr lang="ru-RU" dirty="0" err="1"/>
              <a:t>умовною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забороняє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на </a:t>
            </a:r>
            <a:r>
              <a:rPr lang="ru-RU" dirty="0" err="1"/>
              <a:t>презентацію</a:t>
            </a:r>
            <a:r>
              <a:rPr lang="ru-RU" dirty="0"/>
              <a:t> образу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); </a:t>
            </a:r>
          </a:p>
          <a:p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суб’єкт-суб’єктних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яка </a:t>
            </a:r>
            <a:r>
              <a:rPr lang="ru-RU" dirty="0" err="1"/>
              <a:t>реалізується</a:t>
            </a:r>
            <a:r>
              <a:rPr lang="ru-RU" dirty="0"/>
              <a:t> у таких </a:t>
            </a:r>
            <a:r>
              <a:rPr lang="ru-RU" dirty="0" err="1"/>
              <a:t>напрямах</a:t>
            </a:r>
            <a:r>
              <a:rPr lang="ru-RU" dirty="0"/>
              <a:t>: </a:t>
            </a:r>
            <a:r>
              <a:rPr lang="ru-RU" dirty="0" err="1"/>
              <a:t>викладач</a:t>
            </a:r>
            <a:r>
              <a:rPr lang="ru-RU" dirty="0"/>
              <a:t> – студент, студент – студент, </a:t>
            </a:r>
            <a:r>
              <a:rPr lang="ru-RU" dirty="0" err="1"/>
              <a:t>викладач</a:t>
            </a:r>
            <a:r>
              <a:rPr lang="ru-RU" dirty="0"/>
              <a:t> – </a:t>
            </a:r>
            <a:r>
              <a:rPr lang="ru-RU" dirty="0" err="1"/>
              <a:t>підгрупа</a:t>
            </a:r>
            <a:r>
              <a:rPr lang="ru-RU" dirty="0"/>
              <a:t>, студент – </a:t>
            </a:r>
            <a:r>
              <a:rPr lang="ru-RU" dirty="0" err="1"/>
              <a:t>підгрупа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ціннісного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студента як до </a:t>
            </a:r>
            <a:r>
              <a:rPr lang="ru-RU" dirty="0" err="1"/>
              <a:t>навчальної</a:t>
            </a:r>
            <a:r>
              <a:rPr lang="ru-RU" dirty="0"/>
              <a:t>, так і до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/>
              <a:t>стимулювання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особистісного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студента,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самореалізації</a:t>
            </a:r>
            <a:r>
              <a:rPr lang="ru-RU" dirty="0"/>
              <a:t> та </a:t>
            </a:r>
            <a:r>
              <a:rPr lang="ru-RU" dirty="0" err="1"/>
              <a:t>самоутвердження</a:t>
            </a:r>
            <a:r>
              <a:rPr lang="ru-RU" dirty="0"/>
              <a:t> в </a:t>
            </a:r>
            <a:r>
              <a:rPr lang="ru-RU" dirty="0" err="1"/>
              <a:t>ситуаціях</a:t>
            </a:r>
            <a:r>
              <a:rPr lang="ru-RU" dirty="0"/>
              <a:t> </a:t>
            </a:r>
            <a:r>
              <a:rPr lang="ru-RU" dirty="0" err="1"/>
              <a:t>ігрової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9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Ділова</a:t>
            </a:r>
            <a:r>
              <a:rPr lang="ru-RU" b="1" dirty="0"/>
              <a:t> </a:t>
            </a:r>
            <a:r>
              <a:rPr lang="ru-RU" b="1" dirty="0" err="1"/>
              <a:t>гра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Ділова</a:t>
            </a:r>
            <a:r>
              <a:rPr lang="ru-RU" sz="3600" b="1" dirty="0"/>
              <a:t> </a:t>
            </a:r>
            <a:r>
              <a:rPr lang="ru-RU" sz="3600" b="1" dirty="0" err="1"/>
              <a:t>гра</a:t>
            </a:r>
            <a:r>
              <a:rPr lang="ru-RU" sz="3600" b="1" dirty="0"/>
              <a:t> </a:t>
            </a:r>
            <a:r>
              <a:rPr lang="ru-RU" sz="3600" i="1" dirty="0"/>
              <a:t>– форма </a:t>
            </a:r>
            <a:r>
              <a:rPr lang="ru-RU" sz="3600" i="1" dirty="0" err="1"/>
              <a:t>моделювання</a:t>
            </a:r>
            <a:r>
              <a:rPr lang="ru-RU" sz="3600" i="1" dirty="0"/>
              <a:t> </a:t>
            </a:r>
            <a:r>
              <a:rPr lang="ru-RU" sz="3600" i="1" dirty="0" err="1"/>
              <a:t>управлінської</a:t>
            </a:r>
            <a:r>
              <a:rPr lang="ru-RU" sz="3600" i="1" dirty="0"/>
              <a:t> </a:t>
            </a:r>
            <a:r>
              <a:rPr lang="ru-RU" sz="3600" i="1" dirty="0" err="1"/>
              <a:t>дійсності</a:t>
            </a:r>
            <a:r>
              <a:rPr lang="ru-RU" sz="3600" i="1" dirty="0"/>
              <a:t>, </a:t>
            </a:r>
            <a:r>
              <a:rPr lang="ru-RU" sz="3600" i="1" dirty="0" err="1"/>
              <a:t>імітації</a:t>
            </a:r>
            <a:r>
              <a:rPr lang="ru-RU" sz="3600" i="1" dirty="0"/>
              <a:t> </a:t>
            </a:r>
            <a:r>
              <a:rPr lang="ru-RU" sz="3600" i="1" dirty="0" err="1"/>
              <a:t>конкретних</a:t>
            </a:r>
            <a:r>
              <a:rPr lang="ru-RU" sz="3600" i="1" dirty="0"/>
              <a:t> </a:t>
            </a:r>
            <a:r>
              <a:rPr lang="ru-RU" sz="3600" i="1" dirty="0" err="1"/>
              <a:t>управлінських</a:t>
            </a:r>
            <a:r>
              <a:rPr lang="ru-RU" sz="3600" i="1" dirty="0"/>
              <a:t> </a:t>
            </a:r>
            <a:r>
              <a:rPr lang="ru-RU" sz="3600" i="1" dirty="0" err="1"/>
              <a:t>ситуацій</a:t>
            </a:r>
            <a:r>
              <a:rPr lang="ru-RU" sz="3600" i="1" dirty="0"/>
              <a:t> та </a:t>
            </a:r>
            <a:r>
              <a:rPr lang="ru-RU" sz="3600" i="1" dirty="0" err="1"/>
              <a:t>їх</a:t>
            </a:r>
            <a:r>
              <a:rPr lang="ru-RU" sz="3600" i="1" dirty="0"/>
              <a:t> </a:t>
            </a:r>
            <a:r>
              <a:rPr lang="ru-RU" sz="3600" i="1" dirty="0" err="1"/>
              <a:t>рішень</a:t>
            </a:r>
            <a:r>
              <a:rPr lang="ru-RU" sz="3600" dirty="0"/>
              <a:t>. </a:t>
            </a:r>
            <a:endParaRPr lang="ru-RU" sz="3600" dirty="0" smtClean="0"/>
          </a:p>
          <a:p>
            <a:pPr algn="just"/>
            <a:r>
              <a:rPr lang="ru-RU" dirty="0"/>
              <a:t>Першу </a:t>
            </a:r>
            <a:r>
              <a:rPr lang="ru-RU" dirty="0" err="1"/>
              <a:t>ділову</a:t>
            </a:r>
            <a:r>
              <a:rPr lang="ru-RU" dirty="0"/>
              <a:t> </a:t>
            </a:r>
            <a:r>
              <a:rPr lang="ru-RU" dirty="0" err="1"/>
              <a:t>гру</a:t>
            </a:r>
            <a:r>
              <a:rPr lang="ru-RU" dirty="0"/>
              <a:t> створив і </a:t>
            </a:r>
            <a:r>
              <a:rPr lang="ru-RU" dirty="0" err="1"/>
              <a:t>випробував</a:t>
            </a:r>
            <a:r>
              <a:rPr lang="ru-RU" dirty="0"/>
              <a:t> М. </a:t>
            </a:r>
            <a:r>
              <a:rPr lang="ru-RU" dirty="0" err="1"/>
              <a:t>Бірштейн</a:t>
            </a:r>
            <a:r>
              <a:rPr lang="ru-RU" dirty="0"/>
              <a:t> у 1932 р.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сенс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імітації</a:t>
            </a:r>
            <a:r>
              <a:rPr lang="ru-RU" dirty="0"/>
              <a:t> реального </a:t>
            </a:r>
            <a:r>
              <a:rPr lang="ru-RU" dirty="0" err="1"/>
              <a:t>оточення</a:t>
            </a:r>
            <a:r>
              <a:rPr lang="ru-RU" dirty="0"/>
              <a:t> в </a:t>
            </a:r>
            <a:r>
              <a:rPr lang="ru-RU" dirty="0" err="1"/>
              <a:t>ігровому</a:t>
            </a:r>
            <a:r>
              <a:rPr lang="ru-RU" dirty="0"/>
              <a:t> </a:t>
            </a:r>
            <a:r>
              <a:rPr lang="ru-RU" dirty="0" err="1"/>
              <a:t>моделюванні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для </a:t>
            </a:r>
            <a:r>
              <a:rPr lang="ru-RU" dirty="0" err="1"/>
              <a:t>ухвалення</a:t>
            </a:r>
            <a:r>
              <a:rPr lang="ru-RU" dirty="0"/>
              <a:t> і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7575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147</TotalTime>
  <Words>2143</Words>
  <Application>Microsoft Office PowerPoint</Application>
  <PresentationFormat>Широкоэкранный</PresentationFormat>
  <Paragraphs>138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Garamond</vt:lpstr>
      <vt:lpstr>Натуральные материалы</vt:lpstr>
      <vt:lpstr>Ігрові технології навчання</vt:lpstr>
      <vt:lpstr>Презентация PowerPoint</vt:lpstr>
      <vt:lpstr>Функції гри</vt:lpstr>
      <vt:lpstr>Ігри мають такі характерні ознаки:</vt:lpstr>
      <vt:lpstr>Під час проведення гри доцільно застосовувати рольову структуру Р. Бейлса, що відображає відмітні характеристики більшості</vt:lpstr>
      <vt:lpstr>Презентация PowerPoint</vt:lpstr>
      <vt:lpstr>Дидактичні можливості ігрових технологій навчання: </vt:lpstr>
      <vt:lpstr>Презентация PowerPoint</vt:lpstr>
      <vt:lpstr>Ділова гра </vt:lpstr>
      <vt:lpstr>Рольова гра </vt:lpstr>
      <vt:lpstr>Рольові ігри поділяють на дві категорії: </vt:lpstr>
      <vt:lpstr>Функції рольової гри  </vt:lpstr>
      <vt:lpstr>Презентация PowerPoint</vt:lpstr>
      <vt:lpstr>Функції рольової гри  </vt:lpstr>
      <vt:lpstr>Функції рольової гри </vt:lpstr>
      <vt:lpstr>Сильні та слабкі сторони такої моделі: </vt:lpstr>
      <vt:lpstr>Оцінювання рівня знань і дій студентів у рольових іграх </vt:lpstr>
      <vt:lpstr>Інтерактивна гра </vt:lpstr>
      <vt:lpstr>Інтерактивна гра має найбільшу схожість з рольовою грою, проте між ними є певна різниця, яку необхідно враховувати: </vt:lpstr>
      <vt:lpstr>Презентация PowerPoint</vt:lpstr>
      <vt:lpstr>Щодо сутності імітаційних ігор, то єдиної думки стосовно їх класифікації немає, однак їх можна поділити таким чином: </vt:lpstr>
      <vt:lpstr>Презентация PowerPoint</vt:lpstr>
      <vt:lpstr>Презентация PowerPoint</vt:lpstr>
      <vt:lpstr>Технологія «Learning by doing» </vt:lpstr>
      <vt:lpstr>Симуляційна гра</vt:lpstr>
      <vt:lpstr>Симуляції можуть бути спрямовані на вирішення таких завдань:</vt:lpstr>
      <vt:lpstr>Причини, за яких знижується ефективність застосування ігрових технологій: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Інтерактивні технології навчання</dc:title>
  <dc:creator>Ирусик</dc:creator>
  <cp:lastModifiedBy>Ирусик</cp:lastModifiedBy>
  <cp:revision>51</cp:revision>
  <dcterms:created xsi:type="dcterms:W3CDTF">2023-03-14T08:41:47Z</dcterms:created>
  <dcterms:modified xsi:type="dcterms:W3CDTF">2023-04-04T07:48:00Z</dcterms:modified>
</cp:coreProperties>
</file>