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75" r:id="rId14"/>
    <p:sldId id="273" r:id="rId15"/>
    <p:sldId id="274" r:id="rId16"/>
    <p:sldId id="276" r:id="rId17"/>
    <p:sldId id="277" r:id="rId18"/>
    <p:sldId id="27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A1D33FA-F60B-4E17-AF81-D49EB5B39D47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05FDC8A-E09B-456C-B1CC-DAE40EB2447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8068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33FA-F60B-4E17-AF81-D49EB5B39D47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DC8A-E09B-456C-B1CC-DAE40EB24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885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33FA-F60B-4E17-AF81-D49EB5B39D47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DC8A-E09B-456C-B1CC-DAE40EB2447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128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33FA-F60B-4E17-AF81-D49EB5B39D47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DC8A-E09B-456C-B1CC-DAE40EB2447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056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33FA-F60B-4E17-AF81-D49EB5B39D47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DC8A-E09B-456C-B1CC-DAE40EB24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213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33FA-F60B-4E17-AF81-D49EB5B39D47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DC8A-E09B-456C-B1CC-DAE40EB2447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7649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33FA-F60B-4E17-AF81-D49EB5B39D47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DC8A-E09B-456C-B1CC-DAE40EB2447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797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33FA-F60B-4E17-AF81-D49EB5B39D47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DC8A-E09B-456C-B1CC-DAE40EB2447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5895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33FA-F60B-4E17-AF81-D49EB5B39D47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DC8A-E09B-456C-B1CC-DAE40EB2447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2352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33FA-F60B-4E17-AF81-D49EB5B39D47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DC8A-E09B-456C-B1CC-DAE40EB24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382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33FA-F60B-4E17-AF81-D49EB5B39D47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DC8A-E09B-456C-B1CC-DAE40EB2447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867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33FA-F60B-4E17-AF81-D49EB5B39D47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DC8A-E09B-456C-B1CC-DAE40EB24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326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33FA-F60B-4E17-AF81-D49EB5B39D47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DC8A-E09B-456C-B1CC-DAE40EB24474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418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33FA-F60B-4E17-AF81-D49EB5B39D47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DC8A-E09B-456C-B1CC-DAE40EB2447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551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33FA-F60B-4E17-AF81-D49EB5B39D47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DC8A-E09B-456C-B1CC-DAE40EB24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846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33FA-F60B-4E17-AF81-D49EB5B39D47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DC8A-E09B-456C-B1CC-DAE40EB2447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959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33FA-F60B-4E17-AF81-D49EB5B39D47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DC8A-E09B-456C-B1CC-DAE40EB24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714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A1D33FA-F60B-4E17-AF81-D49EB5B39D47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05FDC8A-E09B-456C-B1CC-DAE40EB24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549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800" dirty="0"/>
              <a:t>ТЕХНОЛОГІЇ ФАСИЛІТАЦІЙНОГО НАВЧАННЯ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58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295401" y="943897"/>
            <a:ext cx="9601196" cy="4931971"/>
          </a:xfrm>
        </p:spPr>
        <p:txBody>
          <a:bodyPr>
            <a:normAutofit/>
          </a:bodyPr>
          <a:lstStyle/>
          <a:p>
            <a:r>
              <a:rPr lang="ru-RU" i="1" dirty="0" err="1"/>
              <a:t>залученість</a:t>
            </a:r>
            <a:r>
              <a:rPr lang="ru-RU" i="1" dirty="0"/>
              <a:t> кожного до </a:t>
            </a:r>
            <a:r>
              <a:rPr lang="ru-RU" i="1" dirty="0" err="1"/>
              <a:t>спільної</a:t>
            </a:r>
            <a:r>
              <a:rPr lang="ru-RU" i="1" dirty="0"/>
              <a:t> </a:t>
            </a:r>
            <a:r>
              <a:rPr lang="ru-RU" i="1" dirty="0" err="1"/>
              <a:t>діяльності</a:t>
            </a:r>
            <a:r>
              <a:rPr lang="ru-RU" i="1" dirty="0"/>
              <a:t> </a:t>
            </a:r>
            <a:r>
              <a:rPr lang="ru-RU" dirty="0"/>
              <a:t>(</a:t>
            </a:r>
            <a:r>
              <a:rPr lang="ru-RU" dirty="0" err="1"/>
              <a:t>партисипативність</a:t>
            </a:r>
            <a:r>
              <a:rPr lang="ru-RU" dirty="0"/>
              <a:t>): </a:t>
            </a:r>
            <a:r>
              <a:rPr lang="ru-RU" dirty="0" err="1"/>
              <a:t>співучасть</a:t>
            </a:r>
            <a:r>
              <a:rPr lang="ru-RU" dirty="0"/>
              <a:t> </a:t>
            </a:r>
            <a:r>
              <a:rPr lang="ru-RU" dirty="0" err="1"/>
              <a:t>студентів</a:t>
            </a:r>
            <a:r>
              <a:rPr lang="ru-RU" dirty="0"/>
              <a:t> в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з педагогом, </a:t>
            </a:r>
            <a:r>
              <a:rPr lang="ru-RU" dirty="0" err="1"/>
              <a:t>спільне</a:t>
            </a:r>
            <a:r>
              <a:rPr lang="ru-RU" dirty="0"/>
              <a:t> </a:t>
            </a:r>
            <a:r>
              <a:rPr lang="ru-RU" dirty="0" err="1"/>
              <a:t>прийняття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r>
              <a:rPr lang="ru-RU" dirty="0"/>
              <a:t> про </a:t>
            </a:r>
            <a:r>
              <a:rPr lang="ru-RU" dirty="0" err="1"/>
              <a:t>форми</a:t>
            </a:r>
            <a:r>
              <a:rPr lang="ru-RU" dirty="0"/>
              <a:t>, </a:t>
            </a:r>
            <a:r>
              <a:rPr lang="ru-RU" dirty="0" err="1"/>
              <a:t>способи</a:t>
            </a:r>
            <a:r>
              <a:rPr lang="ru-RU" dirty="0"/>
              <a:t> і </a:t>
            </a:r>
            <a:r>
              <a:rPr lang="ru-RU" dirty="0" err="1"/>
              <a:t>норми</a:t>
            </a:r>
            <a:r>
              <a:rPr lang="ru-RU" dirty="0"/>
              <a:t>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взаємодії</a:t>
            </a:r>
            <a:r>
              <a:rPr lang="ru-RU" dirty="0"/>
              <a:t>, </a:t>
            </a:r>
            <a:r>
              <a:rPr lang="ru-RU" dirty="0" err="1"/>
              <a:t>колективна</a:t>
            </a:r>
            <a:r>
              <a:rPr lang="ru-RU" dirty="0"/>
              <a:t> </a:t>
            </a:r>
            <a:r>
              <a:rPr lang="ru-RU" dirty="0" err="1"/>
              <a:t>відповідальність</a:t>
            </a:r>
            <a:r>
              <a:rPr lang="ru-RU" dirty="0"/>
              <a:t> за </a:t>
            </a:r>
            <a:r>
              <a:rPr lang="ru-RU" dirty="0" err="1"/>
              <a:t>прийняті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; </a:t>
            </a:r>
          </a:p>
          <a:p>
            <a:r>
              <a:rPr lang="ru-RU" dirty="0"/>
              <a:t>– </a:t>
            </a:r>
            <a:r>
              <a:rPr lang="ru-RU" i="1" dirty="0" err="1"/>
              <a:t>організація</a:t>
            </a:r>
            <a:r>
              <a:rPr lang="ru-RU" i="1" dirty="0"/>
              <a:t> простору</a:t>
            </a:r>
            <a:r>
              <a:rPr lang="ru-RU" dirty="0"/>
              <a:t>: </a:t>
            </a:r>
            <a:r>
              <a:rPr lang="ru-RU" dirty="0" err="1"/>
              <a:t>фасилітативна</a:t>
            </a:r>
            <a:r>
              <a:rPr lang="ru-RU" dirty="0"/>
              <a:t> </a:t>
            </a:r>
            <a:r>
              <a:rPr lang="ru-RU" dirty="0" err="1"/>
              <a:t>організація</a:t>
            </a:r>
            <a:r>
              <a:rPr lang="ru-RU" dirty="0"/>
              <a:t> простору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вільно</a:t>
            </a:r>
            <a:r>
              <a:rPr lang="ru-RU" dirty="0"/>
              <a:t> </a:t>
            </a:r>
            <a:r>
              <a:rPr lang="ru-RU" dirty="0" err="1"/>
              <a:t>встановлювати</a:t>
            </a:r>
            <a:r>
              <a:rPr lang="ru-RU" dirty="0"/>
              <a:t> </a:t>
            </a:r>
            <a:r>
              <a:rPr lang="ru-RU" dirty="0" err="1"/>
              <a:t>зоровий</a:t>
            </a:r>
            <a:r>
              <a:rPr lang="ru-RU" dirty="0"/>
              <a:t> контакт, </a:t>
            </a:r>
            <a:r>
              <a:rPr lang="ru-RU" dirty="0" err="1"/>
              <a:t>виконувати</a:t>
            </a:r>
            <a:r>
              <a:rPr lang="ru-RU" dirty="0"/>
              <a:t> </a:t>
            </a:r>
            <a:r>
              <a:rPr lang="ru-RU" dirty="0" err="1"/>
              <a:t>спільні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, </a:t>
            </a:r>
            <a:r>
              <a:rPr lang="ru-RU" dirty="0" err="1"/>
              <a:t>обмінюватися</a:t>
            </a:r>
            <a:r>
              <a:rPr lang="ru-RU" dirty="0"/>
              <a:t> </a:t>
            </a:r>
            <a:r>
              <a:rPr lang="ru-RU" dirty="0" err="1"/>
              <a:t>вербальними</a:t>
            </a:r>
            <a:r>
              <a:rPr lang="ru-RU" dirty="0"/>
              <a:t> і </a:t>
            </a:r>
            <a:r>
              <a:rPr lang="ru-RU" dirty="0" err="1"/>
              <a:t>невербальними</a:t>
            </a:r>
            <a:r>
              <a:rPr lang="ru-RU" dirty="0"/>
              <a:t> </a:t>
            </a:r>
            <a:r>
              <a:rPr lang="ru-RU" dirty="0" err="1"/>
              <a:t>засобами</a:t>
            </a:r>
            <a:r>
              <a:rPr lang="ru-RU" dirty="0"/>
              <a:t> </a:t>
            </a:r>
            <a:r>
              <a:rPr lang="ru-RU" dirty="0" err="1"/>
              <a:t>комунікації</a:t>
            </a:r>
            <a:r>
              <a:rPr lang="ru-RU" dirty="0"/>
              <a:t>, </a:t>
            </a:r>
            <a:r>
              <a:rPr lang="ru-RU" dirty="0" err="1"/>
              <a:t>емоційними</a:t>
            </a:r>
            <a:r>
              <a:rPr lang="ru-RU" dirty="0"/>
              <a:t> станами, </a:t>
            </a:r>
            <a:r>
              <a:rPr lang="ru-RU" dirty="0" err="1"/>
              <a:t>забезпечуючи</a:t>
            </a:r>
            <a:r>
              <a:rPr lang="ru-RU" dirty="0"/>
              <a:t> </a:t>
            </a:r>
            <a:r>
              <a:rPr lang="ru-RU" dirty="0" err="1"/>
              <a:t>зворотний</a:t>
            </a:r>
            <a:r>
              <a:rPr lang="ru-RU" dirty="0"/>
              <a:t> </a:t>
            </a:r>
            <a:r>
              <a:rPr lang="ru-RU" dirty="0" err="1"/>
              <a:t>зв’язок</a:t>
            </a:r>
            <a:r>
              <a:rPr lang="ru-RU" dirty="0"/>
              <a:t> і </a:t>
            </a:r>
            <a:r>
              <a:rPr lang="ru-RU" dirty="0" err="1"/>
              <a:t>взаєморозуміння</a:t>
            </a:r>
            <a:r>
              <a:rPr lang="ru-RU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3212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374" y="982133"/>
            <a:ext cx="9746224" cy="827002"/>
          </a:xfrm>
        </p:spPr>
        <p:txBody>
          <a:bodyPr>
            <a:normAutofit/>
          </a:bodyPr>
          <a:lstStyle/>
          <a:p>
            <a:r>
              <a:rPr lang="ru-RU" sz="2400" dirty="0"/>
              <a:t>У рамках </a:t>
            </a:r>
            <a:r>
              <a:rPr lang="ru-RU" sz="2400" dirty="0" err="1"/>
              <a:t>педагогічної</a:t>
            </a:r>
            <a:r>
              <a:rPr lang="ru-RU" sz="2400" dirty="0"/>
              <a:t> </a:t>
            </a:r>
            <a:r>
              <a:rPr lang="ru-RU" sz="2400" dirty="0" err="1"/>
              <a:t>фасилітації</a:t>
            </a:r>
            <a:r>
              <a:rPr lang="ru-RU" sz="2400" dirty="0"/>
              <a:t> перед </a:t>
            </a:r>
            <a:r>
              <a:rPr lang="ru-RU" sz="2400" dirty="0" err="1"/>
              <a:t>викладачем</a:t>
            </a:r>
            <a:r>
              <a:rPr lang="ru-RU" sz="2400" dirty="0"/>
              <a:t> </a:t>
            </a:r>
            <a:r>
              <a:rPr lang="ru-RU" sz="2400" dirty="0" err="1"/>
              <a:t>постають</a:t>
            </a:r>
            <a:r>
              <a:rPr lang="ru-RU" sz="2400" dirty="0"/>
              <a:t> </a:t>
            </a:r>
            <a:r>
              <a:rPr lang="ru-RU" sz="2400" dirty="0" err="1"/>
              <a:t>такі</a:t>
            </a:r>
            <a:r>
              <a:rPr lang="ru-RU" sz="2400" dirty="0"/>
              <a:t> </a:t>
            </a:r>
            <a:r>
              <a:rPr lang="ru-RU" sz="2400" dirty="0" err="1"/>
              <a:t>завдання</a:t>
            </a:r>
            <a:r>
              <a:rPr lang="ru-RU" sz="2400" dirty="0"/>
              <a:t>: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897626"/>
            <a:ext cx="9601196" cy="397824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–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діагностики</a:t>
            </a:r>
            <a:r>
              <a:rPr lang="ru-RU" dirty="0"/>
              <a:t> </a:t>
            </a:r>
            <a:r>
              <a:rPr lang="ru-RU" dirty="0" err="1"/>
              <a:t>типових</a:t>
            </a:r>
            <a:r>
              <a:rPr lang="ru-RU" dirty="0"/>
              <a:t> та </a:t>
            </a:r>
            <a:r>
              <a:rPr lang="ru-RU" dirty="0" err="1"/>
              <a:t>індивідуальних</a:t>
            </a:r>
            <a:r>
              <a:rPr lang="ru-RU" dirty="0"/>
              <a:t> проблем </a:t>
            </a:r>
            <a:r>
              <a:rPr lang="ru-RU" dirty="0" err="1"/>
              <a:t>аудиторії</a:t>
            </a:r>
            <a:r>
              <a:rPr lang="ru-RU" dirty="0"/>
              <a:t> (</a:t>
            </a:r>
            <a:r>
              <a:rPr lang="ru-RU" dirty="0" err="1"/>
              <a:t>ступінь</a:t>
            </a:r>
            <a:r>
              <a:rPr lang="ru-RU" dirty="0"/>
              <a:t> </a:t>
            </a:r>
            <a:r>
              <a:rPr lang="ru-RU" dirty="0" err="1"/>
              <a:t>мотивованості</a:t>
            </a:r>
            <a:r>
              <a:rPr lang="ru-RU" dirty="0"/>
              <a:t> на </a:t>
            </a:r>
            <a:r>
              <a:rPr lang="ru-RU" dirty="0" err="1"/>
              <a:t>продовження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, </a:t>
            </a:r>
            <a:r>
              <a:rPr lang="ru-RU" dirty="0" err="1"/>
              <a:t>інформаційний</a:t>
            </a:r>
            <a:r>
              <a:rPr lang="ru-RU" dirty="0"/>
              <a:t> запит, </a:t>
            </a:r>
            <a:r>
              <a:rPr lang="ru-RU" dirty="0" err="1"/>
              <a:t>актуальний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професійної</a:t>
            </a:r>
            <a:r>
              <a:rPr lang="ru-RU" dirty="0"/>
              <a:t> </a:t>
            </a:r>
            <a:r>
              <a:rPr lang="ru-RU" dirty="0" err="1"/>
              <a:t>компетентності</a:t>
            </a:r>
            <a:r>
              <a:rPr lang="ru-RU" dirty="0"/>
              <a:t> і </a:t>
            </a:r>
            <a:r>
              <a:rPr lang="ru-RU" dirty="0" err="1"/>
              <a:t>домагань</a:t>
            </a:r>
            <a:r>
              <a:rPr lang="ru-RU" dirty="0"/>
              <a:t>, </a:t>
            </a:r>
            <a:r>
              <a:rPr lang="ru-RU" dirty="0" err="1"/>
              <a:t>готовність</a:t>
            </a:r>
            <a:r>
              <a:rPr lang="ru-RU" dirty="0"/>
              <a:t> </a:t>
            </a:r>
            <a:r>
              <a:rPr lang="ru-RU" dirty="0" err="1"/>
              <a:t>навчатися</a:t>
            </a:r>
            <a:r>
              <a:rPr lang="ru-RU" dirty="0"/>
              <a:t> в </a:t>
            </a:r>
            <a:r>
              <a:rPr lang="ru-RU" dirty="0" err="1"/>
              <a:t>запропонованій</a:t>
            </a:r>
            <a:r>
              <a:rPr lang="ru-RU" dirty="0"/>
              <a:t> </a:t>
            </a:r>
            <a:r>
              <a:rPr lang="ru-RU" dirty="0" err="1"/>
              <a:t>формі</a:t>
            </a:r>
            <a:r>
              <a:rPr lang="ru-RU" dirty="0"/>
              <a:t>, </a:t>
            </a:r>
            <a:r>
              <a:rPr lang="ru-RU" dirty="0" err="1"/>
              <a:t>психофізіологічні</a:t>
            </a:r>
            <a:r>
              <a:rPr lang="ru-RU" dirty="0"/>
              <a:t> і </a:t>
            </a:r>
            <a:r>
              <a:rPr lang="ru-RU" dirty="0" err="1"/>
              <a:t>соціально-психологічні</a:t>
            </a:r>
            <a:r>
              <a:rPr lang="ru-RU" dirty="0"/>
              <a:t> </a:t>
            </a:r>
            <a:r>
              <a:rPr lang="ru-RU" dirty="0" err="1"/>
              <a:t>особливості</a:t>
            </a:r>
            <a:r>
              <a:rPr lang="ru-RU" dirty="0"/>
              <a:t>, </a:t>
            </a:r>
            <a:r>
              <a:rPr lang="ru-RU" dirty="0" err="1"/>
              <a:t>попередній</a:t>
            </a:r>
            <a:r>
              <a:rPr lang="ru-RU" dirty="0"/>
              <a:t> </a:t>
            </a:r>
            <a:r>
              <a:rPr lang="ru-RU" dirty="0" err="1"/>
              <a:t>освітній</a:t>
            </a:r>
            <a:r>
              <a:rPr lang="ru-RU" dirty="0"/>
              <a:t> та </a:t>
            </a:r>
            <a:r>
              <a:rPr lang="ru-RU" dirty="0" err="1"/>
              <a:t>професійний</a:t>
            </a:r>
            <a:r>
              <a:rPr lang="ru-RU" dirty="0"/>
              <a:t> </a:t>
            </a:r>
            <a:r>
              <a:rPr lang="ru-RU" dirty="0" err="1"/>
              <a:t>досвід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); </a:t>
            </a:r>
          </a:p>
          <a:p>
            <a:r>
              <a:rPr lang="ru-RU" dirty="0"/>
              <a:t>–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 у </a:t>
            </a:r>
            <a:r>
              <a:rPr lang="ru-RU" dirty="0" err="1"/>
              <a:t>самовизначенні</a:t>
            </a:r>
            <a:r>
              <a:rPr lang="ru-RU" dirty="0"/>
              <a:t> та </a:t>
            </a:r>
            <a:r>
              <a:rPr lang="ru-RU" dirty="0" err="1"/>
              <a:t>виборі</a:t>
            </a:r>
            <a:r>
              <a:rPr lang="ru-RU" dirty="0"/>
              <a:t> </a:t>
            </a:r>
            <a:r>
              <a:rPr lang="ru-RU" dirty="0" err="1"/>
              <a:t>необхідного</a:t>
            </a:r>
            <a:r>
              <a:rPr lang="ru-RU" dirty="0"/>
              <a:t> </a:t>
            </a:r>
            <a:r>
              <a:rPr lang="ru-RU" dirty="0" err="1"/>
              <a:t>розвивального</a:t>
            </a:r>
            <a:r>
              <a:rPr lang="ru-RU" dirty="0"/>
              <a:t> в </a:t>
            </a:r>
            <a:r>
              <a:rPr lang="ru-RU" dirty="0" err="1"/>
              <a:t>професійно-особистісному</a:t>
            </a:r>
            <a:r>
              <a:rPr lang="ru-RU" dirty="0"/>
              <a:t> </a:t>
            </a:r>
            <a:r>
              <a:rPr lang="ru-RU" dirty="0" err="1"/>
              <a:t>відношенні</a:t>
            </a:r>
            <a:r>
              <a:rPr lang="ru-RU" dirty="0"/>
              <a:t> </a:t>
            </a:r>
            <a:r>
              <a:rPr lang="ru-RU" dirty="0" err="1"/>
              <a:t>освітнього</a:t>
            </a:r>
            <a:r>
              <a:rPr lang="ru-RU" dirty="0"/>
              <a:t> маршруту і режиму </a:t>
            </a:r>
            <a:r>
              <a:rPr lang="ru-RU" dirty="0" err="1"/>
              <a:t>навчання</a:t>
            </a:r>
            <a:r>
              <a:rPr lang="ru-RU" dirty="0"/>
              <a:t>; </a:t>
            </a:r>
          </a:p>
          <a:p>
            <a:r>
              <a:rPr lang="ru-RU" dirty="0"/>
              <a:t>– </a:t>
            </a:r>
            <a:r>
              <a:rPr lang="ru-RU" dirty="0" err="1"/>
              <a:t>підтримка</a:t>
            </a:r>
            <a:r>
              <a:rPr lang="ru-RU" dirty="0"/>
              <a:t> в </a:t>
            </a:r>
            <a:r>
              <a:rPr lang="ru-RU" dirty="0" err="1"/>
              <a:t>адаптації</a:t>
            </a:r>
            <a:r>
              <a:rPr lang="ru-RU" dirty="0"/>
              <a:t> до умов </a:t>
            </a:r>
            <a:r>
              <a:rPr lang="ru-RU" dirty="0" err="1"/>
              <a:t>навчання</a:t>
            </a:r>
            <a:r>
              <a:rPr lang="ru-RU" dirty="0"/>
              <a:t> (склад </a:t>
            </a:r>
            <a:r>
              <a:rPr lang="ru-RU" dirty="0" err="1"/>
              <a:t>студентів</a:t>
            </a:r>
            <a:r>
              <a:rPr lang="ru-RU" dirty="0"/>
              <a:t>, </a:t>
            </a:r>
            <a:r>
              <a:rPr lang="ru-RU" dirty="0" err="1"/>
              <a:t>зміст</a:t>
            </a:r>
            <a:r>
              <a:rPr lang="ru-RU" dirty="0"/>
              <a:t>, </a:t>
            </a:r>
            <a:r>
              <a:rPr lang="ru-RU" dirty="0" err="1"/>
              <a:t>способи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з </a:t>
            </a:r>
            <a:r>
              <a:rPr lang="ru-RU" dirty="0" err="1"/>
              <a:t>інформацією</a:t>
            </a:r>
            <a:r>
              <a:rPr lang="ru-RU" dirty="0"/>
              <a:t>); </a:t>
            </a:r>
          </a:p>
          <a:p>
            <a:r>
              <a:rPr lang="ru-RU" dirty="0"/>
              <a:t>– </a:t>
            </a:r>
            <a:r>
              <a:rPr lang="ru-RU" dirty="0" err="1"/>
              <a:t>створення</a:t>
            </a:r>
            <a:r>
              <a:rPr lang="ru-RU" dirty="0"/>
              <a:t> умов для позитивного настрою та </a:t>
            </a:r>
            <a:r>
              <a:rPr lang="ru-RU" dirty="0" err="1"/>
              <a:t>розуміння</a:t>
            </a:r>
            <a:r>
              <a:rPr lang="ru-RU" dirty="0"/>
              <a:t> перспектив </a:t>
            </a:r>
            <a:r>
              <a:rPr lang="ru-RU" dirty="0" err="1"/>
              <a:t>професійного</a:t>
            </a:r>
            <a:r>
              <a:rPr lang="ru-RU" dirty="0"/>
              <a:t> та </a:t>
            </a:r>
            <a:r>
              <a:rPr lang="ru-RU" dirty="0" err="1"/>
              <a:t>особистісного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;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6300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776748"/>
            <a:ext cx="9601196" cy="5099120"/>
          </a:xfrm>
        </p:spPr>
        <p:txBody>
          <a:bodyPr>
            <a:normAutofit/>
          </a:bodyPr>
          <a:lstStyle/>
          <a:p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 </a:t>
            </a:r>
            <a:r>
              <a:rPr lang="ru-RU" dirty="0" err="1"/>
              <a:t>міжсуб’єктної</a:t>
            </a:r>
            <a:r>
              <a:rPr lang="ru-RU" dirty="0"/>
              <a:t> </a:t>
            </a:r>
            <a:r>
              <a:rPr lang="ru-RU" dirty="0" err="1"/>
              <a:t>взаємодії</a:t>
            </a:r>
            <a:r>
              <a:rPr lang="ru-RU" dirty="0"/>
              <a:t> в </a:t>
            </a:r>
            <a:r>
              <a:rPr lang="ru-RU" dirty="0" err="1"/>
              <a:t>ході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; </a:t>
            </a:r>
          </a:p>
          <a:p>
            <a:r>
              <a:rPr lang="ru-RU" dirty="0"/>
              <a:t>– </a:t>
            </a:r>
            <a:r>
              <a:rPr lang="ru-RU" dirty="0" err="1"/>
              <a:t>надання</a:t>
            </a:r>
            <a:r>
              <a:rPr lang="ru-RU" dirty="0"/>
              <a:t> кожному студенту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самовираження</a:t>
            </a:r>
            <a:r>
              <a:rPr lang="ru-RU" dirty="0"/>
              <a:t> і </a:t>
            </a:r>
            <a:r>
              <a:rPr lang="ru-RU" dirty="0" err="1"/>
              <a:t>самоствердження</a:t>
            </a:r>
            <a:r>
              <a:rPr lang="ru-RU" dirty="0"/>
              <a:t> в </a:t>
            </a:r>
            <a:r>
              <a:rPr lang="ru-RU" dirty="0" err="1"/>
              <a:t>середовищі</a:t>
            </a:r>
            <a:r>
              <a:rPr lang="ru-RU" dirty="0"/>
              <a:t> </a:t>
            </a:r>
            <a:r>
              <a:rPr lang="ru-RU" dirty="0" err="1"/>
              <a:t>однокурсників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презентації</a:t>
            </a:r>
            <a:r>
              <a:rPr lang="ru-RU" dirty="0"/>
              <a:t> </a:t>
            </a:r>
            <a:r>
              <a:rPr lang="ru-RU" dirty="0" err="1"/>
              <a:t>власного</a:t>
            </a:r>
            <a:r>
              <a:rPr lang="ru-RU" dirty="0"/>
              <a:t> «Я» і </a:t>
            </a:r>
            <a:r>
              <a:rPr lang="ru-RU" dirty="0" err="1"/>
              <a:t>життєвого</a:t>
            </a:r>
            <a:r>
              <a:rPr lang="ru-RU" dirty="0"/>
              <a:t> </a:t>
            </a:r>
            <a:r>
              <a:rPr lang="ru-RU" dirty="0" err="1"/>
              <a:t>досвіду</a:t>
            </a:r>
            <a:r>
              <a:rPr lang="ru-RU" dirty="0"/>
              <a:t>; </a:t>
            </a:r>
          </a:p>
          <a:p>
            <a:r>
              <a:rPr lang="ru-RU" dirty="0"/>
              <a:t>– </a:t>
            </a:r>
            <a:r>
              <a:rPr lang="ru-RU" dirty="0" err="1"/>
              <a:t>забезпечення</a:t>
            </a:r>
            <a:r>
              <a:rPr lang="ru-RU" dirty="0"/>
              <a:t> реального </a:t>
            </a:r>
            <a:r>
              <a:rPr lang="ru-RU" dirty="0" err="1"/>
              <a:t>розвивального</a:t>
            </a:r>
            <a:r>
              <a:rPr lang="ru-RU" dirty="0"/>
              <a:t> </a:t>
            </a:r>
            <a:r>
              <a:rPr lang="ru-RU" dirty="0" err="1"/>
              <a:t>просування</a:t>
            </a:r>
            <a:r>
              <a:rPr lang="ru-RU" dirty="0"/>
              <a:t> в </a:t>
            </a:r>
            <a:r>
              <a:rPr lang="ru-RU" dirty="0" err="1"/>
              <a:t>освоєнні</a:t>
            </a:r>
            <a:r>
              <a:rPr lang="ru-RU" dirty="0"/>
              <a:t> </a:t>
            </a:r>
            <a:r>
              <a:rPr lang="ru-RU" dirty="0" err="1"/>
              <a:t>освітнього</a:t>
            </a:r>
            <a:r>
              <a:rPr lang="ru-RU" dirty="0"/>
              <a:t> </a:t>
            </a:r>
            <a:r>
              <a:rPr lang="ru-RU" dirty="0" err="1"/>
              <a:t>змісту</a:t>
            </a:r>
            <a:r>
              <a:rPr lang="ru-RU" dirty="0"/>
              <a:t> в </a:t>
            </a:r>
            <a:r>
              <a:rPr lang="ru-RU" dirty="0" err="1"/>
              <a:t>логіці</a:t>
            </a:r>
            <a:r>
              <a:rPr lang="ru-RU" dirty="0"/>
              <a:t> «</a:t>
            </a:r>
            <a:r>
              <a:rPr lang="ru-RU" dirty="0" err="1"/>
              <a:t>ставлення</a:t>
            </a:r>
            <a:r>
              <a:rPr lang="ru-RU" dirty="0"/>
              <a:t> – </a:t>
            </a:r>
            <a:r>
              <a:rPr lang="ru-RU" dirty="0" err="1"/>
              <a:t>свідомість</a:t>
            </a:r>
            <a:r>
              <a:rPr lang="ru-RU" dirty="0"/>
              <a:t> – </a:t>
            </a:r>
            <a:r>
              <a:rPr lang="ru-RU" dirty="0" err="1"/>
              <a:t>діяльність</a:t>
            </a:r>
            <a:r>
              <a:rPr lang="ru-RU" dirty="0"/>
              <a:t>»; </a:t>
            </a:r>
          </a:p>
          <a:p>
            <a:r>
              <a:rPr lang="ru-RU" dirty="0"/>
              <a:t>– </a:t>
            </a:r>
            <a:r>
              <a:rPr lang="ru-RU" dirty="0" err="1"/>
              <a:t>гарантування</a:t>
            </a:r>
            <a:r>
              <a:rPr lang="ru-RU" dirty="0"/>
              <a:t> </a:t>
            </a:r>
            <a:r>
              <a:rPr lang="ru-RU" dirty="0" err="1"/>
              <a:t>отримання</a:t>
            </a:r>
            <a:r>
              <a:rPr lang="ru-RU" dirty="0"/>
              <a:t> конкретного </a:t>
            </a:r>
            <a:r>
              <a:rPr lang="ru-RU" dirty="0" err="1"/>
              <a:t>освітнього</a:t>
            </a:r>
            <a:r>
              <a:rPr lang="ru-RU" dirty="0"/>
              <a:t> продукту,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«перенести» в </a:t>
            </a:r>
            <a:r>
              <a:rPr lang="ru-RU" dirty="0" err="1"/>
              <a:t>ситуацію</a:t>
            </a:r>
            <a:r>
              <a:rPr lang="ru-RU" dirty="0"/>
              <a:t> </a:t>
            </a:r>
            <a:r>
              <a:rPr lang="ru-RU" dirty="0" err="1"/>
              <a:t>професійної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(проект, </a:t>
            </a:r>
            <a:r>
              <a:rPr lang="ru-RU" dirty="0" err="1"/>
              <a:t>програма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, </a:t>
            </a:r>
            <a:r>
              <a:rPr lang="ru-RU" dirty="0" err="1"/>
              <a:t>технологія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.); </a:t>
            </a:r>
          </a:p>
          <a:p>
            <a:r>
              <a:rPr lang="ru-RU" dirty="0"/>
              <a:t>– </a:t>
            </a:r>
            <a:r>
              <a:rPr lang="ru-RU" dirty="0" err="1"/>
              <a:t>психологічна</a:t>
            </a:r>
            <a:r>
              <a:rPr lang="ru-RU" dirty="0"/>
              <a:t> </a:t>
            </a:r>
            <a:r>
              <a:rPr lang="ru-RU" dirty="0" err="1"/>
              <a:t>допомога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виходу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і </a:t>
            </a:r>
            <a:r>
              <a:rPr lang="ru-RU" dirty="0" err="1"/>
              <a:t>перспективи</a:t>
            </a:r>
            <a:r>
              <a:rPr lang="ru-RU" dirty="0"/>
              <a:t> </a:t>
            </a:r>
            <a:r>
              <a:rPr lang="ru-RU" dirty="0" err="1"/>
              <a:t>подальшого</a:t>
            </a:r>
            <a:r>
              <a:rPr lang="ru-RU" dirty="0"/>
              <a:t> </a:t>
            </a:r>
            <a:r>
              <a:rPr lang="ru-RU" dirty="0" err="1"/>
              <a:t>просування</a:t>
            </a:r>
            <a:r>
              <a:rPr lang="ru-RU" dirty="0"/>
              <a:t> в </a:t>
            </a:r>
            <a:r>
              <a:rPr lang="ru-RU" dirty="0" err="1"/>
              <a:t>просторі</a:t>
            </a:r>
            <a:r>
              <a:rPr lang="ru-RU" dirty="0"/>
              <a:t> </a:t>
            </a:r>
            <a:r>
              <a:rPr lang="ru-RU" dirty="0" err="1"/>
              <a:t>професійної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1652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Найпоширенішими</a:t>
            </a:r>
            <a:r>
              <a:rPr lang="ru-RU" dirty="0"/>
              <a:t> методами </a:t>
            </a:r>
            <a:r>
              <a:rPr lang="ru-RU" dirty="0" err="1"/>
              <a:t>фасилітації</a:t>
            </a:r>
            <a:r>
              <a:rPr lang="ru-RU" dirty="0"/>
              <a:t> </a:t>
            </a:r>
            <a:r>
              <a:rPr lang="ru-RU" dirty="0" smtClean="0"/>
              <a:t>є: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«</a:t>
            </a:r>
            <a:r>
              <a:rPr lang="ru-RU" dirty="0" err="1"/>
              <a:t>Світове</a:t>
            </a:r>
            <a:r>
              <a:rPr lang="ru-RU" dirty="0"/>
              <a:t> кафе», «</a:t>
            </a:r>
            <a:r>
              <a:rPr lang="ru-RU" dirty="0" err="1"/>
              <a:t>Відкритий</a:t>
            </a:r>
            <a:r>
              <a:rPr lang="ru-RU" dirty="0"/>
              <a:t> </a:t>
            </a:r>
            <a:r>
              <a:rPr lang="ru-RU" dirty="0" err="1"/>
              <a:t>простір</a:t>
            </a:r>
            <a:r>
              <a:rPr lang="ru-RU" dirty="0"/>
              <a:t>», «</a:t>
            </a:r>
            <a:r>
              <a:rPr lang="ru-RU" dirty="0" err="1"/>
              <a:t>Аналіз</a:t>
            </a:r>
            <a:r>
              <a:rPr lang="ru-RU" dirty="0"/>
              <a:t> поля сил Курта </a:t>
            </a:r>
            <a:r>
              <a:rPr lang="ru-RU" dirty="0" err="1"/>
              <a:t>Левіна</a:t>
            </a:r>
            <a:r>
              <a:rPr lang="ru-RU" dirty="0"/>
              <a:t>», «У той же час </a:t>
            </a:r>
            <a:r>
              <a:rPr lang="ru-RU" dirty="0" err="1"/>
              <a:t>наступного</a:t>
            </a:r>
            <a:r>
              <a:rPr lang="ru-RU" dirty="0"/>
              <a:t> року», «</a:t>
            </a:r>
            <a:r>
              <a:rPr lang="ru-RU" dirty="0" err="1"/>
              <a:t>Пошук</a:t>
            </a:r>
            <a:r>
              <a:rPr lang="ru-RU" dirty="0"/>
              <a:t> </a:t>
            </a:r>
            <a:r>
              <a:rPr lang="ru-RU" dirty="0" err="1"/>
              <a:t>майбутнього</a:t>
            </a:r>
            <a:r>
              <a:rPr lang="ru-RU" dirty="0"/>
              <a:t>», «Парадигма </a:t>
            </a:r>
            <a:r>
              <a:rPr lang="ru-RU" dirty="0" err="1"/>
              <a:t>позитивних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», «</a:t>
            </a:r>
            <a:r>
              <a:rPr lang="ru-RU" dirty="0" err="1"/>
              <a:t>Антимозковий</a:t>
            </a:r>
            <a:r>
              <a:rPr lang="ru-RU" dirty="0"/>
              <a:t> штурм», «</a:t>
            </a:r>
            <a:r>
              <a:rPr lang="ru-RU" dirty="0" err="1"/>
              <a:t>Динамічна</a:t>
            </a:r>
            <a:r>
              <a:rPr lang="ru-RU" dirty="0"/>
              <a:t> </a:t>
            </a:r>
            <a:r>
              <a:rPr lang="ru-RU" dirty="0" err="1"/>
              <a:t>фасилітація</a:t>
            </a:r>
            <a:r>
              <a:rPr lang="ru-RU" dirty="0"/>
              <a:t>» та </a:t>
            </a:r>
            <a:r>
              <a:rPr lang="ru-RU" dirty="0" err="1"/>
              <a:t>ін</a:t>
            </a:r>
            <a:r>
              <a:rPr lang="ru-RU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5495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7079" y="952635"/>
            <a:ext cx="9601196" cy="1303867"/>
          </a:xfrm>
        </p:spPr>
        <p:txBody>
          <a:bodyPr>
            <a:normAutofit/>
          </a:bodyPr>
          <a:lstStyle/>
          <a:p>
            <a:r>
              <a:rPr lang="ru-RU" b="1" dirty="0" err="1"/>
              <a:t>Світове</a:t>
            </a:r>
            <a:r>
              <a:rPr lang="ru-RU" b="1" dirty="0"/>
              <a:t> кафе (</a:t>
            </a:r>
            <a:r>
              <a:rPr lang="en-US" b="1" dirty="0"/>
              <a:t>World Cafe)</a:t>
            </a:r>
            <a:endParaRPr lang="ru-RU" sz="32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0452" y="2923000"/>
            <a:ext cx="4896464" cy="258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774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8026" y="796413"/>
            <a:ext cx="9608571" cy="5079455"/>
          </a:xfrm>
        </p:spPr>
        <p:txBody>
          <a:bodyPr>
            <a:normAutofit/>
          </a:bodyPr>
          <a:lstStyle/>
          <a:p>
            <a:pPr algn="just"/>
            <a:r>
              <a:rPr lang="ru-RU" dirty="0" err="1"/>
              <a:t>Автори</a:t>
            </a:r>
            <a:r>
              <a:rPr lang="ru-RU" dirty="0"/>
              <a:t> методу є Х. Браун й Д. Ісаакс17. </a:t>
            </a:r>
            <a:r>
              <a:rPr lang="ru-RU" dirty="0" err="1"/>
              <a:t>Являє</a:t>
            </a:r>
            <a:r>
              <a:rPr lang="ru-RU" dirty="0"/>
              <a:t> собою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створити</a:t>
            </a:r>
            <a:r>
              <a:rPr lang="ru-RU" dirty="0"/>
              <a:t> живу </a:t>
            </a:r>
            <a:r>
              <a:rPr lang="ru-RU" dirty="0" err="1"/>
              <a:t>дискусію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стосується</a:t>
            </a:r>
            <a:r>
              <a:rPr lang="ru-RU" dirty="0"/>
              <a:t> </a:t>
            </a:r>
            <a:r>
              <a:rPr lang="ru-RU" dirty="0" err="1"/>
              <a:t>питань</a:t>
            </a:r>
            <a:r>
              <a:rPr lang="ru-RU" dirty="0"/>
              <a:t> </a:t>
            </a:r>
            <a:r>
              <a:rPr lang="ru-RU" dirty="0" err="1"/>
              <a:t>основної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. Є </a:t>
            </a:r>
            <a:r>
              <a:rPr lang="ru-RU" dirty="0" err="1"/>
              <a:t>доцільним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: </a:t>
            </a:r>
            <a:r>
              <a:rPr lang="ru-RU" dirty="0" err="1"/>
              <a:t>зібрати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, </a:t>
            </a:r>
            <a:r>
              <a:rPr lang="ru-RU" dirty="0" err="1"/>
              <a:t>організувати</a:t>
            </a:r>
            <a:r>
              <a:rPr lang="ru-RU" dirty="0"/>
              <a:t> </a:t>
            </a:r>
            <a:r>
              <a:rPr lang="ru-RU" dirty="0" err="1"/>
              <a:t>обмін</a:t>
            </a:r>
            <a:r>
              <a:rPr lang="ru-RU" dirty="0"/>
              <a:t> думками </a:t>
            </a:r>
            <a:r>
              <a:rPr lang="ru-RU" dirty="0" err="1"/>
              <a:t>значної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людей з </a:t>
            </a:r>
            <a:r>
              <a:rPr lang="ru-RU" dirty="0" err="1"/>
              <a:t>важливих</a:t>
            </a:r>
            <a:r>
              <a:rPr lang="ru-RU" dirty="0"/>
              <a:t> </a:t>
            </a:r>
            <a:r>
              <a:rPr lang="ru-RU" dirty="0" err="1"/>
              <a:t>питань</a:t>
            </a:r>
            <a:r>
              <a:rPr lang="ru-RU" dirty="0"/>
              <a:t> і проблем; </a:t>
            </a:r>
            <a:r>
              <a:rPr lang="ru-RU" dirty="0" err="1"/>
              <a:t>об’єднати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точок</a:t>
            </a:r>
            <a:r>
              <a:rPr lang="ru-RU" dirty="0"/>
              <a:t> </a:t>
            </a:r>
            <a:r>
              <a:rPr lang="ru-RU" dirty="0" err="1"/>
              <a:t>зору</a:t>
            </a:r>
            <a:r>
              <a:rPr lang="ru-RU" dirty="0"/>
              <a:t>; </a:t>
            </a:r>
            <a:r>
              <a:rPr lang="ru-RU" dirty="0" err="1"/>
              <a:t>вивчити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для </a:t>
            </a:r>
            <a:r>
              <a:rPr lang="ru-RU" dirty="0" err="1"/>
              <a:t>подальших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 і </a:t>
            </a:r>
            <a:r>
              <a:rPr lang="ru-RU" dirty="0" err="1"/>
              <a:t>прийняття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r>
              <a:rPr lang="ru-RU" dirty="0"/>
              <a:t>; </a:t>
            </a:r>
            <a:r>
              <a:rPr lang="ru-RU" dirty="0" err="1"/>
              <a:t>здійснити</a:t>
            </a:r>
            <a:r>
              <a:rPr lang="ru-RU" dirty="0"/>
              <a:t> </a:t>
            </a:r>
            <a:r>
              <a:rPr lang="ru-RU" dirty="0" err="1"/>
              <a:t>пошук</a:t>
            </a:r>
            <a:r>
              <a:rPr lang="ru-RU" dirty="0"/>
              <a:t> </a:t>
            </a:r>
            <a:r>
              <a:rPr lang="ru-RU" dirty="0" err="1"/>
              <a:t>нестандартних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r>
              <a:rPr lang="ru-RU" dirty="0"/>
              <a:t>; </a:t>
            </a:r>
            <a:r>
              <a:rPr lang="ru-RU" dirty="0" err="1"/>
              <a:t>спланувати</a:t>
            </a:r>
            <a:r>
              <a:rPr lang="ru-RU" dirty="0"/>
              <a:t> </a:t>
            </a:r>
            <a:r>
              <a:rPr lang="ru-RU" dirty="0" err="1"/>
              <a:t>групову</a:t>
            </a:r>
            <a:r>
              <a:rPr lang="ru-RU" dirty="0"/>
              <a:t> роботу. </a:t>
            </a:r>
            <a:r>
              <a:rPr lang="ru-RU" dirty="0" err="1"/>
              <a:t>Потребує</a:t>
            </a:r>
            <a:r>
              <a:rPr lang="ru-RU" dirty="0"/>
              <a:t> </a:t>
            </a:r>
            <a:r>
              <a:rPr lang="ru-RU" dirty="0" err="1"/>
              <a:t>чіткого</a:t>
            </a:r>
            <a:r>
              <a:rPr lang="ru-RU" dirty="0"/>
              <a:t> </a:t>
            </a:r>
            <a:r>
              <a:rPr lang="ru-RU" dirty="0" err="1"/>
              <a:t>визначення</a:t>
            </a:r>
            <a:r>
              <a:rPr lang="ru-RU" dirty="0"/>
              <a:t> теми й </a:t>
            </a:r>
            <a:r>
              <a:rPr lang="ru-RU" dirty="0" err="1"/>
              <a:t>питань</a:t>
            </a:r>
            <a:r>
              <a:rPr lang="ru-RU" dirty="0"/>
              <a:t> для </a:t>
            </a:r>
            <a:r>
              <a:rPr lang="ru-RU" dirty="0" err="1"/>
              <a:t>обговорення</a:t>
            </a:r>
            <a:r>
              <a:rPr lang="ru-RU" dirty="0"/>
              <a:t>. Для того,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обговорення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ефективним</a:t>
            </a:r>
            <a:r>
              <a:rPr lang="ru-RU" dirty="0"/>
              <a:t>, в </a:t>
            </a:r>
            <a:r>
              <a:rPr lang="ru-RU" dirty="0" err="1"/>
              <a:t>групі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бути не </a:t>
            </a:r>
            <a:r>
              <a:rPr lang="ru-RU" dirty="0" err="1"/>
              <a:t>менше</a:t>
            </a:r>
            <a:r>
              <a:rPr lang="ru-RU" dirty="0"/>
              <a:t> 12-14 </a:t>
            </a:r>
            <a:r>
              <a:rPr lang="ru-RU" dirty="0" err="1"/>
              <a:t>осіб</a:t>
            </a:r>
            <a:r>
              <a:rPr lang="ru-RU" dirty="0"/>
              <a:t>. </a:t>
            </a:r>
            <a:r>
              <a:rPr lang="ru-RU" dirty="0" err="1"/>
              <a:t>Учасники</a:t>
            </a:r>
            <a:r>
              <a:rPr lang="ru-RU" dirty="0"/>
              <a:t> </a:t>
            </a:r>
            <a:r>
              <a:rPr lang="ru-RU" dirty="0" err="1"/>
              <a:t>сідають</a:t>
            </a:r>
            <a:r>
              <a:rPr lang="ru-RU" dirty="0"/>
              <a:t> за </a:t>
            </a:r>
            <a:r>
              <a:rPr lang="ru-RU" dirty="0" err="1"/>
              <a:t>окремі</a:t>
            </a:r>
            <a:r>
              <a:rPr lang="ru-RU" dirty="0"/>
              <a:t> </a:t>
            </a:r>
            <a:r>
              <a:rPr lang="ru-RU" dirty="0" err="1"/>
              <a:t>столи</a:t>
            </a:r>
            <a:r>
              <a:rPr lang="ru-RU" dirty="0"/>
              <a:t>, як у кафе, по 3-7 </a:t>
            </a:r>
            <a:r>
              <a:rPr lang="ru-RU" dirty="0" err="1"/>
              <a:t>осіб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9455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«</a:t>
            </a:r>
            <a:r>
              <a:rPr lang="ru-RU" b="1" dirty="0" err="1"/>
              <a:t>Відкритий</a:t>
            </a:r>
            <a:r>
              <a:rPr lang="ru-RU" b="1" dirty="0"/>
              <a:t> </a:t>
            </a:r>
            <a:r>
              <a:rPr lang="ru-RU" b="1" dirty="0" err="1"/>
              <a:t>простір</a:t>
            </a:r>
            <a:r>
              <a:rPr lang="ru-RU" b="1" dirty="0"/>
              <a:t>» </a:t>
            </a:r>
            <a:r>
              <a:rPr lang="ru-RU" dirty="0"/>
              <a:t/>
            </a:r>
            <a:br>
              <a:rPr lang="ru-RU" dirty="0"/>
            </a:br>
            <a:r>
              <a:rPr lang="en-US" b="1" dirty="0"/>
              <a:t>(Open Space)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1523" y="2910348"/>
            <a:ext cx="6331974" cy="264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018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err="1"/>
              <a:t>Цю</a:t>
            </a:r>
            <a:r>
              <a:rPr lang="ru-RU" sz="2400" dirty="0"/>
              <a:t> </a:t>
            </a:r>
            <a:r>
              <a:rPr lang="ru-RU" sz="2400" dirty="0" err="1"/>
              <a:t>технологію</a:t>
            </a:r>
            <a:r>
              <a:rPr lang="ru-RU" sz="2400" dirty="0"/>
              <a:t> </a:t>
            </a:r>
            <a:r>
              <a:rPr lang="ru-RU" sz="2400" dirty="0" err="1"/>
              <a:t>розроблено</a:t>
            </a:r>
            <a:r>
              <a:rPr lang="ru-RU" sz="2400" dirty="0"/>
              <a:t> Х. </a:t>
            </a:r>
            <a:r>
              <a:rPr lang="ru-RU" sz="2400" dirty="0" err="1" smtClean="0"/>
              <a:t>Оуеном</a:t>
            </a:r>
            <a:r>
              <a:rPr lang="ru-RU" sz="2400" dirty="0" smtClean="0"/>
              <a:t> </a:t>
            </a:r>
            <a:r>
              <a:rPr lang="ru-RU" sz="2400" dirty="0"/>
              <a:t>у 1985 р. </a:t>
            </a:r>
            <a:r>
              <a:rPr lang="ru-RU" sz="2400" dirty="0" err="1"/>
              <a:t>Використовується</a:t>
            </a:r>
            <a:r>
              <a:rPr lang="ru-RU" sz="2400" dirty="0"/>
              <a:t> для </a:t>
            </a:r>
            <a:r>
              <a:rPr lang="ru-RU" sz="2400" dirty="0" err="1"/>
              <a:t>проведення</a:t>
            </a:r>
            <a:r>
              <a:rPr lang="ru-RU" sz="2400" dirty="0"/>
              <a:t> </a:t>
            </a:r>
            <a:r>
              <a:rPr lang="ru-RU" sz="2400" dirty="0" err="1"/>
              <a:t>зборів</a:t>
            </a:r>
            <a:r>
              <a:rPr lang="ru-RU" sz="2400" dirty="0"/>
              <a:t>, </a:t>
            </a:r>
            <a:r>
              <a:rPr lang="ru-RU" sz="2400" dirty="0" err="1"/>
              <a:t>нарад</a:t>
            </a:r>
            <a:r>
              <a:rPr lang="ru-RU" sz="2400" dirty="0"/>
              <a:t>, </a:t>
            </a:r>
            <a:r>
              <a:rPr lang="ru-RU" sz="2400" dirty="0" err="1"/>
              <a:t>конференцій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2 годин до 3 </a:t>
            </a:r>
            <a:r>
              <a:rPr lang="ru-RU" sz="2400" dirty="0" err="1"/>
              <a:t>днів</a:t>
            </a:r>
            <a:r>
              <a:rPr lang="ru-RU" sz="2400" dirty="0"/>
              <a:t> в </a:t>
            </a:r>
            <a:r>
              <a:rPr lang="ru-RU" sz="2400" dirty="0" err="1"/>
              <a:t>групі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15 до 2000 і </a:t>
            </a:r>
            <a:r>
              <a:rPr lang="ru-RU" sz="2400" dirty="0" err="1"/>
              <a:t>більше</a:t>
            </a:r>
            <a:r>
              <a:rPr lang="ru-RU" sz="2400" dirty="0"/>
              <a:t> </a:t>
            </a:r>
            <a:r>
              <a:rPr lang="ru-RU" sz="2400" dirty="0" err="1"/>
              <a:t>осіб</a:t>
            </a:r>
            <a:r>
              <a:rPr lang="ru-RU" sz="2400" dirty="0"/>
              <a:t>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Робота </a:t>
            </a:r>
            <a:r>
              <a:rPr lang="ru-RU" dirty="0" err="1"/>
              <a:t>починається</a:t>
            </a:r>
            <a:r>
              <a:rPr lang="ru-RU" dirty="0"/>
              <a:t> з </a:t>
            </a:r>
            <a:r>
              <a:rPr lang="ru-RU" dirty="0" err="1"/>
              <a:t>відкриття</a:t>
            </a:r>
            <a:r>
              <a:rPr lang="ru-RU" dirty="0"/>
              <a:t> простору.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учасники</a:t>
            </a:r>
            <a:r>
              <a:rPr lang="ru-RU" dirty="0"/>
              <a:t> </a:t>
            </a:r>
            <a:r>
              <a:rPr lang="ru-RU" dirty="0" err="1"/>
              <a:t>сідають</a:t>
            </a:r>
            <a:r>
              <a:rPr lang="ru-RU" dirty="0"/>
              <a:t> в </a:t>
            </a:r>
            <a:r>
              <a:rPr lang="ru-RU" dirty="0" err="1"/>
              <a:t>замкнуте</a:t>
            </a:r>
            <a:r>
              <a:rPr lang="ru-RU" dirty="0"/>
              <a:t> коло, </a:t>
            </a:r>
            <a:r>
              <a:rPr lang="ru-RU" dirty="0" err="1"/>
              <a:t>ведучий</a:t>
            </a:r>
            <a:r>
              <a:rPr lang="ru-RU" dirty="0"/>
              <a:t> говорить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вступних</a:t>
            </a:r>
            <a:r>
              <a:rPr lang="ru-RU" dirty="0"/>
              <a:t> </a:t>
            </a:r>
            <a:r>
              <a:rPr lang="ru-RU" dirty="0" err="1"/>
              <a:t>слів</a:t>
            </a:r>
            <a:r>
              <a:rPr lang="ru-RU" dirty="0"/>
              <a:t>, </a:t>
            </a:r>
            <a:r>
              <a:rPr lang="ru-RU" dirty="0" err="1"/>
              <a:t>заявляє</a:t>
            </a:r>
            <a:r>
              <a:rPr lang="ru-RU" dirty="0"/>
              <a:t> тему і </a:t>
            </a:r>
            <a:r>
              <a:rPr lang="ru-RU" dirty="0" err="1"/>
              <a:t>пояснює</a:t>
            </a:r>
            <a:r>
              <a:rPr lang="ru-RU" dirty="0"/>
              <a:t>, </a:t>
            </a:r>
            <a:r>
              <a:rPr lang="ru-RU" dirty="0" err="1"/>
              <a:t>яким</a:t>
            </a:r>
            <a:r>
              <a:rPr lang="ru-RU" dirty="0"/>
              <a:t> чином </a:t>
            </a:r>
            <a:r>
              <a:rPr lang="ru-RU" dirty="0" err="1"/>
              <a:t>можна</a:t>
            </a:r>
            <a:r>
              <a:rPr lang="ru-RU" dirty="0"/>
              <a:t> буде </a:t>
            </a:r>
            <a:r>
              <a:rPr lang="ru-RU" dirty="0" err="1"/>
              <a:t>організувати</a:t>
            </a:r>
            <a:r>
              <a:rPr lang="ru-RU" dirty="0"/>
              <a:t> роботу в </a:t>
            </a:r>
            <a:r>
              <a:rPr lang="ru-RU" dirty="0" err="1"/>
              <a:t>малих</a:t>
            </a:r>
            <a:r>
              <a:rPr lang="ru-RU" dirty="0"/>
              <a:t> </a:t>
            </a:r>
            <a:r>
              <a:rPr lang="ru-RU" dirty="0" err="1"/>
              <a:t>групах</a:t>
            </a:r>
            <a:r>
              <a:rPr lang="ru-RU" dirty="0"/>
              <a:t>. </a:t>
            </a:r>
            <a:r>
              <a:rPr lang="ru-RU" dirty="0" err="1"/>
              <a:t>Визначаються</a:t>
            </a:r>
            <a:r>
              <a:rPr lang="ru-RU" dirty="0"/>
              <a:t> </a:t>
            </a:r>
            <a:r>
              <a:rPr lang="ru-RU" dirty="0" err="1"/>
              <a:t>ролі</a:t>
            </a:r>
            <a:r>
              <a:rPr lang="ru-RU" dirty="0"/>
              <a:t> </a:t>
            </a:r>
            <a:r>
              <a:rPr lang="ru-RU" dirty="0" err="1"/>
              <a:t>учасників</a:t>
            </a:r>
            <a:r>
              <a:rPr lang="ru-RU" dirty="0"/>
              <a:t>: </a:t>
            </a:r>
            <a:r>
              <a:rPr lang="ru-RU" i="1" dirty="0" err="1"/>
              <a:t>Ініціатори</a:t>
            </a:r>
            <a:r>
              <a:rPr lang="ru-RU" i="1" dirty="0"/>
              <a:t> </a:t>
            </a:r>
            <a:r>
              <a:rPr lang="ru-RU" dirty="0"/>
              <a:t>– </a:t>
            </a:r>
            <a:r>
              <a:rPr lang="ru-RU" dirty="0" err="1"/>
              <a:t>визначають</a:t>
            </a:r>
            <a:r>
              <a:rPr lang="ru-RU" dirty="0"/>
              <a:t> тему, </a:t>
            </a:r>
            <a:r>
              <a:rPr lang="ru-RU" dirty="0" err="1"/>
              <a:t>організовують</a:t>
            </a:r>
            <a:r>
              <a:rPr lang="ru-RU" dirty="0"/>
              <a:t> </a:t>
            </a:r>
            <a:r>
              <a:rPr lang="ru-RU" dirty="0" err="1"/>
              <a:t>обговорення</a:t>
            </a:r>
            <a:r>
              <a:rPr lang="ru-RU" dirty="0"/>
              <a:t>, </a:t>
            </a:r>
            <a:r>
              <a:rPr lang="ru-RU" dirty="0" err="1"/>
              <a:t>роблять</a:t>
            </a:r>
            <a:r>
              <a:rPr lang="ru-RU" dirty="0"/>
              <a:t> </a:t>
            </a:r>
            <a:r>
              <a:rPr lang="ru-RU" dirty="0" err="1"/>
              <a:t>висновки</a:t>
            </a:r>
            <a:r>
              <a:rPr lang="ru-RU" dirty="0"/>
              <a:t>, </a:t>
            </a:r>
            <a:r>
              <a:rPr lang="ru-RU" dirty="0" err="1"/>
              <a:t>представляють</a:t>
            </a:r>
            <a:r>
              <a:rPr lang="ru-RU" dirty="0"/>
              <a:t> </a:t>
            </a:r>
            <a:r>
              <a:rPr lang="ru-RU" dirty="0" err="1"/>
              <a:t>результати</a:t>
            </a:r>
            <a:r>
              <a:rPr lang="ru-RU" dirty="0"/>
              <a:t>; </a:t>
            </a:r>
            <a:r>
              <a:rPr lang="ru-RU" dirty="0" err="1"/>
              <a:t>учасники</a:t>
            </a:r>
            <a:r>
              <a:rPr lang="ru-RU" dirty="0"/>
              <a:t> – </a:t>
            </a:r>
            <a:r>
              <a:rPr lang="ru-RU" dirty="0" err="1"/>
              <a:t>беруть</a:t>
            </a:r>
            <a:r>
              <a:rPr lang="ru-RU" dirty="0"/>
              <a:t> участь в </a:t>
            </a:r>
            <a:r>
              <a:rPr lang="ru-RU" dirty="0" err="1"/>
              <a:t>обговоренні</a:t>
            </a:r>
            <a:r>
              <a:rPr lang="ru-RU" dirty="0"/>
              <a:t> й </a:t>
            </a:r>
            <a:r>
              <a:rPr lang="ru-RU" dirty="0" err="1"/>
              <a:t>поділяються</a:t>
            </a:r>
            <a:r>
              <a:rPr lang="ru-RU" dirty="0"/>
              <a:t> на </a:t>
            </a:r>
            <a:r>
              <a:rPr lang="ru-RU" i="1" dirty="0" err="1"/>
              <a:t>бджілок</a:t>
            </a:r>
            <a:r>
              <a:rPr lang="ru-RU" i="1" dirty="0"/>
              <a:t> </a:t>
            </a:r>
            <a:r>
              <a:rPr lang="ru-RU" dirty="0"/>
              <a:t>– тих, </a:t>
            </a:r>
            <a:r>
              <a:rPr lang="ru-RU" dirty="0" err="1"/>
              <a:t>хто</a:t>
            </a:r>
            <a:r>
              <a:rPr lang="ru-RU" dirty="0"/>
              <a:t> активно </a:t>
            </a:r>
            <a:r>
              <a:rPr lang="ru-RU" dirty="0" err="1"/>
              <a:t>працює</a:t>
            </a:r>
            <a:r>
              <a:rPr lang="ru-RU" dirty="0"/>
              <a:t> в </a:t>
            </a:r>
            <a:r>
              <a:rPr lang="ru-RU" dirty="0" err="1"/>
              <a:t>групі</a:t>
            </a:r>
            <a:r>
              <a:rPr lang="ru-RU" dirty="0"/>
              <a:t>, і </a:t>
            </a:r>
            <a:r>
              <a:rPr lang="ru-RU" i="1" dirty="0" err="1"/>
              <a:t>метеликів</a:t>
            </a:r>
            <a:r>
              <a:rPr lang="ru-RU" i="1" dirty="0"/>
              <a:t> </a:t>
            </a:r>
            <a:r>
              <a:rPr lang="ru-RU" dirty="0"/>
              <a:t>– тих, </a:t>
            </a:r>
            <a:r>
              <a:rPr lang="ru-RU" dirty="0" err="1"/>
              <a:t>хто</a:t>
            </a:r>
            <a:r>
              <a:rPr lang="ru-RU" dirty="0"/>
              <a:t> весь час </a:t>
            </a:r>
            <a:r>
              <a:rPr lang="ru-RU" dirty="0" err="1"/>
              <a:t>переходять</a:t>
            </a:r>
            <a:r>
              <a:rPr lang="ru-RU" dirty="0"/>
              <a:t> з </a:t>
            </a:r>
            <a:r>
              <a:rPr lang="ru-RU" dirty="0" err="1"/>
              <a:t>групи</a:t>
            </a:r>
            <a:r>
              <a:rPr lang="ru-RU" dirty="0"/>
              <a:t> в </a:t>
            </a:r>
            <a:r>
              <a:rPr lang="ru-RU" dirty="0" err="1"/>
              <a:t>групу</a:t>
            </a:r>
            <a:r>
              <a:rPr lang="ru-RU" dirty="0"/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120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/>
              <a:t>Динамічна</a:t>
            </a:r>
            <a:r>
              <a:rPr lang="ru-RU" b="1" dirty="0"/>
              <a:t> </a:t>
            </a:r>
            <a:r>
              <a:rPr lang="ru-RU" b="1" dirty="0" err="1"/>
              <a:t>фасилітація</a:t>
            </a:r>
            <a:r>
              <a:rPr lang="ru-RU" b="1" dirty="0"/>
              <a:t> </a:t>
            </a:r>
            <a:r>
              <a:rPr lang="en-US" b="1" dirty="0" smtClean="0"/>
              <a:t>(</a:t>
            </a:r>
            <a:r>
              <a:rPr lang="en-US" b="1" dirty="0"/>
              <a:t>Dynam</a:t>
            </a:r>
            <a:r>
              <a:rPr lang="en-US" dirty="0"/>
              <a:t>i</a:t>
            </a:r>
            <a:r>
              <a:rPr lang="en-US" b="1" dirty="0"/>
              <a:t>c </a:t>
            </a:r>
            <a:r>
              <a:rPr lang="en-US" b="1" dirty="0" smtClean="0"/>
              <a:t>fac</a:t>
            </a:r>
            <a:r>
              <a:rPr lang="en-US" dirty="0" smtClean="0"/>
              <a:t>i</a:t>
            </a:r>
            <a:r>
              <a:rPr lang="en-US" b="1" dirty="0" smtClean="0"/>
              <a:t>l</a:t>
            </a:r>
            <a:r>
              <a:rPr lang="en-US" dirty="0" smtClean="0"/>
              <a:t>i</a:t>
            </a:r>
            <a:r>
              <a:rPr lang="en-US" b="1" dirty="0" smtClean="0"/>
              <a:t>tat</a:t>
            </a:r>
            <a:r>
              <a:rPr lang="en-US" dirty="0" smtClean="0"/>
              <a:t>i</a:t>
            </a:r>
            <a:r>
              <a:rPr lang="en-US" b="1" dirty="0" smtClean="0"/>
              <a:t>on</a:t>
            </a:r>
            <a:r>
              <a:rPr lang="uk-UA" b="1" dirty="0" smtClean="0"/>
              <a:t>)</a:t>
            </a:r>
            <a:endParaRPr lang="ru-RU" b="1" dirty="0" smtClean="0"/>
          </a:p>
          <a:p>
            <a:r>
              <a:rPr lang="ru-RU" b="1" dirty="0" err="1" smtClean="0"/>
              <a:t>Графічна</a:t>
            </a:r>
            <a:r>
              <a:rPr lang="ru-RU" b="1" dirty="0" smtClean="0"/>
              <a:t> </a:t>
            </a:r>
            <a:r>
              <a:rPr lang="ru-RU" b="1" dirty="0" err="1"/>
              <a:t>фасилітація</a:t>
            </a:r>
            <a:r>
              <a:rPr lang="ru-RU" b="1" dirty="0"/>
              <a:t> </a:t>
            </a:r>
            <a:r>
              <a:rPr lang="en-US" b="1" dirty="0" smtClean="0"/>
              <a:t>(</a:t>
            </a:r>
            <a:r>
              <a:rPr lang="en-US" b="1" dirty="0"/>
              <a:t>Graph</a:t>
            </a:r>
            <a:r>
              <a:rPr lang="en-US" dirty="0"/>
              <a:t>i</a:t>
            </a:r>
            <a:r>
              <a:rPr lang="en-US" b="1" dirty="0"/>
              <a:t>c fac</a:t>
            </a:r>
            <a:r>
              <a:rPr lang="en-US" dirty="0"/>
              <a:t>i</a:t>
            </a:r>
            <a:r>
              <a:rPr lang="en-US" b="1" dirty="0"/>
              <a:t>l</a:t>
            </a:r>
            <a:r>
              <a:rPr lang="en-US" dirty="0"/>
              <a:t>i</a:t>
            </a:r>
            <a:r>
              <a:rPr lang="en-US" b="1" dirty="0"/>
              <a:t>tat</a:t>
            </a:r>
            <a:r>
              <a:rPr lang="en-US" dirty="0"/>
              <a:t>i</a:t>
            </a:r>
            <a:r>
              <a:rPr lang="en-US" b="1" dirty="0"/>
              <a:t>on</a:t>
            </a:r>
            <a:r>
              <a:rPr lang="en-US" b="1" dirty="0" smtClean="0"/>
              <a:t>)</a:t>
            </a:r>
            <a:endParaRPr lang="uk-UA" b="1" dirty="0" smtClean="0"/>
          </a:p>
          <a:p>
            <a:r>
              <a:rPr lang="ru-RU" b="1" dirty="0" err="1"/>
              <a:t>Навчання</a:t>
            </a:r>
            <a:r>
              <a:rPr lang="ru-RU" b="1" dirty="0"/>
              <a:t> на </a:t>
            </a:r>
            <a:r>
              <a:rPr lang="ru-RU" b="1" dirty="0" err="1"/>
              <a:t>досвіді</a:t>
            </a:r>
            <a:r>
              <a:rPr lang="ru-RU" b="1" dirty="0"/>
              <a:t> </a:t>
            </a:r>
            <a:r>
              <a:rPr lang="ru-RU" b="1" dirty="0" err="1"/>
              <a:t>інших</a:t>
            </a:r>
            <a:r>
              <a:rPr lang="ru-RU" b="1" dirty="0"/>
              <a:t> </a:t>
            </a:r>
            <a:r>
              <a:rPr lang="ru-RU" b="1" dirty="0" smtClean="0"/>
              <a:t> </a:t>
            </a:r>
            <a:r>
              <a:rPr lang="en-US" b="1" dirty="0" smtClean="0"/>
              <a:t>(</a:t>
            </a:r>
            <a:r>
              <a:rPr lang="en-US" b="1" dirty="0"/>
              <a:t>Act</a:t>
            </a:r>
            <a:r>
              <a:rPr lang="en-US" dirty="0"/>
              <a:t>i</a:t>
            </a:r>
            <a:r>
              <a:rPr lang="en-US" b="1" dirty="0"/>
              <a:t>on Learn</a:t>
            </a:r>
            <a:r>
              <a:rPr lang="en-US" dirty="0"/>
              <a:t>i</a:t>
            </a:r>
            <a:r>
              <a:rPr lang="en-US" b="1" dirty="0"/>
              <a:t>ng</a:t>
            </a:r>
            <a:r>
              <a:rPr lang="en-US" b="1" dirty="0" smtClean="0"/>
              <a:t>)</a:t>
            </a:r>
            <a:endParaRPr lang="uk-UA" b="1" dirty="0" smtClean="0"/>
          </a:p>
          <a:p>
            <a:r>
              <a:rPr lang="ru-RU" b="1" dirty="0" err="1"/>
              <a:t>Технологія</a:t>
            </a:r>
            <a:r>
              <a:rPr lang="ru-RU" b="1" dirty="0"/>
              <a:t> веб-</a:t>
            </a:r>
            <a:r>
              <a:rPr lang="ru-RU" b="1" dirty="0" err="1"/>
              <a:t>квесту</a:t>
            </a:r>
            <a:r>
              <a:rPr lang="ru-RU" b="1"/>
              <a:t> </a:t>
            </a:r>
            <a:r>
              <a:rPr lang="en-US" b="1" smtClean="0"/>
              <a:t>(</a:t>
            </a:r>
            <a:r>
              <a:rPr lang="en-US" b="1" dirty="0" err="1"/>
              <a:t>webquest</a:t>
            </a:r>
            <a:r>
              <a:rPr lang="en-US" b="1" dirty="0"/>
              <a:t>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8238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5234" y="855406"/>
            <a:ext cx="9601196" cy="5049959"/>
          </a:xfrm>
        </p:spPr>
        <p:txBody>
          <a:bodyPr/>
          <a:lstStyle/>
          <a:p>
            <a:pPr algn="just"/>
            <a:r>
              <a:rPr lang="ru-RU" dirty="0"/>
              <a:t>У </a:t>
            </a:r>
            <a:r>
              <a:rPr lang="ru-RU" dirty="0" err="1"/>
              <a:t>сучасному</a:t>
            </a:r>
            <a:r>
              <a:rPr lang="ru-RU" dirty="0"/>
              <a:t> </a:t>
            </a:r>
            <a:r>
              <a:rPr lang="ru-RU" dirty="0" err="1"/>
              <a:t>педагогічному</a:t>
            </a:r>
            <a:r>
              <a:rPr lang="ru-RU" dirty="0"/>
              <a:t> </a:t>
            </a:r>
            <a:r>
              <a:rPr lang="ru-RU" dirty="0" err="1"/>
              <a:t>дискурсі</a:t>
            </a:r>
            <a:r>
              <a:rPr lang="ru-RU" dirty="0"/>
              <a:t> </a:t>
            </a:r>
            <a:r>
              <a:rPr lang="ru-RU" dirty="0" err="1"/>
              <a:t>поняття</a:t>
            </a:r>
            <a:r>
              <a:rPr lang="ru-RU" dirty="0"/>
              <a:t> «</a:t>
            </a:r>
            <a:r>
              <a:rPr lang="ru-RU" dirty="0" err="1"/>
              <a:t>фасилітація</a:t>
            </a:r>
            <a:r>
              <a:rPr lang="ru-RU" dirty="0"/>
              <a:t>» (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дієслова</a:t>
            </a:r>
            <a:r>
              <a:rPr lang="ru-RU" dirty="0"/>
              <a:t> «</a:t>
            </a:r>
            <a:r>
              <a:rPr lang="en-US" dirty="0"/>
              <a:t>facilitate» – «</a:t>
            </a:r>
            <a:r>
              <a:rPr lang="ru-RU" dirty="0" err="1"/>
              <a:t>полегшувати</a:t>
            </a:r>
            <a:r>
              <a:rPr lang="ru-RU" dirty="0"/>
              <a:t>, </a:t>
            </a:r>
            <a:r>
              <a:rPr lang="ru-RU" dirty="0" err="1"/>
              <a:t>сприяти</a:t>
            </a:r>
            <a:r>
              <a:rPr lang="ru-RU" dirty="0"/>
              <a:t>, </a:t>
            </a:r>
            <a:r>
              <a:rPr lang="ru-RU" dirty="0" err="1"/>
              <a:t>допомагати</a:t>
            </a:r>
            <a:r>
              <a:rPr lang="ru-RU" dirty="0"/>
              <a:t>, </a:t>
            </a:r>
            <a:r>
              <a:rPr lang="ru-RU" dirty="0" err="1"/>
              <a:t>просувати</a:t>
            </a:r>
            <a:r>
              <a:rPr lang="ru-RU" dirty="0"/>
              <a:t>») широко </a:t>
            </a:r>
            <a:r>
              <a:rPr lang="ru-RU" dirty="0" err="1"/>
              <a:t>використовується</a:t>
            </a:r>
            <a:r>
              <a:rPr lang="ru-RU" dirty="0"/>
              <a:t> в </a:t>
            </a:r>
            <a:r>
              <a:rPr lang="ru-RU" dirty="0" err="1"/>
              <a:t>аспекті</a:t>
            </a:r>
            <a:r>
              <a:rPr lang="ru-RU" dirty="0"/>
              <a:t> </a:t>
            </a:r>
            <a:r>
              <a:rPr lang="ru-RU" dirty="0" err="1"/>
              <a:t>міжособистісної</a:t>
            </a:r>
            <a:r>
              <a:rPr lang="ru-RU" dirty="0"/>
              <a:t> </a:t>
            </a:r>
            <a:r>
              <a:rPr lang="ru-RU" dirty="0" err="1"/>
              <a:t>взаємодії</a:t>
            </a:r>
            <a:r>
              <a:rPr lang="ru-RU" dirty="0"/>
              <a:t> як феномен,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покращує</a:t>
            </a:r>
            <a:r>
              <a:rPr lang="ru-RU" dirty="0"/>
              <a:t> </a:t>
            </a:r>
            <a:r>
              <a:rPr lang="ru-RU" dirty="0" err="1"/>
              <a:t>якість</a:t>
            </a:r>
            <a:r>
              <a:rPr lang="ru-RU" dirty="0"/>
              <a:t> </a:t>
            </a:r>
            <a:r>
              <a:rPr lang="ru-RU" dirty="0" err="1"/>
              <a:t>спілкування</a:t>
            </a:r>
            <a:r>
              <a:rPr lang="ru-RU" dirty="0"/>
              <a:t> і </a:t>
            </a:r>
            <a:r>
              <a:rPr lang="ru-RU" dirty="0" err="1"/>
              <a:t>взаємодії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людьми,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 smtClean="0"/>
              <a:t>продуктивності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b="1" dirty="0" err="1"/>
              <a:t>Фасилітація</a:t>
            </a:r>
            <a:r>
              <a:rPr lang="ru-RU" b="1" dirty="0"/>
              <a:t> </a:t>
            </a:r>
            <a:r>
              <a:rPr lang="ru-RU" i="1" dirty="0"/>
              <a:t>– </a:t>
            </a:r>
            <a:r>
              <a:rPr lang="ru-RU" i="1" dirty="0" err="1"/>
              <a:t>організація</a:t>
            </a:r>
            <a:r>
              <a:rPr lang="ru-RU" i="1" dirty="0"/>
              <a:t> </a:t>
            </a:r>
            <a:r>
              <a:rPr lang="ru-RU" i="1" dirty="0" err="1"/>
              <a:t>процесу</a:t>
            </a:r>
            <a:r>
              <a:rPr lang="ru-RU" i="1" dirty="0"/>
              <a:t> </a:t>
            </a:r>
            <a:r>
              <a:rPr lang="ru-RU" i="1" dirty="0" err="1"/>
              <a:t>колективного</a:t>
            </a:r>
            <a:r>
              <a:rPr lang="ru-RU" i="1" dirty="0"/>
              <a:t> </a:t>
            </a:r>
            <a:r>
              <a:rPr lang="ru-RU" i="1" dirty="0" err="1"/>
              <a:t>розв’язання</a:t>
            </a:r>
            <a:r>
              <a:rPr lang="ru-RU" i="1" dirty="0"/>
              <a:t> проблем у </a:t>
            </a:r>
            <a:r>
              <a:rPr lang="ru-RU" i="1" dirty="0" err="1"/>
              <a:t>групі</a:t>
            </a:r>
            <a:r>
              <a:rPr lang="ru-RU" i="1" dirty="0"/>
              <a:t>, </a:t>
            </a:r>
            <a:r>
              <a:rPr lang="ru-RU" i="1" dirty="0" err="1"/>
              <a:t>якою</a:t>
            </a:r>
            <a:r>
              <a:rPr lang="ru-RU" i="1" dirty="0"/>
              <a:t> </a:t>
            </a:r>
            <a:r>
              <a:rPr lang="ru-RU" i="1" dirty="0" err="1"/>
              <a:t>керує</a:t>
            </a:r>
            <a:r>
              <a:rPr lang="ru-RU" i="1" dirty="0"/>
              <a:t> </a:t>
            </a:r>
            <a:r>
              <a:rPr lang="ru-RU" i="1" dirty="0" err="1"/>
              <a:t>фасилітатор</a:t>
            </a:r>
            <a:r>
              <a:rPr lang="ru-RU" i="1" dirty="0"/>
              <a:t>. </a:t>
            </a:r>
            <a:r>
              <a:rPr lang="ru-RU" i="1" dirty="0" err="1"/>
              <a:t>Це</a:t>
            </a:r>
            <a:r>
              <a:rPr lang="ru-RU" i="1" dirty="0"/>
              <a:t> </a:t>
            </a:r>
            <a:r>
              <a:rPr lang="ru-RU" i="1" dirty="0" err="1"/>
              <a:t>одночасно</a:t>
            </a:r>
            <a:r>
              <a:rPr lang="ru-RU" i="1" dirty="0"/>
              <a:t> </a:t>
            </a:r>
            <a:r>
              <a:rPr lang="ru-RU" i="1" dirty="0" err="1"/>
              <a:t>процес</a:t>
            </a:r>
            <a:r>
              <a:rPr lang="ru-RU" i="1" dirty="0"/>
              <a:t> та </a:t>
            </a:r>
            <a:r>
              <a:rPr lang="ru-RU" i="1" dirty="0" err="1"/>
              <a:t>сукупність</a:t>
            </a:r>
            <a:r>
              <a:rPr lang="ru-RU" i="1" dirty="0"/>
              <a:t> </a:t>
            </a:r>
            <a:r>
              <a:rPr lang="ru-RU" i="1" dirty="0" err="1"/>
              <a:t>навичок</a:t>
            </a:r>
            <a:r>
              <a:rPr lang="ru-RU" i="1" dirty="0"/>
              <a:t>, </a:t>
            </a:r>
            <a:r>
              <a:rPr lang="ru-RU" i="1" dirty="0" err="1"/>
              <a:t>які</a:t>
            </a:r>
            <a:r>
              <a:rPr lang="ru-RU" i="1" dirty="0"/>
              <a:t> </a:t>
            </a:r>
            <a:r>
              <a:rPr lang="ru-RU" i="1" dirty="0" err="1"/>
              <a:t>дозволяють</a:t>
            </a:r>
            <a:r>
              <a:rPr lang="ru-RU" i="1" dirty="0"/>
              <a:t> </a:t>
            </a:r>
            <a:r>
              <a:rPr lang="ru-RU" i="1" dirty="0" err="1"/>
              <a:t>ефективно</a:t>
            </a:r>
            <a:r>
              <a:rPr lang="ru-RU" i="1" dirty="0"/>
              <a:t> </a:t>
            </a:r>
            <a:r>
              <a:rPr lang="ru-RU" i="1" dirty="0" err="1"/>
              <a:t>організовувати</a:t>
            </a:r>
            <a:r>
              <a:rPr lang="ru-RU" i="1" dirty="0"/>
              <a:t> </a:t>
            </a:r>
            <a:r>
              <a:rPr lang="ru-RU" i="1" dirty="0" err="1"/>
              <a:t>обговорення</a:t>
            </a:r>
            <a:r>
              <a:rPr lang="ru-RU" i="1" dirty="0"/>
              <a:t> </a:t>
            </a:r>
            <a:r>
              <a:rPr lang="ru-RU" i="1" dirty="0" err="1"/>
              <a:t>складної</a:t>
            </a:r>
            <a:r>
              <a:rPr lang="ru-RU" i="1" dirty="0"/>
              <a:t> </a:t>
            </a:r>
            <a:r>
              <a:rPr lang="ru-RU" i="1" dirty="0" err="1"/>
              <a:t>проблеми</a:t>
            </a:r>
            <a:r>
              <a:rPr lang="ru-RU" i="1" dirty="0"/>
              <a:t> без </a:t>
            </a:r>
            <a:r>
              <a:rPr lang="ru-RU" i="1" dirty="0" err="1"/>
              <a:t>втрат</a:t>
            </a:r>
            <a:r>
              <a:rPr lang="ru-RU" i="1" dirty="0"/>
              <a:t> часу та за короткий </a:t>
            </a:r>
            <a:r>
              <a:rPr lang="ru-RU" i="1" dirty="0" err="1"/>
              <a:t>термін</a:t>
            </a:r>
            <a:r>
              <a:rPr lang="ru-RU" i="1" dirty="0"/>
              <a:t> </a:t>
            </a:r>
            <a:r>
              <a:rPr lang="ru-RU" i="1" dirty="0" err="1"/>
              <a:t>виконати</a:t>
            </a:r>
            <a:r>
              <a:rPr lang="ru-RU" i="1" dirty="0"/>
              <a:t> </a:t>
            </a:r>
            <a:r>
              <a:rPr lang="ru-RU" i="1" dirty="0" err="1"/>
              <a:t>всі</a:t>
            </a:r>
            <a:r>
              <a:rPr lang="ru-RU" i="1" dirty="0"/>
              <a:t> </a:t>
            </a:r>
            <a:r>
              <a:rPr lang="ru-RU" i="1" dirty="0" err="1"/>
              <a:t>заплановані</a:t>
            </a:r>
            <a:r>
              <a:rPr lang="ru-RU" i="1" dirty="0"/>
              <a:t> </a:t>
            </a:r>
            <a:r>
              <a:rPr lang="ru-RU" i="1" dirty="0" err="1"/>
              <a:t>дії</a:t>
            </a:r>
            <a:r>
              <a:rPr lang="ru-RU" i="1" dirty="0"/>
              <a:t> з </a:t>
            </a:r>
            <a:r>
              <a:rPr lang="ru-RU" i="1" dirty="0" err="1"/>
              <a:t>максимальним</a:t>
            </a:r>
            <a:r>
              <a:rPr lang="ru-RU" i="1" dirty="0"/>
              <a:t> </a:t>
            </a:r>
            <a:r>
              <a:rPr lang="ru-RU" i="1" dirty="0" err="1"/>
              <a:t>залученням</a:t>
            </a:r>
            <a:r>
              <a:rPr lang="ru-RU" i="1" dirty="0"/>
              <a:t> </a:t>
            </a:r>
            <a:r>
              <a:rPr lang="ru-RU" i="1" dirty="0" err="1"/>
              <a:t>учасників</a:t>
            </a:r>
            <a:r>
              <a:rPr lang="ru-RU" i="1" dirty="0"/>
              <a:t> </a:t>
            </a:r>
            <a:r>
              <a:rPr lang="ru-RU" i="1" dirty="0" err="1"/>
              <a:t>процесу</a:t>
            </a:r>
            <a:r>
              <a:rPr lang="ru-RU" i="1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9961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фасилітації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засадах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гуманізму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саморозвитку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Термін</a:t>
            </a:r>
            <a:r>
              <a:rPr lang="ru-RU" dirty="0"/>
              <a:t> «</a:t>
            </a:r>
            <a:r>
              <a:rPr lang="ru-RU" dirty="0" err="1"/>
              <a:t>фасилітатор</a:t>
            </a:r>
            <a:r>
              <a:rPr lang="ru-RU" dirty="0"/>
              <a:t>» (</a:t>
            </a:r>
            <a:r>
              <a:rPr lang="ru-RU" dirty="0" err="1"/>
              <a:t>від</a:t>
            </a:r>
            <a:r>
              <a:rPr lang="ru-RU" dirty="0"/>
              <a:t> англ. </a:t>
            </a:r>
            <a:r>
              <a:rPr lang="en-US" dirty="0" err="1"/>
              <a:t>fasilitation</a:t>
            </a:r>
            <a:r>
              <a:rPr lang="en-US" dirty="0"/>
              <a:t>, facilitate – </a:t>
            </a:r>
            <a:r>
              <a:rPr lang="ru-RU" dirty="0" err="1"/>
              <a:t>допомагати</a:t>
            </a:r>
            <a:r>
              <a:rPr lang="ru-RU" dirty="0"/>
              <a:t>, </a:t>
            </a:r>
            <a:r>
              <a:rPr lang="ru-RU" dirty="0" err="1"/>
              <a:t>полегшувати</a:t>
            </a:r>
            <a:r>
              <a:rPr lang="ru-RU" dirty="0"/>
              <a:t> </a:t>
            </a:r>
            <a:r>
              <a:rPr lang="ru-RU" dirty="0" err="1"/>
              <a:t>сприяти</a:t>
            </a:r>
            <a:r>
              <a:rPr lang="ru-RU" dirty="0"/>
              <a:t>) </a:t>
            </a:r>
            <a:r>
              <a:rPr lang="ru-RU" dirty="0" err="1"/>
              <a:t>прийшов</a:t>
            </a:r>
            <a:r>
              <a:rPr lang="ru-RU" dirty="0"/>
              <a:t> з </a:t>
            </a:r>
            <a:r>
              <a:rPr lang="ru-RU" dirty="0" err="1"/>
              <a:t>медицини</a:t>
            </a:r>
            <a:r>
              <a:rPr lang="ru-RU" dirty="0"/>
              <a:t>, де </a:t>
            </a:r>
            <a:r>
              <a:rPr lang="ru-RU" dirty="0" err="1"/>
              <a:t>фасилітатор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той,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допомагає</a:t>
            </a:r>
            <a:r>
              <a:rPr lang="ru-RU" dirty="0"/>
              <a:t> при </a:t>
            </a:r>
            <a:r>
              <a:rPr lang="ru-RU" dirty="0" err="1"/>
              <a:t>народженні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96768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Фасилітатор</a:t>
            </a:r>
            <a:r>
              <a:rPr lang="ru-RU" dirty="0"/>
              <a:t> в </a:t>
            </a:r>
            <a:r>
              <a:rPr lang="ru-RU" dirty="0" err="1"/>
              <a:t>педагогіці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err="1"/>
              <a:t>це</a:t>
            </a:r>
            <a:r>
              <a:rPr lang="ru-RU" dirty="0"/>
              <a:t> той,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допомагає</a:t>
            </a:r>
            <a:r>
              <a:rPr lang="ru-RU" dirty="0"/>
              <a:t> (</a:t>
            </a:r>
            <a:r>
              <a:rPr lang="ru-RU" dirty="0" err="1"/>
              <a:t>стимулює</a:t>
            </a:r>
            <a:r>
              <a:rPr lang="ru-RU" dirty="0"/>
              <a:t>, </a:t>
            </a:r>
            <a:r>
              <a:rPr lang="ru-RU" dirty="0" err="1"/>
              <a:t>сприяє</a:t>
            </a:r>
            <a:r>
              <a:rPr lang="ru-RU" dirty="0"/>
              <a:t>, </a:t>
            </a:r>
            <a:r>
              <a:rPr lang="ru-RU" dirty="0" err="1"/>
              <a:t>полегшує</a:t>
            </a:r>
            <a:r>
              <a:rPr lang="ru-RU" dirty="0"/>
              <a:t>, </a:t>
            </a:r>
            <a:r>
              <a:rPr lang="ru-RU" dirty="0" err="1"/>
              <a:t>супроводжує</a:t>
            </a:r>
            <a:r>
              <a:rPr lang="ru-RU" dirty="0"/>
              <a:t>, </a:t>
            </a:r>
            <a:r>
              <a:rPr lang="ru-RU" dirty="0" err="1"/>
              <a:t>актуалізує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 при </a:t>
            </a:r>
            <a:r>
              <a:rPr lang="ru-RU" dirty="0" err="1"/>
              <a:t>народженні</a:t>
            </a:r>
            <a:r>
              <a:rPr lang="ru-RU" dirty="0"/>
              <a:t> думки, </a:t>
            </a:r>
            <a:r>
              <a:rPr lang="ru-RU" dirty="0" err="1"/>
              <a:t>ідеї</a:t>
            </a:r>
            <a:r>
              <a:rPr lang="ru-RU" dirty="0"/>
              <a:t>, </a:t>
            </a:r>
            <a:r>
              <a:rPr lang="ru-RU" dirty="0" err="1"/>
              <a:t>хто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досконало</a:t>
            </a:r>
            <a:r>
              <a:rPr lang="ru-RU" dirty="0"/>
              <a:t> </a:t>
            </a:r>
            <a:r>
              <a:rPr lang="ru-RU" dirty="0" err="1"/>
              <a:t>володіє</a:t>
            </a:r>
            <a:r>
              <a:rPr lang="ru-RU" dirty="0"/>
              <a:t> </a:t>
            </a:r>
            <a:r>
              <a:rPr lang="ru-RU" dirty="0" err="1"/>
              <a:t>матеріалом</a:t>
            </a:r>
            <a:r>
              <a:rPr lang="ru-RU" dirty="0"/>
              <a:t> і </a:t>
            </a:r>
            <a:r>
              <a:rPr lang="ru-RU" dirty="0" err="1"/>
              <a:t>вміє</a:t>
            </a:r>
            <a:r>
              <a:rPr lang="ru-RU" dirty="0"/>
              <a:t> </a:t>
            </a:r>
            <a:r>
              <a:rPr lang="ru-RU" dirty="0" err="1"/>
              <a:t>передавати</a:t>
            </a:r>
            <a:r>
              <a:rPr lang="ru-RU" dirty="0"/>
              <a:t>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знання</a:t>
            </a:r>
            <a:r>
              <a:rPr lang="ru-RU" dirty="0"/>
              <a:t>, а й </a:t>
            </a:r>
            <a:r>
              <a:rPr lang="ru-RU" dirty="0" err="1"/>
              <a:t>розвиває</a:t>
            </a:r>
            <a:r>
              <a:rPr lang="ru-RU" dirty="0"/>
              <a:t> </a:t>
            </a:r>
            <a:r>
              <a:rPr lang="ru-RU" dirty="0" err="1"/>
              <a:t>навички</a:t>
            </a:r>
            <a:r>
              <a:rPr lang="ru-RU" dirty="0"/>
              <a:t> і </a:t>
            </a:r>
            <a:r>
              <a:rPr lang="ru-RU" dirty="0" err="1"/>
              <a:t>вміння</a:t>
            </a:r>
            <a:r>
              <a:rPr lang="ru-RU" dirty="0"/>
              <a:t>, </a:t>
            </a:r>
            <a:r>
              <a:rPr lang="ru-RU" dirty="0" err="1"/>
              <a:t>допомагає</a:t>
            </a:r>
            <a:r>
              <a:rPr lang="ru-RU" dirty="0"/>
              <a:t> </a:t>
            </a:r>
            <a:r>
              <a:rPr lang="ru-RU" dirty="0" err="1"/>
              <a:t>учасникам</a:t>
            </a:r>
            <a:r>
              <a:rPr lang="ru-RU" dirty="0"/>
              <a:t> </a:t>
            </a:r>
            <a:r>
              <a:rPr lang="ru-RU" dirty="0" err="1"/>
              <a:t>зробити</a:t>
            </a:r>
            <a:r>
              <a:rPr lang="ru-RU" dirty="0"/>
              <a:t> </a:t>
            </a:r>
            <a:r>
              <a:rPr lang="ru-RU" dirty="0" err="1"/>
              <a:t>узагальнення</a:t>
            </a:r>
            <a:r>
              <a:rPr lang="ru-RU" dirty="0"/>
              <a:t>, </a:t>
            </a:r>
            <a:r>
              <a:rPr lang="ru-RU" dirty="0" err="1"/>
              <a:t>висновки</a:t>
            </a:r>
            <a:r>
              <a:rPr lang="ru-RU" dirty="0"/>
              <a:t>, </a:t>
            </a:r>
            <a:r>
              <a:rPr lang="ru-RU" dirty="0" err="1"/>
              <a:t>спираючись</a:t>
            </a:r>
            <a:r>
              <a:rPr lang="ru-RU" dirty="0"/>
              <a:t> на </a:t>
            </a:r>
            <a:r>
              <a:rPr lang="ru-RU" dirty="0" err="1"/>
              <a:t>їхній</a:t>
            </a:r>
            <a:r>
              <a:rPr lang="ru-RU" dirty="0"/>
              <a:t> </a:t>
            </a:r>
            <a:r>
              <a:rPr lang="ru-RU" dirty="0" err="1"/>
              <a:t>досвід</a:t>
            </a:r>
            <a:r>
              <a:rPr lang="ru-RU" dirty="0"/>
              <a:t>, </a:t>
            </a:r>
            <a:r>
              <a:rPr lang="ru-RU" dirty="0" err="1"/>
              <a:t>створює</a:t>
            </a:r>
            <a:r>
              <a:rPr lang="ru-RU" dirty="0"/>
              <a:t> </a:t>
            </a:r>
            <a:r>
              <a:rPr lang="ru-RU" dirty="0" err="1"/>
              <a:t>ситуацію</a:t>
            </a:r>
            <a:r>
              <a:rPr lang="ru-RU" dirty="0"/>
              <a:t> </a:t>
            </a:r>
            <a:r>
              <a:rPr lang="ru-RU" dirty="0" err="1"/>
              <a:t>успіху</a:t>
            </a:r>
            <a:r>
              <a:rPr lang="ru-RU" dirty="0"/>
              <a:t> та </a:t>
            </a:r>
            <a:r>
              <a:rPr lang="ru-RU" dirty="0" err="1"/>
              <a:t>працює</a:t>
            </a:r>
            <a:r>
              <a:rPr lang="ru-RU" dirty="0"/>
              <a:t> на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і кожного </a:t>
            </a:r>
            <a:r>
              <a:rPr lang="ru-RU" dirty="0" err="1"/>
              <a:t>індивідуально</a:t>
            </a:r>
            <a:r>
              <a:rPr lang="ru-RU" dirty="0"/>
              <a:t>. </a:t>
            </a:r>
            <a:r>
              <a:rPr lang="ru-RU" dirty="0" err="1"/>
              <a:t>Фасилітатор</a:t>
            </a:r>
            <a:r>
              <a:rPr lang="ru-RU" dirty="0"/>
              <a:t> </a:t>
            </a:r>
            <a:r>
              <a:rPr lang="ru-RU" dirty="0" err="1"/>
              <a:t>підводить</a:t>
            </a:r>
            <a:r>
              <a:rPr lang="ru-RU" dirty="0"/>
              <a:t> кожного до </a:t>
            </a:r>
            <a:r>
              <a:rPr lang="ru-RU" dirty="0" err="1"/>
              <a:t>вершини</a:t>
            </a:r>
            <a:r>
              <a:rPr lang="ru-RU" dirty="0"/>
              <a:t> </a:t>
            </a:r>
            <a:r>
              <a:rPr lang="ru-RU" dirty="0" err="1"/>
              <a:t>пізнання</a:t>
            </a:r>
            <a:r>
              <a:rPr lang="ru-RU" dirty="0"/>
              <a:t>, </a:t>
            </a:r>
            <a:r>
              <a:rPr lang="ru-RU" dirty="0" err="1"/>
              <a:t>успіху</a:t>
            </a:r>
            <a:r>
              <a:rPr lang="ru-RU" dirty="0"/>
              <a:t> і, </a:t>
            </a:r>
            <a:r>
              <a:rPr lang="ru-RU" dirty="0" err="1"/>
              <a:t>залишаючись</a:t>
            </a:r>
            <a:r>
              <a:rPr lang="ru-RU" dirty="0"/>
              <a:t> </a:t>
            </a:r>
            <a:r>
              <a:rPr lang="ru-RU" dirty="0" err="1"/>
              <a:t>осторонь</a:t>
            </a:r>
            <a:r>
              <a:rPr lang="ru-RU" dirty="0"/>
              <a:t>, </a:t>
            </a:r>
            <a:r>
              <a:rPr lang="ru-RU" dirty="0" err="1"/>
              <a:t>надає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людині</a:t>
            </a:r>
            <a:r>
              <a:rPr lang="ru-RU" dirty="0"/>
              <a:t> </a:t>
            </a:r>
            <a:r>
              <a:rPr lang="ru-RU" dirty="0" err="1"/>
              <a:t>самостійно</a:t>
            </a:r>
            <a:r>
              <a:rPr lang="ru-RU" dirty="0"/>
              <a:t> </a:t>
            </a:r>
            <a:r>
              <a:rPr lang="ru-RU" dirty="0" err="1"/>
              <a:t>піднестися</a:t>
            </a:r>
            <a:r>
              <a:rPr lang="ru-RU" dirty="0"/>
              <a:t> на </a:t>
            </a:r>
            <a:r>
              <a:rPr lang="ru-RU" dirty="0" err="1"/>
              <a:t>цю</a:t>
            </a:r>
            <a:r>
              <a:rPr lang="ru-RU" dirty="0"/>
              <a:t> вершину та </a:t>
            </a:r>
            <a:r>
              <a:rPr lang="ru-RU" dirty="0" err="1"/>
              <a:t>відчути</a:t>
            </a:r>
            <a:r>
              <a:rPr lang="ru-RU" dirty="0"/>
              <a:t> </a:t>
            </a:r>
            <a:r>
              <a:rPr lang="ru-RU" dirty="0" err="1"/>
              <a:t>радість</a:t>
            </a:r>
            <a:r>
              <a:rPr lang="ru-RU" dirty="0"/>
              <a:t> </a:t>
            </a:r>
            <a:r>
              <a:rPr lang="ru-RU" dirty="0" err="1"/>
              <a:t>власних</a:t>
            </a:r>
            <a:r>
              <a:rPr lang="ru-RU" dirty="0"/>
              <a:t> </a:t>
            </a:r>
            <a:r>
              <a:rPr lang="ru-RU" dirty="0" err="1"/>
              <a:t>досягнень</a:t>
            </a:r>
            <a:r>
              <a:rPr lang="ru-RU" dirty="0"/>
              <a:t>. 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8138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2658" y="982132"/>
            <a:ext cx="9293940" cy="728681"/>
          </a:xfrm>
        </p:spPr>
        <p:txBody>
          <a:bodyPr>
            <a:normAutofit fontScale="90000"/>
          </a:bodyPr>
          <a:lstStyle/>
          <a:p>
            <a:r>
              <a:rPr lang="ru-RU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</a:t>
            </a:r>
            <a:r>
              <a:rPr lang="ru-RU" sz="3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фасилітатора</a:t>
            </a:r>
            <a:r>
              <a:rPr lang="ru-RU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потребує</a:t>
            </a:r>
            <a:r>
              <a:rPr lang="ru-RU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педагога </a:t>
            </a:r>
            <a:r>
              <a:rPr lang="ru-RU" sz="3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умінь</a:t>
            </a:r>
            <a:r>
              <a:rPr lang="ru-RU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553497"/>
            <a:ext cx="9601196" cy="4322371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– </a:t>
            </a:r>
            <a:r>
              <a:rPr lang="ru-RU" dirty="0" err="1"/>
              <a:t>уважно</a:t>
            </a:r>
            <a:r>
              <a:rPr lang="ru-RU" dirty="0"/>
              <a:t> </a:t>
            </a:r>
            <a:r>
              <a:rPr lang="ru-RU" dirty="0" err="1"/>
              <a:t>слухати</a:t>
            </a:r>
            <a:r>
              <a:rPr lang="ru-RU" dirty="0"/>
              <a:t>, </a:t>
            </a:r>
            <a:r>
              <a:rPr lang="ru-RU" dirty="0" err="1"/>
              <a:t>спостерігати</a:t>
            </a:r>
            <a:r>
              <a:rPr lang="ru-RU" dirty="0"/>
              <a:t> і </a:t>
            </a:r>
            <a:r>
              <a:rPr lang="ru-RU" dirty="0" err="1"/>
              <a:t>запам’ятовувати</a:t>
            </a:r>
            <a:r>
              <a:rPr lang="ru-RU" dirty="0"/>
              <a:t> як </a:t>
            </a:r>
            <a:r>
              <a:rPr lang="ru-RU" dirty="0" err="1"/>
              <a:t>хід</a:t>
            </a:r>
            <a:r>
              <a:rPr lang="ru-RU" dirty="0"/>
              <a:t> </a:t>
            </a:r>
            <a:r>
              <a:rPr lang="ru-RU" dirty="0" err="1"/>
              <a:t>подій</a:t>
            </a:r>
            <a:r>
              <a:rPr lang="ru-RU" dirty="0"/>
              <a:t>, так і стиль </a:t>
            </a:r>
            <a:r>
              <a:rPr lang="ru-RU" dirty="0" err="1"/>
              <a:t>поведінки</a:t>
            </a:r>
            <a:r>
              <a:rPr lang="ru-RU" dirty="0"/>
              <a:t> </a:t>
            </a:r>
            <a:r>
              <a:rPr lang="ru-RU" dirty="0" err="1"/>
              <a:t>студентів</a:t>
            </a:r>
            <a:r>
              <a:rPr lang="ru-RU" dirty="0"/>
              <a:t>; </a:t>
            </a:r>
          </a:p>
          <a:p>
            <a:r>
              <a:rPr lang="ru-RU" dirty="0"/>
              <a:t>– </a:t>
            </a:r>
            <a:r>
              <a:rPr lang="ru-RU" dirty="0" err="1"/>
              <a:t>налагоджувати</a:t>
            </a:r>
            <a:r>
              <a:rPr lang="ru-RU" dirty="0"/>
              <a:t> </a:t>
            </a:r>
            <a:r>
              <a:rPr lang="ru-RU" dirty="0" err="1"/>
              <a:t>просту</a:t>
            </a:r>
            <a:r>
              <a:rPr lang="ru-RU" dirty="0"/>
              <a:t> і </a:t>
            </a:r>
            <a:r>
              <a:rPr lang="ru-RU" dirty="0" err="1"/>
              <a:t>плідну</a:t>
            </a:r>
            <a:r>
              <a:rPr lang="ru-RU" dirty="0"/>
              <a:t> </a:t>
            </a:r>
            <a:r>
              <a:rPr lang="ru-RU" dirty="0" err="1"/>
              <a:t>комунікацію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членами </a:t>
            </a:r>
            <a:r>
              <a:rPr lang="ru-RU" dirty="0" err="1"/>
              <a:t>навчальної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; </a:t>
            </a:r>
          </a:p>
          <a:p>
            <a:r>
              <a:rPr lang="ru-RU" dirty="0"/>
              <a:t>– </a:t>
            </a:r>
            <a:r>
              <a:rPr lang="ru-RU" dirty="0" err="1"/>
              <a:t>аналізувати</a:t>
            </a:r>
            <a:r>
              <a:rPr lang="ru-RU" dirty="0"/>
              <a:t> і </a:t>
            </a:r>
            <a:r>
              <a:rPr lang="ru-RU" dirty="0" err="1"/>
              <a:t>коригувати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студентів</a:t>
            </a:r>
            <a:r>
              <a:rPr lang="ru-RU" dirty="0"/>
              <a:t>; </a:t>
            </a:r>
          </a:p>
          <a:p>
            <a:r>
              <a:rPr lang="ru-RU" dirty="0"/>
              <a:t>– </a:t>
            </a:r>
            <a:r>
              <a:rPr lang="ru-RU" dirty="0" err="1"/>
              <a:t>діагностувати</a:t>
            </a:r>
            <a:r>
              <a:rPr lang="ru-RU" dirty="0"/>
              <a:t> і </a:t>
            </a:r>
            <a:r>
              <a:rPr lang="ru-RU" dirty="0" err="1"/>
              <a:t>заохочувати</a:t>
            </a:r>
            <a:r>
              <a:rPr lang="ru-RU" dirty="0"/>
              <a:t> </a:t>
            </a:r>
            <a:r>
              <a:rPr lang="ru-RU" dirty="0" err="1"/>
              <a:t>ефективну</a:t>
            </a:r>
            <a:r>
              <a:rPr lang="ru-RU" dirty="0"/>
              <a:t> (</a:t>
            </a:r>
            <a:r>
              <a:rPr lang="ru-RU" dirty="0" err="1"/>
              <a:t>коригувати</a:t>
            </a:r>
            <a:r>
              <a:rPr lang="ru-RU" dirty="0"/>
              <a:t> </a:t>
            </a:r>
            <a:r>
              <a:rPr lang="ru-RU" dirty="0" err="1"/>
              <a:t>неефективну</a:t>
            </a:r>
            <a:r>
              <a:rPr lang="ru-RU" dirty="0"/>
              <a:t>) </a:t>
            </a:r>
            <a:r>
              <a:rPr lang="ru-RU" dirty="0" err="1"/>
              <a:t>поведінку</a:t>
            </a:r>
            <a:r>
              <a:rPr lang="ru-RU" dirty="0"/>
              <a:t>; </a:t>
            </a:r>
          </a:p>
          <a:p>
            <a:r>
              <a:rPr lang="ru-RU" dirty="0"/>
              <a:t>– </a:t>
            </a:r>
            <a:r>
              <a:rPr lang="ru-RU" dirty="0" err="1"/>
              <a:t>сприяти</a:t>
            </a:r>
            <a:r>
              <a:rPr lang="ru-RU" dirty="0"/>
              <a:t> </a:t>
            </a:r>
            <a:r>
              <a:rPr lang="ru-RU" dirty="0" err="1"/>
              <a:t>створенню</a:t>
            </a:r>
            <a:r>
              <a:rPr lang="ru-RU" dirty="0"/>
              <a:t> </a:t>
            </a:r>
            <a:r>
              <a:rPr lang="ru-RU" dirty="0" err="1"/>
              <a:t>моделі</a:t>
            </a:r>
            <a:r>
              <a:rPr lang="ru-RU" dirty="0"/>
              <a:t> </a:t>
            </a:r>
            <a:r>
              <a:rPr lang="ru-RU" dirty="0" err="1"/>
              <a:t>ефективної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; </a:t>
            </a:r>
          </a:p>
          <a:p>
            <a:r>
              <a:rPr lang="ru-RU" dirty="0"/>
              <a:t>– </a:t>
            </a:r>
            <a:r>
              <a:rPr lang="ru-RU" dirty="0" err="1"/>
              <a:t>забезпечувати</a:t>
            </a:r>
            <a:r>
              <a:rPr lang="ru-RU" dirty="0"/>
              <a:t> </a:t>
            </a:r>
            <a:r>
              <a:rPr lang="ru-RU" dirty="0" err="1"/>
              <a:t>зворотний</a:t>
            </a:r>
            <a:r>
              <a:rPr lang="ru-RU" dirty="0"/>
              <a:t> </a:t>
            </a:r>
            <a:r>
              <a:rPr lang="ru-RU" dirty="0" err="1"/>
              <a:t>зв’язок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учасниками</a:t>
            </a:r>
            <a:r>
              <a:rPr lang="ru-RU" dirty="0"/>
              <a:t> </a:t>
            </a:r>
            <a:r>
              <a:rPr lang="ru-RU" dirty="0" err="1"/>
              <a:t>навчального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, не </a:t>
            </a:r>
            <a:r>
              <a:rPr lang="ru-RU" dirty="0" err="1"/>
              <a:t>використовуючи</a:t>
            </a:r>
            <a:r>
              <a:rPr lang="ru-RU" dirty="0"/>
              <a:t> при </a:t>
            </a:r>
            <a:r>
              <a:rPr lang="ru-RU" dirty="0" err="1"/>
              <a:t>цьому</a:t>
            </a:r>
            <a:r>
              <a:rPr lang="ru-RU" dirty="0"/>
              <a:t> «</a:t>
            </a:r>
            <a:r>
              <a:rPr lang="ru-RU" dirty="0" err="1"/>
              <a:t>наступальних</a:t>
            </a:r>
            <a:r>
              <a:rPr lang="ru-RU" dirty="0"/>
              <a:t>» і «</a:t>
            </a:r>
            <a:r>
              <a:rPr lang="ru-RU" dirty="0" err="1"/>
              <a:t>оборонних</a:t>
            </a:r>
            <a:r>
              <a:rPr lang="ru-RU" dirty="0"/>
              <a:t>» форм </a:t>
            </a:r>
            <a:r>
              <a:rPr lang="ru-RU" dirty="0" err="1"/>
              <a:t>спілкування</a:t>
            </a:r>
            <a:r>
              <a:rPr lang="ru-RU" dirty="0"/>
              <a:t>; </a:t>
            </a:r>
          </a:p>
          <a:p>
            <a:r>
              <a:rPr lang="ru-RU" dirty="0"/>
              <a:t>– </a:t>
            </a:r>
            <a:r>
              <a:rPr lang="ru-RU" dirty="0" err="1"/>
              <a:t>знаходити</a:t>
            </a:r>
            <a:r>
              <a:rPr lang="ru-RU" dirty="0"/>
              <a:t> та </a:t>
            </a:r>
            <a:r>
              <a:rPr lang="ru-RU" dirty="0" err="1"/>
              <a:t>активізувати</a:t>
            </a:r>
            <a:r>
              <a:rPr lang="ru-RU" dirty="0"/>
              <a:t> </a:t>
            </a:r>
            <a:r>
              <a:rPr lang="ru-RU" dirty="0" err="1"/>
              <a:t>конструктивні</a:t>
            </a:r>
            <a:r>
              <a:rPr lang="ru-RU" dirty="0"/>
              <a:t> </a:t>
            </a:r>
            <a:r>
              <a:rPr lang="ru-RU" dirty="0" err="1"/>
              <a:t>моделі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 при </a:t>
            </a:r>
            <a:r>
              <a:rPr lang="ru-RU" dirty="0" err="1"/>
              <a:t>внутрішньогруповій</a:t>
            </a:r>
            <a:r>
              <a:rPr lang="ru-RU" dirty="0"/>
              <a:t> </a:t>
            </a:r>
            <a:r>
              <a:rPr lang="ru-RU" dirty="0" err="1"/>
              <a:t>взаємодії</a:t>
            </a:r>
            <a:r>
              <a:rPr lang="ru-RU" dirty="0"/>
              <a:t>; </a:t>
            </a:r>
          </a:p>
          <a:p>
            <a:r>
              <a:rPr lang="ru-RU" dirty="0"/>
              <a:t>– </a:t>
            </a:r>
            <a:r>
              <a:rPr lang="ru-RU" dirty="0" err="1"/>
              <a:t>активізувати</a:t>
            </a:r>
            <a:r>
              <a:rPr lang="ru-RU" dirty="0"/>
              <a:t> </a:t>
            </a:r>
            <a:r>
              <a:rPr lang="ru-RU" dirty="0" err="1"/>
              <a:t>подібні</a:t>
            </a:r>
            <a:r>
              <a:rPr lang="ru-RU" dirty="0"/>
              <a:t> </a:t>
            </a:r>
            <a:r>
              <a:rPr lang="ru-RU" dirty="0" err="1"/>
              <a:t>моделі</a:t>
            </a:r>
            <a:r>
              <a:rPr lang="ru-RU" dirty="0"/>
              <a:t> у </a:t>
            </a:r>
            <a:r>
              <a:rPr lang="ru-RU" dirty="0" err="1"/>
              <a:t>міжгруповій</a:t>
            </a:r>
            <a:r>
              <a:rPr lang="ru-RU" dirty="0"/>
              <a:t> </a:t>
            </a:r>
            <a:r>
              <a:rPr lang="ru-RU" dirty="0" err="1"/>
              <a:t>роботі</a:t>
            </a:r>
            <a:r>
              <a:rPr lang="ru-RU" dirty="0"/>
              <a:t>; </a:t>
            </a:r>
          </a:p>
          <a:p>
            <a:r>
              <a:rPr lang="ru-RU" dirty="0"/>
              <a:t>– </a:t>
            </a:r>
            <a:r>
              <a:rPr lang="ru-RU" dirty="0" err="1"/>
              <a:t>викликати</a:t>
            </a:r>
            <a:r>
              <a:rPr lang="ru-RU" dirty="0"/>
              <a:t> </a:t>
            </a:r>
            <a:r>
              <a:rPr lang="ru-RU" dirty="0" err="1"/>
              <a:t>довіру</a:t>
            </a:r>
            <a:r>
              <a:rPr lang="ru-RU" dirty="0"/>
              <a:t> </a:t>
            </a:r>
            <a:r>
              <a:rPr lang="ru-RU" dirty="0" err="1"/>
              <a:t>студентів</a:t>
            </a:r>
            <a:r>
              <a:rPr lang="ru-RU" dirty="0"/>
              <a:t>, бути </a:t>
            </a:r>
            <a:r>
              <a:rPr lang="ru-RU" dirty="0" err="1"/>
              <a:t>терплячим</a:t>
            </a:r>
            <a:r>
              <a:rPr lang="ru-RU" dirty="0"/>
              <a:t>; </a:t>
            </a:r>
          </a:p>
          <a:p>
            <a:r>
              <a:rPr lang="ru-RU" dirty="0"/>
              <a:t>– бути </a:t>
            </a:r>
            <a:r>
              <a:rPr lang="ru-RU" dirty="0" err="1"/>
              <a:t>справедливим</a:t>
            </a:r>
            <a:r>
              <a:rPr lang="ru-RU" dirty="0"/>
              <a:t>, </a:t>
            </a:r>
            <a:r>
              <a:rPr lang="ru-RU" dirty="0" err="1"/>
              <a:t>обирати</a:t>
            </a:r>
            <a:r>
              <a:rPr lang="ru-RU" dirty="0"/>
              <a:t> </a:t>
            </a:r>
            <a:r>
              <a:rPr lang="ru-RU" dirty="0" err="1"/>
              <a:t>нейтральну</a:t>
            </a:r>
            <a:r>
              <a:rPr lang="ru-RU" dirty="0"/>
              <a:t> </a:t>
            </a:r>
            <a:r>
              <a:rPr lang="ru-RU" dirty="0" err="1"/>
              <a:t>позицію</a:t>
            </a:r>
            <a:r>
              <a:rPr lang="ru-RU" dirty="0"/>
              <a:t> при </a:t>
            </a:r>
            <a:r>
              <a:rPr lang="ru-RU" dirty="0" err="1"/>
              <a:t>оцінюванні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2737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К. Роджерс16 </a:t>
            </a:r>
            <a:r>
              <a:rPr lang="ru-RU" sz="3200" dirty="0" err="1"/>
              <a:t>визначив</a:t>
            </a:r>
            <a:r>
              <a:rPr lang="ru-RU" sz="3200" dirty="0"/>
              <a:t> </a:t>
            </a:r>
            <a:r>
              <a:rPr lang="ru-RU" sz="3200" dirty="0" err="1"/>
              <a:t>особистісні</a:t>
            </a:r>
            <a:r>
              <a:rPr lang="ru-RU" sz="3200" dirty="0"/>
              <a:t> </a:t>
            </a:r>
            <a:r>
              <a:rPr lang="ru-RU" sz="3200" dirty="0" err="1"/>
              <a:t>настанови</a:t>
            </a:r>
            <a:r>
              <a:rPr lang="ru-RU" sz="3200" dirty="0"/>
              <a:t> </a:t>
            </a:r>
            <a:r>
              <a:rPr lang="ru-RU" sz="3200" dirty="0" err="1"/>
              <a:t>викладача-фасилітатора</a:t>
            </a:r>
            <a:r>
              <a:rPr lang="ru-RU" sz="3200" dirty="0"/>
              <a:t> таким чином: 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/>
              <a:t>«</a:t>
            </a:r>
            <a:r>
              <a:rPr lang="ru-RU" i="1" dirty="0" err="1"/>
              <a:t>істинність</a:t>
            </a:r>
            <a:r>
              <a:rPr lang="ru-RU" i="1" dirty="0"/>
              <a:t>», «</a:t>
            </a:r>
            <a:r>
              <a:rPr lang="ru-RU" i="1" dirty="0" err="1"/>
              <a:t>відкритість</a:t>
            </a:r>
            <a:r>
              <a:rPr lang="ru-RU" i="1" dirty="0"/>
              <a:t>».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відкритість</a:t>
            </a:r>
            <a:r>
              <a:rPr lang="ru-RU" dirty="0"/>
              <a:t> </a:t>
            </a:r>
            <a:r>
              <a:rPr lang="ru-RU" dirty="0" err="1"/>
              <a:t>викладача</a:t>
            </a:r>
            <a:r>
              <a:rPr lang="ru-RU" dirty="0"/>
              <a:t> </a:t>
            </a:r>
            <a:r>
              <a:rPr lang="ru-RU" dirty="0" err="1"/>
              <a:t>власним</a:t>
            </a:r>
            <a:r>
              <a:rPr lang="ru-RU" dirty="0"/>
              <a:t> думкам, </a:t>
            </a:r>
            <a:r>
              <a:rPr lang="ru-RU" dirty="0" err="1"/>
              <a:t>почуттям</a:t>
            </a:r>
            <a:r>
              <a:rPr lang="ru-RU" dirty="0"/>
              <a:t>, </a:t>
            </a:r>
            <a:r>
              <a:rPr lang="ru-RU" dirty="0" err="1"/>
              <a:t>переживанням</a:t>
            </a:r>
            <a:r>
              <a:rPr lang="ru-RU" dirty="0"/>
              <a:t>, </a:t>
            </a:r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err="1"/>
              <a:t>відкрито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виявляти</a:t>
            </a:r>
            <a:r>
              <a:rPr lang="ru-RU" dirty="0"/>
              <a:t> в </a:t>
            </a:r>
            <a:r>
              <a:rPr lang="ru-RU" dirty="0" err="1"/>
              <a:t>міжособистісному</a:t>
            </a:r>
            <a:r>
              <a:rPr lang="ru-RU" dirty="0"/>
              <a:t> </a:t>
            </a:r>
            <a:r>
              <a:rPr lang="ru-RU" dirty="0" err="1"/>
              <a:t>спілкуванні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студентами: </a:t>
            </a:r>
          </a:p>
          <a:p>
            <a:r>
              <a:rPr lang="ru-RU" dirty="0"/>
              <a:t>– </a:t>
            </a:r>
            <a:r>
              <a:rPr lang="ru-RU" i="1" dirty="0"/>
              <a:t>«</a:t>
            </a:r>
            <a:r>
              <a:rPr lang="ru-RU" i="1" dirty="0" err="1"/>
              <a:t>стимулювання</a:t>
            </a:r>
            <a:r>
              <a:rPr lang="ru-RU" i="1" dirty="0"/>
              <a:t>», «</a:t>
            </a:r>
            <a:r>
              <a:rPr lang="ru-RU" i="1" dirty="0" err="1"/>
              <a:t>безумовне</a:t>
            </a:r>
            <a:r>
              <a:rPr lang="ru-RU" i="1" dirty="0"/>
              <a:t> </a:t>
            </a:r>
            <a:r>
              <a:rPr lang="ru-RU" i="1" dirty="0" err="1"/>
              <a:t>позитивне</a:t>
            </a:r>
            <a:r>
              <a:rPr lang="ru-RU" i="1" dirty="0"/>
              <a:t> </a:t>
            </a:r>
            <a:r>
              <a:rPr lang="ru-RU" i="1" dirty="0" err="1"/>
              <a:t>прийняття</a:t>
            </a:r>
            <a:r>
              <a:rPr lang="ru-RU" i="1" dirty="0"/>
              <a:t>», «</a:t>
            </a:r>
            <a:r>
              <a:rPr lang="ru-RU" i="1" dirty="0" err="1"/>
              <a:t>довіра</a:t>
            </a:r>
            <a:r>
              <a:rPr lang="ru-RU" i="1" dirty="0"/>
              <a:t>». </a:t>
            </a:r>
            <a:r>
              <a:rPr lang="ru-RU" dirty="0"/>
              <a:t>Є </a:t>
            </a:r>
            <a:r>
              <a:rPr lang="ru-RU" dirty="0" err="1"/>
              <a:t>вираженням</a:t>
            </a:r>
            <a:r>
              <a:rPr lang="ru-RU" dirty="0"/>
              <a:t> </a:t>
            </a:r>
            <a:r>
              <a:rPr lang="ru-RU" dirty="0" err="1"/>
              <a:t>внутрішньої</a:t>
            </a:r>
            <a:r>
              <a:rPr lang="ru-RU" dirty="0"/>
              <a:t> </a:t>
            </a:r>
            <a:r>
              <a:rPr lang="ru-RU" dirty="0" err="1"/>
              <a:t>впевненості</a:t>
            </a:r>
            <a:r>
              <a:rPr lang="ru-RU" dirty="0"/>
              <a:t> </a:t>
            </a:r>
            <a:r>
              <a:rPr lang="ru-RU" dirty="0" err="1"/>
              <a:t>викладача</a:t>
            </a:r>
            <a:r>
              <a:rPr lang="ru-RU" dirty="0"/>
              <a:t> в </a:t>
            </a:r>
            <a:r>
              <a:rPr lang="ru-RU" dirty="0" err="1"/>
              <a:t>можливостях</a:t>
            </a:r>
            <a:r>
              <a:rPr lang="ru-RU" dirty="0"/>
              <a:t> і </a:t>
            </a:r>
            <a:r>
              <a:rPr lang="ru-RU" dirty="0" err="1"/>
              <a:t>здібностях</a:t>
            </a:r>
            <a:r>
              <a:rPr lang="ru-RU" dirty="0"/>
              <a:t> кожного студента; </a:t>
            </a:r>
          </a:p>
          <a:p>
            <a:r>
              <a:rPr lang="ru-RU" dirty="0"/>
              <a:t>– </a:t>
            </a:r>
            <a:r>
              <a:rPr lang="ru-RU" i="1" dirty="0"/>
              <a:t>«</a:t>
            </a:r>
            <a:r>
              <a:rPr lang="ru-RU" i="1" dirty="0" err="1"/>
              <a:t>емпатійне</a:t>
            </a:r>
            <a:r>
              <a:rPr lang="ru-RU" i="1" dirty="0"/>
              <a:t> </a:t>
            </a:r>
            <a:r>
              <a:rPr lang="ru-RU" i="1" dirty="0" err="1"/>
              <a:t>розуміння</a:t>
            </a:r>
            <a:r>
              <a:rPr lang="ru-RU" i="1" dirty="0"/>
              <a:t>». </a:t>
            </a:r>
            <a:r>
              <a:rPr lang="ru-RU" dirty="0" err="1"/>
              <a:t>Бачення</a:t>
            </a:r>
            <a:r>
              <a:rPr lang="ru-RU" dirty="0"/>
              <a:t> </a:t>
            </a:r>
            <a:r>
              <a:rPr lang="ru-RU" dirty="0" err="1"/>
              <a:t>викладачем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 студента,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різноманітних</a:t>
            </a:r>
            <a:r>
              <a:rPr lang="ru-RU" dirty="0"/>
              <a:t> </a:t>
            </a:r>
            <a:r>
              <a:rPr lang="ru-RU" dirty="0" err="1"/>
              <a:t>реакцій</a:t>
            </a:r>
            <a:r>
              <a:rPr lang="ru-RU" dirty="0"/>
              <a:t>, </a:t>
            </a:r>
            <a:r>
              <a:rPr lang="ru-RU" dirty="0" err="1"/>
              <a:t>дій</a:t>
            </a:r>
            <a:r>
              <a:rPr lang="ru-RU" dirty="0"/>
              <a:t> і </a:t>
            </a:r>
            <a:r>
              <a:rPr lang="ru-RU" dirty="0" err="1"/>
              <a:t>вчинків</a:t>
            </a:r>
            <a:r>
              <a:rPr lang="ru-RU" dirty="0"/>
              <a:t>, з </a:t>
            </a:r>
            <a:r>
              <a:rPr lang="ru-RU" dirty="0" err="1"/>
              <a:t>погляду</a:t>
            </a:r>
            <a:r>
              <a:rPr lang="ru-RU" dirty="0"/>
              <a:t> самого студента.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6083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/>
              <a:t>Виділяючи</a:t>
            </a:r>
            <a:r>
              <a:rPr lang="ru-RU" sz="2800" dirty="0"/>
              <a:t> </a:t>
            </a:r>
            <a:r>
              <a:rPr lang="ru-RU" sz="2800" dirty="0" err="1"/>
              <a:t>основні</a:t>
            </a:r>
            <a:r>
              <a:rPr lang="ru-RU" sz="2800" dirty="0"/>
              <a:t> </a:t>
            </a:r>
            <a:r>
              <a:rPr lang="ru-RU" sz="2800" dirty="0" err="1"/>
              <a:t>настанови</a:t>
            </a:r>
            <a:r>
              <a:rPr lang="ru-RU" sz="2800" dirty="0"/>
              <a:t> </a:t>
            </a:r>
            <a:r>
              <a:rPr lang="ru-RU" sz="2800" dirty="0" err="1"/>
              <a:t>вчителя-фасилітатора</a:t>
            </a:r>
            <a:r>
              <a:rPr lang="ru-RU" sz="2800" dirty="0"/>
              <a:t>, К. </a:t>
            </a:r>
            <a:r>
              <a:rPr lang="ru-RU" sz="2800" dirty="0" err="1"/>
              <a:t>Роджерс</a:t>
            </a:r>
            <a:r>
              <a:rPr lang="ru-RU" sz="2800" dirty="0"/>
              <a:t> </a:t>
            </a:r>
            <a:r>
              <a:rPr lang="ru-RU" sz="2800" dirty="0" err="1"/>
              <a:t>рекомендує</a:t>
            </a:r>
            <a:r>
              <a:rPr lang="ru-RU" sz="2800" dirty="0"/>
              <a:t> </a:t>
            </a:r>
            <a:r>
              <a:rPr lang="ru-RU" sz="2800" dirty="0" err="1"/>
              <a:t>застосовувати</a:t>
            </a:r>
            <a:r>
              <a:rPr lang="ru-RU" sz="2800" dirty="0"/>
              <a:t> </a:t>
            </a:r>
            <a:r>
              <a:rPr lang="ru-RU" sz="2800" dirty="0" err="1"/>
              <a:t>такі</a:t>
            </a:r>
            <a:r>
              <a:rPr lang="ru-RU" sz="2800" dirty="0"/>
              <a:t> </a:t>
            </a:r>
            <a:r>
              <a:rPr lang="ru-RU" sz="2800" dirty="0" err="1"/>
              <a:t>методичні</a:t>
            </a:r>
            <a:r>
              <a:rPr lang="ru-RU" sz="2800" dirty="0"/>
              <a:t> </a:t>
            </a:r>
            <a:r>
              <a:rPr lang="ru-RU" sz="2800" dirty="0" err="1"/>
              <a:t>прийоми</a:t>
            </a:r>
            <a:r>
              <a:rPr lang="ru-RU" sz="2800" dirty="0"/>
              <a:t>: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–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різноманітних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і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особливих</a:t>
            </a:r>
            <a:r>
              <a:rPr lang="ru-RU" dirty="0"/>
              <a:t> умов,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полегшують</a:t>
            </a:r>
            <a:r>
              <a:rPr lang="ru-RU" dirty="0"/>
              <a:t> студентам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; </a:t>
            </a:r>
          </a:p>
          <a:p>
            <a:r>
              <a:rPr lang="ru-RU" dirty="0"/>
              <a:t>–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зворотних</a:t>
            </a:r>
            <a:r>
              <a:rPr lang="ru-RU" dirty="0"/>
              <a:t> </a:t>
            </a:r>
            <a:r>
              <a:rPr lang="ru-RU" dirty="0" err="1"/>
              <a:t>зв’язків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викладачем</a:t>
            </a:r>
            <a:r>
              <a:rPr lang="ru-RU" dirty="0"/>
              <a:t> і студентами 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; </a:t>
            </a:r>
          </a:p>
          <a:p>
            <a:r>
              <a:rPr lang="ru-RU" dirty="0"/>
              <a:t>–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 </a:t>
            </a:r>
            <a:r>
              <a:rPr lang="ru-RU" dirty="0" err="1"/>
              <a:t>вільного</a:t>
            </a:r>
            <a:r>
              <a:rPr lang="ru-RU" dirty="0"/>
              <a:t> </a:t>
            </a:r>
            <a:r>
              <a:rPr lang="ru-RU" dirty="0" err="1"/>
              <a:t>спілкування</a:t>
            </a:r>
            <a:r>
              <a:rPr lang="ru-RU" dirty="0"/>
              <a:t> для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психологічної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</a:t>
            </a:r>
            <a:r>
              <a:rPr lang="ru-RU" dirty="0" err="1"/>
              <a:t>міжособистісного</a:t>
            </a:r>
            <a:r>
              <a:rPr lang="ru-RU" dirty="0"/>
              <a:t> </a:t>
            </a:r>
            <a:r>
              <a:rPr lang="ru-RU" dirty="0" err="1"/>
              <a:t>спілкування</a:t>
            </a:r>
            <a:r>
              <a:rPr lang="ru-RU" dirty="0"/>
              <a:t> та </a:t>
            </a:r>
            <a:r>
              <a:rPr lang="ru-RU" dirty="0" err="1"/>
              <a:t>актуалізації</a:t>
            </a:r>
            <a:r>
              <a:rPr lang="ru-RU" dirty="0"/>
              <a:t> </a:t>
            </a:r>
            <a:r>
              <a:rPr lang="ru-RU" dirty="0" err="1"/>
              <a:t>особистісних</a:t>
            </a:r>
            <a:r>
              <a:rPr lang="ru-RU" dirty="0"/>
              <a:t> </a:t>
            </a:r>
            <a:r>
              <a:rPr lang="ru-RU" dirty="0" err="1"/>
              <a:t>настанов</a:t>
            </a:r>
            <a:r>
              <a:rPr lang="ru-RU" dirty="0"/>
              <a:t>. </a:t>
            </a:r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0629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фасилітація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багатофункціональною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взаємодією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викладач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вишу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займає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позицію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консультанта-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фасилітатора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виступаючи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помічником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студентів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фахівцем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підтримує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супроводжує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вироблення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них нового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err="1"/>
              <a:t>Складовими</a:t>
            </a:r>
            <a:r>
              <a:rPr lang="ru-RU" dirty="0"/>
              <a:t> </a:t>
            </a:r>
            <a:r>
              <a:rPr lang="ru-RU" dirty="0" err="1"/>
              <a:t>педагогічної</a:t>
            </a:r>
            <a:r>
              <a:rPr lang="ru-RU" dirty="0"/>
              <a:t> </a:t>
            </a:r>
            <a:r>
              <a:rPr lang="ru-RU" dirty="0" err="1"/>
              <a:t>фасилітації</a:t>
            </a:r>
            <a:r>
              <a:rPr lang="ru-RU" dirty="0"/>
              <a:t> є </a:t>
            </a:r>
            <a:r>
              <a:rPr lang="ru-RU" dirty="0" err="1"/>
              <a:t>ефективна</a:t>
            </a:r>
            <a:r>
              <a:rPr lang="ru-RU" dirty="0"/>
              <a:t> </a:t>
            </a:r>
            <a:r>
              <a:rPr lang="ru-RU" dirty="0" err="1"/>
              <a:t>комунікація</a:t>
            </a:r>
            <a:r>
              <a:rPr lang="ru-RU" dirty="0"/>
              <a:t>, </a:t>
            </a:r>
            <a:r>
              <a:rPr lang="ru-RU" dirty="0" err="1"/>
              <a:t>позитивне</a:t>
            </a:r>
            <a:r>
              <a:rPr lang="ru-RU" dirty="0"/>
              <a:t> </a:t>
            </a:r>
            <a:r>
              <a:rPr lang="ru-RU" dirty="0" err="1"/>
              <a:t>мислення</a:t>
            </a:r>
            <a:r>
              <a:rPr lang="ru-RU" dirty="0"/>
              <a:t>, </a:t>
            </a:r>
            <a:r>
              <a:rPr lang="ru-RU" dirty="0" err="1"/>
              <a:t>вдячність</a:t>
            </a:r>
            <a:r>
              <a:rPr lang="ru-RU" dirty="0"/>
              <a:t>, </a:t>
            </a:r>
            <a:r>
              <a:rPr lang="ru-RU" dirty="0" err="1"/>
              <a:t>прийняття</a:t>
            </a:r>
            <a:r>
              <a:rPr lang="ru-RU" dirty="0"/>
              <a:t> (</a:t>
            </a:r>
            <a:r>
              <a:rPr lang="ru-RU" dirty="0" err="1"/>
              <a:t>толерантність</a:t>
            </a:r>
            <a:r>
              <a:rPr lang="ru-RU" dirty="0"/>
              <a:t>), </a:t>
            </a:r>
            <a:r>
              <a:rPr lang="ru-RU" dirty="0" err="1"/>
              <a:t>щирість</a:t>
            </a:r>
            <a:r>
              <a:rPr lang="ru-RU" dirty="0"/>
              <a:t>, </a:t>
            </a:r>
            <a:r>
              <a:rPr lang="ru-RU" dirty="0" err="1"/>
              <a:t>спеціальна</a:t>
            </a:r>
            <a:r>
              <a:rPr lang="ru-RU" dirty="0"/>
              <a:t> робота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спостереження</a:t>
            </a:r>
            <a:r>
              <a:rPr lang="ru-RU" dirty="0"/>
              <a:t> і </a:t>
            </a:r>
            <a:r>
              <a:rPr lang="ru-RU" dirty="0" err="1"/>
              <a:t>діагностування</a:t>
            </a:r>
            <a:r>
              <a:rPr lang="ru-RU" dirty="0"/>
              <a:t>,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якостей</a:t>
            </a:r>
            <a:r>
              <a:rPr lang="ru-RU" dirty="0"/>
              <a:t>, </a:t>
            </a:r>
            <a:r>
              <a:rPr lang="ru-RU" dirty="0" err="1"/>
              <a:t>виявлення</a:t>
            </a:r>
            <a:r>
              <a:rPr lang="ru-RU" dirty="0"/>
              <a:t> причин і умов </a:t>
            </a:r>
            <a:r>
              <a:rPr lang="ru-RU" dirty="0" err="1"/>
              <a:t>змін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відбуваються</a:t>
            </a:r>
            <a:r>
              <a:rPr lang="ru-RU" dirty="0"/>
              <a:t>, а за </a:t>
            </a:r>
            <a:r>
              <a:rPr lang="ru-RU" dirty="0" err="1"/>
              <a:t>необхідності</a:t>
            </a:r>
            <a:r>
              <a:rPr lang="ru-RU" dirty="0"/>
              <a:t> – </a:t>
            </a:r>
            <a:r>
              <a:rPr lang="ru-RU" dirty="0" err="1"/>
              <a:t>оперативне</a:t>
            </a:r>
            <a:r>
              <a:rPr lang="ru-RU" dirty="0"/>
              <a:t> </a:t>
            </a:r>
            <a:r>
              <a:rPr lang="ru-RU" dirty="0" err="1"/>
              <a:t>внесення</a:t>
            </a:r>
            <a:r>
              <a:rPr lang="ru-RU" dirty="0"/>
              <a:t> </a:t>
            </a:r>
            <a:r>
              <a:rPr lang="ru-RU" dirty="0" err="1"/>
              <a:t>педагогічних</a:t>
            </a:r>
            <a:r>
              <a:rPr lang="ru-RU" dirty="0"/>
              <a:t> </a:t>
            </a:r>
            <a:r>
              <a:rPr lang="ru-RU" dirty="0" err="1"/>
              <a:t>коректив</a:t>
            </a:r>
            <a:r>
              <a:rPr lang="ru-RU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697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err="1"/>
              <a:t>Найбільш</a:t>
            </a:r>
            <a:r>
              <a:rPr lang="ru-RU" sz="3100" dirty="0"/>
              <a:t> </a:t>
            </a:r>
            <a:r>
              <a:rPr lang="ru-RU" sz="3100" dirty="0" err="1"/>
              <a:t>значущими</a:t>
            </a:r>
            <a:r>
              <a:rPr lang="ru-RU" sz="3100" dirty="0"/>
              <a:t> характеристиками </a:t>
            </a:r>
            <a:r>
              <a:rPr lang="ru-RU" sz="3100" dirty="0" err="1"/>
              <a:t>педагогічної</a:t>
            </a:r>
            <a:r>
              <a:rPr lang="ru-RU" sz="3100" dirty="0"/>
              <a:t> </a:t>
            </a:r>
            <a:r>
              <a:rPr lang="ru-RU" sz="3100" dirty="0" err="1"/>
              <a:t>фасилітативної</a:t>
            </a:r>
            <a:r>
              <a:rPr lang="ru-RU" sz="3100" dirty="0"/>
              <a:t> </a:t>
            </a:r>
            <a:r>
              <a:rPr lang="ru-RU" sz="3100" dirty="0" err="1"/>
              <a:t>взаємодії</a:t>
            </a:r>
            <a:r>
              <a:rPr lang="ru-RU" sz="3100" dirty="0"/>
              <a:t> є </a:t>
            </a:r>
            <a:r>
              <a:rPr lang="ru-RU" sz="3100" dirty="0" err="1"/>
              <a:t>такі</a:t>
            </a:r>
            <a:r>
              <a:rPr lang="ru-RU" sz="3100" dirty="0"/>
              <a:t>: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–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– </a:t>
            </a:r>
            <a:r>
              <a:rPr lang="ru-RU" i="1" dirty="0" err="1"/>
              <a:t>співпраця</a:t>
            </a:r>
            <a:r>
              <a:rPr lang="ru-RU" dirty="0"/>
              <a:t>: </a:t>
            </a:r>
            <a:r>
              <a:rPr lang="ru-RU" dirty="0" err="1"/>
              <a:t>взаємодія</a:t>
            </a:r>
            <a:r>
              <a:rPr lang="ru-RU" dirty="0"/>
              <a:t> </a:t>
            </a:r>
            <a:r>
              <a:rPr lang="ru-RU" dirty="0" err="1"/>
              <a:t>викладача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студентами та </a:t>
            </a:r>
            <a:r>
              <a:rPr lang="ru-RU" dirty="0" err="1"/>
              <a:t>студентів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собою </a:t>
            </a:r>
            <a:r>
              <a:rPr lang="ru-RU" dirty="0" err="1"/>
              <a:t>ґрунтується</a:t>
            </a:r>
            <a:r>
              <a:rPr lang="ru-RU" dirty="0"/>
              <a:t> на </a:t>
            </a:r>
            <a:r>
              <a:rPr lang="ru-RU" dirty="0" err="1"/>
              <a:t>розумінні</a:t>
            </a:r>
            <a:r>
              <a:rPr lang="ru-RU" dirty="0"/>
              <a:t> і </a:t>
            </a:r>
            <a:r>
              <a:rPr lang="ru-RU" dirty="0" err="1"/>
              <a:t>підтримці</a:t>
            </a:r>
            <a:r>
              <a:rPr lang="ru-RU" dirty="0"/>
              <a:t>. </a:t>
            </a:r>
            <a:r>
              <a:rPr lang="ru-RU" dirty="0" err="1"/>
              <a:t>Організація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та </a:t>
            </a:r>
            <a:r>
              <a:rPr lang="ru-RU" dirty="0" err="1"/>
              <a:t>взаємодії</a:t>
            </a:r>
            <a:r>
              <a:rPr lang="ru-RU" dirty="0"/>
              <a:t> </a:t>
            </a:r>
            <a:r>
              <a:rPr lang="ru-RU" dirty="0" err="1"/>
              <a:t>спрямована</a:t>
            </a:r>
            <a:r>
              <a:rPr lang="ru-RU" dirty="0"/>
              <a:t> на </a:t>
            </a:r>
            <a:r>
              <a:rPr lang="ru-RU" dirty="0" err="1"/>
              <a:t>конструктивне</a:t>
            </a:r>
            <a:r>
              <a:rPr lang="ru-RU" dirty="0"/>
              <a:t> </a:t>
            </a:r>
            <a:r>
              <a:rPr lang="ru-RU" dirty="0" err="1"/>
              <a:t>вирішення</a:t>
            </a:r>
            <a:r>
              <a:rPr lang="ru-RU" dirty="0"/>
              <a:t> </a:t>
            </a:r>
            <a:r>
              <a:rPr lang="ru-RU" dirty="0" err="1"/>
              <a:t>проблемних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; </a:t>
            </a:r>
          </a:p>
          <a:p>
            <a:r>
              <a:rPr lang="ru-RU" dirty="0"/>
              <a:t>– </a:t>
            </a:r>
            <a:r>
              <a:rPr lang="ru-RU" i="1" dirty="0" err="1"/>
              <a:t>власна</a:t>
            </a:r>
            <a:r>
              <a:rPr lang="ru-RU" i="1" dirty="0"/>
              <a:t> </a:t>
            </a:r>
            <a:r>
              <a:rPr lang="ru-RU" i="1" dirty="0" err="1"/>
              <a:t>позиція</a:t>
            </a:r>
            <a:r>
              <a:rPr lang="ru-RU" dirty="0"/>
              <a:t>: за </a:t>
            </a:r>
            <a:r>
              <a:rPr lang="ru-RU" dirty="0" err="1"/>
              <a:t>кожним</a:t>
            </a:r>
            <a:r>
              <a:rPr lang="ru-RU" dirty="0"/>
              <a:t> </a:t>
            </a:r>
            <a:r>
              <a:rPr lang="ru-RU" dirty="0" err="1"/>
              <a:t>учасником</a:t>
            </a:r>
            <a:r>
              <a:rPr lang="ru-RU" dirty="0"/>
              <a:t> </a:t>
            </a:r>
            <a:r>
              <a:rPr lang="ru-RU" dirty="0" err="1"/>
              <a:t>взаємодії</a:t>
            </a:r>
            <a:r>
              <a:rPr lang="ru-RU" dirty="0"/>
              <a:t> </a:t>
            </a:r>
            <a:r>
              <a:rPr lang="ru-RU" dirty="0" err="1"/>
              <a:t>визнається</a:t>
            </a:r>
            <a:r>
              <a:rPr lang="ru-RU" dirty="0"/>
              <a:t> право на </a:t>
            </a:r>
            <a:r>
              <a:rPr lang="ru-RU" dirty="0" err="1"/>
              <a:t>власну</a:t>
            </a:r>
            <a:r>
              <a:rPr lang="ru-RU" dirty="0"/>
              <a:t> думку, </a:t>
            </a:r>
            <a:r>
              <a:rPr lang="ru-RU" dirty="0" err="1"/>
              <a:t>позицію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на </a:t>
            </a:r>
            <a:r>
              <a:rPr lang="ru-RU" dirty="0" err="1"/>
              <a:t>увазі</a:t>
            </a:r>
            <a:r>
              <a:rPr lang="ru-RU" dirty="0"/>
              <a:t> </a:t>
            </a:r>
            <a:r>
              <a:rPr lang="ru-RU" dirty="0" err="1"/>
              <a:t>щиру</a:t>
            </a:r>
            <a:r>
              <a:rPr lang="ru-RU" dirty="0"/>
              <a:t> </a:t>
            </a:r>
            <a:r>
              <a:rPr lang="ru-RU" dirty="0" err="1"/>
              <a:t>зацікавленість</a:t>
            </a:r>
            <a:r>
              <a:rPr lang="ru-RU" dirty="0"/>
              <a:t> у </a:t>
            </a:r>
            <a:r>
              <a:rPr lang="ru-RU" dirty="0" err="1"/>
              <a:t>думці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і </a:t>
            </a:r>
            <a:r>
              <a:rPr lang="ru-RU" dirty="0" err="1"/>
              <a:t>ненав’язуванні</a:t>
            </a:r>
            <a:r>
              <a:rPr lang="ru-RU" dirty="0"/>
              <a:t> </a:t>
            </a:r>
            <a:r>
              <a:rPr lang="ru-RU" dirty="0" err="1"/>
              <a:t>власної</a:t>
            </a:r>
            <a:r>
              <a:rPr lang="ru-RU" dirty="0"/>
              <a:t> думки; </a:t>
            </a:r>
          </a:p>
          <a:p>
            <a:r>
              <a:rPr lang="ru-RU" dirty="0"/>
              <a:t>– </a:t>
            </a:r>
            <a:r>
              <a:rPr lang="ru-RU" i="1" dirty="0" err="1"/>
              <a:t>індивідуальність</a:t>
            </a:r>
            <a:r>
              <a:rPr lang="ru-RU" i="1" dirty="0"/>
              <a:t> та </a:t>
            </a:r>
            <a:r>
              <a:rPr lang="ru-RU" i="1" dirty="0" err="1"/>
              <a:t>рівність</a:t>
            </a:r>
            <a:r>
              <a:rPr lang="ru-RU" dirty="0"/>
              <a:t>: </a:t>
            </a:r>
            <a:r>
              <a:rPr lang="ru-RU" dirty="0" err="1"/>
              <a:t>кожен</a:t>
            </a:r>
            <a:r>
              <a:rPr lang="ru-RU" dirty="0"/>
              <a:t> </a:t>
            </a:r>
            <a:r>
              <a:rPr lang="ru-RU" dirty="0" err="1"/>
              <a:t>суб’єкт</a:t>
            </a:r>
            <a:r>
              <a:rPr lang="ru-RU" dirty="0"/>
              <a:t> </a:t>
            </a:r>
            <a:r>
              <a:rPr lang="ru-RU" dirty="0" err="1"/>
              <a:t>визнається</a:t>
            </a:r>
            <a:r>
              <a:rPr lang="ru-RU" dirty="0"/>
              <a:t> </a:t>
            </a:r>
            <a:r>
              <a:rPr lang="ru-RU" dirty="0" err="1"/>
              <a:t>неповторною</a:t>
            </a:r>
            <a:r>
              <a:rPr lang="ru-RU" dirty="0"/>
              <a:t> </a:t>
            </a:r>
            <a:r>
              <a:rPr lang="ru-RU" dirty="0" err="1"/>
              <a:t>особистістю</a:t>
            </a:r>
            <a:r>
              <a:rPr lang="ru-RU" dirty="0"/>
              <a:t>, </a:t>
            </a:r>
            <a:r>
              <a:rPr lang="ru-RU" dirty="0" err="1"/>
              <a:t>рівною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у </a:t>
            </a:r>
            <a:r>
              <a:rPr lang="ru-RU" dirty="0" err="1"/>
              <a:t>прояві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індивідуальності</a:t>
            </a:r>
            <a:r>
              <a:rPr lang="ru-RU" dirty="0"/>
              <a:t>; </a:t>
            </a:r>
          </a:p>
          <a:p>
            <a:r>
              <a:rPr lang="ru-RU" dirty="0"/>
              <a:t>– </a:t>
            </a:r>
            <a:r>
              <a:rPr lang="ru-RU" i="1" dirty="0" err="1"/>
              <a:t>саморозкриття</a:t>
            </a:r>
            <a:r>
              <a:rPr lang="ru-RU" dirty="0"/>
              <a:t>: </a:t>
            </a:r>
            <a:r>
              <a:rPr lang="ru-RU" dirty="0" err="1"/>
              <a:t>фасилітатор</a:t>
            </a:r>
            <a:r>
              <a:rPr lang="ru-RU" dirty="0"/>
              <a:t> </a:t>
            </a:r>
            <a:r>
              <a:rPr lang="ru-RU" dirty="0" err="1"/>
              <a:t>педагогічно</a:t>
            </a:r>
            <a:r>
              <a:rPr lang="ru-RU" dirty="0"/>
              <a:t> грамотно і </a:t>
            </a:r>
            <a:r>
              <a:rPr lang="ru-RU" dirty="0" err="1"/>
              <a:t>відкрито</a:t>
            </a:r>
            <a:r>
              <a:rPr lang="ru-RU" dirty="0"/>
              <a:t> </a:t>
            </a:r>
            <a:r>
              <a:rPr lang="ru-RU" dirty="0" err="1"/>
              <a:t>виявляє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власні</a:t>
            </a:r>
            <a:r>
              <a:rPr lang="ru-RU" dirty="0"/>
              <a:t> </a:t>
            </a:r>
            <a:r>
              <a:rPr lang="ru-RU" dirty="0" err="1"/>
              <a:t>почуття</a:t>
            </a:r>
            <a:r>
              <a:rPr lang="ru-RU" dirty="0"/>
              <a:t> й </a:t>
            </a:r>
            <a:r>
              <a:rPr lang="ru-RU" dirty="0" err="1"/>
              <a:t>емоційні</a:t>
            </a:r>
            <a:r>
              <a:rPr lang="ru-RU" dirty="0"/>
              <a:t> </a:t>
            </a:r>
            <a:r>
              <a:rPr lang="ru-RU" dirty="0" err="1"/>
              <a:t>переживання</a:t>
            </a:r>
            <a:r>
              <a:rPr lang="ru-RU" dirty="0"/>
              <a:t>, </a:t>
            </a:r>
            <a:r>
              <a:rPr lang="ru-RU" dirty="0" err="1"/>
              <a:t>знімаючи</a:t>
            </a:r>
            <a:r>
              <a:rPr lang="ru-RU" dirty="0"/>
              <a:t> </a:t>
            </a:r>
            <a:r>
              <a:rPr lang="ru-RU" dirty="0" err="1"/>
              <a:t>психологічні</a:t>
            </a:r>
            <a:r>
              <a:rPr lang="ru-RU" dirty="0"/>
              <a:t> </a:t>
            </a:r>
            <a:r>
              <a:rPr lang="ru-RU" dirty="0" err="1"/>
              <a:t>бар’єри</a:t>
            </a:r>
            <a:r>
              <a:rPr lang="ru-RU" dirty="0"/>
              <a:t> </a:t>
            </a:r>
            <a:r>
              <a:rPr lang="ru-RU" dirty="0" err="1"/>
              <a:t>відчуженості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учасниками</a:t>
            </a:r>
            <a:r>
              <a:rPr lang="ru-RU" dirty="0"/>
              <a:t> </a:t>
            </a:r>
            <a:r>
              <a:rPr lang="ru-RU" dirty="0" err="1"/>
              <a:t>взаємодії</a:t>
            </a:r>
            <a:r>
              <a:rPr lang="ru-RU" dirty="0"/>
              <a:t>;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12451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233</TotalTime>
  <Words>1263</Words>
  <Application>Microsoft Office PowerPoint</Application>
  <PresentationFormat>Широкоэкранный</PresentationFormat>
  <Paragraphs>56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Garamond</vt:lpstr>
      <vt:lpstr>Times New Roman</vt:lpstr>
      <vt:lpstr>Натуральные материалы</vt:lpstr>
      <vt:lpstr>ТЕХНОЛОГІЇ ФАСИЛІТАЦІЙНОГО НАВЧАННЯ </vt:lpstr>
      <vt:lpstr>Презентация PowerPoint</vt:lpstr>
      <vt:lpstr>Мета фасилітації – організація ефективної роботи студентів на засадах гуманізму, особистісного саморозвитку, конструктивної взаємодії. </vt:lpstr>
      <vt:lpstr>Фасилітатор в педагогіці</vt:lpstr>
      <vt:lpstr>Роль фасилітатора потребує від педагога певних умінь:  </vt:lpstr>
      <vt:lpstr>К. Роджерс16 визначив особистісні настанови викладача-фасилітатора таким чином: </vt:lpstr>
      <vt:lpstr>Виділяючи основні настанови вчителя-фасилітатора, К. Роджерс рекомендує застосовувати такі методичні прийоми: </vt:lpstr>
      <vt:lpstr>Педагогічна фасилітація є багатофункціональною взаємодією, за якої викладач вишу займає позицію консультанта-фасилітатора, виступаючи «помічником» студентів, фахівцем, який підтримує, супроводжує процес вироблення у них нового досвіду. </vt:lpstr>
      <vt:lpstr>Найбільш значущими характеристиками педагогічної фасилітативної взаємодії є такі:  – </vt:lpstr>
      <vt:lpstr>Презентация PowerPoint</vt:lpstr>
      <vt:lpstr>У рамках педагогічної фасилітації перед викладачем постають такі завдання: </vt:lpstr>
      <vt:lpstr>Презентация PowerPoint</vt:lpstr>
      <vt:lpstr>Найпоширенішими методами фасилітації є:</vt:lpstr>
      <vt:lpstr>Світове кафе (World Cafe)</vt:lpstr>
      <vt:lpstr>Презентация PowerPoint</vt:lpstr>
      <vt:lpstr>«Відкритий простір»  (Open Space)</vt:lpstr>
      <vt:lpstr>Цю технологію розроблено Х. Оуеном у 1985 р. Використовується для проведення зборів, нарад, конференцій від 2 годин до 3 днів в групі від 15 до 2000 і більше осіб.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Інтерактивні технології навчання</dc:title>
  <dc:creator>Ирусик</dc:creator>
  <cp:lastModifiedBy>Ирусик</cp:lastModifiedBy>
  <cp:revision>35</cp:revision>
  <dcterms:created xsi:type="dcterms:W3CDTF">2023-03-14T08:41:47Z</dcterms:created>
  <dcterms:modified xsi:type="dcterms:W3CDTF">2023-05-09T11:26:51Z</dcterms:modified>
</cp:coreProperties>
</file>