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8" r:id="rId13"/>
    <p:sldId id="271" r:id="rId14"/>
    <p:sldId id="272" r:id="rId15"/>
    <p:sldId id="275" r:id="rId16"/>
    <p:sldId id="276" r:id="rId17"/>
    <p:sldId id="277" r:id="rId18"/>
    <p:sldId id="27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A1D33FA-F60B-4E17-AF81-D49EB5B39D47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05FDC8A-E09B-456C-B1CC-DAE40EB2447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068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3FA-F60B-4E17-AF81-D49EB5B39D47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DC8A-E09B-456C-B1CC-DAE40EB24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885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3FA-F60B-4E17-AF81-D49EB5B39D47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DC8A-E09B-456C-B1CC-DAE40EB2447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128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3FA-F60B-4E17-AF81-D49EB5B39D47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DC8A-E09B-456C-B1CC-DAE40EB2447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056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3FA-F60B-4E17-AF81-D49EB5B39D47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DC8A-E09B-456C-B1CC-DAE40EB24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213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3FA-F60B-4E17-AF81-D49EB5B39D47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DC8A-E09B-456C-B1CC-DAE40EB2447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649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3FA-F60B-4E17-AF81-D49EB5B39D47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DC8A-E09B-456C-B1CC-DAE40EB2447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797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3FA-F60B-4E17-AF81-D49EB5B39D47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DC8A-E09B-456C-B1CC-DAE40EB2447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589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3FA-F60B-4E17-AF81-D49EB5B39D47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DC8A-E09B-456C-B1CC-DAE40EB2447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352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3FA-F60B-4E17-AF81-D49EB5B39D47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DC8A-E09B-456C-B1CC-DAE40EB24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382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3FA-F60B-4E17-AF81-D49EB5B39D47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DC8A-E09B-456C-B1CC-DAE40EB2447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867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3FA-F60B-4E17-AF81-D49EB5B39D47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DC8A-E09B-456C-B1CC-DAE40EB24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32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3FA-F60B-4E17-AF81-D49EB5B39D47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DC8A-E09B-456C-B1CC-DAE40EB24474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418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3FA-F60B-4E17-AF81-D49EB5B39D47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DC8A-E09B-456C-B1CC-DAE40EB2447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551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3FA-F60B-4E17-AF81-D49EB5B39D47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DC8A-E09B-456C-B1CC-DAE40EB24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846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3FA-F60B-4E17-AF81-D49EB5B39D47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DC8A-E09B-456C-B1CC-DAE40EB2447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959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3FA-F60B-4E17-AF81-D49EB5B39D47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DC8A-E09B-456C-B1CC-DAE40EB24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714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1D33FA-F60B-4E17-AF81-D49EB5B39D47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05FDC8A-E09B-456C-B1CC-DAE40EB24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549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ТЕХНОЛОГІЯ ТРЕНІНГУ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58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Види тренінгів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err="1"/>
              <a:t>Тренінг</a:t>
            </a:r>
            <a:r>
              <a:rPr lang="ru-RU" b="1" dirty="0"/>
              <a:t> </a:t>
            </a:r>
            <a:r>
              <a:rPr lang="ru-RU" b="1" dirty="0" err="1"/>
              <a:t>комунікації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b="1" dirty="0" err="1"/>
              <a:t>Тренінг</a:t>
            </a:r>
            <a:r>
              <a:rPr lang="ru-RU" b="1" dirty="0"/>
              <a:t> </a:t>
            </a:r>
            <a:r>
              <a:rPr lang="ru-RU" b="1" dirty="0" err="1"/>
              <a:t>презентації</a:t>
            </a:r>
            <a:r>
              <a:rPr lang="ru-RU" b="1" dirty="0"/>
              <a:t> </a:t>
            </a:r>
            <a:endParaRPr lang="ru-RU" b="1" dirty="0" smtClean="0"/>
          </a:p>
          <a:p>
            <a:r>
              <a:rPr lang="ru-RU" b="1" dirty="0" err="1"/>
              <a:t>Соціально-психологічний</a:t>
            </a:r>
            <a:r>
              <a:rPr lang="ru-RU" b="1" dirty="0"/>
              <a:t> </a:t>
            </a:r>
            <a:r>
              <a:rPr lang="ru-RU" b="1" dirty="0" err="1"/>
              <a:t>тренінг</a:t>
            </a:r>
            <a:r>
              <a:rPr lang="ru-RU" b="1" dirty="0"/>
              <a:t> </a:t>
            </a:r>
            <a:endParaRPr lang="ru-RU" b="1" dirty="0" smtClean="0"/>
          </a:p>
          <a:p>
            <a:r>
              <a:rPr lang="ru-RU" b="1" dirty="0" err="1"/>
              <a:t>Тренінг</a:t>
            </a:r>
            <a:r>
              <a:rPr lang="ru-RU" b="1" dirty="0"/>
              <a:t> </a:t>
            </a:r>
            <a:r>
              <a:rPr lang="ru-RU" b="1" dirty="0" err="1"/>
              <a:t>особистісного</a:t>
            </a:r>
            <a:r>
              <a:rPr lang="ru-RU" b="1" dirty="0"/>
              <a:t> </a:t>
            </a:r>
            <a:r>
              <a:rPr lang="ru-RU" b="1" dirty="0" err="1"/>
              <a:t>зростання</a:t>
            </a:r>
            <a:r>
              <a:rPr lang="ru-RU" b="1" dirty="0"/>
              <a:t> </a:t>
            </a:r>
            <a:endParaRPr lang="ru-RU" b="1" dirty="0" smtClean="0"/>
          </a:p>
          <a:p>
            <a:r>
              <a:rPr lang="ru-RU" b="1" dirty="0" err="1"/>
              <a:t>Тренінг</a:t>
            </a:r>
            <a:r>
              <a:rPr lang="ru-RU" b="1" dirty="0"/>
              <a:t> </a:t>
            </a:r>
            <a:r>
              <a:rPr lang="ru-RU" b="1" dirty="0" err="1"/>
              <a:t>сенситивності</a:t>
            </a:r>
            <a:r>
              <a:rPr lang="ru-RU" b="1" dirty="0"/>
              <a:t> </a:t>
            </a:r>
            <a:endParaRPr lang="ru-RU" b="1" dirty="0" smtClean="0"/>
          </a:p>
          <a:p>
            <a:r>
              <a:rPr lang="ru-RU" b="1" dirty="0" err="1"/>
              <a:t>Методичний</a:t>
            </a:r>
            <a:r>
              <a:rPr lang="ru-RU" b="1" dirty="0"/>
              <a:t> </a:t>
            </a:r>
            <a:r>
              <a:rPr lang="ru-RU" b="1" dirty="0" err="1"/>
              <a:t>тренінг</a:t>
            </a:r>
            <a:r>
              <a:rPr lang="ru-RU" b="1" dirty="0"/>
              <a:t> </a:t>
            </a:r>
            <a:endParaRPr lang="ru-RU" b="1" dirty="0" smtClean="0"/>
          </a:p>
          <a:p>
            <a:r>
              <a:rPr lang="ru-RU" b="1" dirty="0" err="1"/>
              <a:t>Імітаційний</a:t>
            </a:r>
            <a:r>
              <a:rPr lang="ru-RU" b="1" dirty="0"/>
              <a:t> </a:t>
            </a:r>
            <a:r>
              <a:rPr lang="ru-RU" b="1" dirty="0" err="1"/>
              <a:t>тренінг</a:t>
            </a:r>
            <a:r>
              <a:rPr lang="ru-RU" b="1" dirty="0"/>
              <a:t> </a:t>
            </a:r>
            <a:endParaRPr lang="ru-RU" b="1" dirty="0" smtClean="0"/>
          </a:p>
          <a:p>
            <a:r>
              <a:rPr lang="ru-RU" b="1" dirty="0" err="1"/>
              <a:t>Тренінг</a:t>
            </a:r>
            <a:r>
              <a:rPr lang="ru-RU" b="1" dirty="0"/>
              <a:t> «Робота з </a:t>
            </a:r>
            <a:r>
              <a:rPr lang="ru-RU" b="1" dirty="0" err="1"/>
              <a:t>індивідом</a:t>
            </a:r>
            <a:r>
              <a:rPr lang="ru-RU" b="1" dirty="0"/>
              <a:t>» </a:t>
            </a:r>
            <a:endParaRPr lang="ru-RU" dirty="0"/>
          </a:p>
          <a:p>
            <a:r>
              <a:rPr lang="ru-RU" b="1" dirty="0" err="1"/>
              <a:t>Груповий</a:t>
            </a:r>
            <a:r>
              <a:rPr lang="ru-RU" b="1" dirty="0"/>
              <a:t> </a:t>
            </a:r>
            <a:r>
              <a:rPr lang="ru-RU" b="1" dirty="0" err="1"/>
              <a:t>тренінг</a:t>
            </a:r>
            <a:r>
              <a:rPr lang="ru-RU" b="1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3212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Робота з </a:t>
            </a:r>
            <a:r>
              <a:rPr lang="ru-RU" b="1" dirty="0" err="1"/>
              <a:t>навчально-тренувальною</a:t>
            </a:r>
            <a:r>
              <a:rPr lang="ru-RU" b="1" dirty="0"/>
              <a:t> </a:t>
            </a:r>
            <a:r>
              <a:rPr lang="ru-RU" b="1" dirty="0" err="1"/>
              <a:t>групою</a:t>
            </a:r>
            <a:r>
              <a:rPr lang="ru-RU" b="1" dirty="0"/>
              <a:t> </a:t>
            </a:r>
            <a:endParaRPr lang="ru-RU" b="1" dirty="0" smtClean="0"/>
          </a:p>
          <a:p>
            <a:r>
              <a:rPr lang="ru-RU" b="1" dirty="0" err="1"/>
              <a:t>Аутотренінг</a:t>
            </a:r>
            <a:r>
              <a:rPr lang="ru-RU" b="1" dirty="0"/>
              <a:t> </a:t>
            </a:r>
            <a:endParaRPr lang="ru-RU" b="1" dirty="0" smtClean="0"/>
          </a:p>
          <a:p>
            <a:r>
              <a:rPr lang="ru-RU" b="1" dirty="0"/>
              <a:t>Практично-</a:t>
            </a:r>
            <a:r>
              <a:rPr lang="ru-RU" b="1" dirty="0" err="1"/>
              <a:t>професійний</a:t>
            </a:r>
            <a:r>
              <a:rPr lang="ru-RU" b="1" dirty="0"/>
              <a:t> </a:t>
            </a:r>
            <a:r>
              <a:rPr lang="ru-RU" b="1" dirty="0" err="1"/>
              <a:t>тренінг</a:t>
            </a:r>
            <a:r>
              <a:rPr lang="ru-RU" b="1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6300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Особливості</a:t>
            </a:r>
            <a:r>
              <a:rPr lang="ru-RU" b="1" dirty="0"/>
              <a:t> </a:t>
            </a:r>
            <a:r>
              <a:rPr lang="ru-RU" b="1" dirty="0" err="1"/>
              <a:t>навчання</a:t>
            </a:r>
            <a:r>
              <a:rPr lang="ru-RU" b="1" dirty="0"/>
              <a:t> </a:t>
            </a:r>
            <a:r>
              <a:rPr lang="ru-RU" b="1" dirty="0" err="1"/>
              <a:t>студентів</a:t>
            </a:r>
            <a:r>
              <a:rPr lang="ru-RU" b="1" dirty="0"/>
              <a:t> і </a:t>
            </a:r>
            <a:r>
              <a:rPr lang="ru-RU" b="1" dirty="0" err="1"/>
              <a:t>рекомендації</a:t>
            </a:r>
            <a:r>
              <a:rPr lang="ru-RU" b="1" dirty="0"/>
              <a:t> </a:t>
            </a:r>
            <a:r>
              <a:rPr lang="ru-RU" b="1" dirty="0" err="1"/>
              <a:t>щодо</a:t>
            </a:r>
            <a:r>
              <a:rPr lang="ru-RU" b="1" dirty="0"/>
              <a:t> </a:t>
            </a:r>
            <a:r>
              <a:rPr lang="ru-RU" b="1" dirty="0" err="1"/>
              <a:t>проведення</a:t>
            </a:r>
            <a:r>
              <a:rPr lang="ru-RU" b="1" dirty="0"/>
              <a:t> </a:t>
            </a:r>
            <a:r>
              <a:rPr lang="ru-RU" b="1" dirty="0" err="1"/>
              <a:t>тренінгу</a:t>
            </a:r>
            <a:r>
              <a:rPr lang="ru-RU" b="1" dirty="0"/>
              <a:t> </a:t>
            </a:r>
            <a:r>
              <a:rPr lang="ru-RU" dirty="0" smtClean="0"/>
              <a:t>: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8625151"/>
              </p:ext>
            </p:extLst>
          </p:nvPr>
        </p:nvGraphicFramePr>
        <p:xfrm>
          <a:off x="1295400" y="2285998"/>
          <a:ext cx="96012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3349427048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1210558915"/>
                    </a:ext>
                  </a:extLst>
                </a:gridCol>
              </a:tblGrid>
              <a:tr h="58427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Особливості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навчання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студентів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Рекомендації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395999"/>
                  </a:ext>
                </a:extLst>
              </a:tr>
              <a:tr h="834674"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Прагнення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до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самостійності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самореалізації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		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Давати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можливість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проявляти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ініціативу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Створювати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можливості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для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особистісного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включення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навчання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8468"/>
                  </a:ext>
                </a:extLst>
              </a:tr>
              <a:tr h="208668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Концентрація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професійних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цілях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проблемах і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завданнях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З’ясовувати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наміри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цілі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студентів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 smtClean="0"/>
                    </a:p>
                    <a:p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Вивчати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теми за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логікою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розв’язання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проблеми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Йти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навчанні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професійних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проблем,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досвіду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студентів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Пропонувати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актуальні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обґрунтовані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теми для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вивчення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518233"/>
                  </a:ext>
                </a:extLst>
              </a:tr>
              <a:tr h="3338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133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6333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3735479"/>
              </p:ext>
            </p:extLst>
          </p:nvPr>
        </p:nvGraphicFramePr>
        <p:xfrm>
          <a:off x="1295400" y="1101214"/>
          <a:ext cx="96012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1820981135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980386866"/>
                    </a:ext>
                  </a:extLst>
                </a:gridCol>
              </a:tblGrid>
              <a:tr h="253916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Інтерес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до практичного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застосування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знань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Прагнути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активізувати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навчання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зробити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його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дослідницьким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Пов’язувати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результати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навчання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з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професійною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діяльністю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переносити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набуті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знання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навички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у контекст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професійної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діяльності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Використовувати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метод проб і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помилок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аналогії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174537"/>
                  </a:ext>
                </a:extLst>
              </a:tr>
              <a:tr h="2711262"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Наявність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професійного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особистісного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досвіду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Просуватися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часткового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до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загального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загального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до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часткового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залежно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цілей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завдань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групи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Заохочувати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питання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щодо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загальних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принципів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установлювати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загальне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конкретних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положеннях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Пов’язувати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новий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матеріал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наявними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знаннями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досвідом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211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587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2616099"/>
              </p:ext>
            </p:extLst>
          </p:nvPr>
        </p:nvGraphicFramePr>
        <p:xfrm>
          <a:off x="1295400" y="1150374"/>
          <a:ext cx="96012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222713279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3364867418"/>
                    </a:ext>
                  </a:extLst>
                </a:gridCol>
              </a:tblGrid>
              <a:tr h="138346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Наявність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конкуруючих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інтересів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Ураховувати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існування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обмежень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навчанні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8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соціальних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часових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фінансових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Створювати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мотивацію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8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для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подальшого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навчання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251566"/>
                  </a:ext>
                </a:extLst>
              </a:tr>
              <a:tr h="3454010"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Наявність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стереотипів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переваг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щодо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методів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навчання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Широко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використовувати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активні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методи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ділові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ігри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моделювання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аналіз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практичних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ситуацій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Заохочувати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підкріплювати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навчальні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досягнення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основі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зворотного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зв’язку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Здійснювати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оцінювання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навчальних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потреб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процесі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закріплення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матеріалу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надавати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перевагу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усвідомленню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а не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вивченню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напам’ять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Ураховувати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різницю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 стилях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навчання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746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5411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566524"/>
              </p:ext>
            </p:extLst>
          </p:nvPr>
        </p:nvGraphicFramePr>
        <p:xfrm>
          <a:off x="1295400" y="1111045"/>
          <a:ext cx="96012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3829442464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704459420"/>
                    </a:ext>
                  </a:extLst>
                </a:gridCol>
              </a:tblGrid>
              <a:tr h="125852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Короткотерміновість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навчання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Орієнтуватися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короткі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терміни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8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навчальної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активності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Створювати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компактні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й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ефективні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цикли </a:t>
                      </a:r>
                      <a:endParaRPr lang="ru-RU" sz="18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навчання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404965"/>
                  </a:ext>
                </a:extLst>
              </a:tr>
              <a:tr h="66332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Супротив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процесу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навчання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Ставити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високі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вимоги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до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особистості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викладача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Заохочувати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до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навчання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створювати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відповідну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мотивацію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694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7577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8715511"/>
              </p:ext>
            </p:extLst>
          </p:nvPr>
        </p:nvGraphicFramePr>
        <p:xfrm>
          <a:off x="1295400" y="1386349"/>
          <a:ext cx="9601200" cy="3776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2339273629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1616207606"/>
                    </a:ext>
                  </a:extLst>
                </a:gridCol>
              </a:tblGrid>
              <a:tr h="2157605"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Уміння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працювати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8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інформацією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високий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рівень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самоконтролю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Ураховувати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очікування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і потреби,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можливості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8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і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обмеження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Розвивати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слухачів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навички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навчання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самонавчання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Ураховувати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професійні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особистісні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особливості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789670"/>
                  </a:ext>
                </a:extLst>
              </a:tr>
              <a:tr h="149016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Високий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рівень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критичності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закритість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захист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«Я»), страх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невдачі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проблеми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встановленні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й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підтриманні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міжособистісних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відносин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Створювати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комфортну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безпечну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атмосферу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219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178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err="1"/>
              <a:t>Вирішення</a:t>
            </a:r>
            <a:r>
              <a:rPr lang="ru-RU" sz="2400" dirty="0"/>
              <a:t> </a:t>
            </a:r>
            <a:r>
              <a:rPr lang="ru-RU" sz="2400" dirty="0" err="1"/>
              <a:t>поставлених</a:t>
            </a:r>
            <a:r>
              <a:rPr lang="ru-RU" sz="2400" dirty="0"/>
              <a:t> </a:t>
            </a:r>
            <a:r>
              <a:rPr lang="ru-RU" sz="2400" dirty="0" err="1"/>
              <a:t>завдань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час </a:t>
            </a:r>
            <a:r>
              <a:rPr lang="ru-RU" sz="2400" dirty="0" err="1"/>
              <a:t>проведення</a:t>
            </a:r>
            <a:r>
              <a:rPr lang="ru-RU" sz="2400" dirty="0"/>
              <a:t> </a:t>
            </a:r>
            <a:r>
              <a:rPr lang="ru-RU" sz="2400" dirty="0" err="1"/>
              <a:t>тренінгів</a:t>
            </a:r>
            <a:r>
              <a:rPr lang="ru-RU" sz="2400" dirty="0"/>
              <a:t> </a:t>
            </a:r>
            <a:r>
              <a:rPr lang="ru-RU" sz="2400" dirty="0" err="1"/>
              <a:t>стає</a:t>
            </a:r>
            <a:r>
              <a:rPr lang="ru-RU" sz="2400" dirty="0"/>
              <a:t> </a:t>
            </a:r>
            <a:r>
              <a:rPr lang="ru-RU" sz="2400" dirty="0" err="1"/>
              <a:t>успішним</a:t>
            </a:r>
            <a:r>
              <a:rPr lang="ru-RU" sz="2400" dirty="0"/>
              <a:t> за </a:t>
            </a:r>
            <a:r>
              <a:rPr lang="ru-RU" sz="2400" dirty="0" err="1"/>
              <a:t>умови</a:t>
            </a:r>
            <a:r>
              <a:rPr lang="ru-RU" sz="2400" dirty="0"/>
              <a:t> </a:t>
            </a:r>
            <a:r>
              <a:rPr lang="ru-RU" sz="2400" b="1" i="1" dirty="0" err="1"/>
              <a:t>реалізації</a:t>
            </a:r>
            <a:r>
              <a:rPr lang="ru-RU" sz="2400" b="1" i="1" dirty="0"/>
              <a:t> </a:t>
            </a:r>
            <a:r>
              <a:rPr lang="ru-RU" sz="2400" b="1" i="1" dirty="0" err="1"/>
              <a:t>супервізорської</a:t>
            </a:r>
            <a:r>
              <a:rPr lang="ru-RU" sz="2400" b="1" i="1" dirty="0"/>
              <a:t> практики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Супервізія</a:t>
            </a:r>
            <a:r>
              <a:rPr lang="ru-RU" b="1" dirty="0"/>
              <a:t> </a:t>
            </a:r>
            <a:r>
              <a:rPr lang="ru-RU" i="1" dirty="0"/>
              <a:t>(</a:t>
            </a:r>
            <a:r>
              <a:rPr lang="ru-RU" i="1" dirty="0" err="1"/>
              <a:t>від</a:t>
            </a:r>
            <a:r>
              <a:rPr lang="ru-RU" i="1" dirty="0"/>
              <a:t> англ. </a:t>
            </a:r>
            <a:r>
              <a:rPr lang="en-US" i="1" dirty="0"/>
              <a:t>supervision – </a:t>
            </a:r>
            <a:r>
              <a:rPr lang="ru-RU" i="1" dirty="0" err="1"/>
              <a:t>нагляд</a:t>
            </a:r>
            <a:r>
              <a:rPr lang="ru-RU" i="1" dirty="0"/>
              <a:t>) – </a:t>
            </a:r>
            <a:r>
              <a:rPr lang="ru-RU" i="1" dirty="0" err="1"/>
              <a:t>керівництво</a:t>
            </a:r>
            <a:r>
              <a:rPr lang="ru-RU" i="1" dirty="0"/>
              <a:t> </a:t>
            </a:r>
            <a:r>
              <a:rPr lang="ru-RU" i="1" dirty="0" err="1"/>
              <a:t>підлеглим</a:t>
            </a:r>
            <a:r>
              <a:rPr lang="ru-RU" i="1" dirty="0"/>
              <a:t> персоналом; </a:t>
            </a:r>
            <a:r>
              <a:rPr lang="ru-RU" i="1" dirty="0" err="1"/>
              <a:t>індивідуальне</a:t>
            </a:r>
            <a:r>
              <a:rPr lang="ru-RU" i="1" dirty="0"/>
              <a:t> кураторство, </a:t>
            </a:r>
            <a:r>
              <a:rPr lang="ru-RU" i="1" dirty="0" err="1"/>
              <a:t>спрямоване</a:t>
            </a:r>
            <a:r>
              <a:rPr lang="ru-RU" i="1" dirty="0"/>
              <a:t> на </a:t>
            </a:r>
            <a:r>
              <a:rPr lang="ru-RU" i="1" dirty="0" err="1"/>
              <a:t>виявлення</a:t>
            </a:r>
            <a:r>
              <a:rPr lang="ru-RU" i="1" dirty="0"/>
              <a:t> та </a:t>
            </a:r>
            <a:r>
              <a:rPr lang="ru-RU" i="1" dirty="0" err="1"/>
              <a:t>вирішення</a:t>
            </a:r>
            <a:r>
              <a:rPr lang="ru-RU" i="1" dirty="0"/>
              <a:t> проблем, </a:t>
            </a:r>
            <a:r>
              <a:rPr lang="ru-RU" i="1" dirty="0" err="1"/>
              <a:t>пов’язаних</a:t>
            </a:r>
            <a:r>
              <a:rPr lang="ru-RU" i="1" dirty="0"/>
              <a:t> </a:t>
            </a:r>
            <a:r>
              <a:rPr lang="ru-RU" i="1" dirty="0" err="1"/>
              <a:t>із</a:t>
            </a:r>
            <a:r>
              <a:rPr lang="ru-RU" i="1" dirty="0"/>
              <a:t> </a:t>
            </a:r>
            <a:r>
              <a:rPr lang="ru-RU" i="1" dirty="0" err="1"/>
              <a:t>труднощами</a:t>
            </a:r>
            <a:r>
              <a:rPr lang="ru-RU" i="1" dirty="0"/>
              <a:t> в </a:t>
            </a:r>
            <a:r>
              <a:rPr lang="ru-RU" i="1" dirty="0" err="1"/>
              <a:t>роботі</a:t>
            </a:r>
            <a:r>
              <a:rPr lang="ru-RU" i="1" dirty="0"/>
              <a:t>.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448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Підбиття</a:t>
            </a:r>
            <a:r>
              <a:rPr lang="ru-RU" dirty="0"/>
              <a:t> </a:t>
            </a:r>
            <a:r>
              <a:rPr lang="ru-RU" dirty="0" err="1"/>
              <a:t>підсумків</a:t>
            </a:r>
            <a:r>
              <a:rPr lang="ru-RU" dirty="0"/>
              <a:t> </a:t>
            </a:r>
            <a:r>
              <a:rPr lang="ru-RU" dirty="0" err="1"/>
              <a:t>тренінгу</a:t>
            </a:r>
            <a:r>
              <a:rPr lang="ru-RU" dirty="0"/>
              <a:t> (</a:t>
            </a:r>
            <a:r>
              <a:rPr lang="ru-RU" dirty="0" err="1"/>
              <a:t>тренінгової</a:t>
            </a:r>
            <a:r>
              <a:rPr lang="ru-RU" dirty="0"/>
              <a:t> </a:t>
            </a:r>
            <a:r>
              <a:rPr lang="ru-RU" dirty="0" err="1"/>
              <a:t>сесії</a:t>
            </a:r>
            <a:r>
              <a:rPr lang="ru-RU" dirty="0"/>
              <a:t>)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113935"/>
            <a:ext cx="9601196" cy="3761933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Викладач</a:t>
            </a:r>
            <a:r>
              <a:rPr lang="ru-RU" dirty="0"/>
              <a:t>-тренер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підставу</a:t>
            </a:r>
            <a:r>
              <a:rPr lang="ru-RU" dirty="0"/>
              <a:t> </a:t>
            </a:r>
            <a:r>
              <a:rPr lang="ru-RU" dirty="0" err="1"/>
              <a:t>поставити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запитання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: «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навчилися</a:t>
            </a:r>
            <a:r>
              <a:rPr lang="ru-RU" dirty="0"/>
              <a:t>?» (особливо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дня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висловлювання</a:t>
            </a:r>
            <a:r>
              <a:rPr lang="ru-RU" dirty="0"/>
              <a:t> в </a:t>
            </a:r>
            <a:r>
              <a:rPr lang="ru-RU" dirty="0" err="1"/>
              <a:t>групі</a:t>
            </a:r>
            <a:r>
              <a:rPr lang="ru-RU" dirty="0"/>
              <a:t> з </a:t>
            </a:r>
            <a:r>
              <a:rPr lang="ru-RU" dirty="0" err="1"/>
              <a:t>цього</a:t>
            </a:r>
            <a:r>
              <a:rPr lang="ru-RU" dirty="0"/>
              <a:t> приводу); «</a:t>
            </a:r>
            <a:r>
              <a:rPr lang="ru-RU" dirty="0" err="1"/>
              <a:t>Що</a:t>
            </a:r>
            <a:r>
              <a:rPr lang="ru-RU" dirty="0"/>
              <a:t> вам </a:t>
            </a:r>
            <a:r>
              <a:rPr lang="ru-RU" dirty="0" err="1"/>
              <a:t>найбільше</a:t>
            </a:r>
            <a:r>
              <a:rPr lang="ru-RU" dirty="0"/>
              <a:t> </a:t>
            </a:r>
            <a:r>
              <a:rPr lang="ru-RU" dirty="0" err="1"/>
              <a:t>сподобалося</a:t>
            </a:r>
            <a:r>
              <a:rPr lang="ru-RU" dirty="0"/>
              <a:t>?» </a:t>
            </a:r>
            <a:r>
              <a:rPr lang="ru-RU" dirty="0" err="1"/>
              <a:t>або</a:t>
            </a:r>
            <a:r>
              <a:rPr lang="ru-RU" dirty="0"/>
              <a:t> «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відзначили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в </a:t>
            </a:r>
            <a:r>
              <a:rPr lang="ru-RU" dirty="0" err="1"/>
              <a:t>групі</a:t>
            </a:r>
            <a:r>
              <a:rPr lang="ru-RU" dirty="0"/>
              <a:t> стали </a:t>
            </a:r>
            <a:r>
              <a:rPr lang="ru-RU" dirty="0" err="1"/>
              <a:t>відкритішими</a:t>
            </a:r>
            <a:r>
              <a:rPr lang="ru-RU" dirty="0"/>
              <a:t> і </a:t>
            </a:r>
            <a:r>
              <a:rPr lang="ru-RU" dirty="0" err="1"/>
              <a:t>ближчими</a:t>
            </a:r>
            <a:r>
              <a:rPr lang="ru-RU" dirty="0"/>
              <a:t> один одному?», «</a:t>
            </a:r>
            <a:r>
              <a:rPr lang="ru-RU" dirty="0" err="1"/>
              <a:t>Що</a:t>
            </a:r>
            <a:r>
              <a:rPr lang="ru-RU" dirty="0"/>
              <a:t> вам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сподобалося</a:t>
            </a:r>
            <a:r>
              <a:rPr lang="ru-RU" dirty="0"/>
              <a:t>, а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ні</a:t>
            </a:r>
            <a:r>
              <a:rPr lang="ru-RU" dirty="0"/>
              <a:t>?». Але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запитання</a:t>
            </a:r>
            <a:r>
              <a:rPr lang="ru-RU" dirty="0"/>
              <a:t>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дати</a:t>
            </a:r>
            <a:r>
              <a:rPr lang="ru-RU" dirty="0"/>
              <a:t> слово тому,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задоволений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задав </a:t>
            </a:r>
            <a:r>
              <a:rPr lang="ru-RU" dirty="0" err="1"/>
              <a:t>позитивний</a:t>
            </a:r>
            <a:r>
              <a:rPr lang="ru-RU" dirty="0"/>
              <a:t> тон </a:t>
            </a:r>
            <a:r>
              <a:rPr lang="ru-RU" dirty="0" err="1"/>
              <a:t>обговоренню</a:t>
            </a:r>
            <a:r>
              <a:rPr lang="ru-RU" dirty="0"/>
              <a:t>. Як </a:t>
            </a:r>
            <a:r>
              <a:rPr lang="ru-RU" dirty="0" err="1"/>
              <a:t>визначити</a:t>
            </a:r>
            <a:r>
              <a:rPr lang="ru-RU" dirty="0"/>
              <a:t> того,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задоволений</a:t>
            </a:r>
            <a:r>
              <a:rPr lang="ru-RU" dirty="0"/>
              <a:t>? </a:t>
            </a:r>
            <a:r>
              <a:rPr lang="ru-RU" dirty="0" err="1"/>
              <a:t>Звичайно</a:t>
            </a:r>
            <a:r>
              <a:rPr lang="ru-RU" dirty="0"/>
              <a:t> </a:t>
            </a:r>
            <a:r>
              <a:rPr lang="ru-RU" dirty="0" err="1"/>
              <a:t>таку</a:t>
            </a:r>
            <a:r>
              <a:rPr lang="ru-RU" dirty="0"/>
              <a:t> </a:t>
            </a:r>
            <a:r>
              <a:rPr lang="ru-RU" dirty="0" err="1"/>
              <a:t>людину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добре видно: вона часто </a:t>
            </a:r>
            <a:r>
              <a:rPr lang="ru-RU" dirty="0" err="1"/>
              <a:t>посміхається</a:t>
            </a:r>
            <a:r>
              <a:rPr lang="ru-RU" dirty="0"/>
              <a:t> тренеру, </a:t>
            </a:r>
            <a:r>
              <a:rPr lang="ru-RU" dirty="0" err="1"/>
              <a:t>киває</a:t>
            </a:r>
            <a:r>
              <a:rPr lang="ru-RU" dirty="0"/>
              <a:t>, </a:t>
            </a:r>
            <a:r>
              <a:rPr lang="ru-RU" dirty="0" err="1"/>
              <a:t>всіляко</a:t>
            </a:r>
            <a:r>
              <a:rPr lang="ru-RU" dirty="0"/>
              <a:t> </a:t>
            </a:r>
            <a:r>
              <a:rPr lang="ru-RU" dirty="0" err="1"/>
              <a:t>демонструє</a:t>
            </a:r>
            <a:r>
              <a:rPr lang="ru-RU" dirty="0"/>
              <a:t> свою </a:t>
            </a:r>
            <a:r>
              <a:rPr lang="ru-RU" dirty="0" err="1"/>
              <a:t>прихильність</a:t>
            </a:r>
            <a:r>
              <a:rPr lang="ru-RU" dirty="0"/>
              <a:t>. </a:t>
            </a:r>
          </a:p>
          <a:p>
            <a:r>
              <a:rPr lang="ru-RU" dirty="0"/>
              <a:t>Результат </a:t>
            </a:r>
            <a:r>
              <a:rPr lang="ru-RU" dirty="0" err="1"/>
              <a:t>тренінгу</a:t>
            </a:r>
            <a:r>
              <a:rPr lang="ru-RU" dirty="0"/>
              <a:t>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позитивним</a:t>
            </a:r>
            <a:r>
              <a:rPr lang="ru-RU" dirty="0"/>
              <a:t>, коли </a:t>
            </a:r>
            <a:r>
              <a:rPr lang="ru-RU" dirty="0" err="1"/>
              <a:t>тренінг</a:t>
            </a:r>
            <a:r>
              <a:rPr lang="ru-RU" dirty="0"/>
              <a:t> </a:t>
            </a:r>
            <a:r>
              <a:rPr lang="ru-RU" dirty="0" err="1"/>
              <a:t>закінчився</a:t>
            </a:r>
            <a:r>
              <a:rPr lang="ru-RU" dirty="0"/>
              <a:t>, а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хоче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заняття</a:t>
            </a:r>
            <a:r>
              <a:rPr lang="ru-RU" dirty="0"/>
              <a:t> </a:t>
            </a:r>
            <a:r>
              <a:rPr lang="ru-RU" dirty="0" err="1"/>
              <a:t>тривали</a:t>
            </a:r>
            <a:r>
              <a:rPr lang="ru-RU" dirty="0"/>
              <a:t>, а у </a:t>
            </a:r>
            <a:r>
              <a:rPr lang="ru-RU" dirty="0" err="1"/>
              <a:t>студентів</a:t>
            </a:r>
            <a:r>
              <a:rPr lang="ru-RU" dirty="0"/>
              <a:t> є </a:t>
            </a:r>
            <a:r>
              <a:rPr lang="ru-RU" dirty="0" err="1"/>
              <a:t>сили</a:t>
            </a:r>
            <a:r>
              <a:rPr lang="ru-RU" dirty="0"/>
              <a:t> </a:t>
            </a:r>
            <a:r>
              <a:rPr lang="ru-RU" dirty="0" err="1"/>
              <a:t>працювати</a:t>
            </a:r>
            <a:r>
              <a:rPr lang="ru-RU" dirty="0"/>
              <a:t> </a:t>
            </a:r>
            <a:r>
              <a:rPr lang="ru-RU" dirty="0" err="1"/>
              <a:t>далі</a:t>
            </a:r>
            <a:r>
              <a:rPr lang="ru-RU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6190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5234" y="855406"/>
            <a:ext cx="9601196" cy="5049959"/>
          </a:xfrm>
        </p:spPr>
        <p:txBody>
          <a:bodyPr/>
          <a:lstStyle/>
          <a:p>
            <a:pPr algn="just"/>
            <a:r>
              <a:rPr lang="ru-RU" b="1" dirty="0" err="1"/>
              <a:t>Тренінг</a:t>
            </a:r>
            <a:r>
              <a:rPr lang="ru-RU" b="1" dirty="0"/>
              <a:t> </a:t>
            </a:r>
            <a:r>
              <a:rPr lang="ru-RU" b="1" i="1" dirty="0"/>
              <a:t>(англ. </a:t>
            </a:r>
            <a:r>
              <a:rPr lang="en-US" b="1" i="1" dirty="0"/>
              <a:t>training) </a:t>
            </a:r>
            <a:r>
              <a:rPr lang="en-US" i="1" dirty="0"/>
              <a:t>– </a:t>
            </a:r>
            <a:r>
              <a:rPr lang="ru-RU" i="1" dirty="0" err="1"/>
              <a:t>запланований</a:t>
            </a:r>
            <a:r>
              <a:rPr lang="ru-RU" i="1" dirty="0"/>
              <a:t> </a:t>
            </a:r>
            <a:r>
              <a:rPr lang="ru-RU" i="1" dirty="0" err="1"/>
              <a:t>процес</a:t>
            </a:r>
            <a:r>
              <a:rPr lang="ru-RU" i="1" dirty="0"/>
              <a:t> </a:t>
            </a:r>
            <a:r>
              <a:rPr lang="ru-RU" i="1" dirty="0" err="1"/>
              <a:t>модифікації</a:t>
            </a:r>
            <a:r>
              <a:rPr lang="ru-RU" i="1" dirty="0"/>
              <a:t> (</a:t>
            </a:r>
            <a:r>
              <a:rPr lang="ru-RU" i="1" dirty="0" err="1"/>
              <a:t>зміни</a:t>
            </a:r>
            <a:r>
              <a:rPr lang="ru-RU" i="1" dirty="0"/>
              <a:t>) </a:t>
            </a:r>
            <a:r>
              <a:rPr lang="ru-RU" i="1" dirty="0" err="1"/>
              <a:t>відносин</a:t>
            </a:r>
            <a:r>
              <a:rPr lang="ru-RU" i="1" dirty="0"/>
              <a:t>, </a:t>
            </a:r>
            <a:r>
              <a:rPr lang="ru-RU" i="1" dirty="0" err="1"/>
              <a:t>знання</a:t>
            </a:r>
            <a:r>
              <a:rPr lang="ru-RU" i="1" dirty="0"/>
              <a:t> </a:t>
            </a:r>
            <a:r>
              <a:rPr lang="ru-RU" i="1" dirty="0" err="1"/>
              <a:t>чи</a:t>
            </a:r>
            <a:r>
              <a:rPr lang="ru-RU" i="1" dirty="0"/>
              <a:t> </a:t>
            </a:r>
            <a:r>
              <a:rPr lang="ru-RU" i="1" dirty="0" err="1"/>
              <a:t>поведінкових</a:t>
            </a:r>
            <a:r>
              <a:rPr lang="ru-RU" i="1" dirty="0"/>
              <a:t> </a:t>
            </a:r>
            <a:r>
              <a:rPr lang="ru-RU" i="1" dirty="0" err="1"/>
              <a:t>навичок</a:t>
            </a:r>
            <a:r>
              <a:rPr lang="ru-RU" i="1" dirty="0"/>
              <a:t> того, </a:t>
            </a:r>
            <a:r>
              <a:rPr lang="ru-RU" i="1" dirty="0" err="1"/>
              <a:t>хто</a:t>
            </a:r>
            <a:r>
              <a:rPr lang="ru-RU" i="1" dirty="0"/>
              <a:t> </a:t>
            </a:r>
            <a:r>
              <a:rPr lang="ru-RU" i="1" dirty="0" err="1"/>
              <a:t>навчається</a:t>
            </a:r>
            <a:r>
              <a:rPr lang="ru-RU" i="1" dirty="0"/>
              <a:t>, через </a:t>
            </a:r>
            <a:r>
              <a:rPr lang="ru-RU" i="1" dirty="0" err="1"/>
              <a:t>набуття</a:t>
            </a:r>
            <a:r>
              <a:rPr lang="ru-RU" i="1" dirty="0"/>
              <a:t> </a:t>
            </a:r>
            <a:r>
              <a:rPr lang="ru-RU" i="1" dirty="0" err="1"/>
              <a:t>навчального</a:t>
            </a:r>
            <a:r>
              <a:rPr lang="ru-RU" i="1" dirty="0"/>
              <a:t> </a:t>
            </a:r>
            <a:r>
              <a:rPr lang="ru-RU" i="1" dirty="0" err="1"/>
              <a:t>досвіду</a:t>
            </a:r>
            <a:r>
              <a:rPr lang="ru-RU" i="1" dirty="0"/>
              <a:t> з </a:t>
            </a:r>
            <a:r>
              <a:rPr lang="ru-RU" i="1" dirty="0" err="1"/>
              <a:t>тим</a:t>
            </a:r>
            <a:r>
              <a:rPr lang="ru-RU" i="1" dirty="0"/>
              <a:t>, </a:t>
            </a:r>
            <a:r>
              <a:rPr lang="ru-RU" i="1" dirty="0" err="1"/>
              <a:t>щоб</a:t>
            </a:r>
            <a:r>
              <a:rPr lang="ru-RU" i="1" dirty="0"/>
              <a:t> </a:t>
            </a:r>
            <a:r>
              <a:rPr lang="ru-RU" i="1" dirty="0" err="1"/>
              <a:t>досягти</a:t>
            </a:r>
            <a:r>
              <a:rPr lang="ru-RU" i="1" dirty="0"/>
              <a:t> </a:t>
            </a:r>
            <a:r>
              <a:rPr lang="ru-RU" i="1" dirty="0" err="1"/>
              <a:t>ефективного</a:t>
            </a:r>
            <a:r>
              <a:rPr lang="ru-RU" i="1" dirty="0"/>
              <a:t> </a:t>
            </a:r>
            <a:r>
              <a:rPr lang="ru-RU" i="1" dirty="0" err="1"/>
              <a:t>виконання</a:t>
            </a:r>
            <a:r>
              <a:rPr lang="ru-RU" i="1" dirty="0"/>
              <a:t> в одному </a:t>
            </a:r>
            <a:r>
              <a:rPr lang="ru-RU" i="1" dirty="0" err="1"/>
              <a:t>виді</a:t>
            </a:r>
            <a:r>
              <a:rPr lang="ru-RU" i="1" dirty="0"/>
              <a:t> </a:t>
            </a:r>
            <a:r>
              <a:rPr lang="ru-RU" i="1" dirty="0" err="1"/>
              <a:t>діяльності</a:t>
            </a:r>
            <a:r>
              <a:rPr lang="ru-RU" i="1" dirty="0"/>
              <a:t> </a:t>
            </a:r>
            <a:r>
              <a:rPr lang="ru-RU" i="1" dirty="0" err="1"/>
              <a:t>або</a:t>
            </a:r>
            <a:r>
              <a:rPr lang="ru-RU" i="1" dirty="0"/>
              <a:t> в </a:t>
            </a:r>
            <a:r>
              <a:rPr lang="ru-RU" i="1" dirty="0" err="1"/>
              <a:t>певній</a:t>
            </a:r>
            <a:r>
              <a:rPr lang="ru-RU" i="1" dirty="0"/>
              <a:t> </a:t>
            </a:r>
            <a:r>
              <a:rPr lang="ru-RU" i="1" dirty="0" err="1"/>
              <a:t>галузі</a:t>
            </a:r>
            <a:r>
              <a:rPr lang="ru-RU" i="1" dirty="0"/>
              <a:t>. </a:t>
            </a:r>
            <a:endParaRPr lang="ru-RU" i="1" dirty="0" smtClean="0"/>
          </a:p>
          <a:p>
            <a:pPr algn="just"/>
            <a:endParaRPr lang="ru-RU" i="1" dirty="0" smtClean="0"/>
          </a:p>
          <a:p>
            <a:pPr algn="just"/>
            <a:r>
              <a:rPr lang="ru-RU" i="1" dirty="0" err="1" smtClean="0"/>
              <a:t>Тренінг</a:t>
            </a:r>
            <a:r>
              <a:rPr lang="ru-RU" i="1" dirty="0" smtClean="0"/>
              <a:t> </a:t>
            </a:r>
            <a:r>
              <a:rPr lang="ru-RU" i="1" dirty="0" err="1"/>
              <a:t>виник</a:t>
            </a:r>
            <a:r>
              <a:rPr lang="ru-RU" i="1" dirty="0"/>
              <a:t> у ХІХ ст. в </a:t>
            </a:r>
            <a:r>
              <a:rPr lang="ru-RU" i="1" dirty="0" err="1"/>
              <a:t>медицині</a:t>
            </a:r>
            <a:r>
              <a:rPr lang="ru-RU" i="1" dirty="0"/>
              <a:t> як методика </a:t>
            </a:r>
            <a:r>
              <a:rPr lang="ru-RU" i="1" dirty="0" err="1"/>
              <a:t>проведення</a:t>
            </a:r>
            <a:r>
              <a:rPr lang="ru-RU" i="1" dirty="0"/>
              <a:t> </a:t>
            </a:r>
            <a:r>
              <a:rPr lang="ru-RU" i="1" dirty="0" err="1"/>
              <a:t>психотерапевтичної</a:t>
            </a:r>
            <a:r>
              <a:rPr lang="ru-RU" i="1" dirty="0"/>
              <a:t> </a:t>
            </a:r>
            <a:r>
              <a:rPr lang="ru-RU" i="1" dirty="0" err="1"/>
              <a:t>роботи</a:t>
            </a:r>
            <a:r>
              <a:rPr lang="ru-RU" i="1" dirty="0"/>
              <a:t>. У XX ст. </a:t>
            </a:r>
            <a:r>
              <a:rPr lang="ru-RU" i="1" dirty="0" err="1"/>
              <a:t>він</a:t>
            </a:r>
            <a:r>
              <a:rPr lang="ru-RU" i="1" dirty="0"/>
              <a:t> </a:t>
            </a:r>
            <a:r>
              <a:rPr lang="ru-RU" i="1" dirty="0" err="1"/>
              <a:t>набуває</a:t>
            </a:r>
            <a:r>
              <a:rPr lang="ru-RU" i="1" dirty="0"/>
              <a:t> </a:t>
            </a:r>
            <a:r>
              <a:rPr lang="ru-RU" i="1" dirty="0" err="1"/>
              <a:t>поширення</a:t>
            </a:r>
            <a:r>
              <a:rPr lang="ru-RU" i="1" dirty="0"/>
              <a:t> в </a:t>
            </a:r>
            <a:r>
              <a:rPr lang="ru-RU" i="1" dirty="0" err="1"/>
              <a:t>професійній</a:t>
            </a:r>
            <a:r>
              <a:rPr lang="ru-RU" i="1" dirty="0"/>
              <a:t> </a:t>
            </a:r>
            <a:r>
              <a:rPr lang="ru-RU" i="1" dirty="0" err="1"/>
              <a:t>освіті</a:t>
            </a:r>
            <a:r>
              <a:rPr lang="ru-RU" i="1" dirty="0"/>
              <a:t> як форма </a:t>
            </a:r>
            <a:r>
              <a:rPr lang="ru-RU" i="1" dirty="0" err="1"/>
              <a:t>навчання</a:t>
            </a:r>
            <a:r>
              <a:rPr lang="ru-RU" i="1" dirty="0"/>
              <a:t> та в </a:t>
            </a:r>
            <a:r>
              <a:rPr lang="ru-RU" i="1" dirty="0" err="1"/>
              <a:t>практичній</a:t>
            </a:r>
            <a:r>
              <a:rPr lang="ru-RU" i="1" dirty="0"/>
              <a:t> </a:t>
            </a:r>
            <a:r>
              <a:rPr lang="ru-RU" i="1" dirty="0" err="1"/>
              <a:t>психології</a:t>
            </a:r>
            <a:r>
              <a:rPr lang="ru-RU" i="1" dirty="0"/>
              <a:t> як </a:t>
            </a:r>
            <a:r>
              <a:rPr lang="ru-RU" i="1" dirty="0" err="1"/>
              <a:t>ефективна</a:t>
            </a:r>
            <a:r>
              <a:rPr lang="ru-RU" i="1" dirty="0"/>
              <a:t> </a:t>
            </a:r>
            <a:r>
              <a:rPr lang="ru-RU" i="1" dirty="0" err="1"/>
              <a:t>технологія</a:t>
            </a:r>
            <a:r>
              <a:rPr lang="ru-RU" i="1" dirty="0"/>
              <a:t> </a:t>
            </a:r>
            <a:r>
              <a:rPr lang="ru-RU" i="1" dirty="0" err="1"/>
              <a:t>розвитку</a:t>
            </a:r>
            <a:r>
              <a:rPr lang="ru-RU" i="1" dirty="0"/>
              <a:t> </a:t>
            </a:r>
            <a:r>
              <a:rPr lang="ru-RU" i="1" dirty="0" err="1"/>
              <a:t>особистості</a:t>
            </a:r>
            <a:r>
              <a:rPr lang="ru-RU" i="1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9961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012723"/>
            <a:ext cx="9697064" cy="4863145"/>
          </a:xfrm>
        </p:spPr>
        <p:txBody>
          <a:bodyPr>
            <a:normAutofit lnSpcReduction="10000"/>
          </a:bodyPr>
          <a:lstStyle/>
          <a:p>
            <a:r>
              <a:rPr lang="ru-RU" b="1" dirty="0" err="1"/>
              <a:t>Педагогічний</a:t>
            </a:r>
            <a:r>
              <a:rPr lang="ru-RU" b="1" dirty="0"/>
              <a:t> </a:t>
            </a:r>
            <a:r>
              <a:rPr lang="ru-RU" b="1" dirty="0" err="1"/>
              <a:t>тренінг</a:t>
            </a:r>
            <a:r>
              <a:rPr lang="ru-RU" b="1" dirty="0"/>
              <a:t> </a:t>
            </a:r>
            <a:r>
              <a:rPr lang="ru-RU" i="1" dirty="0" smtClean="0"/>
              <a:t>- форма </a:t>
            </a:r>
            <a:r>
              <a:rPr lang="ru-RU" i="1" dirty="0" err="1"/>
              <a:t>освітньої</a:t>
            </a:r>
            <a:r>
              <a:rPr lang="ru-RU" i="1" dirty="0"/>
              <a:t> </a:t>
            </a:r>
            <a:r>
              <a:rPr lang="ru-RU" i="1" dirty="0" err="1"/>
              <a:t>діяльності</a:t>
            </a:r>
            <a:r>
              <a:rPr lang="ru-RU" i="1" dirty="0"/>
              <a:t>, </a:t>
            </a:r>
            <a:r>
              <a:rPr lang="ru-RU" i="1" dirty="0" err="1"/>
              <a:t>спрямована</a:t>
            </a:r>
            <a:r>
              <a:rPr lang="ru-RU" i="1" dirty="0"/>
              <a:t> на </a:t>
            </a:r>
            <a:r>
              <a:rPr lang="ru-RU" i="1" dirty="0" err="1"/>
              <a:t>засвоєння</a:t>
            </a:r>
            <a:r>
              <a:rPr lang="ru-RU" i="1" dirty="0"/>
              <a:t> </a:t>
            </a:r>
            <a:r>
              <a:rPr lang="ru-RU" i="1" dirty="0" err="1"/>
              <a:t>знань</a:t>
            </a:r>
            <a:r>
              <a:rPr lang="ru-RU" i="1" dirty="0"/>
              <a:t>, </a:t>
            </a:r>
            <a:r>
              <a:rPr lang="ru-RU" i="1" dirty="0" err="1"/>
              <a:t>розвиток</a:t>
            </a:r>
            <a:r>
              <a:rPr lang="ru-RU" i="1" dirty="0"/>
              <a:t> </a:t>
            </a:r>
            <a:r>
              <a:rPr lang="ru-RU" i="1" dirty="0" err="1"/>
              <a:t>умінь</a:t>
            </a:r>
            <a:r>
              <a:rPr lang="ru-RU" i="1" dirty="0"/>
              <a:t> і </a:t>
            </a:r>
            <a:r>
              <a:rPr lang="ru-RU" i="1" dirty="0" err="1"/>
              <a:t>навичок</a:t>
            </a:r>
            <a:r>
              <a:rPr lang="ru-RU" i="1" dirty="0"/>
              <a:t> та </a:t>
            </a:r>
            <a:r>
              <a:rPr lang="ru-RU" i="1" dirty="0" err="1"/>
              <a:t>формування</a:t>
            </a:r>
            <a:r>
              <a:rPr lang="ru-RU" i="1" dirty="0"/>
              <a:t> установок з метою </a:t>
            </a:r>
            <a:r>
              <a:rPr lang="ru-RU" i="1" dirty="0" err="1"/>
              <a:t>підвищення</a:t>
            </a:r>
            <a:r>
              <a:rPr lang="ru-RU" i="1" dirty="0"/>
              <a:t> </a:t>
            </a:r>
            <a:r>
              <a:rPr lang="ru-RU" i="1" dirty="0" err="1"/>
              <a:t>компетентності</a:t>
            </a:r>
            <a:r>
              <a:rPr lang="ru-RU" i="1" dirty="0"/>
              <a:t> у </a:t>
            </a:r>
            <a:r>
              <a:rPr lang="ru-RU" i="1" dirty="0" err="1"/>
              <a:t>певній</a:t>
            </a:r>
            <a:r>
              <a:rPr lang="ru-RU" i="1" dirty="0"/>
              <a:t> </a:t>
            </a:r>
            <a:r>
              <a:rPr lang="ru-RU" i="1" dirty="0" err="1"/>
              <a:t>сфері</a:t>
            </a:r>
            <a:r>
              <a:rPr lang="ru-RU" i="1" dirty="0"/>
              <a:t> </a:t>
            </a:r>
            <a:r>
              <a:rPr lang="ru-RU" i="1" dirty="0" err="1"/>
              <a:t>життєдіяльності</a:t>
            </a:r>
            <a:r>
              <a:rPr lang="ru-RU" i="1" dirty="0"/>
              <a:t> студента. </a:t>
            </a:r>
            <a:endParaRPr lang="ru-RU" i="1" dirty="0" smtClean="0"/>
          </a:p>
          <a:p>
            <a:endParaRPr lang="ru-RU" b="1" dirty="0" smtClean="0"/>
          </a:p>
          <a:p>
            <a:r>
              <a:rPr lang="ru-RU" b="1" dirty="0" err="1" smtClean="0"/>
              <a:t>Навчальний</a:t>
            </a:r>
            <a:r>
              <a:rPr lang="ru-RU" b="1" dirty="0" smtClean="0"/>
              <a:t> </a:t>
            </a:r>
            <a:r>
              <a:rPr lang="ru-RU" b="1" dirty="0" err="1"/>
              <a:t>тренінг</a:t>
            </a:r>
            <a:r>
              <a:rPr lang="ru-RU" b="1" dirty="0"/>
              <a:t> </a:t>
            </a:r>
            <a:r>
              <a:rPr lang="ru-RU" i="1" dirty="0"/>
              <a:t>є </a:t>
            </a:r>
            <a:r>
              <a:rPr lang="ru-RU" i="1" dirty="0" err="1"/>
              <a:t>педагогічною</a:t>
            </a:r>
            <a:r>
              <a:rPr lang="ru-RU" i="1" dirty="0"/>
              <a:t> </a:t>
            </a:r>
            <a:r>
              <a:rPr lang="ru-RU" i="1" dirty="0" err="1"/>
              <a:t>технологією</a:t>
            </a:r>
            <a:r>
              <a:rPr lang="ru-RU" i="1" dirty="0"/>
              <a:t> </a:t>
            </a:r>
            <a:r>
              <a:rPr lang="ru-RU" i="1" dirty="0" err="1"/>
              <a:t>навчання</a:t>
            </a:r>
            <a:r>
              <a:rPr lang="ru-RU" i="1" dirty="0"/>
              <a:t>, </a:t>
            </a:r>
            <a:r>
              <a:rPr lang="ru-RU" i="1" dirty="0" err="1"/>
              <a:t>оскільки</a:t>
            </a:r>
            <a:r>
              <a:rPr lang="ru-RU" i="1" dirty="0"/>
              <a:t> </a:t>
            </a:r>
            <a:r>
              <a:rPr lang="ru-RU" i="1" dirty="0" err="1"/>
              <a:t>він</a:t>
            </a:r>
            <a:r>
              <a:rPr lang="ru-RU" i="1" dirty="0"/>
              <a:t> </a:t>
            </a:r>
            <a:r>
              <a:rPr lang="ru-RU" i="1" dirty="0" err="1"/>
              <a:t>має</a:t>
            </a:r>
            <a:r>
              <a:rPr lang="ru-RU" i="1" dirty="0"/>
              <a:t> </a:t>
            </a:r>
            <a:r>
              <a:rPr lang="ru-RU" i="1" dirty="0" err="1"/>
              <a:t>чіткий</a:t>
            </a:r>
            <a:r>
              <a:rPr lang="ru-RU" i="1" dirty="0"/>
              <a:t> алгоритм </a:t>
            </a:r>
            <a:r>
              <a:rPr lang="ru-RU" i="1" dirty="0" err="1"/>
              <a:t>використання</a:t>
            </a:r>
            <a:r>
              <a:rPr lang="ru-RU" i="1" dirty="0"/>
              <a:t> та </a:t>
            </a:r>
            <a:r>
              <a:rPr lang="ru-RU" i="1" dirty="0" err="1"/>
              <a:t>гарантує</a:t>
            </a:r>
            <a:r>
              <a:rPr lang="ru-RU" i="1" dirty="0"/>
              <a:t> </a:t>
            </a:r>
            <a:r>
              <a:rPr lang="ru-RU" i="1" dirty="0" err="1"/>
              <a:t>досягнення</a:t>
            </a:r>
            <a:r>
              <a:rPr lang="ru-RU" i="1" dirty="0"/>
              <a:t> </a:t>
            </a:r>
            <a:r>
              <a:rPr lang="ru-RU" i="1" dirty="0" err="1"/>
              <a:t>запланованого</a:t>
            </a:r>
            <a:r>
              <a:rPr lang="ru-RU" i="1" dirty="0"/>
              <a:t> результату. </a:t>
            </a:r>
            <a:endParaRPr lang="ru-RU" dirty="0"/>
          </a:p>
          <a:p>
            <a:pPr algn="just"/>
            <a:r>
              <a:rPr lang="ru-RU" dirty="0" err="1"/>
              <a:t>Навчальний</a:t>
            </a:r>
            <a:r>
              <a:rPr lang="ru-RU" dirty="0"/>
              <a:t> </a:t>
            </a:r>
            <a:r>
              <a:rPr lang="ru-RU" dirty="0" err="1"/>
              <a:t>тренінг</a:t>
            </a:r>
            <a:r>
              <a:rPr lang="ru-RU" dirty="0"/>
              <a:t> </a:t>
            </a:r>
            <a:r>
              <a:rPr lang="ru-RU" dirty="0" err="1"/>
              <a:t>розглядають</a:t>
            </a:r>
            <a:r>
              <a:rPr lang="ru-RU" dirty="0"/>
              <a:t>: як </a:t>
            </a:r>
            <a:r>
              <a:rPr lang="ru-RU" dirty="0" err="1"/>
              <a:t>активну</a:t>
            </a:r>
            <a:r>
              <a:rPr lang="ru-RU" dirty="0"/>
              <a:t> </a:t>
            </a:r>
            <a:r>
              <a:rPr lang="ru-RU" dirty="0" err="1"/>
              <a:t>навчальну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студентів</a:t>
            </a:r>
            <a:r>
              <a:rPr lang="ru-RU" dirty="0"/>
              <a:t>,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майбутні</a:t>
            </a:r>
            <a:r>
              <a:rPr lang="ru-RU" dirty="0"/>
              <a:t> </a:t>
            </a:r>
            <a:r>
              <a:rPr lang="ru-RU" dirty="0" err="1"/>
              <a:t>фахівці</a:t>
            </a:r>
            <a:r>
              <a:rPr lang="ru-RU" dirty="0"/>
              <a:t> </a:t>
            </a:r>
            <a:r>
              <a:rPr lang="ru-RU" dirty="0" err="1"/>
              <a:t>виконують</a:t>
            </a:r>
            <a:r>
              <a:rPr lang="ru-RU" dirty="0"/>
              <a:t> </a:t>
            </a:r>
            <a:r>
              <a:rPr lang="ru-RU" dirty="0" err="1"/>
              <a:t>тренінгові</a:t>
            </a:r>
            <a:r>
              <a:rPr lang="ru-RU" dirty="0"/>
              <a:t> </a:t>
            </a:r>
            <a:r>
              <a:rPr lang="ru-RU" dirty="0" err="1"/>
              <a:t>вправи</a:t>
            </a:r>
            <a:r>
              <a:rPr lang="ru-RU" dirty="0"/>
              <a:t>, </a:t>
            </a:r>
            <a:r>
              <a:rPr lang="ru-RU" dirty="0" err="1"/>
              <a:t>адаптовані</a:t>
            </a:r>
            <a:r>
              <a:rPr lang="ru-RU" dirty="0"/>
              <a:t> до </a:t>
            </a:r>
            <a:r>
              <a:rPr lang="ru-RU" dirty="0" err="1"/>
              <a:t>майбутньої</a:t>
            </a:r>
            <a:r>
              <a:rPr lang="ru-RU" dirty="0"/>
              <a:t> </a:t>
            </a:r>
            <a:r>
              <a:rPr lang="ru-RU" dirty="0" err="1"/>
              <a:t>професійної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керівництвом</a:t>
            </a:r>
            <a:r>
              <a:rPr lang="ru-RU" dirty="0"/>
              <a:t> </a:t>
            </a:r>
            <a:r>
              <a:rPr lang="ru-RU" dirty="0" err="1"/>
              <a:t>викладача</a:t>
            </a:r>
            <a:r>
              <a:rPr lang="ru-RU" dirty="0"/>
              <a:t>-тренера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спеціально</a:t>
            </a:r>
            <a:r>
              <a:rPr lang="ru-RU" dirty="0"/>
              <a:t> </a:t>
            </a:r>
            <a:r>
              <a:rPr lang="ru-RU" dirty="0" err="1"/>
              <a:t>підготовлених</a:t>
            </a:r>
            <a:r>
              <a:rPr lang="ru-RU" dirty="0"/>
              <a:t> </a:t>
            </a:r>
            <a:r>
              <a:rPr lang="ru-RU" dirty="0" err="1"/>
              <a:t>інструктивно-методичних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відповідають</a:t>
            </a:r>
            <a:r>
              <a:rPr lang="ru-RU" dirty="0"/>
              <a:t> </a:t>
            </a:r>
            <a:r>
              <a:rPr lang="ru-RU" dirty="0" err="1"/>
              <a:t>сучасним</a:t>
            </a:r>
            <a:r>
              <a:rPr lang="ru-RU" dirty="0"/>
              <a:t> </a:t>
            </a:r>
            <a:r>
              <a:rPr lang="ru-RU" dirty="0" err="1"/>
              <a:t>вимогам</a:t>
            </a:r>
            <a:r>
              <a:rPr lang="ru-RU" dirty="0"/>
              <a:t> до </a:t>
            </a:r>
            <a:r>
              <a:rPr lang="ru-RU" dirty="0" err="1"/>
              <a:t>професійної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6768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44991"/>
          </a:xfrm>
        </p:spPr>
        <p:txBody>
          <a:bodyPr/>
          <a:lstStyle/>
          <a:p>
            <a:r>
              <a:rPr lang="ru-RU" dirty="0" err="1" smtClean="0"/>
              <a:t>Функц</a:t>
            </a:r>
            <a:r>
              <a:rPr lang="uk-UA" dirty="0" err="1" smtClean="0"/>
              <a:t>ії</a:t>
            </a:r>
            <a:r>
              <a:rPr lang="uk-UA" dirty="0" smtClean="0"/>
              <a:t> тренінгу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927123"/>
            <a:ext cx="10090354" cy="3948745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навчальна</a:t>
            </a:r>
            <a:r>
              <a:rPr lang="ru-RU" dirty="0"/>
              <a:t> – </a:t>
            </a:r>
            <a:r>
              <a:rPr lang="ru-RU" dirty="0" err="1"/>
              <a:t>засвоєння</a:t>
            </a:r>
            <a:r>
              <a:rPr lang="ru-RU" dirty="0"/>
              <a:t> </a:t>
            </a:r>
            <a:r>
              <a:rPr lang="ru-RU" dirty="0" err="1"/>
              <a:t>дисципліни</a:t>
            </a:r>
            <a:r>
              <a:rPr lang="ru-RU" dirty="0"/>
              <a:t> й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необхідних</a:t>
            </a:r>
            <a:r>
              <a:rPr lang="ru-RU" dirty="0"/>
              <a:t> </a:t>
            </a:r>
            <a:r>
              <a:rPr lang="ru-RU" dirty="0" err="1"/>
              <a:t>умінь</a:t>
            </a:r>
            <a:r>
              <a:rPr lang="ru-RU" dirty="0"/>
              <a:t> і </a:t>
            </a:r>
            <a:r>
              <a:rPr lang="ru-RU" dirty="0" err="1"/>
              <a:t>навичок</a:t>
            </a:r>
            <a:r>
              <a:rPr lang="ru-RU" dirty="0"/>
              <a:t>;</a:t>
            </a:r>
          </a:p>
          <a:p>
            <a:r>
              <a:rPr lang="ru-RU" dirty="0"/>
              <a:t>– </a:t>
            </a:r>
            <a:r>
              <a:rPr lang="ru-RU" dirty="0" err="1"/>
              <a:t>розвивальна</a:t>
            </a:r>
            <a:r>
              <a:rPr lang="ru-RU" dirty="0"/>
              <a:t> – </a:t>
            </a:r>
            <a:r>
              <a:rPr lang="ru-RU" dirty="0" err="1"/>
              <a:t>створення</a:t>
            </a:r>
            <a:r>
              <a:rPr lang="ru-RU" dirty="0"/>
              <a:t> умов для </a:t>
            </a:r>
            <a:r>
              <a:rPr lang="ru-RU" dirty="0" err="1"/>
              <a:t>розкриття</a:t>
            </a:r>
            <a:r>
              <a:rPr lang="ru-RU" dirty="0"/>
              <a:t> </a:t>
            </a:r>
            <a:r>
              <a:rPr lang="ru-RU" dirty="0" err="1"/>
              <a:t>творчого</a:t>
            </a:r>
            <a:r>
              <a:rPr lang="ru-RU" dirty="0"/>
              <a:t> </a:t>
            </a:r>
            <a:r>
              <a:rPr lang="ru-RU" dirty="0" err="1"/>
              <a:t>потенціалу</a:t>
            </a:r>
            <a:r>
              <a:rPr lang="ru-RU" dirty="0"/>
              <a:t> й </a:t>
            </a:r>
            <a:r>
              <a:rPr lang="ru-RU" dirty="0" err="1"/>
              <a:t>розвиток</a:t>
            </a:r>
            <a:endParaRPr lang="ru-RU" dirty="0"/>
          </a:p>
          <a:p>
            <a:r>
              <a:rPr lang="ru-RU" dirty="0" err="1"/>
              <a:t>індивідуальних</a:t>
            </a:r>
            <a:r>
              <a:rPr lang="ru-RU" dirty="0"/>
              <a:t> </a:t>
            </a:r>
            <a:r>
              <a:rPr lang="ru-RU" dirty="0" err="1"/>
              <a:t>здібностей</a:t>
            </a:r>
            <a:r>
              <a:rPr lang="ru-RU" dirty="0"/>
              <a:t>;</a:t>
            </a:r>
          </a:p>
          <a:p>
            <a:r>
              <a:rPr lang="ru-RU" dirty="0"/>
              <a:t>– </a:t>
            </a:r>
            <a:r>
              <a:rPr lang="ru-RU" dirty="0" err="1"/>
              <a:t>мотивувальна</a:t>
            </a:r>
            <a:r>
              <a:rPr lang="ru-RU" dirty="0"/>
              <a:t> – </a:t>
            </a:r>
            <a:r>
              <a:rPr lang="ru-RU" dirty="0" err="1"/>
              <a:t>налаштування</a:t>
            </a:r>
            <a:r>
              <a:rPr lang="ru-RU" dirty="0"/>
              <a:t> на </a:t>
            </a:r>
            <a:r>
              <a:rPr lang="ru-RU" dirty="0" err="1"/>
              <a:t>активне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й </a:t>
            </a:r>
            <a:r>
              <a:rPr lang="ru-RU" dirty="0" err="1"/>
              <a:t>психологічну</a:t>
            </a:r>
            <a:r>
              <a:rPr lang="ru-RU" dirty="0"/>
              <a:t> готов-</a:t>
            </a:r>
          </a:p>
          <a:p>
            <a:r>
              <a:rPr lang="ru-RU" dirty="0" err="1"/>
              <a:t>ність</a:t>
            </a:r>
            <a:r>
              <a:rPr lang="ru-RU" dirty="0"/>
              <a:t> для </a:t>
            </a:r>
            <a:r>
              <a:rPr lang="ru-RU" dirty="0" err="1"/>
              <a:t>засвоєння</a:t>
            </a:r>
            <a:r>
              <a:rPr lang="ru-RU" dirty="0"/>
              <a:t> великих </a:t>
            </a:r>
            <a:r>
              <a:rPr lang="ru-RU" dirty="0" err="1"/>
              <a:t>обсягів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 smtClean="0"/>
              <a:t>;</a:t>
            </a:r>
          </a:p>
          <a:p>
            <a:r>
              <a:rPr lang="ru-RU" i="1" dirty="0" err="1"/>
              <a:t>комунікативна</a:t>
            </a:r>
            <a:r>
              <a:rPr lang="ru-RU" i="1" dirty="0"/>
              <a:t> </a:t>
            </a:r>
            <a:r>
              <a:rPr lang="ru-RU" dirty="0"/>
              <a:t>– </a:t>
            </a:r>
            <a:r>
              <a:rPr lang="ru-RU" dirty="0" err="1"/>
              <a:t>становлення</a:t>
            </a:r>
            <a:r>
              <a:rPr lang="ru-RU" dirty="0"/>
              <a:t> й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контактів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слухачами,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прагнення</a:t>
            </a:r>
            <a:r>
              <a:rPr lang="ru-RU" dirty="0"/>
              <a:t> до </a:t>
            </a:r>
            <a:r>
              <a:rPr lang="ru-RU" dirty="0" err="1"/>
              <a:t>співпраці</a:t>
            </a:r>
            <a:r>
              <a:rPr lang="ru-RU" dirty="0"/>
              <a:t> з </a:t>
            </a:r>
            <a:r>
              <a:rPr lang="ru-RU" dirty="0" err="1"/>
              <a:t>високим</a:t>
            </a:r>
            <a:r>
              <a:rPr lang="ru-RU" dirty="0"/>
              <a:t> </a:t>
            </a:r>
            <a:r>
              <a:rPr lang="ru-RU" dirty="0" err="1"/>
              <a:t>рівнем</a:t>
            </a:r>
            <a:r>
              <a:rPr lang="ru-RU" dirty="0"/>
              <a:t> </a:t>
            </a:r>
            <a:r>
              <a:rPr lang="ru-RU" dirty="0" err="1"/>
              <a:t>довіри</a:t>
            </a:r>
            <a:r>
              <a:rPr lang="ru-RU" dirty="0"/>
              <a:t> й </a:t>
            </a:r>
            <a:r>
              <a:rPr lang="ru-RU" dirty="0" err="1"/>
              <a:t>сприйняттям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членів</a:t>
            </a:r>
            <a:r>
              <a:rPr lang="ru-RU" dirty="0"/>
              <a:t> </a:t>
            </a:r>
            <a:r>
              <a:rPr lang="ru-RU" dirty="0" err="1"/>
              <a:t>команди</a:t>
            </a:r>
            <a:r>
              <a:rPr lang="ru-RU" dirty="0"/>
              <a:t>; </a:t>
            </a:r>
          </a:p>
          <a:p>
            <a:r>
              <a:rPr lang="ru-RU" dirty="0"/>
              <a:t>– </a:t>
            </a:r>
            <a:r>
              <a:rPr lang="ru-RU" i="1" dirty="0" err="1"/>
              <a:t>релаксаційна</a:t>
            </a:r>
            <a:r>
              <a:rPr lang="ru-RU" i="1" dirty="0"/>
              <a:t> </a:t>
            </a:r>
            <a:r>
              <a:rPr lang="ru-RU" dirty="0"/>
              <a:t>– </a:t>
            </a:r>
            <a:r>
              <a:rPr lang="ru-RU" dirty="0" err="1"/>
              <a:t>зняття</a:t>
            </a:r>
            <a:r>
              <a:rPr lang="ru-RU" dirty="0"/>
              <a:t> </a:t>
            </a:r>
            <a:r>
              <a:rPr lang="ru-RU" dirty="0" err="1"/>
              <a:t>емоційного</a:t>
            </a:r>
            <a:r>
              <a:rPr lang="ru-RU" dirty="0"/>
              <a:t> </a:t>
            </a:r>
            <a:r>
              <a:rPr lang="ru-RU" dirty="0" err="1"/>
              <a:t>напруги</a:t>
            </a:r>
            <a:r>
              <a:rPr lang="ru-RU" dirty="0"/>
              <a:t>, </a:t>
            </a:r>
            <a:r>
              <a:rPr lang="ru-RU" dirty="0" err="1"/>
              <a:t>викликаної</a:t>
            </a:r>
            <a:r>
              <a:rPr lang="ru-RU" dirty="0"/>
              <a:t> </a:t>
            </a:r>
            <a:r>
              <a:rPr lang="ru-RU" dirty="0" err="1"/>
              <a:t>навантаженням</a:t>
            </a:r>
            <a:r>
              <a:rPr lang="ru-RU" dirty="0"/>
              <a:t> на </a:t>
            </a:r>
            <a:r>
              <a:rPr lang="ru-RU" dirty="0" err="1"/>
              <a:t>нервову</a:t>
            </a:r>
            <a:r>
              <a:rPr lang="ru-RU" dirty="0"/>
              <a:t> систему 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інтенсивного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8138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Складові</a:t>
            </a:r>
            <a:r>
              <a:rPr lang="ru-RU" b="1" dirty="0"/>
              <a:t> </a:t>
            </a:r>
            <a:r>
              <a:rPr lang="ru-RU" b="1" dirty="0" err="1"/>
              <a:t>тренінгового</a:t>
            </a:r>
            <a:r>
              <a:rPr lang="ru-RU" b="1" dirty="0"/>
              <a:t> </a:t>
            </a:r>
            <a:r>
              <a:rPr lang="ru-RU" b="1" dirty="0" err="1"/>
              <a:t>процесу</a:t>
            </a:r>
            <a:r>
              <a:rPr lang="ru-RU" b="1" dirty="0"/>
              <a:t> </a:t>
            </a:r>
            <a:r>
              <a:rPr lang="ru-RU" dirty="0" smtClean="0"/>
              <a:t>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Навчання</a:t>
            </a:r>
          </a:p>
          <a:p>
            <a:r>
              <a:rPr lang="uk-UA" dirty="0" smtClean="0"/>
              <a:t>Групова динаміка</a:t>
            </a:r>
          </a:p>
          <a:p>
            <a:r>
              <a:rPr lang="uk-UA" dirty="0" smtClean="0"/>
              <a:t>Розвиток особистості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2737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35158"/>
          </a:xfrm>
        </p:spPr>
        <p:txBody>
          <a:bodyPr>
            <a:normAutofit/>
          </a:bodyPr>
          <a:lstStyle/>
          <a:p>
            <a:r>
              <a:rPr lang="ru-RU" dirty="0"/>
              <a:t>В основу </a:t>
            </a:r>
            <a:r>
              <a:rPr lang="ru-RU" dirty="0" err="1"/>
              <a:t>тренінгів</a:t>
            </a:r>
            <a:r>
              <a:rPr lang="ru-RU" dirty="0"/>
              <a:t> </a:t>
            </a:r>
            <a:r>
              <a:rPr lang="ru-RU" dirty="0" err="1"/>
              <a:t>покладено</a:t>
            </a:r>
            <a:r>
              <a:rPr lang="ru-RU" dirty="0"/>
              <a:t> </a:t>
            </a:r>
            <a:r>
              <a:rPr lang="ru-RU" b="1" dirty="0" smtClean="0"/>
              <a:t>: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err="1"/>
              <a:t>інтерактивні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– </a:t>
            </a:r>
            <a:r>
              <a:rPr lang="ru-RU" dirty="0" err="1"/>
              <a:t>практичні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/ </a:t>
            </a:r>
            <a:r>
              <a:rPr lang="ru-RU" dirty="0" err="1"/>
              <a:t>вправи</a:t>
            </a:r>
            <a:r>
              <a:rPr lang="ru-RU" dirty="0"/>
              <a:t> (</a:t>
            </a:r>
            <a:r>
              <a:rPr lang="ru-RU" dirty="0" err="1"/>
              <a:t>індивідуальні</a:t>
            </a:r>
            <a:r>
              <a:rPr lang="ru-RU" dirty="0"/>
              <a:t> та </a:t>
            </a:r>
            <a:r>
              <a:rPr lang="ru-RU" dirty="0" err="1"/>
              <a:t>групові</a:t>
            </a:r>
            <a:r>
              <a:rPr lang="ru-RU" dirty="0"/>
              <a:t>), </a:t>
            </a:r>
            <a:r>
              <a:rPr lang="ru-RU" dirty="0" err="1"/>
              <a:t>ігри</a:t>
            </a:r>
            <a:r>
              <a:rPr lang="ru-RU" dirty="0"/>
              <a:t> (</a:t>
            </a:r>
            <a:r>
              <a:rPr lang="ru-RU" dirty="0" err="1"/>
              <a:t>рольові</a:t>
            </a:r>
            <a:r>
              <a:rPr lang="ru-RU" dirty="0"/>
              <a:t> та </a:t>
            </a:r>
            <a:r>
              <a:rPr lang="ru-RU" dirty="0" err="1"/>
              <a:t>ділові</a:t>
            </a:r>
            <a:r>
              <a:rPr lang="ru-RU" dirty="0" smtClean="0"/>
              <a:t>),</a:t>
            </a:r>
          </a:p>
          <a:p>
            <a:r>
              <a:rPr lang="ru-RU" dirty="0" smtClean="0"/>
              <a:t> </a:t>
            </a:r>
            <a:r>
              <a:rPr lang="ru-RU" dirty="0" err="1"/>
              <a:t>моделювання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ситуацій</a:t>
            </a:r>
            <a:r>
              <a:rPr lang="ru-RU" dirty="0"/>
              <a:t>, в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учасники</a:t>
            </a:r>
            <a:r>
              <a:rPr lang="ru-RU" dirty="0"/>
              <a:t> </a:t>
            </a:r>
            <a:r>
              <a:rPr lang="ru-RU" dirty="0" err="1"/>
              <a:t>змушені</a:t>
            </a:r>
            <a:r>
              <a:rPr lang="ru-RU" dirty="0"/>
              <a:t> </a:t>
            </a:r>
            <a:r>
              <a:rPr lang="ru-RU" dirty="0" err="1"/>
              <a:t>аналізувати</a:t>
            </a:r>
            <a:r>
              <a:rPr lang="ru-RU" dirty="0"/>
              <a:t> свою </a:t>
            </a:r>
            <a:r>
              <a:rPr lang="ru-RU" dirty="0" err="1"/>
              <a:t>поведінку</a:t>
            </a:r>
            <a:r>
              <a:rPr lang="ru-RU" dirty="0"/>
              <a:t>;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некомфортних</a:t>
            </a:r>
            <a:r>
              <a:rPr lang="ru-RU" dirty="0"/>
              <a:t>,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конфліктних</a:t>
            </a:r>
            <a:r>
              <a:rPr lang="ru-RU" dirty="0"/>
              <a:t> умов; потребу </a:t>
            </a:r>
            <a:r>
              <a:rPr lang="ru-RU" dirty="0" err="1"/>
              <a:t>імпровізувати</a:t>
            </a:r>
            <a:r>
              <a:rPr lang="ru-RU" dirty="0"/>
              <a:t> і </a:t>
            </a:r>
            <a:r>
              <a:rPr lang="ru-RU" dirty="0" err="1"/>
              <a:t>приймати</a:t>
            </a:r>
            <a:r>
              <a:rPr lang="ru-RU" dirty="0"/>
              <a:t> </a:t>
            </a:r>
            <a:r>
              <a:rPr lang="ru-RU" dirty="0" err="1"/>
              <a:t>нестандартні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; </a:t>
            </a:r>
            <a:r>
              <a:rPr lang="ru-RU" dirty="0" err="1"/>
              <a:t>залежність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 </a:t>
            </a:r>
            <a:r>
              <a:rPr lang="ru-RU" dirty="0" err="1"/>
              <a:t>тренінгу</a:t>
            </a:r>
            <a:r>
              <a:rPr lang="ru-RU" dirty="0"/>
              <a:t>, </a:t>
            </a:r>
            <a:r>
              <a:rPr lang="ru-RU" dirty="0" err="1"/>
              <a:t>кейси</a:t>
            </a:r>
            <a:r>
              <a:rPr lang="ru-RU" dirty="0"/>
              <a:t>, </a:t>
            </a:r>
            <a:r>
              <a:rPr lang="ru-RU" dirty="0" err="1"/>
              <a:t>обговорення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 – </a:t>
            </a:r>
            <a:r>
              <a:rPr lang="ru-RU" dirty="0" err="1"/>
              <a:t>спрямовані</a:t>
            </a:r>
            <a:r>
              <a:rPr lang="ru-RU" dirty="0"/>
              <a:t> на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26083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150374"/>
            <a:ext cx="9601196" cy="4725494"/>
          </a:xfrm>
        </p:spPr>
        <p:txBody>
          <a:bodyPr>
            <a:normAutofit/>
          </a:bodyPr>
          <a:lstStyle/>
          <a:p>
            <a:r>
              <a:rPr lang="ru-RU" dirty="0"/>
              <a:t>Оптимальна </a:t>
            </a:r>
            <a:r>
              <a:rPr lang="ru-RU" dirty="0" err="1"/>
              <a:t>тривалість</a:t>
            </a:r>
            <a:r>
              <a:rPr lang="ru-RU" dirty="0"/>
              <a:t> </a:t>
            </a:r>
            <a:r>
              <a:rPr lang="ru-RU" dirty="0" err="1"/>
              <a:t>тренінгів</a:t>
            </a:r>
            <a:r>
              <a:rPr lang="ru-RU" dirty="0"/>
              <a:t> </a:t>
            </a:r>
            <a:r>
              <a:rPr lang="ru-RU" dirty="0" err="1"/>
              <a:t>варіює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1 до 3 </a:t>
            </a:r>
            <a:r>
              <a:rPr lang="ru-RU" dirty="0" err="1"/>
              <a:t>днів</a:t>
            </a:r>
            <a:r>
              <a:rPr lang="ru-RU" dirty="0"/>
              <a:t>,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керованих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 – </a:t>
            </a:r>
            <a:r>
              <a:rPr lang="ru-RU" dirty="0" err="1"/>
              <a:t>від</a:t>
            </a:r>
            <a:r>
              <a:rPr lang="ru-RU" dirty="0"/>
              <a:t> 7 до 12</a:t>
            </a:r>
            <a:br>
              <a:rPr lang="ru-RU" dirty="0"/>
            </a:br>
            <a:endParaRPr lang="ru-RU" dirty="0" smtClean="0"/>
          </a:p>
          <a:p>
            <a:r>
              <a:rPr lang="ru-RU" dirty="0" err="1" smtClean="0"/>
              <a:t>Співвідношення</a:t>
            </a:r>
            <a:r>
              <a:rPr lang="ru-RU" dirty="0" smtClean="0"/>
              <a:t> </a:t>
            </a:r>
            <a:r>
              <a:rPr lang="ru-RU" dirty="0" err="1"/>
              <a:t>теоретичної</a:t>
            </a:r>
            <a:r>
              <a:rPr lang="ru-RU" dirty="0"/>
              <a:t> та </a:t>
            </a:r>
            <a:r>
              <a:rPr lang="ru-RU" dirty="0" err="1"/>
              <a:t>практичної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у межах </a:t>
            </a:r>
            <a:r>
              <a:rPr lang="ru-RU" dirty="0" err="1"/>
              <a:t>тренінгової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складати</a:t>
            </a:r>
            <a:r>
              <a:rPr lang="ru-RU" dirty="0"/>
              <a:t> 30 та 70% </a:t>
            </a:r>
            <a:r>
              <a:rPr lang="ru-RU" dirty="0" err="1"/>
              <a:t>відповідно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0629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процедур </a:t>
            </a:r>
            <a:r>
              <a:rPr lang="ru-RU" dirty="0" err="1"/>
              <a:t>тренінгу</a:t>
            </a:r>
            <a:r>
              <a:rPr lang="ru-RU" dirty="0"/>
              <a:t> </a:t>
            </a:r>
            <a:r>
              <a:rPr lang="ru-RU" dirty="0" err="1"/>
              <a:t>виділяють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i="1" dirty="0" err="1"/>
              <a:t>визначення</a:t>
            </a:r>
            <a:r>
              <a:rPr lang="ru-RU" i="1" dirty="0"/>
              <a:t> та </a:t>
            </a:r>
            <a:r>
              <a:rPr lang="ru-RU" i="1" dirty="0" err="1"/>
              <a:t>оцінку</a:t>
            </a:r>
            <a:r>
              <a:rPr lang="ru-RU" i="1" dirty="0"/>
              <a:t> </a:t>
            </a:r>
            <a:r>
              <a:rPr lang="ru-RU" dirty="0" err="1"/>
              <a:t>проблемних</a:t>
            </a:r>
            <a:r>
              <a:rPr lang="ru-RU" dirty="0"/>
              <a:t> </a:t>
            </a:r>
            <a:r>
              <a:rPr lang="ru-RU" dirty="0" err="1"/>
              <a:t>ситуацій</a:t>
            </a:r>
            <a:r>
              <a:rPr lang="ru-RU" dirty="0"/>
              <a:t> </a:t>
            </a:r>
            <a:endParaRPr lang="ru-RU" dirty="0" smtClean="0"/>
          </a:p>
          <a:p>
            <a:pPr algn="just"/>
            <a:r>
              <a:rPr lang="ru-RU" i="1" dirty="0" err="1"/>
              <a:t>моделювання</a:t>
            </a:r>
            <a:r>
              <a:rPr lang="ru-RU" i="1" dirty="0"/>
              <a:t> </a:t>
            </a:r>
            <a:r>
              <a:rPr lang="ru-RU" dirty="0" err="1"/>
              <a:t>подібних</a:t>
            </a:r>
            <a:r>
              <a:rPr lang="ru-RU" dirty="0"/>
              <a:t> </a:t>
            </a:r>
            <a:r>
              <a:rPr lang="ru-RU" dirty="0" err="1"/>
              <a:t>ситуацій</a:t>
            </a:r>
            <a:r>
              <a:rPr lang="ru-RU" dirty="0"/>
              <a:t> і </a:t>
            </a:r>
            <a:r>
              <a:rPr lang="ru-RU" i="1" dirty="0" err="1"/>
              <a:t>репетицію</a:t>
            </a:r>
            <a:r>
              <a:rPr lang="ru-RU" i="1" dirty="0"/>
              <a:t> </a:t>
            </a:r>
            <a:r>
              <a:rPr lang="ru-RU" dirty="0" err="1"/>
              <a:t>бажаної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 </a:t>
            </a:r>
            <a:endParaRPr lang="ru-RU" dirty="0" smtClean="0"/>
          </a:p>
          <a:p>
            <a:pPr algn="just"/>
            <a:r>
              <a:rPr lang="ru-RU" i="1" dirty="0" err="1"/>
              <a:t>інструктаж</a:t>
            </a:r>
            <a:r>
              <a:rPr lang="ru-RU" i="1" dirty="0"/>
              <a:t> </a:t>
            </a:r>
            <a:endParaRPr lang="ru-RU" i="1" dirty="0" smtClean="0"/>
          </a:p>
          <a:p>
            <a:pPr algn="just"/>
            <a:r>
              <a:rPr lang="ru-RU" i="1" dirty="0" err="1"/>
              <a:t>підкріплення</a:t>
            </a:r>
            <a:r>
              <a:rPr lang="ru-RU" i="1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697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48345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Принципи</a:t>
            </a:r>
            <a:r>
              <a:rPr lang="ru-RU" b="1" dirty="0"/>
              <a:t> </a:t>
            </a:r>
            <a:r>
              <a:rPr lang="ru-RU" b="1" dirty="0" err="1" smtClean="0"/>
              <a:t>тренінгової</a:t>
            </a:r>
            <a:r>
              <a:rPr lang="ru-RU" b="1" dirty="0" smtClean="0"/>
              <a:t> </a:t>
            </a:r>
            <a:r>
              <a:rPr lang="ru-RU" b="1" dirty="0" err="1"/>
              <a:t>роботи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015613"/>
            <a:ext cx="9601196" cy="3860255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err="1"/>
              <a:t>а</a:t>
            </a:r>
            <a:r>
              <a:rPr lang="ru-RU" i="1" dirty="0" err="1" smtClean="0"/>
              <a:t>ктивність</a:t>
            </a:r>
            <a:r>
              <a:rPr lang="ru-RU" i="1" dirty="0" smtClean="0"/>
              <a:t> кожного </a:t>
            </a:r>
            <a:r>
              <a:rPr lang="ru-RU" i="1" dirty="0" err="1"/>
              <a:t>учасника</a:t>
            </a:r>
            <a:r>
              <a:rPr lang="ru-RU" i="1" dirty="0"/>
              <a:t> </a:t>
            </a:r>
            <a:r>
              <a:rPr lang="ru-RU" i="1" dirty="0" smtClean="0"/>
              <a:t>;</a:t>
            </a:r>
          </a:p>
          <a:p>
            <a:r>
              <a:rPr lang="ru-RU" i="1" dirty="0" err="1"/>
              <a:t>зворотного</a:t>
            </a:r>
            <a:r>
              <a:rPr lang="ru-RU" i="1" dirty="0"/>
              <a:t> </a:t>
            </a:r>
            <a:r>
              <a:rPr lang="ru-RU" i="1" dirty="0" err="1"/>
              <a:t>зв’язку</a:t>
            </a:r>
            <a:r>
              <a:rPr lang="ru-RU" i="1" dirty="0"/>
              <a:t>, </a:t>
            </a:r>
            <a:r>
              <a:rPr lang="ru-RU" i="1" dirty="0" err="1"/>
              <a:t>який</a:t>
            </a:r>
            <a:r>
              <a:rPr lang="ru-RU" i="1" dirty="0"/>
              <a:t> </a:t>
            </a:r>
            <a:r>
              <a:rPr lang="ru-RU" i="1" dirty="0" err="1"/>
              <a:t>має</a:t>
            </a:r>
            <a:r>
              <a:rPr lang="ru-RU" i="1" dirty="0"/>
              <a:t> бути </a:t>
            </a:r>
            <a:r>
              <a:rPr lang="ru-RU" i="1" dirty="0" err="1"/>
              <a:t>аргументованим</a:t>
            </a:r>
            <a:r>
              <a:rPr lang="ru-RU" i="1" dirty="0"/>
              <a:t>, </a:t>
            </a:r>
            <a:r>
              <a:rPr lang="ru-RU" i="1" dirty="0" err="1"/>
              <a:t>інформативним</a:t>
            </a:r>
            <a:r>
              <a:rPr lang="ru-RU" i="1" dirty="0"/>
              <a:t>, </a:t>
            </a:r>
            <a:r>
              <a:rPr lang="ru-RU" i="1" dirty="0" err="1"/>
              <a:t>персоніфікованим</a:t>
            </a:r>
            <a:r>
              <a:rPr lang="ru-RU" i="1" dirty="0"/>
              <a:t>, </a:t>
            </a:r>
            <a:r>
              <a:rPr lang="ru-RU" i="1" dirty="0" err="1"/>
              <a:t>образним</a:t>
            </a:r>
            <a:r>
              <a:rPr lang="ru-RU" i="1" dirty="0"/>
              <a:t> </a:t>
            </a:r>
            <a:r>
              <a:rPr lang="ru-RU" i="1" dirty="0" smtClean="0"/>
              <a:t>;</a:t>
            </a:r>
          </a:p>
          <a:p>
            <a:r>
              <a:rPr lang="ru-RU" i="1" dirty="0" err="1"/>
              <a:t>довірливого</a:t>
            </a:r>
            <a:r>
              <a:rPr lang="ru-RU" i="1" dirty="0"/>
              <a:t> й </a:t>
            </a:r>
            <a:r>
              <a:rPr lang="ru-RU" i="1" dirty="0" err="1"/>
              <a:t>відкритого</a:t>
            </a:r>
            <a:r>
              <a:rPr lang="ru-RU" i="1" dirty="0"/>
              <a:t> </a:t>
            </a:r>
            <a:r>
              <a:rPr lang="ru-RU" i="1" dirty="0" err="1"/>
              <a:t>спілкування</a:t>
            </a:r>
            <a:r>
              <a:rPr lang="ru-RU" i="1" dirty="0"/>
              <a:t>, </a:t>
            </a:r>
            <a:r>
              <a:rPr lang="ru-RU" i="1" dirty="0" err="1"/>
              <a:t>базованого</a:t>
            </a:r>
            <a:r>
              <a:rPr lang="ru-RU" i="1" dirty="0"/>
              <a:t> на </a:t>
            </a:r>
            <a:r>
              <a:rPr lang="ru-RU" i="1" dirty="0" err="1"/>
              <a:t>гуманізмі</a:t>
            </a:r>
            <a:r>
              <a:rPr lang="ru-RU" i="1" dirty="0"/>
              <a:t>, </a:t>
            </a:r>
            <a:r>
              <a:rPr lang="ru-RU" i="1" dirty="0" err="1"/>
              <a:t>доброзичливості</a:t>
            </a:r>
            <a:r>
              <a:rPr lang="ru-RU" i="1" dirty="0"/>
              <a:t>, </a:t>
            </a:r>
            <a:r>
              <a:rPr lang="ru-RU" i="1" dirty="0" err="1"/>
              <a:t>готовності</a:t>
            </a:r>
            <a:r>
              <a:rPr lang="ru-RU" i="1" dirty="0"/>
              <a:t> до </a:t>
            </a:r>
            <a:r>
              <a:rPr lang="ru-RU" i="1" dirty="0" err="1"/>
              <a:t>взаємодії</a:t>
            </a:r>
            <a:r>
              <a:rPr lang="ru-RU" i="1" dirty="0"/>
              <a:t>; </a:t>
            </a:r>
            <a:endParaRPr lang="ru-RU" i="1" dirty="0" smtClean="0"/>
          </a:p>
          <a:p>
            <a:r>
              <a:rPr lang="ru-RU" i="1" dirty="0" err="1"/>
              <a:t>конфіденційності</a:t>
            </a:r>
            <a:r>
              <a:rPr lang="ru-RU" i="1" dirty="0"/>
              <a:t> </a:t>
            </a:r>
            <a:r>
              <a:rPr lang="ru-RU" i="1" dirty="0" smtClean="0"/>
              <a:t>;</a:t>
            </a:r>
          </a:p>
          <a:p>
            <a:r>
              <a:rPr lang="ru-RU" i="1" dirty="0"/>
              <a:t>«тут і </a:t>
            </a:r>
            <a:r>
              <a:rPr lang="ru-RU" i="1" dirty="0" err="1"/>
              <a:t>тепер</a:t>
            </a:r>
            <a:r>
              <a:rPr lang="ru-RU" i="1" dirty="0" smtClean="0"/>
              <a:t>»;</a:t>
            </a:r>
          </a:p>
          <a:p>
            <a:r>
              <a:rPr lang="ru-RU" i="1" dirty="0" err="1"/>
              <a:t>дослідницької</a:t>
            </a:r>
            <a:r>
              <a:rPr lang="ru-RU" i="1" dirty="0"/>
              <a:t> </a:t>
            </a:r>
            <a:r>
              <a:rPr lang="ru-RU" i="1" dirty="0" err="1"/>
              <a:t>позиції</a:t>
            </a:r>
            <a:r>
              <a:rPr lang="ru-RU" i="1" dirty="0"/>
              <a:t> </a:t>
            </a:r>
            <a:r>
              <a:rPr lang="ru-RU" i="1" dirty="0" smtClean="0"/>
              <a:t>;</a:t>
            </a:r>
          </a:p>
          <a:p>
            <a:r>
              <a:rPr lang="ru-RU" i="1" dirty="0" err="1"/>
              <a:t>об’єктивізації</a:t>
            </a:r>
            <a:r>
              <a:rPr lang="ru-RU" i="1" dirty="0"/>
              <a:t> </a:t>
            </a:r>
            <a:r>
              <a:rPr lang="ru-RU" i="1" dirty="0" err="1" smtClean="0"/>
              <a:t>поведінки</a:t>
            </a:r>
            <a:r>
              <a:rPr lang="ru-RU" i="1" dirty="0"/>
              <a:t>;</a:t>
            </a:r>
            <a:endParaRPr lang="ru-RU" i="1" dirty="0" smtClean="0"/>
          </a:p>
          <a:p>
            <a:r>
              <a:rPr lang="ru-RU" i="1" dirty="0" err="1"/>
              <a:t>партнерського</a:t>
            </a:r>
            <a:r>
              <a:rPr lang="ru-RU" i="1" dirty="0"/>
              <a:t> </a:t>
            </a:r>
            <a:r>
              <a:rPr lang="ru-RU" i="1" dirty="0" err="1" smtClean="0"/>
              <a:t>спілкування</a:t>
            </a:r>
            <a:r>
              <a:rPr lang="ru-RU" i="1" dirty="0"/>
              <a:t>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8312451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151</TotalTime>
  <Words>814</Words>
  <Application>Microsoft Office PowerPoint</Application>
  <PresentationFormat>Широкоэкранный</PresentationFormat>
  <Paragraphs>109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Garamond</vt:lpstr>
      <vt:lpstr>Натуральные материалы</vt:lpstr>
      <vt:lpstr>ТЕХНОЛОГІЯ ТРЕНІНГУ </vt:lpstr>
      <vt:lpstr>Презентация PowerPoint</vt:lpstr>
      <vt:lpstr>Презентация PowerPoint</vt:lpstr>
      <vt:lpstr>Функції тренінгу</vt:lpstr>
      <vt:lpstr>Складові тренінгового процесу : </vt:lpstr>
      <vt:lpstr>В основу тренінгів покладено : </vt:lpstr>
      <vt:lpstr>Презентация PowerPoint</vt:lpstr>
      <vt:lpstr>Серед основних процедур тренінгу виділяють:</vt:lpstr>
      <vt:lpstr>Принципи тренінгової роботи:</vt:lpstr>
      <vt:lpstr>Види тренінгів</vt:lpstr>
      <vt:lpstr>Презентация PowerPoint</vt:lpstr>
      <vt:lpstr>Особливості навчання студентів і рекомендації щодо проведення тренінгу : </vt:lpstr>
      <vt:lpstr>Презентация PowerPoint</vt:lpstr>
      <vt:lpstr>Презентация PowerPoint</vt:lpstr>
      <vt:lpstr>Презентация PowerPoint</vt:lpstr>
      <vt:lpstr>Презентация PowerPoint</vt:lpstr>
      <vt:lpstr>Вирішення поставлених завдань під час проведення тренінгів стає успішним за умови реалізації супервізорської практики </vt:lpstr>
      <vt:lpstr>Підбиття підсумків тренінгу (тренінгової сесії)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Інтерактивні технології навчання</dc:title>
  <dc:creator>Ирусик</dc:creator>
  <cp:lastModifiedBy>Ирусик</cp:lastModifiedBy>
  <cp:revision>42</cp:revision>
  <dcterms:created xsi:type="dcterms:W3CDTF">2023-03-14T08:41:47Z</dcterms:created>
  <dcterms:modified xsi:type="dcterms:W3CDTF">2023-04-25T12:53:07Z</dcterms:modified>
</cp:coreProperties>
</file>