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6332"/>
    <a:srgbClr val="D5DD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6" autoAdjust="0"/>
    <p:restoredTop sz="94660"/>
  </p:normalViewPr>
  <p:slideViewPr>
    <p:cSldViewPr snapToGrid="0">
      <p:cViewPr varScale="1">
        <p:scale>
          <a:sx n="78" d="100"/>
          <a:sy n="78" d="100"/>
        </p:scale>
        <p:origin x="85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4A68DD27-15CF-473E-BE3B-0B2CB8FA0F09}" type="datetimeFigureOut">
              <a:rPr lang="ru-RU" smtClean="0"/>
              <a:t>17.04.2023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5872794-54C4-482B-BED8-424991D3696A}" type="slidenum">
              <a:rPr lang="ru-RU" smtClean="0"/>
              <a:t>‹№›</a:t>
            </a:fld>
            <a:endParaRPr lang="ru-RU"/>
          </a:p>
        </p:txBody>
      </p:sp>
    </p:spTree>
    <p:extLst>
      <p:ext uri="{BB962C8B-B14F-4D97-AF65-F5344CB8AC3E}">
        <p14:creationId xmlns:p14="http://schemas.microsoft.com/office/powerpoint/2010/main" val="27733671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68DD27-15CF-473E-BE3B-0B2CB8FA0F09}" type="datetimeFigureOut">
              <a:rPr lang="ru-RU" smtClean="0"/>
              <a:t>17.04.2023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872794-54C4-482B-BED8-424991D3696A}" type="slidenum">
              <a:rPr lang="ru-RU" smtClean="0"/>
              <a:t>‹№›</a:t>
            </a:fld>
            <a:endParaRPr lang="ru-RU"/>
          </a:p>
        </p:txBody>
      </p:sp>
    </p:spTree>
    <p:extLst>
      <p:ext uri="{BB962C8B-B14F-4D97-AF65-F5344CB8AC3E}">
        <p14:creationId xmlns:p14="http://schemas.microsoft.com/office/powerpoint/2010/main" val="335364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68DD27-15CF-473E-BE3B-0B2CB8FA0F09}" type="datetimeFigureOut">
              <a:rPr lang="ru-RU" smtClean="0"/>
              <a:t>17.04.2023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872794-54C4-482B-BED8-424991D3696A}" type="slidenum">
              <a:rPr lang="ru-RU" smtClean="0"/>
              <a:t>‹№›</a:t>
            </a:fld>
            <a:endParaRPr lang="ru-RU"/>
          </a:p>
        </p:txBody>
      </p:sp>
    </p:spTree>
    <p:extLst>
      <p:ext uri="{BB962C8B-B14F-4D97-AF65-F5344CB8AC3E}">
        <p14:creationId xmlns:p14="http://schemas.microsoft.com/office/powerpoint/2010/main" val="245450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A68DD27-15CF-473E-BE3B-0B2CB8FA0F09}" type="datetimeFigureOut">
              <a:rPr lang="ru-RU" smtClean="0"/>
              <a:t>17.04.2023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5872794-54C4-482B-BED8-424991D3696A}" type="slidenum">
              <a:rPr lang="ru-RU" smtClean="0"/>
              <a:t>‹№›</a:t>
            </a:fld>
            <a:endParaRPr lang="ru-RU"/>
          </a:p>
        </p:txBody>
      </p:sp>
    </p:spTree>
    <p:extLst>
      <p:ext uri="{BB962C8B-B14F-4D97-AF65-F5344CB8AC3E}">
        <p14:creationId xmlns:p14="http://schemas.microsoft.com/office/powerpoint/2010/main" val="87976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4A68DD27-15CF-473E-BE3B-0B2CB8FA0F09}" type="datetimeFigureOut">
              <a:rPr lang="ru-RU" smtClean="0"/>
              <a:t>17.04.2023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5872794-54C4-482B-BED8-424991D3696A}" type="slidenum">
              <a:rPr lang="ru-RU" smtClean="0"/>
              <a:t>‹№›</a:t>
            </a:fld>
            <a:endParaRPr lang="ru-RU"/>
          </a:p>
        </p:txBody>
      </p:sp>
    </p:spTree>
    <p:extLst>
      <p:ext uri="{BB962C8B-B14F-4D97-AF65-F5344CB8AC3E}">
        <p14:creationId xmlns:p14="http://schemas.microsoft.com/office/powerpoint/2010/main" val="28546299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4A68DD27-15CF-473E-BE3B-0B2CB8FA0F09}" type="datetimeFigureOut">
              <a:rPr lang="ru-RU" smtClean="0"/>
              <a:t>17.04.2023</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D5872794-54C4-482B-BED8-424991D3696A}" type="slidenum">
              <a:rPr lang="ru-RU" smtClean="0"/>
              <a:t>‹№›</a:t>
            </a:fld>
            <a:endParaRPr lang="ru-RU"/>
          </a:p>
        </p:txBody>
      </p:sp>
    </p:spTree>
    <p:extLst>
      <p:ext uri="{BB962C8B-B14F-4D97-AF65-F5344CB8AC3E}">
        <p14:creationId xmlns:p14="http://schemas.microsoft.com/office/powerpoint/2010/main" val="130762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4A68DD27-15CF-473E-BE3B-0B2CB8FA0F09}" type="datetimeFigureOut">
              <a:rPr lang="ru-RU" smtClean="0"/>
              <a:t>17.04.2023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5872794-54C4-482B-BED8-424991D3696A}"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95203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A68DD27-15CF-473E-BE3B-0B2CB8FA0F09}" type="datetimeFigureOut">
              <a:rPr lang="ru-RU" smtClean="0"/>
              <a:t>17.04.2023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5872794-54C4-482B-BED8-424991D3696A}" type="slidenum">
              <a:rPr lang="ru-RU" smtClean="0"/>
              <a:t>‹№›</a:t>
            </a:fld>
            <a:endParaRPr lang="ru-RU"/>
          </a:p>
        </p:txBody>
      </p:sp>
    </p:spTree>
    <p:extLst>
      <p:ext uri="{BB962C8B-B14F-4D97-AF65-F5344CB8AC3E}">
        <p14:creationId xmlns:p14="http://schemas.microsoft.com/office/powerpoint/2010/main" val="283673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8DD27-15CF-473E-BE3B-0B2CB8FA0F09}" type="datetimeFigureOut">
              <a:rPr lang="ru-RU" smtClean="0"/>
              <a:t>17.04.2023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5872794-54C4-482B-BED8-424991D3696A}" type="slidenum">
              <a:rPr lang="ru-RU" smtClean="0"/>
              <a:t>‹№›</a:t>
            </a:fld>
            <a:endParaRPr lang="ru-RU"/>
          </a:p>
        </p:txBody>
      </p:sp>
    </p:spTree>
    <p:extLst>
      <p:ext uri="{BB962C8B-B14F-4D97-AF65-F5344CB8AC3E}">
        <p14:creationId xmlns:p14="http://schemas.microsoft.com/office/powerpoint/2010/main" val="54270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4A68DD27-15CF-473E-BE3B-0B2CB8FA0F09}" type="datetimeFigureOut">
              <a:rPr lang="ru-RU" smtClean="0"/>
              <a:t>17.04.2023</a:t>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D5872794-54C4-482B-BED8-424991D3696A}" type="slidenum">
              <a:rPr lang="ru-RU" smtClean="0"/>
              <a:t>‹№›</a:t>
            </a:fld>
            <a:endParaRPr lang="ru-RU"/>
          </a:p>
        </p:txBody>
      </p:sp>
    </p:spTree>
    <p:extLst>
      <p:ext uri="{BB962C8B-B14F-4D97-AF65-F5344CB8AC3E}">
        <p14:creationId xmlns:p14="http://schemas.microsoft.com/office/powerpoint/2010/main" val="91556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A68DD27-15CF-473E-BE3B-0B2CB8FA0F09}" type="datetimeFigureOut">
              <a:rPr lang="ru-RU" smtClean="0"/>
              <a:t>17.04.2023</a:t>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0" name="Slide Number Placeholder 9"/>
          <p:cNvSpPr>
            <a:spLocks noGrp="1"/>
          </p:cNvSpPr>
          <p:nvPr>
            <p:ph type="sldNum" sz="quarter" idx="12"/>
          </p:nvPr>
        </p:nvSpPr>
        <p:spPr/>
        <p:txBody>
          <a:bodyPr/>
          <a:lstStyle/>
          <a:p>
            <a:fld id="{D5872794-54C4-482B-BED8-424991D3696A}" type="slidenum">
              <a:rPr lang="ru-RU" smtClean="0"/>
              <a:t>‹№›</a:t>
            </a:fld>
            <a:endParaRPr lang="ru-RU"/>
          </a:p>
        </p:txBody>
      </p:sp>
    </p:spTree>
    <p:extLst>
      <p:ext uri="{BB962C8B-B14F-4D97-AF65-F5344CB8AC3E}">
        <p14:creationId xmlns:p14="http://schemas.microsoft.com/office/powerpoint/2010/main" val="42858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A68DD27-15CF-473E-BE3B-0B2CB8FA0F09}" type="datetimeFigureOut">
              <a:rPr lang="ru-RU" smtClean="0"/>
              <a:t>17.04.2023</a:t>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872794-54C4-482B-BED8-424991D3696A}" type="slidenum">
              <a:rPr lang="ru-RU" smtClean="0"/>
              <a:t>‹№›</a:t>
            </a:fld>
            <a:endParaRPr lang="ru-RU"/>
          </a:p>
        </p:txBody>
      </p:sp>
    </p:spTree>
    <p:extLst>
      <p:ext uri="{BB962C8B-B14F-4D97-AF65-F5344CB8AC3E}">
        <p14:creationId xmlns:p14="http://schemas.microsoft.com/office/powerpoint/2010/main" val="39036354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6.wdp"/></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6.wdp"/></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F448E7-CC47-A712-FFA2-1310438AC2E6}"/>
              </a:ext>
            </a:extLst>
          </p:cNvPr>
          <p:cNvSpPr>
            <a:spLocks noGrp="1"/>
          </p:cNvSpPr>
          <p:nvPr>
            <p:ph type="ctrTitle"/>
          </p:nvPr>
        </p:nvSpPr>
        <p:spPr>
          <a:xfrm>
            <a:off x="1600200" y="2386744"/>
            <a:ext cx="8991600" cy="2332740"/>
          </a:xfrm>
        </p:spPr>
        <p:txBody>
          <a:bodyPr>
            <a:normAutofit fontScale="90000"/>
          </a:bodyPr>
          <a:lstStyle/>
          <a:p>
            <a:r>
              <a:rPr lang="uk-UA" dirty="0"/>
              <a:t>Лекція №10</a:t>
            </a:r>
            <a:br>
              <a:rPr lang="uk-UA" dirty="0"/>
            </a:br>
            <a:r>
              <a:rPr lang="uk-UA" dirty="0"/>
              <a:t>«Забезпечення рухової активності в повсякденному житті дітей»</a:t>
            </a:r>
          </a:p>
        </p:txBody>
      </p:sp>
    </p:spTree>
    <p:extLst>
      <p:ext uri="{BB962C8B-B14F-4D97-AF65-F5344CB8AC3E}">
        <p14:creationId xmlns:p14="http://schemas.microsoft.com/office/powerpoint/2010/main" val="4166151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6455D-6FA6-3CD9-0A81-9909A04E4DAB}"/>
              </a:ext>
            </a:extLst>
          </p:cNvPr>
          <p:cNvSpPr txBox="1"/>
          <p:nvPr/>
        </p:nvSpPr>
        <p:spPr>
          <a:xfrm>
            <a:off x="2341169" y="668788"/>
            <a:ext cx="9408379" cy="6309420"/>
          </a:xfrm>
          <a:prstGeom prst="rect">
            <a:avLst/>
          </a:prstGeom>
          <a:noFill/>
        </p:spPr>
        <p:txBody>
          <a:bodyPr wrap="square">
            <a:spAutoFit/>
          </a:bodyPr>
          <a:lstStyle/>
          <a:p>
            <a:pPr marL="142240" marR="358775" indent="449580" algn="just"/>
            <a:r>
              <a:rPr lang="uk-UA" sz="2000" dirty="0">
                <a:effectLst/>
                <a:latin typeface="Times New Roman" panose="02020603050405020304" pitchFamily="18" charset="0"/>
                <a:ea typeface="Times New Roman" panose="02020603050405020304" pitchFamily="18" charset="0"/>
              </a:rPr>
              <a:t>Одним з важливих факторів росту та розвитку організму дитини є задоволення її органічної потреби в рухах (</a:t>
            </a:r>
            <a:r>
              <a:rPr lang="uk-UA" sz="2000" dirty="0" err="1">
                <a:effectLst/>
                <a:latin typeface="Times New Roman" panose="02020603050405020304" pitchFamily="18" charset="0"/>
                <a:ea typeface="Times New Roman" panose="02020603050405020304" pitchFamily="18" charset="0"/>
              </a:rPr>
              <a:t>кінезофілія</a:t>
            </a:r>
            <a:r>
              <a:rPr lang="uk-UA" sz="2000" dirty="0">
                <a:effectLst/>
                <a:latin typeface="Times New Roman" panose="02020603050405020304" pitchFamily="18" charset="0"/>
                <a:ea typeface="Times New Roman" panose="02020603050405020304" pitchFamily="18" charset="0"/>
              </a:rPr>
              <a:t>). Завдяки </a:t>
            </a:r>
            <a:r>
              <a:rPr lang="uk-UA" sz="2000" dirty="0" err="1">
                <a:effectLst/>
                <a:latin typeface="Times New Roman" panose="02020603050405020304" pitchFamily="18" charset="0"/>
                <a:ea typeface="Times New Roman" panose="02020603050405020304" pitchFamily="18" charset="0"/>
              </a:rPr>
              <a:t>кінезофілії</a:t>
            </a:r>
            <a:r>
              <a:rPr lang="uk-UA" sz="2000" dirty="0">
                <a:effectLst/>
                <a:latin typeface="Times New Roman" panose="02020603050405020304" pitchFamily="18" charset="0"/>
                <a:ea typeface="Times New Roman" panose="02020603050405020304" pitchFamily="18" charset="0"/>
              </a:rPr>
              <a:t> дитина намагається «Все зробити сама» (М.Р. </a:t>
            </a:r>
            <a:r>
              <a:rPr lang="uk-UA" sz="2000" dirty="0" err="1">
                <a:effectLst/>
                <a:latin typeface="Times New Roman" panose="02020603050405020304" pitchFamily="18" charset="0"/>
                <a:ea typeface="Times New Roman" panose="02020603050405020304" pitchFamily="18" charset="0"/>
              </a:rPr>
              <a:t>Могендович</a:t>
            </a:r>
            <a:r>
              <a:rPr lang="uk-UA" sz="2000" dirty="0">
                <a:effectLst/>
                <a:latin typeface="Times New Roman" panose="02020603050405020304" pitchFamily="18" charset="0"/>
                <a:ea typeface="Times New Roman" panose="02020603050405020304" pitchFamily="18" charset="0"/>
              </a:rPr>
              <a:t>). Ступінь </a:t>
            </a:r>
            <a:r>
              <a:rPr lang="uk-UA" sz="2000" dirty="0" err="1">
                <a:effectLst/>
                <a:latin typeface="Times New Roman" panose="02020603050405020304" pitchFamily="18" charset="0"/>
                <a:ea typeface="Times New Roman" panose="02020603050405020304" pitchFamily="18" charset="0"/>
              </a:rPr>
              <a:t>кінезофілії</a:t>
            </a:r>
            <a:r>
              <a:rPr lang="uk-UA" sz="2000" dirty="0">
                <a:effectLst/>
                <a:latin typeface="Times New Roman" panose="02020603050405020304" pitchFamily="18" charset="0"/>
                <a:ea typeface="Times New Roman" panose="02020603050405020304" pitchFamily="18" charset="0"/>
              </a:rPr>
              <a:t> має як індивідуальні, так і вікові відмінності. Виникаючи у грудному віці, вона значно підвищується у подальші роки і виявляється у дошкільника в різноманітних іграх, елементах праці, фізичних вправах та постійній потребі в руках у період його неспання.</a:t>
            </a:r>
          </a:p>
          <a:p>
            <a:pPr marL="142240" marR="363855" indent="449580" algn="just"/>
            <a:r>
              <a:rPr lang="uk-UA" sz="2000" dirty="0">
                <a:effectLst/>
                <a:latin typeface="Times New Roman" panose="02020603050405020304" pitchFamily="18" charset="0"/>
                <a:ea typeface="Times New Roman" panose="02020603050405020304" pitchFamily="18" charset="0"/>
              </a:rPr>
              <a:t>Однак однієї природної потреби дитини в руках недостатньо, її необхідно спрямовувати у напрямку, який передбачає використання системи фізичних вправ, що різнобічно впливають на її організм. При цьому </a:t>
            </a:r>
            <a:r>
              <a:rPr lang="uk-UA" sz="2000" dirty="0" err="1">
                <a:effectLst/>
                <a:latin typeface="Times New Roman" panose="02020603050405020304" pitchFamily="18" charset="0"/>
                <a:ea typeface="Times New Roman" panose="02020603050405020304" pitchFamily="18" charset="0"/>
              </a:rPr>
              <a:t>кінезофілія</a:t>
            </a:r>
            <a:r>
              <a:rPr lang="uk-UA" sz="2000" dirty="0">
                <a:effectLst/>
                <a:latin typeface="Times New Roman" panose="02020603050405020304" pitchFamily="18" charset="0"/>
                <a:ea typeface="Times New Roman" panose="02020603050405020304" pitchFamily="18" charset="0"/>
              </a:rPr>
              <a:t>, яка перетворена у свідому потребу дитини у рухах, дає можливість вирішити важливе завдання фізичного виховання підростаючих поколінь, яке особливої гостроти набуває у</a:t>
            </a:r>
            <a:r>
              <a:rPr lang="uk-UA" sz="2000" spc="-18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наш час, запровадження систематичних занять фізичною культурою у повсякденний побут кожної</a:t>
            </a:r>
            <a:r>
              <a:rPr lang="uk-UA" sz="2000" spc="-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людини.</a:t>
            </a:r>
          </a:p>
          <a:p>
            <a:pPr marL="142240" marR="356235" indent="449580" algn="just"/>
            <a:r>
              <a:rPr lang="uk-UA" sz="2000" dirty="0">
                <a:effectLst/>
                <a:latin typeface="Times New Roman" panose="02020603050405020304" pitchFamily="18" charset="0"/>
                <a:ea typeface="Times New Roman" panose="02020603050405020304" pitchFamily="18" charset="0"/>
              </a:rPr>
              <a:t>Однак рухова активність дошкільнят повинна мати свої межі, оптимальні для кожної вікової групи. Численними дослідженнями (А.В. </a:t>
            </a:r>
            <a:r>
              <a:rPr lang="uk-UA" sz="2000" dirty="0" err="1">
                <a:effectLst/>
                <a:latin typeface="Times New Roman" panose="02020603050405020304" pitchFamily="18" charset="0"/>
                <a:ea typeface="Times New Roman" panose="02020603050405020304" pitchFamily="18" charset="0"/>
              </a:rPr>
              <a:t>Коробков</a:t>
            </a:r>
            <a:r>
              <a:rPr lang="uk-UA" sz="2000" dirty="0">
                <a:effectLst/>
                <a:latin typeface="Times New Roman" panose="02020603050405020304" pitchFamily="18" charset="0"/>
                <a:ea typeface="Times New Roman" panose="02020603050405020304" pitchFamily="18" charset="0"/>
              </a:rPr>
              <a:t>, Б.О. </a:t>
            </a:r>
            <a:r>
              <a:rPr lang="uk-UA" sz="2000" dirty="0" err="1">
                <a:effectLst/>
                <a:latin typeface="Times New Roman" panose="02020603050405020304" pitchFamily="18" charset="0"/>
                <a:ea typeface="Times New Roman" panose="02020603050405020304" pitchFamily="18" charset="0"/>
              </a:rPr>
              <a:t>Нікітюк</a:t>
            </a:r>
            <a:r>
              <a:rPr lang="uk-UA" sz="2000" dirty="0">
                <a:effectLst/>
                <a:latin typeface="Times New Roman" panose="02020603050405020304" pitchFamily="18" charset="0"/>
                <a:ea typeface="Times New Roman" panose="02020603050405020304" pitchFamily="18" charset="0"/>
              </a:rPr>
              <a:t>, О.Г. </a:t>
            </a:r>
            <a:r>
              <a:rPr lang="uk-UA" sz="2000" dirty="0" err="1">
                <a:effectLst/>
                <a:latin typeface="Times New Roman" panose="02020603050405020304" pitchFamily="18" charset="0"/>
                <a:ea typeface="Times New Roman" panose="02020603050405020304" pitchFamily="18" charset="0"/>
              </a:rPr>
              <a:t>Сухарєв</a:t>
            </a:r>
            <a:r>
              <a:rPr lang="uk-UA" sz="2000" dirty="0">
                <a:effectLst/>
                <a:latin typeface="Times New Roman" panose="02020603050405020304" pitchFamily="18" charset="0"/>
                <a:ea typeface="Times New Roman" panose="02020603050405020304" pitchFamily="18" charset="0"/>
              </a:rPr>
              <a:t> та ін.) встановлено, що як недостатня, так і занадто велика рухова активність призводить до негативних змін у стані організму дитини.</a:t>
            </a:r>
          </a:p>
          <a:p>
            <a:pPr algn="just"/>
            <a:endParaRPr lang="uk-UA" sz="2400" dirty="0"/>
          </a:p>
        </p:txBody>
      </p:sp>
    </p:spTree>
    <p:extLst>
      <p:ext uri="{BB962C8B-B14F-4D97-AF65-F5344CB8AC3E}">
        <p14:creationId xmlns:p14="http://schemas.microsoft.com/office/powerpoint/2010/main" val="1626927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024F7-714E-953E-4C41-DE5D277938EA}"/>
              </a:ext>
            </a:extLst>
          </p:cNvPr>
          <p:cNvSpPr txBox="1"/>
          <p:nvPr/>
        </p:nvSpPr>
        <p:spPr>
          <a:xfrm>
            <a:off x="1821880" y="407102"/>
            <a:ext cx="8157861" cy="5006499"/>
          </a:xfrm>
          <a:prstGeom prst="rect">
            <a:avLst/>
          </a:prstGeom>
          <a:noFill/>
        </p:spPr>
        <p:txBody>
          <a:bodyPr wrap="square">
            <a:spAutoFit/>
          </a:bodyPr>
          <a:lstStyle/>
          <a:p>
            <a:pPr marL="142240" marR="363220" indent="449580" algn="just"/>
            <a:r>
              <a:rPr lang="uk-UA" sz="2800" dirty="0"/>
              <a:t>	</a:t>
            </a:r>
            <a:r>
              <a:rPr lang="uk-UA" sz="2000" dirty="0">
                <a:effectLst/>
                <a:latin typeface="Times New Roman" panose="02020603050405020304" pitchFamily="18" charset="0"/>
                <a:ea typeface="Times New Roman" panose="02020603050405020304" pitchFamily="18" charset="0"/>
              </a:rPr>
              <a:t>Для низької рухової активності (</a:t>
            </a:r>
            <a:r>
              <a:rPr lang="uk-UA" sz="2000" dirty="0" err="1">
                <a:effectLst/>
                <a:latin typeface="Times New Roman" panose="02020603050405020304" pitchFamily="18" charset="0"/>
                <a:ea typeface="Times New Roman" panose="02020603050405020304" pitchFamily="18" charset="0"/>
              </a:rPr>
              <a:t>гіпокенезії</a:t>
            </a:r>
            <a:r>
              <a:rPr lang="uk-UA" sz="2000" dirty="0">
                <a:effectLst/>
                <a:latin typeface="Times New Roman" panose="02020603050405020304" pitchFamily="18" charset="0"/>
                <a:ea typeface="Times New Roman" panose="02020603050405020304" pitchFamily="18" charset="0"/>
              </a:rPr>
              <a:t>) характерні недоліки, пов'язані з </a:t>
            </a:r>
            <a:r>
              <a:rPr lang="uk-UA" sz="2000" dirty="0" err="1">
                <a:effectLst/>
                <a:latin typeface="Times New Roman" panose="02020603050405020304" pitchFamily="18" charset="0"/>
                <a:ea typeface="Times New Roman" panose="02020603050405020304" pitchFamily="18" charset="0"/>
              </a:rPr>
              <a:t>локомоторикою</a:t>
            </a:r>
            <a:r>
              <a:rPr lang="uk-UA" sz="2000" dirty="0">
                <a:effectLst/>
                <a:latin typeface="Times New Roman" panose="02020603050405020304" pitchFamily="18" charset="0"/>
                <a:ea typeface="Times New Roman" panose="02020603050405020304" pitchFamily="18" charset="0"/>
              </a:rPr>
              <a:t> дитини, порушенням регуляції обмінних процесів та ін. Під впливом режиму занадто рухової активності (</a:t>
            </a:r>
            <a:r>
              <a:rPr lang="uk-UA" sz="2000" dirty="0" err="1">
                <a:effectLst/>
                <a:latin typeface="Times New Roman" panose="02020603050405020304" pitchFamily="18" charset="0"/>
                <a:ea typeface="Times New Roman" panose="02020603050405020304" pitchFamily="18" charset="0"/>
              </a:rPr>
              <a:t>гіперкенезії</a:t>
            </a:r>
            <a:r>
              <a:rPr lang="uk-UA" sz="2000" dirty="0">
                <a:effectLst/>
                <a:latin typeface="Times New Roman" panose="02020603050405020304" pitchFamily="18" charset="0"/>
                <a:ea typeface="Times New Roman" panose="02020603050405020304" pitchFamily="18" charset="0"/>
              </a:rPr>
              <a:t>) також ігнорується принцип оптимального фізіологічного навантаження, що може викликати перш за все перенапруження серцево-судинної системи і негативно позначається на розвитку організму дошкільника.</a:t>
            </a:r>
          </a:p>
          <a:p>
            <a:pPr marL="142240" marR="360680" indent="449580" algn="just"/>
            <a:r>
              <a:rPr lang="uk-UA" sz="2000" dirty="0">
                <a:effectLst/>
                <a:latin typeface="Times New Roman" panose="02020603050405020304" pitchFamily="18" charset="0"/>
                <a:ea typeface="Times New Roman" panose="02020603050405020304" pitchFamily="18" charset="0"/>
              </a:rPr>
              <a:t>Тому для дитини доступний певний діапазон рівня рухової активності, середина якого є оптимальною для зміцнення здоров'я, а крайні межі виявляються несприятливими. Якщо фізичні навантаження, пов'язані з руховою активністю</a:t>
            </a:r>
          </a:p>
          <a:p>
            <a:pPr marL="142240" marR="363855" indent="449580" algn="just">
              <a:spcBef>
                <a:spcPts val="375"/>
              </a:spcBef>
              <a:spcAft>
                <a:spcPts val="0"/>
              </a:spcAft>
            </a:pPr>
            <a:r>
              <a:rPr lang="uk-UA" sz="2000" dirty="0">
                <a:effectLst/>
                <a:latin typeface="Times New Roman" panose="02020603050405020304" pitchFamily="18" charset="0"/>
                <a:ea typeface="Times New Roman" panose="02020603050405020304" pitchFamily="18" charset="0"/>
              </a:rPr>
              <a:t>дитини, виходять за оптимальні межі (</a:t>
            </a:r>
            <a:r>
              <a:rPr lang="uk-UA" sz="2000" dirty="0" err="1">
                <a:effectLst/>
                <a:latin typeface="Times New Roman" panose="02020603050405020304" pitchFamily="18" charset="0"/>
                <a:ea typeface="Times New Roman" panose="02020603050405020304" pitchFamily="18" charset="0"/>
              </a:rPr>
              <a:t>гіперкенезія</a:t>
            </a:r>
            <a:r>
              <a:rPr lang="uk-UA" sz="2000" dirty="0">
                <a:effectLst/>
                <a:latin typeface="Times New Roman" panose="02020603050405020304" pitchFamily="18" charset="0"/>
                <a:ea typeface="Times New Roman" panose="02020603050405020304" pitchFamily="18" charset="0"/>
              </a:rPr>
              <a:t> або гіподинамія), вони можуть призвести до негативних змін в організмі, а також до дисгармонії у фізичному розвитку дітей.</a:t>
            </a:r>
          </a:p>
          <a:p>
            <a:pPr algn="just"/>
            <a:endParaRPr lang="uk-UA" sz="2800" dirty="0"/>
          </a:p>
        </p:txBody>
      </p:sp>
      <p:pic>
        <p:nvPicPr>
          <p:cNvPr id="6" name="Рисунок 5">
            <a:extLst>
              <a:ext uri="{FF2B5EF4-FFF2-40B4-BE49-F238E27FC236}">
                <a16:creationId xmlns:a16="http://schemas.microsoft.com/office/drawing/2014/main" id="{D8052284-423E-BA1B-B95E-70F294892C6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9137" y1="29073" x2="39137" y2="29073"/>
                        <a14:foregroundMark x1="53035" y1="32748" x2="53035" y2="32748"/>
                        <a14:foregroundMark x1="46326" y1="50639" x2="46326" y2="50639"/>
                        <a14:foregroundMark x1="44888" y1="49361" x2="44888" y2="49361"/>
                        <a14:foregroundMark x1="52396" y1="50799" x2="52396" y2="50799"/>
                        <a14:foregroundMark x1="51438" y1="30351" x2="51438" y2="30351"/>
                        <a14:backgroundMark x1="56070" y1="53514" x2="56070" y2="53514"/>
                        <a14:backgroundMark x1="42652" y1="41534" x2="42652" y2="41534"/>
                      </a14:backgroundRemoval>
                    </a14:imgEffect>
                  </a14:imgLayer>
                </a14:imgProps>
              </a:ext>
            </a:extLst>
          </a:blip>
          <a:stretch>
            <a:fillRect/>
          </a:stretch>
        </p:blipFill>
        <p:spPr>
          <a:xfrm>
            <a:off x="9596284" y="3931174"/>
            <a:ext cx="2421615" cy="2421615"/>
          </a:xfrm>
          <a:prstGeom prst="rect">
            <a:avLst/>
          </a:prstGeom>
        </p:spPr>
      </p:pic>
    </p:spTree>
    <p:extLst>
      <p:ext uri="{BB962C8B-B14F-4D97-AF65-F5344CB8AC3E}">
        <p14:creationId xmlns:p14="http://schemas.microsoft.com/office/powerpoint/2010/main" val="105190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6455D-6FA6-3CD9-0A81-9909A04E4DAB}"/>
              </a:ext>
            </a:extLst>
          </p:cNvPr>
          <p:cNvSpPr txBox="1"/>
          <p:nvPr/>
        </p:nvSpPr>
        <p:spPr>
          <a:xfrm>
            <a:off x="1800395" y="175545"/>
            <a:ext cx="10126134" cy="6506909"/>
          </a:xfrm>
          <a:prstGeom prst="rect">
            <a:avLst/>
          </a:prstGeom>
          <a:noFill/>
        </p:spPr>
        <p:txBody>
          <a:bodyPr wrap="square">
            <a:spAutoFit/>
          </a:bodyPr>
          <a:lstStyle/>
          <a:p>
            <a:pPr marL="142240" marR="360680" indent="449580" algn="just"/>
            <a:r>
              <a:rPr lang="uk-UA" sz="1800" dirty="0">
                <a:effectLst/>
                <a:latin typeface="Times New Roman" panose="02020603050405020304" pitchFamily="18" charset="0"/>
                <a:ea typeface="Times New Roman" panose="02020603050405020304" pitchFamily="18" charset="0"/>
              </a:rPr>
              <a:t>На думку О.Г. </a:t>
            </a:r>
            <a:r>
              <a:rPr lang="uk-UA" sz="1800" dirty="0" err="1">
                <a:effectLst/>
                <a:latin typeface="Times New Roman" panose="02020603050405020304" pitchFamily="18" charset="0"/>
                <a:ea typeface="Times New Roman" panose="02020603050405020304" pitchFamily="18" charset="0"/>
              </a:rPr>
              <a:t>Сухарєва</a:t>
            </a:r>
            <a:r>
              <a:rPr lang="uk-UA" sz="1800" dirty="0">
                <a:effectLst/>
                <a:latin typeface="Times New Roman" panose="02020603050405020304" pitchFamily="18" charset="0"/>
                <a:ea typeface="Times New Roman" panose="02020603050405020304" pitchFamily="18" charset="0"/>
              </a:rPr>
              <a:t>: «Гігієнічною нормою слід вважати такі величини рухової активності, які повністю задовольняють біологічну потребу у руках, відповідають функціональним можливостям організму, сприяють зміцненню здоров'я дітей, їх сприятливому та гармонійному розвитку у подальшому».</a:t>
            </a:r>
            <a:r>
              <a:rPr lang="uk-UA" sz="1800" baseline="30000" dirty="0">
                <a:effectLst/>
                <a:latin typeface="Times New Roman" panose="02020603050405020304" pitchFamily="18" charset="0"/>
                <a:ea typeface="Times New Roman" panose="02020603050405020304" pitchFamily="18" charset="0"/>
              </a:rPr>
              <a:t>3</a:t>
            </a:r>
            <a:endParaRPr lang="uk-UA" sz="1800" dirty="0">
              <a:effectLst/>
              <a:latin typeface="Times New Roman" panose="02020603050405020304" pitchFamily="18" charset="0"/>
              <a:ea typeface="Times New Roman" panose="02020603050405020304" pitchFamily="18" charset="0"/>
            </a:endParaRPr>
          </a:p>
          <a:p>
            <a:pPr marL="142240" marR="363220" indent="449580" algn="just"/>
            <a:r>
              <a:rPr lang="uk-UA" sz="1800" dirty="0">
                <a:effectLst/>
                <a:latin typeface="Times New Roman" panose="02020603050405020304" pitchFamily="18" charset="0"/>
                <a:ea typeface="Times New Roman" panose="02020603050405020304" pitchFamily="18" charset="0"/>
              </a:rPr>
              <a:t>В основу норми рухової активності може бути покладено принцип оптимальної кількості довільних рухів, які виконуються протягом дня. Другий важливий принцип нормування рухової активності - оптимальність фізичних навантажень відповідно до функціональних можливостей організму, яка сприяє зміцненню здоров'я та всебічному розвитку дошкільників. Наші дослідження із застосуванням промірів дозволили виявити динаміку рухової активності у дітей дошкільного віку протягом календарного року (табл. 12). Оскільки вік дітей за цей період змінювався на один рік, результати </a:t>
            </a:r>
            <a:r>
              <a:rPr lang="uk-UA" sz="1800" dirty="0" err="1">
                <a:effectLst/>
                <a:latin typeface="Times New Roman" panose="02020603050405020304" pitchFamily="18" charset="0"/>
                <a:ea typeface="Times New Roman" panose="02020603050405020304" pitchFamily="18" charset="0"/>
              </a:rPr>
              <a:t>крокометрії</a:t>
            </a:r>
            <a:r>
              <a:rPr lang="uk-UA" sz="1800" dirty="0">
                <a:effectLst/>
                <a:latin typeface="Times New Roman" panose="02020603050405020304" pitchFamily="18" charset="0"/>
                <a:ea typeface="Times New Roman" panose="02020603050405020304" pitchFamily="18" charset="0"/>
              </a:rPr>
              <a:t> подано по вікових групах: 3-4, 4-5, 5-6, 6-7</a:t>
            </a:r>
            <a:r>
              <a:rPr lang="uk-UA" sz="1800" spc="-5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років.</a:t>
            </a:r>
          </a:p>
          <a:p>
            <a:pPr marL="142240" marR="362585" indent="449580" algn="just"/>
            <a:r>
              <a:rPr lang="uk-UA" sz="1800" dirty="0">
                <a:effectLst/>
                <a:latin typeface="Times New Roman" panose="02020603050405020304" pitchFamily="18" charset="0"/>
                <a:ea typeface="Times New Roman" panose="02020603050405020304" pitchFamily="18" charset="0"/>
              </a:rPr>
              <a:t>Проведені дослідження свідчать, що середньомісячні показники рухової активності дітей різних вікових груп мають певні зміни протягом календарного року. Кількість локомоцій у дошкільнят значною мірою залежить від факторів природи (тривалість світового дня, температура повітря, кількість опадів та ін.).</a:t>
            </a:r>
          </a:p>
          <a:p>
            <a:pPr marL="142240" marR="361315" indent="449580" algn="just">
              <a:spcBef>
                <a:spcPts val="745"/>
              </a:spcBef>
              <a:spcAft>
                <a:spcPts val="0"/>
              </a:spcAft>
            </a:pPr>
            <a:r>
              <a:rPr lang="uk-UA" sz="1800" dirty="0">
                <a:effectLst/>
                <a:latin typeface="Times New Roman" panose="02020603050405020304" pitchFamily="18" charset="0"/>
                <a:ea typeface="Times New Roman" panose="02020603050405020304" pitchFamily="18" charset="0"/>
              </a:rPr>
              <a:t>У руховій активності дитини чітко спостерігається сезонна періодичність. У середньому дошкільники виконують: влітку -18-20; восени - 15-16,5; взимку - 16,5- 18; весною - 16-17,5 тис. кроків у день. Кількість локомоцій у дітей всіх вікових груп знижується весною та восени (у період дощової погоди) на 1,5-3 тис. кроків порівняно з зимовими та літніми періодами року.</a:t>
            </a:r>
          </a:p>
          <a:p>
            <a:pPr marL="142240" marR="364490" indent="449580" algn="just">
              <a:lnSpc>
                <a:spcPct val="150000"/>
              </a:lnSpc>
            </a:pPr>
            <a:endParaRPr lang="uk-UA" sz="1800" dirty="0">
              <a:effectLst/>
              <a:latin typeface="Times New Roman" panose="02020603050405020304" pitchFamily="18" charset="0"/>
              <a:ea typeface="Times New Roman" panose="02020603050405020304" pitchFamily="18" charset="0"/>
            </a:endParaRPr>
          </a:p>
          <a:p>
            <a:pPr algn="just"/>
            <a:endParaRPr lang="uk-UA" sz="2400" dirty="0"/>
          </a:p>
        </p:txBody>
      </p:sp>
    </p:spTree>
    <p:extLst>
      <p:ext uri="{BB962C8B-B14F-4D97-AF65-F5344CB8AC3E}">
        <p14:creationId xmlns:p14="http://schemas.microsoft.com/office/powerpoint/2010/main" val="239738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F37AA-E34B-7A9E-E01F-ED91D2F21732}"/>
              </a:ext>
            </a:extLst>
          </p:cNvPr>
          <p:cNvSpPr txBox="1"/>
          <p:nvPr/>
        </p:nvSpPr>
        <p:spPr>
          <a:xfrm>
            <a:off x="1759974" y="150250"/>
            <a:ext cx="9527458" cy="5652830"/>
          </a:xfrm>
          <a:prstGeom prst="rect">
            <a:avLst/>
          </a:prstGeom>
          <a:noFill/>
        </p:spPr>
        <p:txBody>
          <a:bodyPr wrap="square">
            <a:spAutoFit/>
          </a:bodyPr>
          <a:lstStyle/>
          <a:p>
            <a:pPr marL="142240" marR="355600" indent="449580" algn="just">
              <a:spcBef>
                <a:spcPts val="1185"/>
              </a:spcBef>
              <a:spcAft>
                <a:spcPts val="0"/>
              </a:spcAft>
            </a:pPr>
            <a:r>
              <a:rPr lang="uk-UA" dirty="0"/>
              <a:t>	</a:t>
            </a:r>
            <a:r>
              <a:rPr lang="uk-UA" sz="2000" dirty="0">
                <a:effectLst/>
                <a:latin typeface="Times New Roman" panose="02020603050405020304" pitchFamily="18" charset="0"/>
                <a:ea typeface="Times New Roman" panose="02020603050405020304" pitchFamily="18" charset="0"/>
              </a:rPr>
              <a:t>Аналіз середньомісячних даних рухової активності дошкільників свідчить</a:t>
            </a:r>
            <a:r>
              <a:rPr lang="uk-UA" sz="2000" baseline="30000" dirty="0">
                <a:effectLst/>
                <a:latin typeface="Times New Roman" panose="02020603050405020304" pitchFamily="18" charset="0"/>
                <a:ea typeface="Times New Roman" panose="02020603050405020304" pitchFamily="18" charset="0"/>
              </a:rPr>
              <a:t>:</a:t>
            </a:r>
            <a:r>
              <a:rPr lang="uk-UA" sz="2000" dirty="0">
                <a:effectLst/>
                <a:latin typeface="Times New Roman" panose="02020603050405020304" pitchFamily="18" charset="0"/>
                <a:ea typeface="Times New Roman" panose="02020603050405020304" pitchFamily="18" charset="0"/>
              </a:rPr>
              <a:t> також про те, що із збільшенням віку дітей дещо підвищується кількість локомоцій, які виконуються ними протягом року. Це пояснюється більш високою руховою підготовленістю старших дошкільників (їх руховим досвідом), що і дає їм можливість більш широкого вибору індивідуальних ігор та вправ спортивного характеру, а також більш раціонального використання для самостійних вправ встановленого на майданчику фізкультурного обладнання та інвентарю (м'ячі, скакалки, обручі і </a:t>
            </a:r>
            <a:r>
              <a:rPr lang="uk-UA" sz="2000" dirty="0" err="1">
                <a:effectLst/>
                <a:latin typeface="Times New Roman" panose="02020603050405020304" pitchFamily="18" charset="0"/>
                <a:ea typeface="Times New Roman" panose="02020603050405020304" pitchFamily="18" charset="0"/>
              </a:rPr>
              <a:t>т.д</a:t>
            </a:r>
            <a:r>
              <a:rPr lang="uk-UA" sz="2000" dirty="0">
                <a:effectLst/>
                <a:latin typeface="Times New Roman" panose="02020603050405020304" pitchFamily="18" charset="0"/>
                <a:ea typeface="Times New Roman" panose="02020603050405020304" pitchFamily="18" charset="0"/>
              </a:rPr>
              <a:t>.).</a:t>
            </a:r>
          </a:p>
          <a:p>
            <a:pPr marL="142240" marR="355600" indent="449580" algn="just">
              <a:spcBef>
                <a:spcPts val="375"/>
              </a:spcBef>
              <a:spcAft>
                <a:spcPts val="0"/>
              </a:spcAft>
            </a:pPr>
            <a:r>
              <a:rPr lang="uk-UA" sz="2000" dirty="0">
                <a:effectLst/>
                <a:latin typeface="Times New Roman" panose="02020603050405020304" pitchFamily="18" charset="0"/>
                <a:ea typeface="Times New Roman" panose="02020603050405020304" pitchFamily="18" charset="0"/>
              </a:rPr>
              <a:t>Це положення підтверджується дослідженнями фізіологів (О.Г. Іванов- Смоленський, О.М. </a:t>
            </a:r>
            <a:r>
              <a:rPr lang="uk-UA" sz="2000" dirty="0" err="1">
                <a:effectLst/>
                <a:latin typeface="Times New Roman" panose="02020603050405020304" pitchFamily="18" charset="0"/>
                <a:ea typeface="Times New Roman" panose="02020603050405020304" pitchFamily="18" charset="0"/>
              </a:rPr>
              <a:t>Крестовніков</a:t>
            </a:r>
            <a:r>
              <a:rPr lang="uk-UA" sz="2000" dirty="0">
                <a:effectLst/>
                <a:latin typeface="Times New Roman" panose="02020603050405020304" pitchFamily="18" charset="0"/>
                <a:ea typeface="Times New Roman" panose="02020603050405020304" pitchFamily="18" charset="0"/>
              </a:rPr>
              <a:t>, В.С. </a:t>
            </a:r>
            <a:r>
              <a:rPr lang="uk-UA" sz="2000" dirty="0" err="1">
                <a:effectLst/>
                <a:latin typeface="Times New Roman" panose="02020603050405020304" pitchFamily="18" charset="0"/>
                <a:ea typeface="Times New Roman" panose="02020603050405020304" pitchFamily="18" charset="0"/>
              </a:rPr>
              <a:t>Фарфель</a:t>
            </a:r>
            <a:r>
              <a:rPr lang="uk-UA" sz="2000" dirty="0">
                <a:effectLst/>
                <a:latin typeface="Times New Roman" panose="02020603050405020304" pitchFamily="18" charset="0"/>
                <a:ea typeface="Times New Roman" panose="02020603050405020304" pitchFamily="18" charset="0"/>
              </a:rPr>
              <a:t> та ін.), якими встановлено, що рухова активність людини багато в чому залежить від кількості наявних у неї рухових вмінь та навичок. Чим більшою кількістю рухових дій володіє людина і чим вони різноманітніші, тим ширше її можливості у проявленні своєї рухової діяльності.</a:t>
            </a:r>
          </a:p>
          <a:p>
            <a:pPr marL="142240" marR="367030" indent="449580" algn="just"/>
            <a:r>
              <a:rPr lang="uk-UA" sz="2000" dirty="0">
                <a:effectLst/>
                <a:latin typeface="Times New Roman" panose="02020603050405020304" pitchFamily="18" charset="0"/>
                <a:ea typeface="Times New Roman" panose="02020603050405020304" pitchFamily="18" charset="0"/>
              </a:rPr>
              <a:t>Тому більший руховий досвід старших дошкільників дає їм деяку перевагу у проявленні своїх потенційних можливостей у виборі більш різноманітних ігор та фізичних вправ.</a:t>
            </a:r>
          </a:p>
          <a:p>
            <a:pPr marL="142240" marR="356235" indent="449580" algn="just"/>
            <a:endParaRPr lang="uk-UA" dirty="0"/>
          </a:p>
        </p:txBody>
      </p:sp>
    </p:spTree>
    <p:extLst>
      <p:ext uri="{BB962C8B-B14F-4D97-AF65-F5344CB8AC3E}">
        <p14:creationId xmlns:p14="http://schemas.microsoft.com/office/powerpoint/2010/main" val="311310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024F7-714E-953E-4C41-DE5D277938EA}"/>
              </a:ext>
            </a:extLst>
          </p:cNvPr>
          <p:cNvSpPr txBox="1"/>
          <p:nvPr/>
        </p:nvSpPr>
        <p:spPr>
          <a:xfrm>
            <a:off x="993058" y="72592"/>
            <a:ext cx="9202993" cy="6494085"/>
          </a:xfrm>
          <a:prstGeom prst="rect">
            <a:avLst/>
          </a:prstGeom>
          <a:noFill/>
        </p:spPr>
        <p:txBody>
          <a:bodyPr wrap="square">
            <a:spAutoFit/>
          </a:bodyPr>
          <a:lstStyle/>
          <a:p>
            <a:pPr marL="142240" marR="362585" indent="449580" algn="just"/>
            <a:r>
              <a:rPr lang="uk-UA" sz="2800" dirty="0"/>
              <a:t>	</a:t>
            </a:r>
            <a:r>
              <a:rPr lang="uk-UA" sz="2400" dirty="0">
                <a:effectLst/>
                <a:latin typeface="Times New Roman" panose="02020603050405020304" pitchFamily="18" charset="0"/>
                <a:ea typeface="Times New Roman" panose="02020603050405020304" pitchFamily="18" charset="0"/>
              </a:rPr>
              <a:t>Зміст рухової діяльності дітей різної статі має деяку специфіку. Зокрема, у процесі ігор у хлопчиків більше місце займають рухи </a:t>
            </a:r>
            <a:r>
              <a:rPr lang="uk-UA" sz="2400" dirty="0" err="1">
                <a:effectLst/>
                <a:latin typeface="Times New Roman" panose="02020603050405020304" pitchFamily="18" charset="0"/>
                <a:ea typeface="Times New Roman" panose="02020603050405020304" pitchFamily="18" charset="0"/>
              </a:rPr>
              <a:t>швидкісно</a:t>
            </a:r>
            <a:r>
              <a:rPr lang="uk-UA" sz="2400" dirty="0">
                <a:effectLst/>
                <a:latin typeface="Times New Roman" panose="02020603050405020304" pitchFamily="18" charset="0"/>
                <a:ea typeface="Times New Roman" panose="02020603050405020304" pitchFamily="18" charset="0"/>
              </a:rPr>
              <a:t>-силового характеру (біг, метання предметів в ціль та на дальність, лазіння). Дівчатка віддають перевагу іграм з </a:t>
            </a:r>
            <a:r>
              <a:rPr lang="uk-UA" sz="2400" dirty="0" err="1">
                <a:effectLst/>
                <a:latin typeface="Times New Roman" panose="02020603050405020304" pitchFamily="18" charset="0"/>
                <a:ea typeface="Times New Roman" panose="02020603050405020304" pitchFamily="18" charset="0"/>
              </a:rPr>
              <a:t>м'ячем</a:t>
            </a:r>
            <a:r>
              <a:rPr lang="uk-UA" sz="2400" dirty="0">
                <a:effectLst/>
                <a:latin typeface="Times New Roman" panose="02020603050405020304" pitchFamily="18" charset="0"/>
                <a:ea typeface="Times New Roman" panose="02020603050405020304" pitchFamily="18" charset="0"/>
              </a:rPr>
              <a:t>, стрибкам (зі скакалкою у старших групах), вправам з рівноваги (ходьба по колоді або лаві).</a:t>
            </a:r>
          </a:p>
          <a:p>
            <a:pPr marL="142240" marR="360680" indent="449580" algn="just"/>
            <a:r>
              <a:rPr lang="uk-UA" sz="2400" dirty="0">
                <a:effectLst/>
                <a:latin typeface="Times New Roman" panose="02020603050405020304" pitchFamily="18" charset="0"/>
                <a:ea typeface="Times New Roman" panose="02020603050405020304" pitchFamily="18" charset="0"/>
              </a:rPr>
              <a:t>Рухова активність дошкільників усіх вікових груп протягом дня розподіляється нерівномірно. Слід вважати, що така хвилеподібність її обумовлена в основному режимом дня дитячого садка, який передбачає певний розпорядок проведення різних заходів. Найбільшу активність діти виявляють в процесі занять з фізичної культури (за умови проведення їх з високою моторною щільністю), а також при проведенні рухливих ігор та вправ спортивного характеру на відкритому повітрі під час прогулянок. Період зниження рухової активності припадає на час, який дитина проводить у приміщенні дитячого садка.</a:t>
            </a:r>
          </a:p>
          <a:p>
            <a:pPr marL="142240" marR="363220" indent="449580" algn="just"/>
            <a:endParaRPr lang="uk-UA" sz="2800" dirty="0"/>
          </a:p>
        </p:txBody>
      </p:sp>
      <p:pic>
        <p:nvPicPr>
          <p:cNvPr id="6" name="Рисунок 5">
            <a:extLst>
              <a:ext uri="{FF2B5EF4-FFF2-40B4-BE49-F238E27FC236}">
                <a16:creationId xmlns:a16="http://schemas.microsoft.com/office/drawing/2014/main" id="{D8052284-423E-BA1B-B95E-70F294892C6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9137" y1="29073" x2="39137" y2="29073"/>
                        <a14:foregroundMark x1="53035" y1="32748" x2="53035" y2="32748"/>
                        <a14:foregroundMark x1="46326" y1="50639" x2="46326" y2="50639"/>
                        <a14:foregroundMark x1="44888" y1="49361" x2="44888" y2="49361"/>
                        <a14:foregroundMark x1="52396" y1="50799" x2="52396" y2="50799"/>
                        <a14:foregroundMark x1="51438" y1="30351" x2="51438" y2="30351"/>
                        <a14:backgroundMark x1="56070" y1="53514" x2="56070" y2="53514"/>
                        <a14:backgroundMark x1="42652" y1="41534" x2="42652" y2="41534"/>
                      </a14:backgroundRemoval>
                    </a14:imgEffect>
                  </a14:imgLayer>
                </a14:imgProps>
              </a:ext>
            </a:extLst>
          </a:blip>
          <a:stretch>
            <a:fillRect/>
          </a:stretch>
        </p:blipFill>
        <p:spPr>
          <a:xfrm>
            <a:off x="9596284" y="3931174"/>
            <a:ext cx="2421615" cy="2421615"/>
          </a:xfrm>
          <a:prstGeom prst="rect">
            <a:avLst/>
          </a:prstGeom>
        </p:spPr>
      </p:pic>
    </p:spTree>
    <p:extLst>
      <p:ext uri="{BB962C8B-B14F-4D97-AF65-F5344CB8AC3E}">
        <p14:creationId xmlns:p14="http://schemas.microsoft.com/office/powerpoint/2010/main" val="397145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6455D-6FA6-3CD9-0A81-9909A04E4DAB}"/>
              </a:ext>
            </a:extLst>
          </p:cNvPr>
          <p:cNvSpPr txBox="1"/>
          <p:nvPr/>
        </p:nvSpPr>
        <p:spPr>
          <a:xfrm>
            <a:off x="1612491" y="175546"/>
            <a:ext cx="10412362" cy="6727483"/>
          </a:xfrm>
          <a:prstGeom prst="rect">
            <a:avLst/>
          </a:prstGeom>
          <a:noFill/>
        </p:spPr>
        <p:txBody>
          <a:bodyPr wrap="square">
            <a:spAutoFit/>
          </a:bodyPr>
          <a:lstStyle/>
          <a:p>
            <a:pPr marL="142240" marR="364490" indent="449580" algn="just"/>
            <a:r>
              <a:rPr lang="uk-UA" sz="2000" dirty="0">
                <a:effectLst/>
                <a:latin typeface="Times New Roman" panose="02020603050405020304" pitchFamily="18" charset="0"/>
                <a:ea typeface="Times New Roman" panose="02020603050405020304" pitchFamily="18" charset="0"/>
              </a:rPr>
              <a:t>Таким чином, вивчення динаміки обсягу локомоцій у дошкільників протягом календарного року дозволяє зробити висновки про те, що рухова активність дітей залежить в основному від ефективності системи фізичного виховання в дитячому садку та сім'ї, а також кліматичних умов. Унаслідок впливу цих факторів у дошкільних закладах має місце різний рівень рухової активності дітей.</a:t>
            </a:r>
          </a:p>
          <a:p>
            <a:pPr marL="142240" marR="361950" indent="449580" algn="just"/>
            <a:r>
              <a:rPr lang="uk-UA" sz="2000" dirty="0">
                <a:effectLst/>
                <a:latin typeface="Times New Roman" panose="02020603050405020304" pitchFamily="18" charset="0"/>
                <a:ea typeface="Times New Roman" panose="02020603050405020304" pitchFamily="18" charset="0"/>
              </a:rPr>
              <a:t>Слід вважати, що рухова активність дошкільників визначається не стільки біологічною потребою (</a:t>
            </a:r>
            <a:r>
              <a:rPr lang="uk-UA" sz="2000" dirty="0" err="1">
                <a:effectLst/>
                <a:latin typeface="Times New Roman" panose="02020603050405020304" pitchFamily="18" charset="0"/>
                <a:ea typeface="Times New Roman" panose="02020603050405020304" pitchFamily="18" charset="0"/>
              </a:rPr>
              <a:t>кінезофілією</a:t>
            </a:r>
            <a:r>
              <a:rPr lang="uk-UA" sz="2000" dirty="0">
                <a:effectLst/>
                <a:latin typeface="Times New Roman" panose="02020603050405020304" pitchFamily="18" charset="0"/>
                <a:ea typeface="Times New Roman" panose="02020603050405020304" pitchFamily="18" charset="0"/>
              </a:rPr>
              <a:t>), скільки цілеспрямованим педагогічним впливом на дітей, який здійснюється у даному напрямку. Потреба дитини у руховій діяльності може бути придушена або навпаки – стимулюватися створеним руховим режимом у дитячому садку.</a:t>
            </a:r>
          </a:p>
          <a:p>
            <a:pPr lvl="0" algn="just">
              <a:spcBef>
                <a:spcPts val="375"/>
              </a:spcBef>
              <a:spcAft>
                <a:spcPts val="0"/>
              </a:spcAft>
              <a:buSzPts val="1300"/>
              <a:tabLst>
                <a:tab pos="756920" algn="l"/>
              </a:tabLst>
            </a:pPr>
            <a:r>
              <a:rPr lang="uk-UA" sz="2000" b="1" spc="-15" dirty="0">
                <a:effectLst/>
                <a:latin typeface="Times New Roman" panose="02020603050405020304" pitchFamily="18" charset="0"/>
                <a:ea typeface="Times New Roman" panose="02020603050405020304" pitchFamily="18" charset="0"/>
              </a:rPr>
              <a:t>2. Керівництво самостійною руховою діяльністю</a:t>
            </a:r>
            <a:r>
              <a:rPr lang="uk-UA" sz="2000" b="1" spc="10" dirty="0">
                <a:effectLst/>
                <a:latin typeface="Times New Roman" panose="02020603050405020304" pitchFamily="18" charset="0"/>
                <a:ea typeface="Times New Roman" panose="02020603050405020304" pitchFamily="18" charset="0"/>
              </a:rPr>
              <a:t> </a:t>
            </a:r>
            <a:r>
              <a:rPr lang="uk-UA" sz="2000" b="1" spc="-15" dirty="0">
                <a:effectLst/>
                <a:latin typeface="Times New Roman" panose="02020603050405020304" pitchFamily="18" charset="0"/>
                <a:ea typeface="Times New Roman" panose="02020603050405020304" pitchFamily="18" charset="0"/>
              </a:rPr>
              <a:t>дітей</a:t>
            </a:r>
          </a:p>
          <a:p>
            <a:pPr marL="142240" marR="361950" indent="449580" algn="just">
              <a:spcBef>
                <a:spcPts val="745"/>
              </a:spcBef>
              <a:spcAft>
                <a:spcPts val="0"/>
              </a:spcAft>
            </a:pPr>
            <a:r>
              <a:rPr lang="uk-UA" sz="2000" dirty="0">
                <a:effectLst/>
                <a:latin typeface="Times New Roman" panose="02020603050405020304" pitchFamily="18" charset="0"/>
                <a:ea typeface="Times New Roman" panose="02020603050405020304" pitchFamily="18" charset="0"/>
              </a:rPr>
              <a:t>Фізичний розвиток дитини, стан її здоров'я, рухова підготовленість залежать від тих умов, у яких вона живе, та запропонованого загального режиму, невід'ємною частиною якого є руховий режим. До його змісту входять комплекс організаційних форм фізичної культури (заняття, ранкова гімнастика, фізкультхвилинки та ін.), який використовується в педагогічному процесі дошкільного закладу, та самостійна рухова діяльність дітей.</a:t>
            </a:r>
          </a:p>
          <a:p>
            <a:pPr marL="142240" marR="365125" indent="449580" algn="just"/>
            <a:r>
              <a:rPr lang="uk-UA" sz="2000" dirty="0">
                <a:effectLst/>
                <a:latin typeface="Times New Roman" panose="02020603050405020304" pitchFamily="18" charset="0"/>
                <a:ea typeface="Times New Roman" panose="02020603050405020304" pitchFamily="18" charset="0"/>
              </a:rPr>
              <a:t>Дитині властива потреба у рухах. У ранньому віці вона відбувається у зв'язку з предметною діяльністю, а пізніше реалізується в різноманітних іграх, виконанні фізичних вправ та посильній праці.</a:t>
            </a:r>
          </a:p>
          <a:p>
            <a:pPr marL="142240" marR="361950" indent="449580" algn="just"/>
            <a:endParaRPr lang="uk-UA" sz="1800" dirty="0">
              <a:effectLst/>
              <a:latin typeface="Times New Roman" panose="02020603050405020304" pitchFamily="18" charset="0"/>
              <a:ea typeface="Times New Roman" panose="02020603050405020304" pitchFamily="18" charset="0"/>
            </a:endParaRPr>
          </a:p>
          <a:p>
            <a:pPr algn="just"/>
            <a:endParaRPr lang="uk-UA" sz="2400" dirty="0"/>
          </a:p>
        </p:txBody>
      </p:sp>
    </p:spTree>
    <p:extLst>
      <p:ext uri="{BB962C8B-B14F-4D97-AF65-F5344CB8AC3E}">
        <p14:creationId xmlns:p14="http://schemas.microsoft.com/office/powerpoint/2010/main" val="59618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F37AA-E34B-7A9E-E01F-ED91D2F21732}"/>
              </a:ext>
            </a:extLst>
          </p:cNvPr>
          <p:cNvSpPr txBox="1"/>
          <p:nvPr/>
        </p:nvSpPr>
        <p:spPr>
          <a:xfrm>
            <a:off x="1897625" y="1074483"/>
            <a:ext cx="9527458" cy="4678204"/>
          </a:xfrm>
          <a:prstGeom prst="rect">
            <a:avLst/>
          </a:prstGeom>
          <a:noFill/>
        </p:spPr>
        <p:txBody>
          <a:bodyPr wrap="square">
            <a:spAutoFit/>
          </a:bodyPr>
          <a:lstStyle/>
          <a:p>
            <a:pPr marL="142240" marR="356235" indent="449580" algn="just"/>
            <a:r>
              <a:rPr lang="uk-UA" sz="2000" dirty="0">
                <a:effectLst/>
                <a:latin typeface="Times New Roman" panose="02020603050405020304" pitchFamily="18" charset="0"/>
                <a:ea typeface="Times New Roman" panose="02020603050405020304" pitchFamily="18" charset="0"/>
              </a:rPr>
              <a:t>Самостійна рухова активність займає у малюків половину часу від загальної їх діяльності протягом перебування у дитячому садку. Крім того, вона менш за все стомлює дітей з усіх форм рухової діяльності.  Як  відмічають  К.Д. </a:t>
            </a:r>
            <a:r>
              <a:rPr lang="uk-UA" sz="2000" dirty="0" err="1">
                <a:effectLst/>
                <a:latin typeface="Times New Roman" panose="02020603050405020304" pitchFamily="18" charset="0"/>
                <a:ea typeface="Times New Roman" panose="02020603050405020304" pitchFamily="18" charset="0"/>
              </a:rPr>
              <a:t>Губерт</a:t>
            </a:r>
            <a:r>
              <a:rPr lang="uk-UA" sz="2000" dirty="0">
                <a:effectLst/>
                <a:latin typeface="Times New Roman" panose="02020603050405020304" pitchFamily="18" charset="0"/>
                <a:ea typeface="Times New Roman" panose="02020603050405020304" pitchFamily="18" charset="0"/>
              </a:rPr>
              <a:t>  та  М.Г. Рисе: «жодна з усіх форм рухової активності (організовані ігри, зарядка, гімнастика) і навіть всі вони разом не покривають цю потребу так повно, як самостійна діяльність, за умови, звичайно, відповідних</a:t>
            </a:r>
            <a:r>
              <a:rPr lang="uk-UA" sz="2000" spc="-2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обставин».</a:t>
            </a:r>
            <a:r>
              <a:rPr lang="uk-UA" sz="2000" baseline="30000" dirty="0">
                <a:effectLst/>
                <a:latin typeface="Times New Roman" panose="02020603050405020304" pitchFamily="18" charset="0"/>
                <a:ea typeface="Times New Roman" panose="02020603050405020304" pitchFamily="18" charset="0"/>
              </a:rPr>
              <a:t>4</a:t>
            </a:r>
            <a:endParaRPr lang="uk-UA" sz="2000" dirty="0">
              <a:effectLst/>
              <a:latin typeface="Times New Roman" panose="02020603050405020304" pitchFamily="18" charset="0"/>
              <a:ea typeface="Times New Roman" panose="02020603050405020304" pitchFamily="18" charset="0"/>
            </a:endParaRPr>
          </a:p>
          <a:p>
            <a:pPr marL="142240" marR="359410" indent="449580" algn="just"/>
            <a:r>
              <a:rPr lang="uk-UA" sz="2000" dirty="0">
                <a:effectLst/>
                <a:latin typeface="Times New Roman" panose="02020603050405020304" pitchFamily="18" charset="0"/>
                <a:ea typeface="Times New Roman" panose="02020603050405020304" pitchFamily="18" charset="0"/>
              </a:rPr>
              <a:t>На підвищення рухової активності малюків у самостійних іграх та вправах впливає правильне розміщення обладнання, іграшок та посібників, новизна ігрового матеріалу, достатня площа для ігор. Бажано, щоб у груповій кімнаті для дітей двох-трьох років була гімнастична стінка (один-два прольоти), драбинка- стрем'янка, гімнастична лава, куби, м'ячі, обручі, різні іграшки (автомобілі, візки), які стимулюють різноманітну рухову діяльність дітей. Вони розміщуються з таким розрахунком, щоб сприяти виникненню рухової творчості малюків, закріпленню набутих вмінь та</a:t>
            </a:r>
            <a:r>
              <a:rPr lang="uk-UA" sz="2000" spc="-2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навичок.</a:t>
            </a:r>
          </a:p>
          <a:p>
            <a:pPr marL="142240" marR="356235" indent="449580" algn="just"/>
            <a:endParaRPr lang="uk-UA" dirty="0"/>
          </a:p>
        </p:txBody>
      </p:sp>
    </p:spTree>
    <p:extLst>
      <p:ext uri="{BB962C8B-B14F-4D97-AF65-F5344CB8AC3E}">
        <p14:creationId xmlns:p14="http://schemas.microsoft.com/office/powerpoint/2010/main" val="3173438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024F7-714E-953E-4C41-DE5D277938EA}"/>
              </a:ext>
            </a:extLst>
          </p:cNvPr>
          <p:cNvSpPr txBox="1"/>
          <p:nvPr/>
        </p:nvSpPr>
        <p:spPr>
          <a:xfrm>
            <a:off x="993058" y="72592"/>
            <a:ext cx="9202993" cy="6873677"/>
          </a:xfrm>
          <a:prstGeom prst="rect">
            <a:avLst/>
          </a:prstGeom>
          <a:noFill/>
        </p:spPr>
        <p:txBody>
          <a:bodyPr wrap="square">
            <a:spAutoFit/>
          </a:bodyPr>
          <a:lstStyle/>
          <a:p>
            <a:pPr marL="142240" marR="363855" indent="449580" algn="just"/>
            <a:r>
              <a:rPr lang="uk-UA" sz="2800" dirty="0"/>
              <a:t>	</a:t>
            </a:r>
            <a:r>
              <a:rPr lang="uk-UA" sz="1800" dirty="0">
                <a:effectLst/>
                <a:latin typeface="Times New Roman" panose="02020603050405020304" pitchFamily="18" charset="0"/>
                <a:ea typeface="Times New Roman" panose="02020603050405020304" pitchFamily="18" charset="0"/>
              </a:rPr>
              <a:t>Керівництво самостійною руховою діяльністю передбачає постійне спостереження вихователя за дітьми і своєчасне переключення їх на інший вид діяльності. Необхідно спонукати дітей робити самим все те, що їм під силу, привчати їх до правильного виконання рухів у побутовій діяльності, під час ігор та на прогулянці. Враховуючи швидку стомлюваність малюків від одноманітних</a:t>
            </a:r>
            <a:r>
              <a:rPr lang="uk-UA" sz="1800" spc="-17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рухів та поз, їх невміння доцільно регулювати свою діяльність, необхідно слідкувати за зміною рухів у чергуванні з короткочасним</a:t>
            </a:r>
            <a:r>
              <a:rPr lang="uk-UA" sz="1800" spc="-3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відпочинком.</a:t>
            </a:r>
          </a:p>
          <a:p>
            <a:pPr marL="591185" indent="449580" algn="just"/>
            <a:r>
              <a:rPr lang="uk-UA" sz="1800" dirty="0">
                <a:effectLst/>
                <a:latin typeface="Times New Roman" panose="02020603050405020304" pitchFamily="18" charset="0"/>
                <a:ea typeface="Times New Roman" panose="02020603050405020304" pitchFamily="18" charset="0"/>
              </a:rPr>
              <a:t>Починаючи з другої молодшої групи, викликати рухову активність у дітей</a:t>
            </a:r>
          </a:p>
          <a:p>
            <a:pPr marL="142240" marR="362585" indent="449580" algn="just">
              <a:spcBef>
                <a:spcPts val="375"/>
              </a:spcBef>
              <a:spcAft>
                <a:spcPts val="0"/>
              </a:spcAft>
            </a:pPr>
            <a:r>
              <a:rPr lang="uk-UA" sz="1800" dirty="0">
                <a:effectLst/>
                <a:latin typeface="Times New Roman" panose="02020603050405020304" pitchFamily="18" charset="0"/>
                <a:ea typeface="Times New Roman" panose="02020603050405020304" pitchFamily="18" charset="0"/>
              </a:rPr>
              <a:t>допомагає створення сприятливих оточуючих умов. Якщо у груповій кімнаті або</a:t>
            </a:r>
            <a:r>
              <a:rPr lang="uk-UA" sz="1800" spc="-14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на майданчику є цікаві рухові іграшки, дрібний фізкультурний інвентар (м'ячі, обручі, скакалки та ін.) та встановлені відповідні прилади, все це стимулює активність дошкільнят і викликає бажання застосувати ці посібники в іграх та фізичних вправах. У групових кімнатах обладнують фізкультурний куточок, у якому встановлюють дитячі тренажери, драбинку, канат або </a:t>
            </a:r>
            <a:r>
              <a:rPr lang="uk-UA" sz="1800" dirty="0" err="1">
                <a:effectLst/>
                <a:latin typeface="Times New Roman" panose="02020603050405020304" pitchFamily="18" charset="0"/>
                <a:ea typeface="Times New Roman" panose="02020603050405020304" pitchFamily="18" charset="0"/>
              </a:rPr>
              <a:t>шест</a:t>
            </a:r>
            <a:r>
              <a:rPr lang="uk-UA" sz="1800" dirty="0">
                <a:effectLst/>
                <a:latin typeface="Times New Roman" panose="02020603050405020304" pitchFamily="18" charset="0"/>
                <a:ea typeface="Times New Roman" panose="02020603050405020304" pitchFamily="18" charset="0"/>
              </a:rPr>
              <a:t>. Вони дають можливість закріплювати вміння та навички у лазінні, рівновазі, розвивати фізичні якості (спритність, силу, витривалість та</a:t>
            </a:r>
            <a:r>
              <a:rPr lang="uk-UA" sz="1800" spc="-1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ін.).</a:t>
            </a:r>
          </a:p>
          <a:p>
            <a:pPr marL="144145" marR="363855" indent="450215" algn="just">
              <a:spcBef>
                <a:spcPts val="375"/>
              </a:spcBef>
              <a:spcAft>
                <a:spcPts val="0"/>
              </a:spcAft>
            </a:pPr>
            <a:r>
              <a:rPr lang="uk-UA" sz="1800" dirty="0">
                <a:effectLst/>
                <a:latin typeface="Times New Roman" panose="02020603050405020304" pitchFamily="18" charset="0"/>
                <a:ea typeface="Times New Roman" panose="02020603050405020304" pitchFamily="18" charset="0"/>
              </a:rPr>
              <a:t>Підвищення рухової активності дошкільників досягається перш за все заохоченням їх до індивідуальних ігор з м'ячами, іграшками, а також підвищення рухливості дітей у сюжетно-рольових іграх. Однак найсуттєвіше значення для створення повноцінного рухового режиму мають рухливі ігри, що організуються вихователем, та різноманітні самостійні ігри, а також вправи та ігри спортивного характеру, які виконуються дітьми під час прогулянок.</a:t>
            </a:r>
          </a:p>
          <a:p>
            <a:pPr marL="142240" marR="362585" indent="449580" algn="just"/>
            <a:endParaRPr lang="uk-UA" sz="2800" dirty="0"/>
          </a:p>
        </p:txBody>
      </p:sp>
      <p:pic>
        <p:nvPicPr>
          <p:cNvPr id="6" name="Рисунок 5">
            <a:extLst>
              <a:ext uri="{FF2B5EF4-FFF2-40B4-BE49-F238E27FC236}">
                <a16:creationId xmlns:a16="http://schemas.microsoft.com/office/drawing/2014/main" id="{D8052284-423E-BA1B-B95E-70F294892C6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9137" y1="29073" x2="39137" y2="29073"/>
                        <a14:foregroundMark x1="53035" y1="32748" x2="53035" y2="32748"/>
                        <a14:foregroundMark x1="46326" y1="50639" x2="46326" y2="50639"/>
                        <a14:foregroundMark x1="44888" y1="49361" x2="44888" y2="49361"/>
                        <a14:foregroundMark x1="52396" y1="50799" x2="52396" y2="50799"/>
                        <a14:foregroundMark x1="51438" y1="30351" x2="51438" y2="30351"/>
                        <a14:backgroundMark x1="56070" y1="53514" x2="56070" y2="53514"/>
                        <a14:backgroundMark x1="42652" y1="41534" x2="42652" y2="41534"/>
                      </a14:backgroundRemoval>
                    </a14:imgEffect>
                  </a14:imgLayer>
                </a14:imgProps>
              </a:ext>
            </a:extLst>
          </a:blip>
          <a:stretch>
            <a:fillRect/>
          </a:stretch>
        </p:blipFill>
        <p:spPr>
          <a:xfrm>
            <a:off x="9596284" y="3931174"/>
            <a:ext cx="2421615" cy="2421615"/>
          </a:xfrm>
          <a:prstGeom prst="rect">
            <a:avLst/>
          </a:prstGeom>
        </p:spPr>
      </p:pic>
    </p:spTree>
    <p:extLst>
      <p:ext uri="{BB962C8B-B14F-4D97-AF65-F5344CB8AC3E}">
        <p14:creationId xmlns:p14="http://schemas.microsoft.com/office/powerpoint/2010/main" val="210395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6455D-6FA6-3CD9-0A81-9909A04E4DAB}"/>
              </a:ext>
            </a:extLst>
          </p:cNvPr>
          <p:cNvSpPr txBox="1"/>
          <p:nvPr/>
        </p:nvSpPr>
        <p:spPr>
          <a:xfrm>
            <a:off x="1800395" y="175545"/>
            <a:ext cx="10126134" cy="5909310"/>
          </a:xfrm>
          <a:prstGeom prst="rect">
            <a:avLst/>
          </a:prstGeom>
          <a:noFill/>
        </p:spPr>
        <p:txBody>
          <a:bodyPr wrap="square">
            <a:spAutoFit/>
          </a:bodyPr>
          <a:lstStyle/>
          <a:p>
            <a:pPr marL="142240" marR="361315" indent="449580" algn="just"/>
            <a:r>
              <a:rPr lang="uk-UA" sz="1800" dirty="0">
                <a:effectLst/>
                <a:latin typeface="Times New Roman" panose="02020603050405020304" pitchFamily="18" charset="0"/>
                <a:ea typeface="Times New Roman" panose="02020603050405020304" pitchFamily="18" charset="0"/>
              </a:rPr>
              <a:t>Успішна організація самостійної рухової діяльності дітей залежить від їх фізичної підготовленості та наявного рухового досвіду. Тому під час прогулянок її доцільно спрямовувати на удосконалення рухів та повторення ігор, які вже знайомі дітям. Підвищення рухової активності під час ігор сприяє і спілкування дітей. Ігри, у яких вони беруть участь підгрупою, більш тривалі та рухливі, ніж індивідуальні ігри.</a:t>
            </a:r>
          </a:p>
          <a:p>
            <a:pPr marL="142240" marR="455930" indent="449580" algn="l"/>
            <a:r>
              <a:rPr lang="uk-UA" sz="1800" dirty="0">
                <a:effectLst/>
                <a:latin typeface="Times New Roman" panose="02020603050405020304" pitchFamily="18" charset="0"/>
                <a:ea typeface="Times New Roman" panose="02020603050405020304" pitchFamily="18" charset="0"/>
              </a:rPr>
              <a:t>Основні умови підвищення рухової активності дітей  в  іграх  (на  думку  Е.А. </a:t>
            </a:r>
            <a:r>
              <a:rPr lang="uk-UA" sz="1800" dirty="0" err="1">
                <a:effectLst/>
                <a:latin typeface="Times New Roman" panose="02020603050405020304" pitchFamily="18" charset="0"/>
                <a:ea typeface="Times New Roman" panose="02020603050405020304" pitchFamily="18" charset="0"/>
              </a:rPr>
              <a:t>Тимофєєвої</a:t>
            </a:r>
            <a:r>
              <a:rPr lang="uk-UA" sz="1800" dirty="0">
                <a:effectLst/>
                <a:latin typeface="Times New Roman" panose="02020603050405020304" pitchFamily="18" charset="0"/>
                <a:ea typeface="Times New Roman" panose="02020603050405020304" pitchFamily="18" charset="0"/>
              </a:rPr>
              <a:t>)</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такі:</a:t>
            </a:r>
          </a:p>
          <a:p>
            <a:pPr marL="342900" marR="360680" lvl="0" indent="-342900">
              <a:spcAft>
                <a:spcPts val="800"/>
              </a:spcAft>
              <a:buSzPts val="1300"/>
              <a:buFont typeface="Times New Roman" panose="02020603050405020304" pitchFamily="18" charset="0"/>
              <a:buAutoNum type="arabicParenR"/>
              <a:tabLst>
                <a:tab pos="501015" algn="l"/>
                <a:tab pos="501650" algn="l"/>
              </a:tabLst>
            </a:pPr>
            <a:r>
              <a:rPr lang="uk-UA" sz="1800" spc="-15" dirty="0">
                <a:effectLst/>
                <a:latin typeface="Times New Roman" panose="02020603050405020304" pitchFamily="18" charset="0"/>
                <a:ea typeface="Times New Roman" panose="02020603050405020304" pitchFamily="18" charset="0"/>
                <a:cs typeface="Arial" panose="020B0604020202020204" pitchFamily="34" charset="0"/>
              </a:rPr>
              <a:t>правильний підбір іграшок, достатня кількість рухових іграшок, зручне їх розміщення для ігор, новизна ігрового</a:t>
            </a:r>
            <a:r>
              <a:rPr lang="uk-UA" sz="1800" spc="-5" dirty="0">
                <a:effectLst/>
                <a:latin typeface="Times New Roman" panose="02020603050405020304" pitchFamily="18" charset="0"/>
                <a:ea typeface="Times New Roman" panose="02020603050405020304" pitchFamily="18" charset="0"/>
                <a:cs typeface="Arial" panose="020B0604020202020204" pitchFamily="34" charset="0"/>
              </a:rPr>
              <a:t> </a:t>
            </a:r>
            <a:r>
              <a:rPr lang="uk-UA" sz="1800" spc="-15" dirty="0">
                <a:effectLst/>
                <a:latin typeface="Times New Roman" panose="02020603050405020304" pitchFamily="18" charset="0"/>
                <a:ea typeface="Times New Roman" panose="02020603050405020304" pitchFamily="18" charset="0"/>
                <a:cs typeface="Arial" panose="020B0604020202020204" pitchFamily="34" charset="0"/>
              </a:rPr>
              <a:t>матеріалу;</a:t>
            </a:r>
            <a:endParaRPr lang="uk-UA" sz="1800" spc="-15" dirty="0">
              <a:effectLst/>
              <a:latin typeface="Calibri" panose="020F0502020204030204" pitchFamily="34" charset="0"/>
              <a:ea typeface="Times New Roman" panose="02020603050405020304" pitchFamily="18" charset="0"/>
              <a:cs typeface="Arial" panose="020B0604020202020204" pitchFamily="34" charset="0"/>
            </a:endParaRPr>
          </a:p>
          <a:p>
            <a:pPr marL="342900" marR="363220" lvl="0" indent="-342900">
              <a:spcAft>
                <a:spcPts val="800"/>
              </a:spcAft>
              <a:buSzPts val="1300"/>
              <a:buFont typeface="Times New Roman" panose="02020603050405020304" pitchFamily="18" charset="0"/>
              <a:buAutoNum type="arabicParenR"/>
              <a:tabLst>
                <a:tab pos="501015" algn="l"/>
                <a:tab pos="501650" algn="l"/>
              </a:tabLst>
            </a:pPr>
            <a:r>
              <a:rPr lang="uk-UA" sz="1800" spc="-15" dirty="0">
                <a:effectLst/>
                <a:latin typeface="Times New Roman" panose="02020603050405020304" pitchFamily="18" charset="0"/>
                <a:ea typeface="Times New Roman" panose="02020603050405020304" pitchFamily="18" charset="0"/>
                <a:cs typeface="Arial" panose="020B0604020202020204" pitchFamily="34" charset="0"/>
              </a:rPr>
              <a:t>своєчасна допомога дитині у виборі іграшки, сюжету та змісту гри, особливо при переході від одного режимного моменту до</a:t>
            </a:r>
            <a:r>
              <a:rPr lang="uk-UA" sz="1800" spc="-20" dirty="0">
                <a:effectLst/>
                <a:latin typeface="Times New Roman" panose="02020603050405020304" pitchFamily="18" charset="0"/>
                <a:ea typeface="Times New Roman" panose="02020603050405020304" pitchFamily="18" charset="0"/>
                <a:cs typeface="Arial" panose="020B0604020202020204" pitchFamily="34" charset="0"/>
              </a:rPr>
              <a:t> </a:t>
            </a:r>
            <a:r>
              <a:rPr lang="uk-UA" sz="1800" spc="-15" dirty="0">
                <a:effectLst/>
                <a:latin typeface="Times New Roman" panose="02020603050405020304" pitchFamily="18" charset="0"/>
                <a:ea typeface="Times New Roman" panose="02020603050405020304" pitchFamily="18" charset="0"/>
                <a:cs typeface="Arial" panose="020B0604020202020204" pitchFamily="34" charset="0"/>
              </a:rPr>
              <a:t>іншого;</a:t>
            </a:r>
            <a:endParaRPr lang="uk-UA" sz="1800" spc="-15" dirty="0">
              <a:effectLst/>
              <a:latin typeface="Calibri" panose="020F0502020204030204" pitchFamily="34" charset="0"/>
              <a:ea typeface="Times New Roman" panose="02020603050405020304" pitchFamily="18" charset="0"/>
              <a:cs typeface="Arial" panose="020B0604020202020204" pitchFamily="34" charset="0"/>
            </a:endParaRPr>
          </a:p>
          <a:p>
            <a:pPr marL="342900" marR="356235" lvl="0" indent="-342900">
              <a:spcAft>
                <a:spcPts val="800"/>
              </a:spcAft>
              <a:buSzPts val="1300"/>
              <a:buFont typeface="Times New Roman" panose="02020603050405020304" pitchFamily="18" charset="0"/>
              <a:buAutoNum type="arabicParenR"/>
              <a:tabLst>
                <a:tab pos="501015" algn="l"/>
                <a:tab pos="501650" algn="l"/>
              </a:tabLst>
            </a:pPr>
            <a:r>
              <a:rPr lang="uk-UA" sz="1800" spc="-15" dirty="0">
                <a:effectLst/>
                <a:latin typeface="Times New Roman" panose="02020603050405020304" pitchFamily="18" charset="0"/>
                <a:ea typeface="Times New Roman" panose="02020603050405020304" pitchFamily="18" charset="0"/>
                <a:cs typeface="Arial" panose="020B0604020202020204" pitchFamily="34" charset="0"/>
              </a:rPr>
              <a:t>збагачення рухових навичок дітей у </a:t>
            </a:r>
            <a:r>
              <a:rPr lang="uk-UA" sz="1800" spc="-15" dirty="0" err="1">
                <a:effectLst/>
                <a:latin typeface="Times New Roman" panose="02020603050405020304" pitchFamily="18" charset="0"/>
                <a:ea typeface="Times New Roman" panose="02020603050405020304" pitchFamily="18" charset="0"/>
                <a:cs typeface="Arial" panose="020B0604020202020204" pitchFamily="34" charset="0"/>
              </a:rPr>
              <a:t>процесі,гри</a:t>
            </a:r>
            <a:r>
              <a:rPr lang="uk-UA" sz="1800" spc="-15" dirty="0">
                <a:effectLst/>
                <a:latin typeface="Times New Roman" panose="02020603050405020304" pitchFamily="18" charset="0"/>
                <a:ea typeface="Times New Roman" panose="02020603050405020304" pitchFamily="18" charset="0"/>
                <a:cs typeface="Arial" panose="020B0604020202020204" pitchFamily="34" charset="0"/>
              </a:rPr>
              <a:t> з різними іграшками та предметами;</a:t>
            </a:r>
            <a:endParaRPr lang="uk-UA" sz="1800" spc="-15"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800"/>
              </a:spcAft>
              <a:buSzPts val="1300"/>
              <a:buFont typeface="Times New Roman" panose="02020603050405020304" pitchFamily="18" charset="0"/>
              <a:buAutoNum type="arabicParenR"/>
              <a:tabLst>
                <a:tab pos="501015" algn="l"/>
                <a:tab pos="501650" algn="l"/>
              </a:tabLst>
            </a:pPr>
            <a:r>
              <a:rPr lang="uk-UA" sz="1800" spc="-15" dirty="0">
                <a:effectLst/>
                <a:latin typeface="Times New Roman" panose="02020603050405020304" pitchFamily="18" charset="0"/>
                <a:ea typeface="Times New Roman" panose="02020603050405020304" pitchFamily="18" charset="0"/>
                <a:cs typeface="Arial" panose="020B0604020202020204" pitchFamily="34" charset="0"/>
              </a:rPr>
              <a:t>організація активного спілкування дітей в</a:t>
            </a:r>
            <a:r>
              <a:rPr lang="uk-UA" sz="1800" spc="-5" dirty="0">
                <a:effectLst/>
                <a:latin typeface="Times New Roman" panose="02020603050405020304" pitchFamily="18" charset="0"/>
                <a:ea typeface="Times New Roman" panose="02020603050405020304" pitchFamily="18" charset="0"/>
                <a:cs typeface="Arial" panose="020B0604020202020204" pitchFamily="34" charset="0"/>
              </a:rPr>
              <a:t> </a:t>
            </a:r>
            <a:r>
              <a:rPr lang="uk-UA" sz="1800" spc="-15" dirty="0">
                <a:effectLst/>
                <a:latin typeface="Times New Roman" panose="02020603050405020304" pitchFamily="18" charset="0"/>
                <a:ea typeface="Times New Roman" panose="02020603050405020304" pitchFamily="18" charset="0"/>
                <a:cs typeface="Arial" panose="020B0604020202020204" pitchFamily="34" charset="0"/>
              </a:rPr>
              <a:t>іграх.</a:t>
            </a:r>
            <a:endParaRPr lang="uk-UA" sz="1800" spc="-15" dirty="0">
              <a:effectLst/>
              <a:latin typeface="Calibri" panose="020F0502020204030204" pitchFamily="34" charset="0"/>
              <a:ea typeface="Times New Roman" panose="02020603050405020304" pitchFamily="18" charset="0"/>
              <a:cs typeface="Arial" panose="020B0604020202020204" pitchFamily="34" charset="0"/>
            </a:endParaRPr>
          </a:p>
          <a:p>
            <a:pPr marL="142240" marR="360680" indent="449580" algn="just">
              <a:spcBef>
                <a:spcPts val="375"/>
              </a:spcBef>
              <a:spcAft>
                <a:spcPts val="0"/>
              </a:spcAft>
            </a:pPr>
            <a:r>
              <a:rPr lang="uk-UA" sz="1800" i="1" dirty="0">
                <a:effectLst/>
                <a:latin typeface="Times New Roman" panose="02020603050405020304" pitchFamily="18" charset="0"/>
                <a:ea typeface="Times New Roman" panose="02020603050405020304" pitchFamily="18" charset="0"/>
              </a:rPr>
              <a:t>Прогулянка </a:t>
            </a:r>
            <a:r>
              <a:rPr lang="uk-UA" sz="1800" dirty="0">
                <a:effectLst/>
                <a:latin typeface="Times New Roman" panose="02020603050405020304" pitchFamily="18" charset="0"/>
                <a:ea typeface="Times New Roman" panose="02020603050405020304" pitchFamily="18" charset="0"/>
              </a:rPr>
              <a:t>– найбільш сприятливий час для проведення різноманітних фізичних вправ та рухливих ігор. Засоби фізичного виховання підбираються з урахуванням періоду року та погодних умов; раціонального використання обладнання та фізкультурного інвентарю на майданчику; активізації самостійності дітей, створення у них позитивних емоцій, стимулювання індивідуальних можливостей кожної дитини.</a:t>
            </a:r>
          </a:p>
          <a:p>
            <a:pPr algn="just"/>
            <a:endParaRPr lang="uk-UA" sz="2400" dirty="0"/>
          </a:p>
        </p:txBody>
      </p:sp>
    </p:spTree>
    <p:extLst>
      <p:ext uri="{BB962C8B-B14F-4D97-AF65-F5344CB8AC3E}">
        <p14:creationId xmlns:p14="http://schemas.microsoft.com/office/powerpoint/2010/main" val="2517543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F37AA-E34B-7A9E-E01F-ED91D2F21732}"/>
              </a:ext>
            </a:extLst>
          </p:cNvPr>
          <p:cNvSpPr txBox="1"/>
          <p:nvPr/>
        </p:nvSpPr>
        <p:spPr>
          <a:xfrm>
            <a:off x="1759974" y="150250"/>
            <a:ext cx="9527458" cy="5909310"/>
          </a:xfrm>
          <a:prstGeom prst="rect">
            <a:avLst/>
          </a:prstGeom>
          <a:noFill/>
        </p:spPr>
        <p:txBody>
          <a:bodyPr wrap="square">
            <a:spAutoFit/>
          </a:bodyPr>
          <a:lstStyle/>
          <a:p>
            <a:pPr marL="142240" indent="450215" algn="just"/>
            <a:r>
              <a:rPr lang="uk-UA" sz="1800" dirty="0">
                <a:effectLst/>
                <a:latin typeface="Times New Roman" panose="02020603050405020304" pitchFamily="18" charset="0"/>
                <a:ea typeface="Times New Roman" panose="02020603050405020304" pitchFamily="18" charset="0"/>
              </a:rPr>
              <a:t>В усіх вікових групах протягом дня проводиться 4-5 рухливих ігор, а влітку 5-6. Одна з них планується на майданчику вранці під час ранкового прийому та огляду дітей. В основному це гра середньої рухливості, яка була раніше розучена з дітьми. У цей час також можна запропонувати окремим дітям тренування з </a:t>
            </a:r>
            <a:r>
              <a:rPr lang="uk-UA" sz="1800" dirty="0" err="1">
                <a:effectLst/>
                <a:latin typeface="Times New Roman" panose="02020603050405020304" pitchFamily="18" charset="0"/>
                <a:ea typeface="Times New Roman" panose="02020603050405020304" pitchFamily="18" charset="0"/>
              </a:rPr>
              <a:t>м'ячем</a:t>
            </a:r>
            <a:r>
              <a:rPr lang="uk-UA" sz="1800" dirty="0">
                <a:effectLst/>
                <a:latin typeface="Times New Roman" panose="02020603050405020304" pitchFamily="18" charset="0"/>
                <a:ea typeface="Times New Roman" panose="02020603050405020304" pitchFamily="18" charset="0"/>
              </a:rPr>
              <a:t>, пострибати зі скакалкою (старші діти). Слід заохочувати тих дітей, що проявляють самостійність, за власною ініціативою повторити вправи, які їм до вподоби. Загальна тривалість виконання вправ та участі в іграх під час прийому для дошкільнят різних вікових груп від 15 до 20</a:t>
            </a:r>
            <a:r>
              <a:rPr lang="uk-UA" sz="1800" spc="-4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хвилин.</a:t>
            </a:r>
          </a:p>
          <a:p>
            <a:pPr marL="142240" indent="450215" algn="just"/>
            <a:r>
              <a:rPr lang="uk-UA" sz="1800" dirty="0">
                <a:effectLst/>
                <a:latin typeface="Times New Roman" panose="02020603050405020304" pitchFamily="18" charset="0"/>
                <a:ea typeface="Times New Roman" panose="02020603050405020304" pitchFamily="18" charset="0"/>
              </a:rPr>
              <a:t>Кожний тиждень з дітьми розучують одну рухливу гру, яка повторюється протягом місяця чотири-шість разів залежно від складності її змісту. Крім того, кожний місяць проводиться по 8-10 рухливих ігор, які були розучені раніше.</a:t>
            </a:r>
          </a:p>
          <a:p>
            <a:pPr marL="142240" marR="361950" indent="449580" algn="just"/>
            <a:r>
              <a:rPr lang="uk-UA" sz="1800" dirty="0">
                <a:effectLst/>
                <a:latin typeface="Times New Roman" panose="02020603050405020304" pitchFamily="18" charset="0"/>
                <a:ea typeface="Times New Roman" panose="02020603050405020304" pitchFamily="18" charset="0"/>
              </a:rPr>
              <a:t>Зі старшими дітьми слід частіше проводити ігри спортивного характеру та естафети. Крім рухливих ігор, необхідно широко застосовувати різноманітні вправи в основних рухах: біг у різному темпі, стрибки, метання предметів у ціль та на дальність, лазіння по гімнастичній стінці, вправи з рівноваги та</a:t>
            </a:r>
            <a:r>
              <a:rPr lang="uk-UA" sz="1800" spc="-5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ін.</a:t>
            </a:r>
          </a:p>
          <a:p>
            <a:pPr marL="142240" marR="361315" indent="449580" algn="just"/>
            <a:r>
              <a:rPr lang="uk-UA" sz="1800" dirty="0">
                <a:effectLst/>
                <a:latin typeface="Times New Roman" panose="02020603050405020304" pitchFamily="18" charset="0"/>
                <a:ea typeface="Times New Roman" panose="02020603050405020304" pitchFamily="18" charset="0"/>
              </a:rPr>
              <a:t>При розподілі ігор та фізичних вправ протягом дня слід враховувати співвідношення програмного матеріалу, який планується на занятті з фізичної культури (як в залі, так і на майданчику), з щоденними вправами та іграми, які виконуються дітьми під час ранкової та вечірньої прогулянок. Застосовуючи ці засоби, враховують період року та погодні умови. У теплий період (влітку, травень та вересень) реальні для виконання практично всі основні рухи, а також ігри, де переважає біг та метання, ігри-естафети.</a:t>
            </a:r>
          </a:p>
          <a:p>
            <a:pPr marL="142240" marR="356235" indent="449580" algn="just"/>
            <a:endParaRPr lang="uk-UA" dirty="0"/>
          </a:p>
        </p:txBody>
      </p:sp>
    </p:spTree>
    <p:extLst>
      <p:ext uri="{BB962C8B-B14F-4D97-AF65-F5344CB8AC3E}">
        <p14:creationId xmlns:p14="http://schemas.microsoft.com/office/powerpoint/2010/main" val="365450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EDE5B7-9798-C861-635A-D703D8013012}"/>
              </a:ext>
            </a:extLst>
          </p:cNvPr>
          <p:cNvSpPr txBox="1"/>
          <p:nvPr/>
        </p:nvSpPr>
        <p:spPr>
          <a:xfrm>
            <a:off x="1948402" y="553975"/>
            <a:ext cx="8434463" cy="3857531"/>
          </a:xfrm>
          <a:prstGeom prst="rect">
            <a:avLst/>
          </a:prstGeom>
          <a:noFill/>
        </p:spPr>
        <p:txBody>
          <a:bodyPr wrap="square">
            <a:spAutoFit/>
          </a:bodyPr>
          <a:lstStyle/>
          <a:p>
            <a:pPr algn="ctr">
              <a:lnSpc>
                <a:spcPct val="107000"/>
              </a:lnSpc>
              <a:spcAft>
                <a:spcPts val="800"/>
              </a:spcAft>
            </a:pPr>
            <a:r>
              <a:rPr lang="uk-UA" sz="3200" dirty="0">
                <a:effectLst/>
                <a:latin typeface="Times New Roman" panose="02020603050405020304" pitchFamily="18" charset="0"/>
                <a:ea typeface="Calibri" panose="020F0502020204030204" pitchFamily="34" charset="0"/>
                <a:cs typeface="Arial" panose="020B0604020202020204" pitchFamily="34" charset="0"/>
              </a:rPr>
              <a:t>План</a:t>
            </a:r>
            <a:endParaRPr lang="uk-UA"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uk-UA" sz="3200" dirty="0">
                <a:effectLst/>
                <a:latin typeface="Times New Roman" panose="02020603050405020304" pitchFamily="18" charset="0"/>
                <a:ea typeface="Calibri" panose="020F0502020204030204" pitchFamily="34" charset="0"/>
                <a:cs typeface="Arial" panose="020B0604020202020204" pitchFamily="34" charset="0"/>
              </a:rPr>
              <a:t>Оптимальна рухова активність - необхідна умова всебічного розвитку дітей.</a:t>
            </a:r>
            <a:endParaRPr lang="uk-UA"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uk-UA" sz="3200" dirty="0">
                <a:effectLst/>
                <a:latin typeface="Times New Roman" panose="02020603050405020304" pitchFamily="18" charset="0"/>
                <a:ea typeface="Calibri" panose="020F0502020204030204" pitchFamily="34" charset="0"/>
                <a:cs typeface="Arial" panose="020B0604020202020204" pitchFamily="34" charset="0"/>
              </a:rPr>
              <a:t>Керівництво самостійною руховою діяльністю дітей.</a:t>
            </a:r>
            <a:endParaRPr lang="uk-UA"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uk-UA" sz="3200" dirty="0">
                <a:effectLst/>
                <a:latin typeface="Times New Roman" panose="02020603050405020304" pitchFamily="18" charset="0"/>
                <a:ea typeface="Calibri" panose="020F0502020204030204" pitchFamily="34" charset="0"/>
                <a:cs typeface="Arial" panose="020B0604020202020204" pitchFamily="34" charset="0"/>
              </a:rPr>
              <a:t>Організація активного відпочинку дітей.</a:t>
            </a:r>
            <a:endParaRPr lang="uk-UA" sz="32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uk-UA" sz="3200" dirty="0">
                <a:effectLst/>
                <a:latin typeface="Times New Roman" panose="02020603050405020304" pitchFamily="18" charset="0"/>
                <a:ea typeface="Calibri" panose="020F0502020204030204" pitchFamily="34" charset="0"/>
                <a:cs typeface="Arial" panose="020B0604020202020204" pitchFamily="34" charset="0"/>
              </a:rPr>
              <a:t> </a:t>
            </a:r>
            <a:endParaRPr lang="uk-UA"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9A34E012-8B9E-9FFE-1DB5-83BE535426C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7222" r="91944">
                        <a14:foregroundMark x1="89722" y1="48889" x2="89722" y2="48889"/>
                        <a14:foregroundMark x1="92222" y1="36389" x2="92222" y2="36389"/>
                        <a14:foregroundMark x1="23889" y1="26389" x2="23889" y2="26389"/>
                        <a14:foregroundMark x1="63611" y1="47500" x2="63611" y2="47500"/>
                        <a14:foregroundMark x1="73611" y1="51389" x2="73611" y2="51389"/>
                        <a14:foregroundMark x1="31111" y1="48333" x2="31111" y2="48333"/>
                        <a14:foregroundMark x1="25556" y1="50278" x2="25556" y2="50278"/>
                        <a14:foregroundMark x1="24444" y1="50278" x2="24444" y2="50278"/>
                        <a14:foregroundMark x1="7222" y1="65278" x2="7222" y2="65278"/>
                      </a14:backgroundRemoval>
                    </a14:imgEffect>
                  </a14:imgLayer>
                </a14:imgProps>
              </a:ext>
            </a:extLst>
          </a:blip>
          <a:stretch>
            <a:fillRect/>
          </a:stretch>
        </p:blipFill>
        <p:spPr>
          <a:xfrm>
            <a:off x="7948789" y="3888367"/>
            <a:ext cx="3306233" cy="3306233"/>
          </a:xfrm>
          <a:prstGeom prst="rect">
            <a:avLst/>
          </a:prstGeom>
        </p:spPr>
      </p:pic>
    </p:spTree>
    <p:extLst>
      <p:ext uri="{BB962C8B-B14F-4D97-AF65-F5344CB8AC3E}">
        <p14:creationId xmlns:p14="http://schemas.microsoft.com/office/powerpoint/2010/main" val="420866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024F7-714E-953E-4C41-DE5D277938EA}"/>
              </a:ext>
            </a:extLst>
          </p:cNvPr>
          <p:cNvSpPr txBox="1"/>
          <p:nvPr/>
        </p:nvSpPr>
        <p:spPr>
          <a:xfrm>
            <a:off x="1179871" y="751018"/>
            <a:ext cx="9202993" cy="5991384"/>
          </a:xfrm>
          <a:prstGeom prst="rect">
            <a:avLst/>
          </a:prstGeom>
          <a:noFill/>
        </p:spPr>
        <p:txBody>
          <a:bodyPr wrap="square">
            <a:spAutoFit/>
          </a:bodyPr>
          <a:lstStyle/>
          <a:p>
            <a:pPr marL="142240" marR="362585" indent="449580" algn="just"/>
            <a:r>
              <a:rPr lang="uk-UA" sz="2800" dirty="0"/>
              <a:t>	</a:t>
            </a:r>
            <a:r>
              <a:rPr lang="uk-UA" sz="1800" dirty="0">
                <a:effectLst/>
                <a:latin typeface="Times New Roman" panose="02020603050405020304" pitchFamily="18" charset="0"/>
                <a:ea typeface="Times New Roman" panose="02020603050405020304" pitchFamily="18" charset="0"/>
              </a:rPr>
              <a:t>Восени та ранньою весною до змісту прогулянок вводять різноманітні вправи з рівноваги, з м'ячами, обручами, скакалками, рухливими іграшками. їх можна організовувати у непогожу погоду на веранді або під</a:t>
            </a:r>
            <a:r>
              <a:rPr lang="uk-UA" sz="1800" spc="-4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навісом.</a:t>
            </a:r>
          </a:p>
          <a:p>
            <a:pPr marL="591185" indent="449580" algn="just"/>
            <a:r>
              <a:rPr lang="uk-UA" sz="1800" dirty="0">
                <a:effectLst/>
                <a:latin typeface="Times New Roman" panose="02020603050405020304" pitchFamily="18" charset="0"/>
                <a:ea typeface="Times New Roman" panose="02020603050405020304" pitchFamily="18" charset="0"/>
              </a:rPr>
              <a:t>Взимку планують ходьбу по колоді, снігових валах, метання в ціль та ін.,</a:t>
            </a:r>
          </a:p>
          <a:p>
            <a:pPr marL="142240" marR="370840" indent="449580" algn="just">
              <a:spcBef>
                <a:spcPts val="375"/>
              </a:spcBef>
              <a:spcAft>
                <a:spcPts val="0"/>
              </a:spcAft>
            </a:pPr>
            <a:r>
              <a:rPr lang="uk-UA" sz="1800" dirty="0">
                <a:effectLst/>
                <a:latin typeface="Times New Roman" panose="02020603050405020304" pitchFamily="18" charset="0"/>
                <a:ea typeface="Times New Roman" panose="02020603050405020304" pitchFamily="18" charset="0"/>
              </a:rPr>
              <a:t>катання на санчатах, лижах та ковзанах. У будь-яку пору року під час прогулянок широко застосовуються рухливі ігри.</a:t>
            </a:r>
          </a:p>
          <a:p>
            <a:pPr marL="142240" marR="362585" indent="449580" algn="just"/>
            <a:r>
              <a:rPr lang="uk-UA" sz="1800" dirty="0">
                <a:effectLst/>
                <a:latin typeface="Times New Roman" panose="02020603050405020304" pitchFamily="18" charset="0"/>
                <a:ea typeface="Times New Roman" panose="02020603050405020304" pitchFamily="18" charset="0"/>
              </a:rPr>
              <a:t>Якщо дозволяють погодні умови, з метою закріплення та удосконалення навичок в основних рухах, розвитку спритності та швидкості, починаючи з середньої групи, дітям пропонують виконання вправ у певній послідовності, використовуючи смугу «перешкод» (колода, дуги, обруч для </a:t>
            </a:r>
            <a:r>
              <a:rPr lang="uk-UA" sz="1800" dirty="0" err="1">
                <a:effectLst/>
                <a:latin typeface="Times New Roman" panose="02020603050405020304" pitchFamily="18" charset="0"/>
                <a:ea typeface="Times New Roman" panose="02020603050405020304" pitchFamily="18" charset="0"/>
              </a:rPr>
              <a:t>пролізання</a:t>
            </a:r>
            <a:r>
              <a:rPr lang="uk-UA" sz="1800" dirty="0">
                <a:effectLst/>
                <a:latin typeface="Times New Roman" panose="02020603050405020304" pitchFamily="18" charset="0"/>
                <a:ea typeface="Times New Roman" panose="02020603050405020304" pitchFamily="18" charset="0"/>
              </a:rPr>
              <a:t>, ходьба по закопаних у землю автомобільних покришках та ін.). Оскільки названі вправи вже вивчалися з дітьми під час занять, то виконання їх на смузі «перешкод» не викликає особливих ускладнень у</a:t>
            </a:r>
            <a:r>
              <a:rPr lang="uk-UA" sz="1800" spc="-3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дітей.</a:t>
            </a:r>
          </a:p>
          <a:p>
            <a:pPr marL="142240" marR="356870" indent="449580" algn="just"/>
            <a:r>
              <a:rPr lang="uk-UA" sz="1800" dirty="0">
                <a:effectLst/>
                <a:latin typeface="Times New Roman" panose="02020603050405020304" pitchFamily="18" charset="0"/>
                <a:ea typeface="Times New Roman" panose="02020603050405020304" pitchFamily="18" charset="0"/>
              </a:rPr>
              <a:t>Значне місце на прогулянці відводиться вправам спортивного характеру, які планують залежно від періоду року (взимку – катання на санчатах, ковзання на льодових доріжках; ходьба на лижах; весною та влітку – катання на велосипеді або самокаті, роликових ковзанах). Регулярно впроваджуючи їх під час прогулянок, можна істотно активізувати рухову діяльність дітей, особливо в несприятливих погодних умовах (низька температура, сніг).</a:t>
            </a:r>
          </a:p>
          <a:p>
            <a:pPr marL="142240" marR="362585" indent="449580" algn="just"/>
            <a:endParaRPr lang="uk-UA" sz="2800" dirty="0"/>
          </a:p>
        </p:txBody>
      </p:sp>
      <p:pic>
        <p:nvPicPr>
          <p:cNvPr id="6" name="Рисунок 5">
            <a:extLst>
              <a:ext uri="{FF2B5EF4-FFF2-40B4-BE49-F238E27FC236}">
                <a16:creationId xmlns:a16="http://schemas.microsoft.com/office/drawing/2014/main" id="{D8052284-423E-BA1B-B95E-70F294892C6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9137" y1="29073" x2="39137" y2="29073"/>
                        <a14:foregroundMark x1="53035" y1="32748" x2="53035" y2="32748"/>
                        <a14:foregroundMark x1="46326" y1="50639" x2="46326" y2="50639"/>
                        <a14:foregroundMark x1="44888" y1="49361" x2="44888" y2="49361"/>
                        <a14:foregroundMark x1="52396" y1="50799" x2="52396" y2="50799"/>
                        <a14:foregroundMark x1="51438" y1="30351" x2="51438" y2="30351"/>
                        <a14:backgroundMark x1="56070" y1="53514" x2="56070" y2="53514"/>
                        <a14:backgroundMark x1="42652" y1="41534" x2="42652" y2="41534"/>
                      </a14:backgroundRemoval>
                    </a14:imgEffect>
                  </a14:imgLayer>
                </a14:imgProps>
              </a:ext>
            </a:extLst>
          </a:blip>
          <a:stretch>
            <a:fillRect/>
          </a:stretch>
        </p:blipFill>
        <p:spPr>
          <a:xfrm>
            <a:off x="9596284" y="3931174"/>
            <a:ext cx="2421615" cy="2421615"/>
          </a:xfrm>
          <a:prstGeom prst="rect">
            <a:avLst/>
          </a:prstGeom>
        </p:spPr>
      </p:pic>
    </p:spTree>
    <p:extLst>
      <p:ext uri="{BB962C8B-B14F-4D97-AF65-F5344CB8AC3E}">
        <p14:creationId xmlns:p14="http://schemas.microsoft.com/office/powerpoint/2010/main" val="2078125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6455D-6FA6-3CD9-0A81-9909A04E4DAB}"/>
              </a:ext>
            </a:extLst>
          </p:cNvPr>
          <p:cNvSpPr txBox="1"/>
          <p:nvPr/>
        </p:nvSpPr>
        <p:spPr>
          <a:xfrm>
            <a:off x="1780731" y="804809"/>
            <a:ext cx="10126134" cy="5447645"/>
          </a:xfrm>
          <a:prstGeom prst="rect">
            <a:avLst/>
          </a:prstGeom>
          <a:noFill/>
        </p:spPr>
        <p:txBody>
          <a:bodyPr wrap="square">
            <a:spAutoFit/>
          </a:bodyPr>
          <a:lstStyle/>
          <a:p>
            <a:pPr marL="142240" marR="362585" indent="449580" algn="just"/>
            <a:r>
              <a:rPr lang="uk-UA" sz="1800" dirty="0">
                <a:effectLst/>
                <a:latin typeface="Times New Roman" panose="02020603050405020304" pitchFamily="18" charset="0"/>
                <a:ea typeface="Times New Roman" panose="02020603050405020304" pitchFamily="18" charset="0"/>
              </a:rPr>
              <a:t>Поряд із вправами спортивного характеру, старшим дітям пропонують ігри з елементами спорту: баскетбол, футбол, городки, бадмінтон, настільний теніс,</a:t>
            </a:r>
            <a:r>
              <a:rPr lang="uk-UA" sz="1800" spc="-18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хокей з </a:t>
            </a:r>
            <a:r>
              <a:rPr lang="uk-UA" sz="1800" dirty="0" err="1">
                <a:effectLst/>
                <a:latin typeface="Times New Roman" panose="02020603050405020304" pitchFamily="18" charset="0"/>
                <a:ea typeface="Times New Roman" panose="02020603050405020304" pitchFamily="18" charset="0"/>
              </a:rPr>
              <a:t>м'ячем</a:t>
            </a:r>
            <a:r>
              <a:rPr lang="uk-UA" sz="1800" dirty="0">
                <a:effectLst/>
                <a:latin typeface="Times New Roman" panose="02020603050405020304" pitchFamily="18" charset="0"/>
                <a:ea typeface="Times New Roman" panose="02020603050405020304" pitchFamily="18" charset="0"/>
              </a:rPr>
              <a:t> (у теплий період року) та хокей з шайбою без ковзанів (взимку). Навчання вправ спортивного характеру та елементів більшості спортивних ігор проводиться під час занять з фізичної культури, а закріплюються вони в процесі</a:t>
            </a:r>
            <a:r>
              <a:rPr lang="uk-UA" sz="1800" spc="-11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прогулянок.</a:t>
            </a:r>
          </a:p>
          <a:p>
            <a:pPr marL="142240" marR="363855" indent="449580" algn="just"/>
            <a:r>
              <a:rPr lang="uk-UA" sz="1800" dirty="0">
                <a:effectLst/>
                <a:latin typeface="Times New Roman" panose="02020603050405020304" pitchFamily="18" charset="0"/>
                <a:ea typeface="Times New Roman" panose="02020603050405020304" pitchFamily="18" charset="0"/>
              </a:rPr>
              <a:t>Важливим моментом у розподілі ігор та вправ під час прогулянок є чергування фізичного навантаження з відпочинком, більш інтенсивних фізичних вправ з менш рухливими. Наприклад, якщо діти середньої групи вправлялися у метанні торбинок з піском у ціль або прокочували м'яч одне одному, їм після цієї вправи пропонують гру з бігом «У ведмедя у бору» або «Знайди собі пару». Епізодично допускається застосування одного й того самого руху під час вправлення на якому-небудь приладі та в рухливій грі. Діти старшої групи виконують кидки великого м'яча у баскетбольний кошик, а потім вихователь розподіляє їх на 3-4 команди і пропонує позмагатися у грі «Закинь м'яч у кошик».</a:t>
            </a:r>
          </a:p>
          <a:p>
            <a:pPr marL="142240" marR="363220" indent="449580" algn="just"/>
            <a:r>
              <a:rPr lang="uk-UA" sz="1800" dirty="0">
                <a:effectLst/>
                <a:latin typeface="Times New Roman" panose="02020603050405020304" pitchFamily="18" charset="0"/>
                <a:ea typeface="Times New Roman" panose="02020603050405020304" pitchFamily="18" charset="0"/>
              </a:rPr>
              <a:t>При проведенні ігор та вправ слід застосовувати різні способи організації дітей. Так, рухливі ігри вихователь проводить зі всією групою. Кожна гра повторюється 3-5 разів. У вправах спортивного характеру беруть участь також всі діти. У деяких іграх (городки, настільний теніс, серсо) та вправах (катання на велосипеді, стрибки зі скакалкою та ін.) беруть участь декілька дітей, які мають бажання поуправлятися у них.</a:t>
            </a:r>
          </a:p>
          <a:p>
            <a:pPr algn="just"/>
            <a:endParaRPr lang="uk-UA" sz="2400" dirty="0"/>
          </a:p>
        </p:txBody>
      </p:sp>
    </p:spTree>
    <p:extLst>
      <p:ext uri="{BB962C8B-B14F-4D97-AF65-F5344CB8AC3E}">
        <p14:creationId xmlns:p14="http://schemas.microsoft.com/office/powerpoint/2010/main" val="1645680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F37AA-E34B-7A9E-E01F-ED91D2F21732}"/>
              </a:ext>
            </a:extLst>
          </p:cNvPr>
          <p:cNvSpPr txBox="1"/>
          <p:nvPr/>
        </p:nvSpPr>
        <p:spPr>
          <a:xfrm>
            <a:off x="1769806" y="1015488"/>
            <a:ext cx="9527458" cy="5355312"/>
          </a:xfrm>
          <a:prstGeom prst="rect">
            <a:avLst/>
          </a:prstGeom>
          <a:noFill/>
        </p:spPr>
        <p:txBody>
          <a:bodyPr wrap="square">
            <a:spAutoFit/>
          </a:bodyPr>
          <a:lstStyle/>
          <a:p>
            <a:pPr marL="142240" marR="361315" indent="449580" algn="just"/>
            <a:r>
              <a:rPr lang="uk-UA" sz="1800" dirty="0">
                <a:effectLst/>
                <a:latin typeface="Times New Roman" panose="02020603050405020304" pitchFamily="18" charset="0"/>
                <a:ea typeface="Times New Roman" panose="02020603050405020304" pitchFamily="18" charset="0"/>
              </a:rPr>
              <a:t>Намагаючись збагатити прогулянки рухливими іграми та фізичними вправами, треба пам'ятати, що рухову активність дітей наприкінці її слід знижувати. Тому незалежно від змісту ранкової прогулянки за 10-15 хвилин до її закінчення рухливість дітей обмежується. Цим забезпечується спокійний перехід їх до обіду та денного</a:t>
            </a:r>
            <a:r>
              <a:rPr lang="uk-UA" sz="1800" spc="-2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сну.</a:t>
            </a:r>
          </a:p>
          <a:p>
            <a:pPr marL="142240" marR="361315" indent="449580" algn="just"/>
            <a:r>
              <a:rPr lang="uk-UA" sz="1800" dirty="0">
                <a:effectLst/>
                <a:latin typeface="Times New Roman" panose="02020603050405020304" pitchFamily="18" charset="0"/>
                <a:ea typeface="Times New Roman" panose="02020603050405020304" pitchFamily="18" charset="0"/>
              </a:rPr>
              <a:t>Необхідно доцільно розподіляти рухову активність дітей протягом перебування їх у дошкільному закладі. Особливої уваги потребує друга половина дня, коли часто проводяться малорухливі та спокійні види діяльності у дошкільнят. Тому на вечірній прогулянці слід застосувати більш динамічні засоби фізичної культури (основні рухи, вправи спортивного характеру, ігри, естафети).</a:t>
            </a:r>
          </a:p>
          <a:p>
            <a:pPr marL="142240" marR="363220" indent="449580" algn="just"/>
            <a:r>
              <a:rPr lang="uk-UA" sz="1800" dirty="0">
                <a:effectLst/>
                <a:latin typeface="Times New Roman" panose="02020603050405020304" pitchFamily="18" charset="0"/>
                <a:ea typeface="Times New Roman" panose="02020603050405020304" pitchFamily="18" charset="0"/>
              </a:rPr>
              <a:t>У керівництві руховою діяльністю дітей під час прогулянки (за рекомендацією М.О. </a:t>
            </a:r>
            <a:r>
              <a:rPr lang="uk-UA" sz="1800" dirty="0" err="1">
                <a:effectLst/>
                <a:latin typeface="Times New Roman" panose="02020603050405020304" pitchFamily="18" charset="0"/>
                <a:ea typeface="Times New Roman" panose="02020603050405020304" pitchFamily="18" charset="0"/>
              </a:rPr>
              <a:t>Рунової</a:t>
            </a:r>
            <a:r>
              <a:rPr lang="uk-UA" sz="1800" dirty="0">
                <a:effectLst/>
                <a:latin typeface="Times New Roman" panose="02020603050405020304" pitchFamily="18" charset="0"/>
                <a:ea typeface="Times New Roman" panose="02020603050405020304" pitchFamily="18" charset="0"/>
              </a:rPr>
              <a:t>) можна виділити два етапи. Спочатку вихователь виясняє у дитини інтереси до ігор та вправ, взаємовідносини з однолітками, виявляє її рухову підготовленість. Для розвитку самостійної діяльності дітей створюються необхідні умови: своєчасна допомога кожній дитині у виборі гри та вправ, фізкультурних посібників. На цьому етапі застосовуються такі методи та прийоми: спільне виконання вправ дитини зі своїми однолітками, пояснення та показ більш складних елементів рухів, заохочення. Основним напрямком у керівництві руховою активністю дітей у процесі самостійної діяльності є збагачення їх різноманітними</a:t>
            </a:r>
            <a:r>
              <a:rPr lang="uk-UA" sz="1800" spc="-1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рухами.</a:t>
            </a:r>
          </a:p>
          <a:p>
            <a:pPr marL="142240" marR="356235" indent="449580" algn="just"/>
            <a:endParaRPr lang="uk-UA" dirty="0"/>
          </a:p>
        </p:txBody>
      </p:sp>
    </p:spTree>
    <p:extLst>
      <p:ext uri="{BB962C8B-B14F-4D97-AF65-F5344CB8AC3E}">
        <p14:creationId xmlns:p14="http://schemas.microsoft.com/office/powerpoint/2010/main" val="2341539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024F7-714E-953E-4C41-DE5D277938EA}"/>
              </a:ext>
            </a:extLst>
          </p:cNvPr>
          <p:cNvSpPr txBox="1"/>
          <p:nvPr/>
        </p:nvSpPr>
        <p:spPr>
          <a:xfrm>
            <a:off x="1091380" y="770683"/>
            <a:ext cx="9202993" cy="5940088"/>
          </a:xfrm>
          <a:prstGeom prst="rect">
            <a:avLst/>
          </a:prstGeom>
          <a:noFill/>
        </p:spPr>
        <p:txBody>
          <a:bodyPr wrap="square">
            <a:spAutoFit/>
          </a:bodyPr>
          <a:lstStyle/>
          <a:p>
            <a:pPr marL="142240" indent="450215" algn="just"/>
            <a:r>
              <a:rPr lang="uk-UA" sz="2800" dirty="0"/>
              <a:t>	</a:t>
            </a:r>
            <a:r>
              <a:rPr lang="uk-UA" sz="1800" dirty="0">
                <a:effectLst/>
                <a:latin typeface="Times New Roman" panose="02020603050405020304" pitchFamily="18" charset="0"/>
                <a:ea typeface="Times New Roman" panose="02020603050405020304" pitchFamily="18" charset="0"/>
              </a:rPr>
              <a:t>На другому етапі здійснюється більш інтенсивний вплив вихователя на рухову активність дітей. Малорухливі діти залучаються до діяльності, яка сприяє розвитку інтересу до ігор та фізичних вправ. Дуже рухливих та збудливих дітей спрямовують на вправи, які вимагають від них точності рухів (метання в ціль, вправи у рівновазі), вони стримують їх від значної рухливості і сприяють формуванню уваги та стриманості. Індивідуальний підхід до дітей різних вікових груп повинен застосовуватися з урахуванням інтересу дитини до ігор та різних видів фізичних вправ.</a:t>
            </a:r>
          </a:p>
          <a:p>
            <a:pPr marL="142240" indent="450215" algn="just"/>
            <a:r>
              <a:rPr lang="uk-UA" sz="1800" dirty="0">
                <a:effectLst/>
                <a:latin typeface="Times New Roman" panose="02020603050405020304" pitchFamily="18" charset="0"/>
                <a:ea typeface="Times New Roman" panose="02020603050405020304" pitchFamily="18" charset="0"/>
              </a:rPr>
              <a:t>Вихователю потрібно добре знати стан здоров'я, фізичний розвиток, рухову підготовленість, особливості поведінки та інші показники індивідуального розвитку дитини. У процесі самостійної рухової діяльності діти в основному самі регулюють фізичне навантаження, змінюючи більш інтенсивні рухи менш інтенсивними і за необхідності роблять паузи. Однак слід спостерігати за станом самопочуття дітей, здійснюючи індивідуальне керівництво їх</a:t>
            </a:r>
            <a:r>
              <a:rPr lang="uk-UA" sz="1800" spc="-5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діяльністю.</a:t>
            </a:r>
          </a:p>
          <a:p>
            <a:pPr marL="142240" indent="450215" algn="just"/>
            <a:r>
              <a:rPr lang="uk-UA" sz="1800" dirty="0">
                <a:effectLst/>
                <a:latin typeface="Times New Roman" panose="02020603050405020304" pitchFamily="18" charset="0"/>
                <a:ea typeface="Times New Roman" panose="02020603050405020304" pitchFamily="18" charset="0"/>
              </a:rPr>
              <a:t>Індивідуальна робота повинна також спрямовуватися на активізацію малорухливих дітей, покращання фізичної та рухової підготовленості більш: слабких дошкільнят. Враховуючи індивідуальні особливості дітей, вихователь одним з них надає допомогу у виконанні вправ, а іншим нагадує, як їх робити, підбадьорює та оцінює рухові дії. Деяким дітям пропонує відпочити, попереджуючи їх втому та занадто велике перегрівання від рухової діяльності.</a:t>
            </a:r>
          </a:p>
          <a:p>
            <a:pPr marL="142240" marR="362585" indent="449580" algn="just"/>
            <a:endParaRPr lang="uk-UA" sz="2800" dirty="0"/>
          </a:p>
        </p:txBody>
      </p:sp>
      <p:pic>
        <p:nvPicPr>
          <p:cNvPr id="6" name="Рисунок 5">
            <a:extLst>
              <a:ext uri="{FF2B5EF4-FFF2-40B4-BE49-F238E27FC236}">
                <a16:creationId xmlns:a16="http://schemas.microsoft.com/office/drawing/2014/main" id="{D8052284-423E-BA1B-B95E-70F294892C6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9137" y1="29073" x2="39137" y2="29073"/>
                        <a14:foregroundMark x1="53035" y1="32748" x2="53035" y2="32748"/>
                        <a14:foregroundMark x1="46326" y1="50639" x2="46326" y2="50639"/>
                        <a14:foregroundMark x1="44888" y1="49361" x2="44888" y2="49361"/>
                        <a14:foregroundMark x1="52396" y1="50799" x2="52396" y2="50799"/>
                        <a14:foregroundMark x1="51438" y1="30351" x2="51438" y2="30351"/>
                        <a14:backgroundMark x1="56070" y1="53514" x2="56070" y2="53514"/>
                        <a14:backgroundMark x1="42652" y1="41534" x2="42652" y2="41534"/>
                      </a14:backgroundRemoval>
                    </a14:imgEffect>
                  </a14:imgLayer>
                </a14:imgProps>
              </a:ext>
            </a:extLst>
          </a:blip>
          <a:stretch>
            <a:fillRect/>
          </a:stretch>
        </p:blipFill>
        <p:spPr>
          <a:xfrm>
            <a:off x="9596284" y="3931174"/>
            <a:ext cx="2421615" cy="2421615"/>
          </a:xfrm>
          <a:prstGeom prst="rect">
            <a:avLst/>
          </a:prstGeom>
        </p:spPr>
      </p:pic>
    </p:spTree>
    <p:extLst>
      <p:ext uri="{BB962C8B-B14F-4D97-AF65-F5344CB8AC3E}">
        <p14:creationId xmlns:p14="http://schemas.microsoft.com/office/powerpoint/2010/main" val="258555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6455D-6FA6-3CD9-0A81-9909A04E4DAB}"/>
              </a:ext>
            </a:extLst>
          </p:cNvPr>
          <p:cNvSpPr txBox="1"/>
          <p:nvPr/>
        </p:nvSpPr>
        <p:spPr>
          <a:xfrm>
            <a:off x="1780731" y="804809"/>
            <a:ext cx="10126134" cy="5909310"/>
          </a:xfrm>
          <a:prstGeom prst="rect">
            <a:avLst/>
          </a:prstGeom>
          <a:noFill/>
        </p:spPr>
        <p:txBody>
          <a:bodyPr wrap="square">
            <a:spAutoFit/>
          </a:bodyPr>
          <a:lstStyle/>
          <a:p>
            <a:pPr marL="142240" indent="450215" algn="just"/>
            <a:r>
              <a:rPr lang="uk-UA" sz="1800" dirty="0">
                <a:effectLst/>
                <a:latin typeface="Times New Roman" panose="02020603050405020304" pitchFamily="18" charset="0"/>
                <a:ea typeface="Times New Roman" panose="02020603050405020304" pitchFamily="18" charset="0"/>
              </a:rPr>
              <a:t>Особливого підходу потребують діти, рухова активність яких обмежується після перенесених </a:t>
            </a:r>
            <a:r>
              <a:rPr lang="uk-UA" sz="1800" dirty="0" err="1">
                <a:effectLst/>
                <a:latin typeface="Times New Roman" panose="02020603050405020304" pitchFamily="18" charset="0"/>
                <a:ea typeface="Times New Roman" panose="02020603050405020304" pitchFamily="18" charset="0"/>
              </a:rPr>
              <a:t>хвороб</a:t>
            </a:r>
            <a:r>
              <a:rPr lang="uk-UA" sz="1800" dirty="0">
                <a:effectLst/>
                <a:latin typeface="Times New Roman" panose="02020603050405020304" pitchFamily="18" charset="0"/>
                <a:ea typeface="Times New Roman" panose="02020603050405020304" pitchFamily="18" charset="0"/>
              </a:rPr>
              <a:t>. Слід порадитися з лікарем, які вправи їм можна виконувати і в яких іграх брати активну участь. Поступово цим дітям пропонують більш інтенсивні рухи та динамічні ігри.</a:t>
            </a:r>
          </a:p>
          <a:p>
            <a:pPr marL="142240" indent="450215" algn="just"/>
            <a:r>
              <a:rPr lang="uk-UA" sz="1800" dirty="0">
                <a:effectLst/>
                <a:latin typeface="Times New Roman" panose="02020603050405020304" pitchFamily="18" charset="0"/>
                <a:ea typeface="Times New Roman" panose="02020603050405020304" pitchFamily="18" charset="0"/>
              </a:rPr>
              <a:t>Треба слідкувати, щоб діти частіше вправлялися у тих способах виконання рухів, якими вони володіють гірше. Підтримувати бажання дитини допомагати своїм одноліткам оволодіти важкою для них вправою. Наприклад, у старших групах – стрибки зі скакалкою, кидки баскетбольного м'яча в кошик та</a:t>
            </a:r>
            <a:r>
              <a:rPr lang="uk-UA" sz="1800" spc="-9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ін.</a:t>
            </a:r>
          </a:p>
          <a:p>
            <a:pPr marL="142240" indent="450215" algn="just"/>
            <a:r>
              <a:rPr lang="uk-UA" sz="1800" dirty="0">
                <a:effectLst/>
                <a:latin typeface="Times New Roman" panose="02020603050405020304" pitchFamily="18" charset="0"/>
                <a:ea typeface="Times New Roman" panose="02020603050405020304" pitchFamily="18" charset="0"/>
              </a:rPr>
              <a:t>Таким чином, самостійна рухова діяльність має виняткове значення для формування у дитини звички та потреби у систематичному виконанні фізичних вправ і впливає на всебічний її розвиток. Поряд з закріпленням та удосконаленням різних рухових дій у дітей формується почуття колективізму, виховується товариськість, доброзичливість до своїх товаришів, впевненість у своїх силах.</a:t>
            </a:r>
          </a:p>
          <a:p>
            <a:pPr marL="142240" indent="450215" algn="just"/>
            <a:r>
              <a:rPr lang="uk-UA" b="1" spc="-15" dirty="0">
                <a:latin typeface="Times New Roman" panose="02020603050405020304" pitchFamily="18" charset="0"/>
                <a:ea typeface="Times New Roman" panose="02020603050405020304" pitchFamily="18" charset="0"/>
              </a:rPr>
              <a:t>3. </a:t>
            </a:r>
            <a:r>
              <a:rPr lang="uk-UA" sz="1800" b="1" spc="-15" dirty="0">
                <a:effectLst/>
                <a:latin typeface="Times New Roman" panose="02020603050405020304" pitchFamily="18" charset="0"/>
                <a:ea typeface="Times New Roman" panose="02020603050405020304" pitchFamily="18" charset="0"/>
              </a:rPr>
              <a:t>Організація активного відпочинку</a:t>
            </a:r>
            <a:r>
              <a:rPr lang="uk-UA" sz="1800" b="1" spc="15" dirty="0">
                <a:effectLst/>
                <a:latin typeface="Times New Roman" panose="02020603050405020304" pitchFamily="18" charset="0"/>
                <a:ea typeface="Times New Roman" panose="02020603050405020304" pitchFamily="18" charset="0"/>
              </a:rPr>
              <a:t> </a:t>
            </a:r>
            <a:r>
              <a:rPr lang="uk-UA" sz="1800" b="1" spc="-15" dirty="0">
                <a:effectLst/>
                <a:latin typeface="Times New Roman" panose="02020603050405020304" pitchFamily="18" charset="0"/>
                <a:ea typeface="Times New Roman" panose="02020603050405020304" pitchFamily="18" charset="0"/>
              </a:rPr>
              <a:t>дітей</a:t>
            </a:r>
          </a:p>
          <a:p>
            <a:pPr marL="142240" indent="450215" algn="just"/>
            <a:r>
              <a:rPr lang="uk-UA" sz="1800" dirty="0">
                <a:effectLst/>
                <a:latin typeface="Times New Roman" panose="02020603050405020304" pitchFamily="18" charset="0"/>
                <a:ea typeface="Times New Roman" panose="02020603050405020304" pitchFamily="18" charset="0"/>
              </a:rPr>
              <a:t>У фізичному вихованні дошкільників певне місце займають дні здоров'я, фізкультурні свята, розваги, пішохідні переходи як найбільш ефективні форми активного відпочинку дітей.</a:t>
            </a:r>
          </a:p>
          <a:p>
            <a:pPr marL="142240" indent="450215" algn="just"/>
            <a:r>
              <a:rPr lang="uk-UA" sz="1800" dirty="0">
                <a:effectLst/>
                <a:latin typeface="Times New Roman" panose="02020603050405020304" pitchFamily="18" charset="0"/>
                <a:ea typeface="Times New Roman" panose="02020603050405020304" pitchFamily="18" charset="0"/>
              </a:rPr>
              <a:t>Їх мета – активна участь всієї групи у запропонованому заході, визначення розвитку фізичних якостей та рухової підготовленості дітей в ігрових ситуаціях, виховання стійкого інтересу до активної рухової діяльності. У раціональному поєднанні з іншими організаційними формами фізичного виховання вони допомагають створити оптимальний руховий режим, який сприяє підвищенню функціональних можливостей організму, покращує працездатність та загартованість дітей.</a:t>
            </a:r>
          </a:p>
        </p:txBody>
      </p:sp>
    </p:spTree>
    <p:extLst>
      <p:ext uri="{BB962C8B-B14F-4D97-AF65-F5344CB8AC3E}">
        <p14:creationId xmlns:p14="http://schemas.microsoft.com/office/powerpoint/2010/main" val="3352088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F37AA-E34B-7A9E-E01F-ED91D2F21732}"/>
              </a:ext>
            </a:extLst>
          </p:cNvPr>
          <p:cNvSpPr txBox="1"/>
          <p:nvPr/>
        </p:nvSpPr>
        <p:spPr>
          <a:xfrm>
            <a:off x="1022554" y="376391"/>
            <a:ext cx="9527458" cy="5016758"/>
          </a:xfrm>
          <a:prstGeom prst="rect">
            <a:avLst/>
          </a:prstGeom>
          <a:noFill/>
        </p:spPr>
        <p:txBody>
          <a:bodyPr wrap="square">
            <a:spAutoFit/>
          </a:bodyPr>
          <a:lstStyle/>
          <a:p>
            <a:pPr marL="142240" indent="450215" algn="just"/>
            <a:r>
              <a:rPr lang="uk-UA" sz="2000" b="1" i="1" dirty="0">
                <a:effectLst/>
                <a:latin typeface="Times New Roman" panose="02020603050405020304" pitchFamily="18" charset="0"/>
                <a:ea typeface="Times New Roman" panose="02020603050405020304" pitchFamily="18" charset="0"/>
              </a:rPr>
              <a:t>День здоров'я. </a:t>
            </a:r>
            <a:r>
              <a:rPr lang="uk-UA" sz="2000" dirty="0">
                <a:effectLst/>
                <a:latin typeface="Times New Roman" panose="02020603050405020304" pitchFamily="18" charset="0"/>
                <a:ea typeface="Times New Roman" panose="02020603050405020304" pitchFamily="18" charset="0"/>
              </a:rPr>
              <a:t>У системі заходів, спрямованих на зміцнення здоров'я, загартування, покращання фізичному, розвитку та виховання у дітей прагнення бути сильними, спритними, витривалими важливе місце належить дням здоров'я. Рекомендується проводити ці дні у всіх дошкільних групах один раз на місяць. Основна мета дня здоров'я – охопити всіх вихованців групи різними фізкультурними заходами. Він здійснюється протягом усіх періодів дня: зранку – ігри середньої рухливості (під час прийому дітей), ранкова гімнастика, заняття з фізичної культури (інші навчальні заняття в цей день не проводяться), під час про- гулянок планують різноманітні змагання в іграх та вправах спортивного характеру, іграх-естафетах (для дітей старших груп), розваги-атракціони, виконання фізичних вправ (біг, стрибки, метання, лазіння).</a:t>
            </a:r>
          </a:p>
          <a:p>
            <a:pPr marL="142240" indent="450215" algn="just"/>
            <a:r>
              <a:rPr lang="uk-UA" sz="2000" dirty="0">
                <a:effectLst/>
                <a:latin typeface="Times New Roman" panose="02020603050405020304" pitchFamily="18" charset="0"/>
                <a:ea typeface="Times New Roman" panose="02020603050405020304" pitchFamily="18" charset="0"/>
              </a:rPr>
              <a:t>Організовуючи дні здоров'я, враховують кліматичні особливості сезону, можливості використання природних факторів (ліс, парк, луки, береги, водойми та ін.). Наприклад, взимку до програми дня здоров'я входять рухливі ігри, змагання із </a:t>
            </a:r>
            <a:r>
              <a:rPr lang="uk-UA" sz="2000" dirty="0" err="1">
                <a:effectLst/>
                <a:latin typeface="Times New Roman" panose="02020603050405020304" pitchFamily="18" charset="0"/>
                <a:ea typeface="Times New Roman" panose="02020603050405020304" pitchFamily="18" charset="0"/>
              </a:rPr>
              <a:t>санками</a:t>
            </a:r>
            <a:r>
              <a:rPr lang="uk-UA" sz="2000" dirty="0">
                <a:effectLst/>
                <a:latin typeface="Times New Roman" panose="02020603050405020304" pitchFamily="18" charset="0"/>
                <a:ea typeface="Times New Roman" panose="02020603050405020304" pitchFamily="18" charset="0"/>
              </a:rPr>
              <a:t>", лижами, ковзанами. Молодші діти беруть участь у катанні на санчатах з </a:t>
            </a:r>
            <a:r>
              <a:rPr lang="uk-UA" sz="2000" dirty="0" err="1">
                <a:effectLst/>
                <a:latin typeface="Times New Roman" panose="02020603050405020304" pitchFamily="18" charset="0"/>
                <a:ea typeface="Times New Roman" panose="02020603050405020304" pitchFamily="18" charset="0"/>
              </a:rPr>
              <a:t>гірки</a:t>
            </a:r>
            <a:r>
              <a:rPr lang="uk-UA" sz="2000" dirty="0">
                <a:effectLst/>
                <a:latin typeface="Times New Roman" panose="02020603050405020304" pitchFamily="18" charset="0"/>
                <a:ea typeface="Times New Roman" panose="02020603050405020304" pitchFamily="18" charset="0"/>
              </a:rPr>
              <a:t>, ходьбі по снігових валах, ліпленні сніговика та ін.</a:t>
            </a:r>
          </a:p>
        </p:txBody>
      </p:sp>
    </p:spTree>
    <p:extLst>
      <p:ext uri="{BB962C8B-B14F-4D97-AF65-F5344CB8AC3E}">
        <p14:creationId xmlns:p14="http://schemas.microsoft.com/office/powerpoint/2010/main" val="3634759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024F7-714E-953E-4C41-DE5D277938EA}"/>
              </a:ext>
            </a:extLst>
          </p:cNvPr>
          <p:cNvSpPr txBox="1"/>
          <p:nvPr/>
        </p:nvSpPr>
        <p:spPr>
          <a:xfrm>
            <a:off x="1032386" y="181957"/>
            <a:ext cx="9202993" cy="6494085"/>
          </a:xfrm>
          <a:prstGeom prst="rect">
            <a:avLst/>
          </a:prstGeom>
          <a:noFill/>
        </p:spPr>
        <p:txBody>
          <a:bodyPr wrap="square">
            <a:spAutoFit/>
          </a:bodyPr>
          <a:lstStyle/>
          <a:p>
            <a:pPr marL="142240" indent="450215" algn="just"/>
            <a:r>
              <a:rPr lang="uk-UA" sz="2800" dirty="0"/>
              <a:t>	</a:t>
            </a:r>
            <a:r>
              <a:rPr lang="uk-UA" sz="1800" dirty="0">
                <a:effectLst/>
                <a:latin typeface="Times New Roman" panose="02020603050405020304" pitchFamily="18" charset="0"/>
                <a:ea typeface="Times New Roman" panose="02020603050405020304" pitchFamily="18" charset="0"/>
              </a:rPr>
              <a:t>Старші – в катанні на лижах з </a:t>
            </a:r>
            <a:r>
              <a:rPr lang="uk-UA" sz="1800" dirty="0" err="1">
                <a:effectLst/>
                <a:latin typeface="Times New Roman" panose="02020603050405020304" pitchFamily="18" charset="0"/>
                <a:ea typeface="Times New Roman" panose="02020603050405020304" pitchFamily="18" charset="0"/>
              </a:rPr>
              <a:t>гірки</a:t>
            </a:r>
            <a:r>
              <a:rPr lang="uk-UA" sz="1800" dirty="0">
                <a:effectLst/>
                <a:latin typeface="Times New Roman" panose="02020603050405020304" pitchFamily="18" charset="0"/>
                <a:ea typeface="Times New Roman" panose="02020603050405020304" pitchFamily="18" charset="0"/>
              </a:rPr>
              <a:t>, грі у хокей з шайбою, катанні на ковзанах, іграх на лижах та ковзанах тощо. Для цього заздалегідь готують снігові </a:t>
            </a:r>
            <a:r>
              <a:rPr lang="uk-UA" sz="1800" dirty="0" err="1">
                <a:effectLst/>
                <a:latin typeface="Times New Roman" panose="02020603050405020304" pitchFamily="18" charset="0"/>
                <a:ea typeface="Times New Roman" panose="02020603050405020304" pitchFamily="18" charset="0"/>
              </a:rPr>
              <a:t>гірки</a:t>
            </a:r>
            <a:r>
              <a:rPr lang="uk-UA" sz="1800" dirty="0">
                <a:effectLst/>
                <a:latin typeface="Times New Roman" panose="02020603050405020304" pitchFamily="18" charset="0"/>
                <a:ea typeface="Times New Roman" panose="02020603050405020304" pitchFamily="18" charset="0"/>
              </a:rPr>
              <a:t>, льодові ковзанки, фізкультурний майданчик.</a:t>
            </a:r>
          </a:p>
          <a:p>
            <a:pPr marL="142240" indent="450215" algn="just"/>
            <a:r>
              <a:rPr lang="uk-UA" sz="1800" dirty="0">
                <a:effectLst/>
                <a:latin typeface="Times New Roman" panose="02020603050405020304" pitchFamily="18" charset="0"/>
                <a:ea typeface="Times New Roman" panose="02020603050405020304" pitchFamily="18" charset="0"/>
              </a:rPr>
              <a:t>У регіонах, де взимку випадає сніг, зі старшими дітьми в цей день можна провести лижний похід. Довжина його маршруту для середньої групи до 600-800 м, старшої – до 1-1,5 км, підготовчої до школи групи до 2-2,5 км. Плануючи похід, треба заздалегідь продумати маршрут (особливо його безпечність), екіпіровку</a:t>
            </a:r>
            <a:r>
              <a:rPr lang="uk-UA" sz="1800" spc="-20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дітей та організацію активного відпочинку (коли діти прийдуть на кінцевий пункт маршруту).</a:t>
            </a:r>
          </a:p>
          <a:p>
            <a:pPr marL="142240" indent="450215" algn="just"/>
            <a:r>
              <a:rPr lang="uk-UA" sz="1800" dirty="0">
                <a:effectLst/>
                <a:latin typeface="Times New Roman" panose="02020603050405020304" pitchFamily="18" charset="0"/>
                <a:ea typeface="Times New Roman" panose="02020603050405020304" pitchFamily="18" charset="0"/>
              </a:rPr>
              <a:t>У весняно-літній період можливості для більш насиченого проведення днів здоров'я значно збільшуються. Діти можуть брати участь у різноманітних іграх, змагатися у виконанні фізичних вправ (хто далі кине м'яч, стрибках у довжину та ін.), катанні на велосипеді, самокаті тощо.</a:t>
            </a:r>
          </a:p>
          <a:p>
            <a:pPr marL="142240" indent="450215" algn="just"/>
            <a:r>
              <a:rPr lang="uk-UA" sz="1800" dirty="0">
                <a:effectLst/>
                <a:latin typeface="Times New Roman" panose="02020603050405020304" pitchFamily="18" charset="0"/>
                <a:ea typeface="Times New Roman" panose="02020603050405020304" pitchFamily="18" charset="0"/>
              </a:rPr>
              <a:t>Бажано ширше застосовувати веселі атракціони, ігри-естафети, розваги. Так, молодшим дошкільникам пропонують влучити </a:t>
            </a:r>
            <a:r>
              <a:rPr lang="uk-UA" sz="1800" dirty="0" err="1">
                <a:effectLst/>
                <a:latin typeface="Times New Roman" panose="02020603050405020304" pitchFamily="18" charset="0"/>
                <a:ea typeface="Times New Roman" panose="02020603050405020304" pitchFamily="18" charset="0"/>
              </a:rPr>
              <a:t>м'ячем</a:t>
            </a:r>
            <a:r>
              <a:rPr lang="uk-UA" sz="1800" dirty="0">
                <a:effectLst/>
                <a:latin typeface="Times New Roman" panose="02020603050405020304" pitchFamily="18" charset="0"/>
                <a:ea typeface="Times New Roman" panose="02020603050405020304" pitchFamily="18" charset="0"/>
              </a:rPr>
              <a:t> в обруч (кошик, прокочуючи м'яч, збити булаву та ін.). Старші діти змагаються у веденні м'яча поштовхом руки або ногою між булавами (кубиками), які поставлені на землю на відстані 1,5 м; бігу на швидкість у парах (тримаючись за руки), тощо.</a:t>
            </a:r>
          </a:p>
          <a:p>
            <a:pPr marL="142240" indent="450215" algn="just"/>
            <a:r>
              <a:rPr lang="uk-UA" sz="1800" dirty="0">
                <a:effectLst/>
                <a:latin typeface="Times New Roman" panose="02020603050405020304" pitchFamily="18" charset="0"/>
                <a:ea typeface="Times New Roman" panose="02020603050405020304" pitchFamily="18" charset="0"/>
              </a:rPr>
              <a:t>Протягом усього теплого періоду року у день здоров'я рекомендується проводити піший перехід, який за часом займає всю прогулянку.</a:t>
            </a:r>
          </a:p>
          <a:p>
            <a:pPr marL="142240" indent="450215" algn="just"/>
            <a:r>
              <a:rPr lang="uk-UA" sz="1800" dirty="0">
                <a:effectLst/>
                <a:latin typeface="Times New Roman" panose="02020603050405020304" pitchFamily="18" charset="0"/>
                <a:ea typeface="Times New Roman" panose="02020603050405020304" pitchFamily="18" charset="0"/>
              </a:rPr>
              <a:t>Настрій дітей, їхня активність будуть тим вищими, чим ретельнішою буде підготовка вихователя, продуманими ігри та змагання, кожний фізкультурний захід дня здоров'я.</a:t>
            </a:r>
          </a:p>
          <a:p>
            <a:pPr marL="142240" indent="450215" algn="just"/>
            <a:endParaRPr lang="uk-UA" sz="2800" dirty="0"/>
          </a:p>
        </p:txBody>
      </p:sp>
      <p:pic>
        <p:nvPicPr>
          <p:cNvPr id="6" name="Рисунок 5">
            <a:extLst>
              <a:ext uri="{FF2B5EF4-FFF2-40B4-BE49-F238E27FC236}">
                <a16:creationId xmlns:a16="http://schemas.microsoft.com/office/drawing/2014/main" id="{D8052284-423E-BA1B-B95E-70F294892C6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9137" y1="29073" x2="39137" y2="29073"/>
                        <a14:foregroundMark x1="53035" y1="32748" x2="53035" y2="32748"/>
                        <a14:foregroundMark x1="46326" y1="50639" x2="46326" y2="50639"/>
                        <a14:foregroundMark x1="44888" y1="49361" x2="44888" y2="49361"/>
                        <a14:foregroundMark x1="52396" y1="50799" x2="52396" y2="50799"/>
                        <a14:foregroundMark x1="51438" y1="30351" x2="51438" y2="30351"/>
                        <a14:backgroundMark x1="56070" y1="53514" x2="56070" y2="53514"/>
                        <a14:backgroundMark x1="42652" y1="41534" x2="42652" y2="41534"/>
                      </a14:backgroundRemoval>
                    </a14:imgEffect>
                  </a14:imgLayer>
                </a14:imgProps>
              </a:ext>
            </a:extLst>
          </a:blip>
          <a:stretch>
            <a:fillRect/>
          </a:stretch>
        </p:blipFill>
        <p:spPr>
          <a:xfrm>
            <a:off x="9596284" y="3931174"/>
            <a:ext cx="2421615" cy="2421615"/>
          </a:xfrm>
          <a:prstGeom prst="rect">
            <a:avLst/>
          </a:prstGeom>
        </p:spPr>
      </p:pic>
    </p:spTree>
    <p:extLst>
      <p:ext uri="{BB962C8B-B14F-4D97-AF65-F5344CB8AC3E}">
        <p14:creationId xmlns:p14="http://schemas.microsoft.com/office/powerpoint/2010/main" val="2273527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6455D-6FA6-3CD9-0A81-9909A04E4DAB}"/>
              </a:ext>
            </a:extLst>
          </p:cNvPr>
          <p:cNvSpPr txBox="1"/>
          <p:nvPr/>
        </p:nvSpPr>
        <p:spPr>
          <a:xfrm>
            <a:off x="1210460" y="706486"/>
            <a:ext cx="10126134" cy="5078313"/>
          </a:xfrm>
          <a:prstGeom prst="rect">
            <a:avLst/>
          </a:prstGeom>
          <a:noFill/>
        </p:spPr>
        <p:txBody>
          <a:bodyPr wrap="square">
            <a:spAutoFit/>
          </a:bodyPr>
          <a:lstStyle/>
          <a:p>
            <a:pPr marL="142240" indent="450215" algn="just"/>
            <a:r>
              <a:rPr lang="uk-UA" sz="1800" b="1" i="1" dirty="0">
                <a:effectLst/>
                <a:latin typeface="Times New Roman" panose="02020603050405020304" pitchFamily="18" charset="0"/>
                <a:ea typeface="Times New Roman" panose="02020603050405020304" pitchFamily="18" charset="0"/>
              </a:rPr>
              <a:t>Фізкультурні свята</a:t>
            </a:r>
            <a:r>
              <a:rPr lang="uk-UA" sz="1800" i="1"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У системі фізичного виховання дітей у дошкільному закладі чільне місце займають фізкультурні свята, спрямовані на комплексну реалізацію  широкого  кола  оздоровчих  та  виховних   завдань.   Дослідження   (Т.І. </a:t>
            </a:r>
            <a:r>
              <a:rPr lang="uk-UA" sz="1800" dirty="0" err="1">
                <a:effectLst/>
                <a:latin typeface="Times New Roman" panose="02020603050405020304" pitchFamily="18" charset="0"/>
                <a:ea typeface="Times New Roman" panose="02020603050405020304" pitchFamily="18" charset="0"/>
              </a:rPr>
              <a:t>Осокіна</a:t>
            </a:r>
            <a:r>
              <a:rPr lang="uk-UA" sz="1800" dirty="0">
                <a:effectLst/>
                <a:latin typeface="Times New Roman" panose="02020603050405020304" pitchFamily="18" charset="0"/>
                <a:ea typeface="Times New Roman" panose="02020603050405020304" pitchFamily="18" charset="0"/>
              </a:rPr>
              <a:t>, Е.А. Тимофєєва та ін.), які узагальнили багаторічний досвід їх проведення, свідчать про позитивний вплив фізкультурних свят на виховання у дітей інтересу до активної рухової діяльності, а також залучення їх до виконання різноманітних цікавих фізичних вправ, рухливих та спортивних ігор,</a:t>
            </a:r>
            <a:r>
              <a:rPr lang="uk-UA" sz="1800" spc="-14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атракціонів.</a:t>
            </a:r>
          </a:p>
          <a:p>
            <a:pPr marL="142240" indent="450215" algn="just"/>
            <a:r>
              <a:rPr lang="uk-UA" sz="1800" dirty="0">
                <a:effectLst/>
                <a:latin typeface="Times New Roman" panose="02020603050405020304" pitchFamily="18" charset="0"/>
                <a:ea typeface="Times New Roman" panose="02020603050405020304" pitchFamily="18" charset="0"/>
              </a:rPr>
              <a:t>Участь у фізкультурних святах сприяє виявленню самостійності та</a:t>
            </a:r>
            <a:r>
              <a:rPr lang="uk-UA" sz="1800" spc="-18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ініціативи у виконанні рухових завдань, досягнення кращих результатів в умовах змагань, виховання колективізму, наполегливості, відповідальності, дисциплінованості та інших морально-вольових якостей. Залучення батьків до безпосередньої участі у фізкультурному святі сприяє пропаганді фізичної культури серед широких верств населення і є однією з активних форм роботи педагогічного колективу дитячого садка з батьками з питань фізичного</a:t>
            </a:r>
            <a:r>
              <a:rPr lang="uk-UA" sz="1800" spc="-3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виховання.</a:t>
            </a:r>
          </a:p>
          <a:p>
            <a:pPr marL="142240" indent="450215" algn="just"/>
            <a:r>
              <a:rPr lang="uk-UA" sz="1800" dirty="0">
                <a:effectLst/>
                <a:latin typeface="Times New Roman" panose="02020603050405020304" pitchFamily="18" charset="0"/>
                <a:ea typeface="Times New Roman" panose="02020603050405020304" pitchFamily="18" charset="0"/>
              </a:rPr>
              <a:t>Фізкультурні свята проводяться два-три рази на рік, безпосередню участь у них беруть діти середньої, старшої та підготовчої до школи груп. Тривалість його в межах однієї години, вона залежить від віку дітей, умов проведення та змісту програми свята. Більш доцільне проведення фізкультурного свята для дітей одного дошкільного закладу. Однак іноді допустиме об'єднання декілька груп старших дошкільників двох-трьох дитячих садків, які розташовані близько один від одного.</a:t>
            </a:r>
          </a:p>
        </p:txBody>
      </p:sp>
    </p:spTree>
    <p:extLst>
      <p:ext uri="{BB962C8B-B14F-4D97-AF65-F5344CB8AC3E}">
        <p14:creationId xmlns:p14="http://schemas.microsoft.com/office/powerpoint/2010/main" val="3753806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F37AA-E34B-7A9E-E01F-ED91D2F21732}"/>
              </a:ext>
            </a:extLst>
          </p:cNvPr>
          <p:cNvSpPr txBox="1"/>
          <p:nvPr/>
        </p:nvSpPr>
        <p:spPr>
          <a:xfrm>
            <a:off x="1332271" y="455050"/>
            <a:ext cx="9527458" cy="5632311"/>
          </a:xfrm>
          <a:prstGeom prst="rect">
            <a:avLst/>
          </a:prstGeom>
          <a:noFill/>
        </p:spPr>
        <p:txBody>
          <a:bodyPr wrap="square">
            <a:spAutoFit/>
          </a:bodyPr>
          <a:lstStyle/>
          <a:p>
            <a:pPr marL="142240" indent="450215" algn="just"/>
            <a:r>
              <a:rPr lang="uk-UA" sz="2000" dirty="0">
                <a:effectLst/>
                <a:latin typeface="Times New Roman" panose="02020603050405020304" pitchFamily="18" charset="0"/>
                <a:ea typeface="Times New Roman" panose="02020603050405020304" pitchFamily="18" charset="0"/>
              </a:rPr>
              <a:t>Організатори фізкультурного свята повинні потурбуватися про те, що всі діти</a:t>
            </a:r>
            <a:r>
              <a:rPr lang="uk-UA" sz="2000" spc="10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брали</a:t>
            </a:r>
            <a:r>
              <a:rPr lang="uk-UA" sz="2000" spc="11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активну</a:t>
            </a:r>
            <a:r>
              <a:rPr lang="uk-UA" sz="2000" spc="10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участь</a:t>
            </a:r>
            <a:r>
              <a:rPr lang="uk-UA" sz="2000" spc="10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у</a:t>
            </a:r>
            <a:r>
              <a:rPr lang="uk-UA" sz="2000" spc="9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цьому</a:t>
            </a:r>
            <a:r>
              <a:rPr lang="uk-UA" sz="2000" spc="10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заході:</a:t>
            </a:r>
            <a:r>
              <a:rPr lang="uk-UA" sz="2000" spc="10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у</a:t>
            </a:r>
            <a:r>
              <a:rPr lang="uk-UA" sz="2000" spc="9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виконанні</a:t>
            </a:r>
            <a:r>
              <a:rPr lang="uk-UA" sz="2000" spc="10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гімнастичних</a:t>
            </a:r>
            <a:r>
              <a:rPr lang="uk-UA" sz="2000" spc="9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вправ,</a:t>
            </a:r>
            <a:r>
              <a:rPr lang="uk-UA" sz="2000" spc="11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іграх- естафетах та інших номерах програми.</a:t>
            </a:r>
          </a:p>
          <a:p>
            <a:pPr marL="142240" indent="450215" algn="just"/>
            <a:r>
              <a:rPr lang="uk-UA" sz="2000" dirty="0">
                <a:effectLst/>
                <a:latin typeface="Times New Roman" panose="02020603050405020304" pitchFamily="18" charset="0"/>
                <a:ea typeface="Times New Roman" panose="02020603050405020304" pitchFamily="18" charset="0"/>
              </a:rPr>
              <a:t>Найбільшу користь для зміцнення здоров'я та загартування дітей мають ті фізкультурні свята, які проводяться на відкритому повітрі. Вони можуть відбуватися у різних природних умовах місцевості. Наприклад, свято можна проводити не тільки на фізкультурному майданчику, а й на стадіоні, у парку, на березі моря (влітку). Від конкретного місця проведення свята залежать його тематика, структура, зміст та оформлення.</a:t>
            </a:r>
          </a:p>
          <a:p>
            <a:pPr marL="142240" indent="450215" algn="just"/>
            <a:r>
              <a:rPr lang="uk-UA" sz="2000" dirty="0">
                <a:effectLst/>
                <a:latin typeface="Times New Roman" panose="02020603050405020304" pitchFamily="18" charset="0"/>
                <a:ea typeface="Times New Roman" panose="02020603050405020304" pitchFamily="18" charset="0"/>
              </a:rPr>
              <a:t>Підготовка до свята починається із складання програми, у якій визначаються мета, дата, час та місце його проведення, перелік номерів програми: парад учасників, масові гімнастичні виступи, змагання з різних видів вправ та ігор, конкурсів; визначити відповідальних за підготовку і проведення свята (серед них завідуюча або методист, вихователі груп, музичний керівник, медична сестра, члени батьківської ради); зазначити кількість учасників свята, із яких вони груп; хто з запрошених (школярів-спортсменів) бере участь у показових виступах (художня гімнастика, акробатика), склад суддівського журі, підбиття підсумків змагання та нагородження учасників свята.</a:t>
            </a:r>
          </a:p>
        </p:txBody>
      </p:sp>
    </p:spTree>
    <p:extLst>
      <p:ext uri="{BB962C8B-B14F-4D97-AF65-F5344CB8AC3E}">
        <p14:creationId xmlns:p14="http://schemas.microsoft.com/office/powerpoint/2010/main" val="3787530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024F7-714E-953E-4C41-DE5D277938EA}"/>
              </a:ext>
            </a:extLst>
          </p:cNvPr>
          <p:cNvSpPr txBox="1"/>
          <p:nvPr/>
        </p:nvSpPr>
        <p:spPr>
          <a:xfrm>
            <a:off x="1032386" y="412701"/>
            <a:ext cx="9202993" cy="5940088"/>
          </a:xfrm>
          <a:prstGeom prst="rect">
            <a:avLst/>
          </a:prstGeom>
          <a:noFill/>
        </p:spPr>
        <p:txBody>
          <a:bodyPr wrap="square">
            <a:spAutoFit/>
          </a:bodyPr>
          <a:lstStyle/>
          <a:p>
            <a:pPr marL="142240" indent="450215" algn="just"/>
            <a:r>
              <a:rPr lang="uk-UA" sz="2800" dirty="0"/>
              <a:t>	</a:t>
            </a:r>
            <a:r>
              <a:rPr lang="uk-UA" sz="1800" dirty="0">
                <a:effectLst/>
                <a:latin typeface="Times New Roman" panose="02020603050405020304" pitchFamily="18" charset="0"/>
                <a:ea typeface="Times New Roman" panose="02020603050405020304" pitchFamily="18" charset="0"/>
              </a:rPr>
              <a:t>Одним з важливих розділів роботи при підготовці до фізкультурного свята є розробка сценарію. В основу його повинні бути покладені програмові та методичні вимоги, які ставляться перед фізичним, естетичним, моральним та гігієнічним вихованням дошкільників. Складаючи сценарій, треба намагатися, щоб зміст свята був цікавим, створював можливість активної участі в ньому всіх дошкільнят, завдавав радощі та задоволення дітям та усім присутнім дорослим.</a:t>
            </a:r>
          </a:p>
          <a:p>
            <a:pPr marL="142240" indent="450215" algn="just"/>
            <a:r>
              <a:rPr lang="uk-UA" sz="1800" dirty="0">
                <a:effectLst/>
                <a:latin typeface="Times New Roman" panose="02020603050405020304" pitchFamily="18" charset="0"/>
                <a:ea typeface="Times New Roman" panose="02020603050405020304" pitchFamily="18" charset="0"/>
              </a:rPr>
              <a:t>Зміст свята значною мірою залежить від періоду року та конкретних умов, в яких воно проводиться. Так, якщо свято відбувається у теплу погоду на фізкультурному майданчику, до його змісту входять масові виступи дітей, які потребують значного простору для гімнастичних вправ, ігор – естафет з бігом, стрибками, катанням наввипередки на велосипедах або самокатах, веселих атракціонів (біг у мішках, перетягування канату та ін.). Якщо свято проводиться взимку (де є сніг), то беруть рухливі ігри та вправи, які можна виконувати, застосовуючи санки, лижі та ковзани.</a:t>
            </a:r>
          </a:p>
          <a:p>
            <a:pPr marL="142240" indent="450215" algn="just"/>
            <a:r>
              <a:rPr lang="uk-UA" sz="1800" dirty="0">
                <a:effectLst/>
                <a:latin typeface="Times New Roman" panose="02020603050405020304" pitchFamily="18" charset="0"/>
                <a:ea typeface="Times New Roman" panose="02020603050405020304" pitchFamily="18" charset="0"/>
              </a:rPr>
              <a:t>У розробці сценарію свята враховують основну його ідею, девіз, під яким воно проводиться: «Веселі старти», «Олімпійці серед нас», «Спритні, швидкі, сміливі». Наприклад, якщо свято проходить під девізом «Здрастуй, зимонька- зима!», головним завданням його є пропаганда користі фізичної культури, холодного повітря, як важливих засобів зміцнення здоров'я та загартування, виховання у дітей, інтересу до катання на </a:t>
            </a:r>
            <a:r>
              <a:rPr lang="uk-UA" sz="1800" dirty="0" err="1">
                <a:effectLst/>
                <a:latin typeface="Times New Roman" panose="02020603050405020304" pitchFamily="18" charset="0"/>
                <a:ea typeface="Times New Roman" panose="02020603050405020304" pitchFamily="18" charset="0"/>
              </a:rPr>
              <a:t>санках</a:t>
            </a:r>
            <a:r>
              <a:rPr lang="uk-UA" sz="1800" dirty="0">
                <a:effectLst/>
                <a:latin typeface="Times New Roman" panose="02020603050405020304" pitchFamily="18" charset="0"/>
                <a:ea typeface="Times New Roman" panose="02020603050405020304" pitchFamily="18" charset="0"/>
              </a:rPr>
              <a:t>, лижах або ковзанах та рухливих ігор.</a:t>
            </a:r>
          </a:p>
          <a:p>
            <a:pPr marL="142240" indent="450215" algn="just"/>
            <a:endParaRPr lang="uk-UA" sz="2800" dirty="0"/>
          </a:p>
        </p:txBody>
      </p:sp>
      <p:pic>
        <p:nvPicPr>
          <p:cNvPr id="6" name="Рисунок 5">
            <a:extLst>
              <a:ext uri="{FF2B5EF4-FFF2-40B4-BE49-F238E27FC236}">
                <a16:creationId xmlns:a16="http://schemas.microsoft.com/office/drawing/2014/main" id="{D8052284-423E-BA1B-B95E-70F294892C6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9137" y1="29073" x2="39137" y2="29073"/>
                        <a14:foregroundMark x1="53035" y1="32748" x2="53035" y2="32748"/>
                        <a14:foregroundMark x1="46326" y1="50639" x2="46326" y2="50639"/>
                        <a14:foregroundMark x1="44888" y1="49361" x2="44888" y2="49361"/>
                        <a14:foregroundMark x1="52396" y1="50799" x2="52396" y2="50799"/>
                        <a14:foregroundMark x1="51438" y1="30351" x2="51438" y2="30351"/>
                        <a14:backgroundMark x1="56070" y1="53514" x2="56070" y2="53514"/>
                        <a14:backgroundMark x1="42652" y1="41534" x2="42652" y2="41534"/>
                      </a14:backgroundRemoval>
                    </a14:imgEffect>
                  </a14:imgLayer>
                </a14:imgProps>
              </a:ext>
            </a:extLst>
          </a:blip>
          <a:stretch>
            <a:fillRect/>
          </a:stretch>
        </p:blipFill>
        <p:spPr>
          <a:xfrm>
            <a:off x="9596284" y="3931174"/>
            <a:ext cx="2421615" cy="2421615"/>
          </a:xfrm>
          <a:prstGeom prst="rect">
            <a:avLst/>
          </a:prstGeom>
        </p:spPr>
      </p:pic>
    </p:spTree>
    <p:extLst>
      <p:ext uri="{BB962C8B-B14F-4D97-AF65-F5344CB8AC3E}">
        <p14:creationId xmlns:p14="http://schemas.microsoft.com/office/powerpoint/2010/main" val="116947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3CFC07E-79F5-AA75-6C8D-C60C359556B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1700" l="10000" r="90000">
                        <a14:foregroundMark x1="26300" y1="90550" x2="26300" y2="90550"/>
                        <a14:foregroundMark x1="27300" y1="90350" x2="27300" y2="90350"/>
                        <a14:foregroundMark x1="59550" y1="91500" x2="59550" y2="91500"/>
                        <a14:foregroundMark x1="66800" y1="91700" x2="66800" y2="91700"/>
                        <a14:foregroundMark x1="66800" y1="91200" x2="68250" y2="91200"/>
                      </a14:backgroundRemoval>
                    </a14:imgEffect>
                  </a14:imgLayer>
                </a14:imgProps>
              </a:ext>
            </a:extLst>
          </a:blip>
          <a:stretch>
            <a:fillRect/>
          </a:stretch>
        </p:blipFill>
        <p:spPr>
          <a:xfrm>
            <a:off x="9670936" y="2615837"/>
            <a:ext cx="2521064" cy="2521064"/>
          </a:xfrm>
          <a:prstGeom prst="rect">
            <a:avLst/>
          </a:prstGeom>
        </p:spPr>
      </p:pic>
      <p:sp>
        <p:nvSpPr>
          <p:cNvPr id="3" name="TextBox 2">
            <a:extLst>
              <a:ext uri="{FF2B5EF4-FFF2-40B4-BE49-F238E27FC236}">
                <a16:creationId xmlns:a16="http://schemas.microsoft.com/office/drawing/2014/main" id="{A01093EB-5DCF-13FB-5915-9B48F505FCC8}"/>
              </a:ext>
            </a:extLst>
          </p:cNvPr>
          <p:cNvSpPr txBox="1"/>
          <p:nvPr/>
        </p:nvSpPr>
        <p:spPr>
          <a:xfrm>
            <a:off x="1311878" y="381150"/>
            <a:ext cx="8726858" cy="5909310"/>
          </a:xfrm>
          <a:prstGeom prst="rect">
            <a:avLst/>
          </a:prstGeom>
          <a:noFill/>
        </p:spPr>
        <p:txBody>
          <a:bodyPr wrap="square">
            <a:spAutoFit/>
          </a:bodyPr>
          <a:lstStyle/>
          <a:p>
            <a:pPr algn="just"/>
            <a:r>
              <a:rPr lang="uk-UA" dirty="0"/>
              <a:t>	</a:t>
            </a:r>
            <a:r>
              <a:rPr lang="uk-UA" sz="2000" dirty="0">
                <a:effectLst/>
                <a:latin typeface="Times New Roman" panose="02020603050405020304" pitchFamily="18" charset="0"/>
                <a:ea typeface="Times New Roman" panose="02020603050405020304" pitchFamily="18" charset="0"/>
              </a:rPr>
              <a:t>Ефективність педагогічного процесу в дитячому садку, спрямована на зміцнення здоров'я, всебічний фізичний розвиток та оптимальну рухову підготовленість дітей дошкільного віку, залежить від урахування біологічних закономірностей їх організму, пов'язаних із значною потребою дитини у різноманітних рухах.</a:t>
            </a:r>
          </a:p>
          <a:p>
            <a:pPr marL="142240" marR="362585" indent="449580" algn="just"/>
            <a:r>
              <a:rPr lang="uk-UA" sz="2000" dirty="0">
                <a:effectLst/>
                <a:latin typeface="Times New Roman" panose="02020603050405020304" pitchFamily="18" charset="0"/>
                <a:ea typeface="Times New Roman" panose="02020603050405020304" pitchFamily="18" charset="0"/>
              </a:rPr>
              <a:t>Тільки в процесі оволодіння різноманітними руховими вміннями та навичками удосконалюються психомоторні та вегетативні функції, покращується якісна сторона рухової діяльності, розвиваються фізичні можливості дітей.</a:t>
            </a:r>
          </a:p>
          <a:p>
            <a:pPr marL="142240" marR="358775" indent="449580" algn="just"/>
            <a:r>
              <a:rPr lang="uk-UA" sz="2000" dirty="0">
                <a:effectLst/>
                <a:latin typeface="Times New Roman" panose="02020603050405020304" pitchFamily="18" charset="0"/>
                <a:ea typeface="Times New Roman" panose="02020603050405020304" pitchFamily="18" charset="0"/>
              </a:rPr>
              <a:t>Дослідженнями фізіолога І.А. </a:t>
            </a:r>
            <a:r>
              <a:rPr lang="uk-UA" sz="2000" dirty="0" err="1">
                <a:effectLst/>
                <a:latin typeface="Times New Roman" panose="02020603050405020304" pitchFamily="18" charset="0"/>
                <a:ea typeface="Times New Roman" panose="02020603050405020304" pitchFamily="18" charset="0"/>
              </a:rPr>
              <a:t>Аршавського</a:t>
            </a:r>
            <a:r>
              <a:rPr lang="uk-UA" sz="2000" dirty="0">
                <a:effectLst/>
                <a:latin typeface="Times New Roman" panose="02020603050405020304" pitchFamily="18" charset="0"/>
                <a:ea typeface="Times New Roman" panose="02020603050405020304" pitchFamily="18" charset="0"/>
              </a:rPr>
              <a:t> та його співробітників обґрунтовано «енергетичне правило скелетних м'язів», згідно з яким особливості розвитку та діяльності фізіологічних систем зростаючого організму перебувають у прямій залежності від функціонування м'язів. Будь-який вид м'язової активності стимулює розвиток центральних регуляторних механізмів внутрішніх органів у такій мірі, що його можна вважати більш за все відповідальним за перехід організму дитини з одного ступеня вікового розвитку до іншого.</a:t>
            </a:r>
          </a:p>
          <a:p>
            <a:pPr algn="just"/>
            <a:endParaRPr lang="uk-UA" sz="2000" dirty="0">
              <a:effectLst/>
              <a:latin typeface="Times New Roman" panose="02020603050405020304" pitchFamily="18" charset="0"/>
              <a:ea typeface="Times New Roman" panose="02020603050405020304" pitchFamily="18" charset="0"/>
            </a:endParaRPr>
          </a:p>
          <a:p>
            <a:pPr algn="just"/>
            <a:endParaRPr lang="uk-UA" dirty="0"/>
          </a:p>
        </p:txBody>
      </p:sp>
    </p:spTree>
    <p:extLst>
      <p:ext uri="{BB962C8B-B14F-4D97-AF65-F5344CB8AC3E}">
        <p14:creationId xmlns:p14="http://schemas.microsoft.com/office/powerpoint/2010/main" val="3606243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6455D-6FA6-3CD9-0A81-9909A04E4DAB}"/>
              </a:ext>
            </a:extLst>
          </p:cNvPr>
          <p:cNvSpPr txBox="1"/>
          <p:nvPr/>
        </p:nvSpPr>
        <p:spPr>
          <a:xfrm>
            <a:off x="1682409" y="490177"/>
            <a:ext cx="10126134" cy="6042680"/>
          </a:xfrm>
          <a:prstGeom prst="rect">
            <a:avLst/>
          </a:prstGeom>
          <a:noFill/>
        </p:spPr>
        <p:txBody>
          <a:bodyPr wrap="square">
            <a:spAutoFit/>
          </a:bodyPr>
          <a:lstStyle/>
          <a:p>
            <a:pPr marL="142240" indent="450215" algn="just"/>
            <a:r>
              <a:rPr lang="uk-UA" sz="2000" dirty="0">
                <a:effectLst/>
                <a:latin typeface="Times New Roman" panose="02020603050405020304" pitchFamily="18" charset="0"/>
                <a:ea typeface="Times New Roman" panose="02020603050405020304" pitchFamily="18" charset="0"/>
              </a:rPr>
              <a:t>У програму такого свята потрібно ввести: катання на </a:t>
            </a:r>
            <a:r>
              <a:rPr lang="uk-UA" sz="2000" dirty="0" err="1">
                <a:effectLst/>
                <a:latin typeface="Times New Roman" panose="02020603050405020304" pitchFamily="18" charset="0"/>
                <a:ea typeface="Times New Roman" panose="02020603050405020304" pitchFamily="18" charset="0"/>
              </a:rPr>
              <a:t>санках</a:t>
            </a:r>
            <a:r>
              <a:rPr lang="uk-UA" sz="2000" dirty="0">
                <a:effectLst/>
                <a:latin typeface="Times New Roman" panose="02020603050405020304" pitchFamily="18" charset="0"/>
                <a:ea typeface="Times New Roman" panose="02020603050405020304" pitchFamily="18" charset="0"/>
              </a:rPr>
              <a:t> з виконанням ігрових завдань («Хто далі проїде?», «</a:t>
            </a:r>
            <a:r>
              <a:rPr lang="uk-UA" sz="2000" dirty="0" err="1">
                <a:effectLst/>
                <a:latin typeface="Times New Roman" panose="02020603050405020304" pitchFamily="18" charset="0"/>
                <a:ea typeface="Times New Roman" panose="02020603050405020304" pitchFamily="18" charset="0"/>
              </a:rPr>
              <a:t>Влучи</a:t>
            </a:r>
            <a:r>
              <a:rPr lang="uk-UA" sz="2000" dirty="0">
                <a:effectLst/>
                <a:latin typeface="Times New Roman" panose="02020603050405020304" pitchFamily="18" charset="0"/>
                <a:ea typeface="Times New Roman" panose="02020603050405020304" pitchFamily="18" charset="0"/>
              </a:rPr>
              <a:t> в ціль» та ін.), ігри-естафети на лижах або ковзанах з елементами гри у хокей (ведення шайби, кидки ключкою шайби у ворота), змагання між командами - «Хто швидше зробить сніговика?» та ін. На зимовому святі діти, не співають та не промовляють вірші, однак музика, звернення до них ведучого (у віршованій формі) створюють емоційне піднесення та святковий настрій у тих, хто бере участь у святі, та у</a:t>
            </a:r>
            <a:r>
              <a:rPr lang="uk-UA" sz="2000" spc="-4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глядачів.</a:t>
            </a:r>
          </a:p>
          <a:p>
            <a:pPr marL="142240" indent="450215" algn="just"/>
            <a:r>
              <a:rPr lang="uk-UA" sz="2000" dirty="0">
                <a:effectLst/>
                <a:latin typeface="Times New Roman" panose="02020603050405020304" pitchFamily="18" charset="0"/>
                <a:ea typeface="Times New Roman" panose="02020603050405020304" pitchFamily="18" charset="0"/>
              </a:rPr>
              <a:t>Фізкультурне свято влітку на майданчику або в залі проводиться за такою схемою:</a:t>
            </a:r>
          </a:p>
          <a:p>
            <a:pPr marL="342900" lvl="0" indent="-342900" algn="just">
              <a:buSzPts val="1300"/>
              <a:buFont typeface="Times New Roman" panose="02020603050405020304" pitchFamily="18" charset="0"/>
              <a:buAutoNum type="arabicPeriod"/>
              <a:tabLst>
                <a:tab pos="501650" algn="l"/>
              </a:tabLst>
            </a:pPr>
            <a:r>
              <a:rPr lang="uk-UA" sz="2000" spc="-85" dirty="0">
                <a:effectLst/>
                <a:latin typeface="Times New Roman" panose="02020603050405020304" pitchFamily="18" charset="0"/>
                <a:ea typeface="Times New Roman" panose="02020603050405020304" pitchFamily="18" charset="0"/>
                <a:cs typeface="Arial" panose="020B0604020202020204" pitchFamily="34" charset="0"/>
              </a:rPr>
              <a:t>Відкриття свята, парад учасників під святковий марш, привітання</a:t>
            </a:r>
            <a:r>
              <a:rPr lang="uk-UA" sz="2000" spc="-95"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85" dirty="0">
                <a:effectLst/>
                <a:latin typeface="Times New Roman" panose="02020603050405020304" pitchFamily="18" charset="0"/>
                <a:ea typeface="Times New Roman" panose="02020603050405020304" pitchFamily="18" charset="0"/>
                <a:cs typeface="Arial" panose="020B0604020202020204" pitchFamily="34" charset="0"/>
              </a:rPr>
              <a:t>команд.</a:t>
            </a:r>
            <a:endParaRPr lang="uk-UA" sz="2000" spc="-85"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buSzPts val="1300"/>
              <a:buFont typeface="Times New Roman" panose="02020603050405020304" pitchFamily="18" charset="0"/>
              <a:buAutoNum type="arabicPeriod"/>
              <a:tabLst>
                <a:tab pos="501650" algn="l"/>
              </a:tabLst>
            </a:pPr>
            <a:r>
              <a:rPr lang="uk-UA" sz="2000" spc="-85" dirty="0">
                <a:effectLst/>
                <a:latin typeface="Times New Roman" panose="02020603050405020304" pitchFamily="18" charset="0"/>
                <a:ea typeface="Times New Roman" panose="02020603050405020304" pitchFamily="18" charset="0"/>
                <a:cs typeface="Arial" panose="020B0604020202020204" pitchFamily="34" charset="0"/>
              </a:rPr>
              <a:t>Виступи учасників свята з гімнастичними</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85" dirty="0">
                <a:effectLst/>
                <a:latin typeface="Times New Roman" panose="02020603050405020304" pitchFamily="18" charset="0"/>
                <a:ea typeface="Times New Roman" panose="02020603050405020304" pitchFamily="18" charset="0"/>
                <a:cs typeface="Arial" panose="020B0604020202020204" pitchFamily="34" charset="0"/>
              </a:rPr>
              <a:t>вправами.</a:t>
            </a:r>
            <a:endParaRPr lang="uk-UA" sz="2000" spc="-85"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buSzPts val="1300"/>
              <a:buFont typeface="Times New Roman" panose="02020603050405020304" pitchFamily="18" charset="0"/>
              <a:buAutoNum type="arabicPeriod"/>
              <a:tabLst>
                <a:tab pos="501650" algn="l"/>
              </a:tabLst>
            </a:pPr>
            <a:r>
              <a:rPr lang="uk-UA" sz="2000" spc="-85" dirty="0">
                <a:effectLst/>
                <a:latin typeface="Times New Roman" panose="02020603050405020304" pitchFamily="18" charset="0"/>
                <a:ea typeface="Times New Roman" panose="02020603050405020304" pitchFamily="18" charset="0"/>
                <a:cs typeface="Arial" panose="020B0604020202020204" pitchFamily="34" charset="0"/>
              </a:rPr>
              <a:t>Проведення змагань між командами, участь в іграх-естафетах, атракціонах, сюрпризний момент.</a:t>
            </a:r>
            <a:endParaRPr lang="uk-UA" sz="2000" spc="-85"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spcAft>
                <a:spcPts val="800"/>
              </a:spcAft>
              <a:buSzPts val="1300"/>
              <a:buFont typeface="Times New Roman" panose="02020603050405020304" pitchFamily="18" charset="0"/>
              <a:buAutoNum type="arabicPeriod"/>
              <a:tabLst>
                <a:tab pos="501650" algn="l"/>
              </a:tabLst>
            </a:pPr>
            <a:r>
              <a:rPr lang="uk-UA" sz="2000" spc="-85" dirty="0">
                <a:effectLst/>
                <a:latin typeface="Times New Roman" panose="02020603050405020304" pitchFamily="18" charset="0"/>
                <a:ea typeface="Times New Roman" panose="02020603050405020304" pitchFamily="18" charset="0"/>
                <a:cs typeface="Arial" panose="020B0604020202020204" pitchFamily="34" charset="0"/>
              </a:rPr>
              <a:t>Завершення свята, підбиття підсумків, нагородження, закриття</a:t>
            </a:r>
            <a:r>
              <a:rPr lang="uk-UA" sz="2000" spc="-35"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85" dirty="0">
                <a:effectLst/>
                <a:latin typeface="Times New Roman" panose="02020603050405020304" pitchFamily="18" charset="0"/>
                <a:ea typeface="Times New Roman" panose="02020603050405020304" pitchFamily="18" charset="0"/>
                <a:cs typeface="Arial" panose="020B0604020202020204" pitchFamily="34" charset="0"/>
              </a:rPr>
              <a:t>свята.</a:t>
            </a:r>
            <a:endParaRPr lang="uk-UA" sz="2000" spc="-85" dirty="0">
              <a:effectLst/>
              <a:latin typeface="Calibri" panose="020F0502020204030204" pitchFamily="34" charset="0"/>
              <a:ea typeface="Times New Roman" panose="02020603050405020304" pitchFamily="18" charset="0"/>
              <a:cs typeface="Arial" panose="020B0604020202020204" pitchFamily="34" charset="0"/>
            </a:endParaRPr>
          </a:p>
          <a:p>
            <a:pPr marL="142240" indent="450215" algn="just"/>
            <a:r>
              <a:rPr lang="uk-UA" sz="2000" dirty="0">
                <a:effectLst/>
                <a:latin typeface="Times New Roman" panose="02020603050405020304" pitchFamily="18" charset="0"/>
                <a:ea typeface="Times New Roman" panose="02020603050405020304" pitchFamily="18" charset="0"/>
              </a:rPr>
              <a:t>З метою створення урочистої обстановки бажано яскраво оформити фізкультурний зал або територію майданчика. У приміщенні дитячого садка та на майданчику розвішують різнокольорові кульки, ліхтарики, гірлянди, плакати зі спортивною тематикою, встановлюють прапорці та ін. Територія ділянки підмітається, посипається піском, зелені насадження</a:t>
            </a:r>
            <a:r>
              <a:rPr lang="uk-UA" sz="2000" spc="-2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поливають.</a:t>
            </a:r>
          </a:p>
          <a:p>
            <a:pPr marL="142240" indent="450215" algn="just"/>
            <a:r>
              <a:rPr lang="uk-UA" sz="2000" dirty="0">
                <a:effectLst/>
                <a:latin typeface="Times New Roman" panose="02020603050405020304" pitchFamily="18" charset="0"/>
                <a:ea typeface="Times New Roman" panose="02020603050405020304" pitchFamily="18" charset="0"/>
              </a:rPr>
              <a:t>Взимку майданчик прикрашається сніговими фігурами знайомих дітям тварин, від снігу розчищають доріжки, заливають ковзанку та</a:t>
            </a:r>
            <a:r>
              <a:rPr lang="uk-UA" sz="2000" spc="-1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ін.</a:t>
            </a:r>
          </a:p>
        </p:txBody>
      </p:sp>
    </p:spTree>
    <p:extLst>
      <p:ext uri="{BB962C8B-B14F-4D97-AF65-F5344CB8AC3E}">
        <p14:creationId xmlns:p14="http://schemas.microsoft.com/office/powerpoint/2010/main" val="3820105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F37AA-E34B-7A9E-E01F-ED91D2F21732}"/>
              </a:ext>
            </a:extLst>
          </p:cNvPr>
          <p:cNvSpPr txBox="1"/>
          <p:nvPr/>
        </p:nvSpPr>
        <p:spPr>
          <a:xfrm>
            <a:off x="1179871" y="101088"/>
            <a:ext cx="9527458" cy="5632311"/>
          </a:xfrm>
          <a:prstGeom prst="rect">
            <a:avLst/>
          </a:prstGeom>
          <a:noFill/>
        </p:spPr>
        <p:txBody>
          <a:bodyPr wrap="square">
            <a:spAutoFit/>
          </a:bodyPr>
          <a:lstStyle/>
          <a:p>
            <a:pPr marL="142240" indent="450215" algn="just"/>
            <a:r>
              <a:rPr lang="uk-UA" sz="2000" dirty="0">
                <a:effectLst/>
                <a:latin typeface="Times New Roman" panose="02020603050405020304" pitchFamily="18" charset="0"/>
                <a:ea typeface="Times New Roman" panose="02020603050405020304" pitchFamily="18" charset="0"/>
              </a:rPr>
              <a:t>У святковому оформленні приміщення та території дитячого садка поряд з вихователями та батьками активну участь беруть старші діти. Для відкриття свята підбирають виразну урочисту музику, для параду – бадьорий марш. Музичний супровід різних виступів дітей повинен відповідати їх характеру: виконання гімнастичних вправ супроводжується ритмічною або повільною музикою, ігри – атракціони – веселою, бадьорою. Запис музичних творів для свята краще всього зробити на магнітофонну плівку і забезпечити своєчасну трансляцію її під час свята.</a:t>
            </a:r>
          </a:p>
          <a:p>
            <a:pPr marL="142240" indent="450215" algn="just"/>
            <a:r>
              <a:rPr lang="uk-UA" sz="2000" dirty="0">
                <a:effectLst/>
                <a:latin typeface="Times New Roman" panose="02020603050405020304" pitchFamily="18" charset="0"/>
                <a:ea typeface="Times New Roman" panose="02020603050405020304" pitchFamily="18" charset="0"/>
              </a:rPr>
              <a:t>Важливу роль при проведенні свята відіграє ведучий. Ним може бути вихователь, музичний керівник або методист дитячого садка. Від ведучого залежить успіх у вдалому проведенні свята. Він повинен добре знати сценарій свята, послідовність виступів його учасників, чітко пояснити завдання командам, бути активним, винахідливим, швидко знаходити вихід із різних ситуацій. Протягом усього свята він активізує кожного з його учасників, своєчасно підбадьорює малоактивних дітей, використовуючи для. цього гумор та жарти. У процесі керівництва святом обов'язковим є підтримання контактів ведучого з суддівським журі, до якого входить завідуюча дитячим садком або методист, хто- небудь з батьків, запрошених гостей. Члени журі повинні бути уважними, доброзичливими та</a:t>
            </a:r>
            <a:r>
              <a:rPr lang="uk-UA" sz="2000" spc="-1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об'єктивними.</a:t>
            </a:r>
          </a:p>
        </p:txBody>
      </p:sp>
    </p:spTree>
    <p:extLst>
      <p:ext uri="{BB962C8B-B14F-4D97-AF65-F5344CB8AC3E}">
        <p14:creationId xmlns:p14="http://schemas.microsoft.com/office/powerpoint/2010/main" val="208957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024F7-714E-953E-4C41-DE5D277938EA}"/>
              </a:ext>
            </a:extLst>
          </p:cNvPr>
          <p:cNvSpPr txBox="1"/>
          <p:nvPr/>
        </p:nvSpPr>
        <p:spPr>
          <a:xfrm>
            <a:off x="1219199" y="134713"/>
            <a:ext cx="9202993" cy="6740307"/>
          </a:xfrm>
          <a:prstGeom prst="rect">
            <a:avLst/>
          </a:prstGeom>
          <a:noFill/>
        </p:spPr>
        <p:txBody>
          <a:bodyPr wrap="square">
            <a:spAutoFit/>
          </a:bodyPr>
          <a:lstStyle/>
          <a:p>
            <a:pPr marL="142240" indent="450215" algn="just"/>
            <a:r>
              <a:rPr lang="uk-UA" sz="1800" dirty="0">
                <a:effectLst/>
                <a:latin typeface="Times New Roman" panose="02020603050405020304" pitchFamily="18" charset="0"/>
                <a:ea typeface="Times New Roman" panose="02020603050405020304" pitchFamily="18" charset="0"/>
              </a:rPr>
              <a:t>Під час аналізу результатів змагань між командами в іграх та атракціонах необхідно відмітити старанність дітей, чітке виконання ними правил. Також турбувалися про підтримування дружніх взаємин між дошкільнятами, попереджувати випадки неповаги, недоброзичливості відносно своїх товаришів, зазнайства. Відкриття свята починається з урочистої частини – виходу учасників на фізкультурний майданчик або в зал, шикування, привітання завідуючої дитячим садком або представника інших організацій (спортсмена-ветерана, представника заводу та ін.). Відкриття завершується підйомом прапора та парадом учасників. Після урочистої частини проводяться показові виступи дітей з гімнастичними вправами (10-12 вправ). Вони виконуються з різними предметами: обручами, м'ячами, вимпелами, різнокольоровими стрічками та прапорцями.</a:t>
            </a:r>
          </a:p>
          <a:p>
            <a:pPr marL="142240" indent="450215" algn="just"/>
            <a:r>
              <a:rPr lang="uk-UA" sz="1800" dirty="0">
                <a:effectLst/>
                <a:latin typeface="Times New Roman" panose="02020603050405020304" pitchFamily="18" charset="0"/>
                <a:ea typeface="Times New Roman" panose="02020603050405020304" pitchFamily="18" charset="0"/>
              </a:rPr>
              <a:t>Після виконання цих вправ діти розподіляються на рівні за кількістю учасників команди і починаються змагання між ними. Великий інтерес викликають у дітей ігри-атракціони: ударити по м'ячу ногою із зав'язаними очима, зрізати ножицями підвішений на мотузці предмет з заплющеними очима; біг у мішках, перенесення кульок у ложці - хто швидше? – та ін. Між командними змаганнями проводять показові виступи запрошені на свято гімнасти або акробати, фігуристи (взимку) або масові танці, у яких беруть участь всі діти.</a:t>
            </a:r>
          </a:p>
          <a:p>
            <a:pPr marL="142240" indent="450215" algn="just"/>
            <a:r>
              <a:rPr lang="uk-UA" sz="1800" dirty="0">
                <a:effectLst/>
                <a:latin typeface="Times New Roman" panose="02020603050405020304" pitchFamily="18" charset="0"/>
                <a:ea typeface="Times New Roman" panose="02020603050405020304" pitchFamily="18" charset="0"/>
              </a:rPr>
              <a:t>Створенню святкового настрою сприяє «сюрпризний момент» раптове появлення доктора </a:t>
            </a:r>
            <a:r>
              <a:rPr lang="uk-UA" sz="1800" dirty="0" err="1">
                <a:effectLst/>
                <a:latin typeface="Times New Roman" panose="02020603050405020304" pitchFamily="18" charset="0"/>
                <a:ea typeface="Times New Roman" panose="02020603050405020304" pitchFamily="18" charset="0"/>
              </a:rPr>
              <a:t>Айболита</a:t>
            </a:r>
            <a:r>
              <a:rPr lang="uk-UA" sz="1800" dirty="0">
                <a:effectLst/>
                <a:latin typeface="Times New Roman" panose="02020603050405020304" pitchFamily="18" charset="0"/>
                <a:ea typeface="Times New Roman" panose="02020603050405020304" pitchFamily="18" charset="0"/>
              </a:rPr>
              <a:t>, Чебурашки, Снігуроньки, Нептуна та інших</a:t>
            </a:r>
            <a:r>
              <a:rPr lang="uk-UA" sz="1800" spc="-19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казкових героїв, їх спілкування з дітьми, участь у танцях та іграх доставляє учасникам свята багато радощів та</a:t>
            </a:r>
            <a:r>
              <a:rPr lang="uk-UA" sz="1800" spc="-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задоволення.</a:t>
            </a:r>
          </a:p>
          <a:p>
            <a:pPr marL="142240" indent="450215" algn="just"/>
            <a:r>
              <a:rPr lang="uk-UA" sz="1800" dirty="0">
                <a:effectLst/>
                <a:latin typeface="Times New Roman" panose="02020603050405020304" pitchFamily="18" charset="0"/>
                <a:ea typeface="Times New Roman" panose="02020603050405020304" pitchFamily="18" charset="0"/>
              </a:rPr>
              <a:t>Наприкінці підбиваються підсумки свята, проводиться нагородження, загальний хоровод або танці та парад його учасників. Команда-переможець може бути відмічена тим, що проходить коло пошани і опускає прапор змагань.</a:t>
            </a:r>
          </a:p>
        </p:txBody>
      </p:sp>
      <p:pic>
        <p:nvPicPr>
          <p:cNvPr id="6" name="Рисунок 5">
            <a:extLst>
              <a:ext uri="{FF2B5EF4-FFF2-40B4-BE49-F238E27FC236}">
                <a16:creationId xmlns:a16="http://schemas.microsoft.com/office/drawing/2014/main" id="{D8052284-423E-BA1B-B95E-70F294892C6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9137" y1="29073" x2="39137" y2="29073"/>
                        <a14:foregroundMark x1="53035" y1="32748" x2="53035" y2="32748"/>
                        <a14:foregroundMark x1="46326" y1="50639" x2="46326" y2="50639"/>
                        <a14:foregroundMark x1="44888" y1="49361" x2="44888" y2="49361"/>
                        <a14:foregroundMark x1="52396" y1="50799" x2="52396" y2="50799"/>
                        <a14:foregroundMark x1="51438" y1="30351" x2="51438" y2="30351"/>
                        <a14:backgroundMark x1="56070" y1="53514" x2="56070" y2="53514"/>
                        <a14:backgroundMark x1="42652" y1="41534" x2="42652" y2="41534"/>
                      </a14:backgroundRemoval>
                    </a14:imgEffect>
                  </a14:imgLayer>
                </a14:imgProps>
              </a:ext>
            </a:extLst>
          </a:blip>
          <a:stretch>
            <a:fillRect/>
          </a:stretch>
        </p:blipFill>
        <p:spPr>
          <a:xfrm>
            <a:off x="9596284" y="3931174"/>
            <a:ext cx="2421615" cy="2421615"/>
          </a:xfrm>
          <a:prstGeom prst="rect">
            <a:avLst/>
          </a:prstGeom>
        </p:spPr>
      </p:pic>
    </p:spTree>
    <p:extLst>
      <p:ext uri="{BB962C8B-B14F-4D97-AF65-F5344CB8AC3E}">
        <p14:creationId xmlns:p14="http://schemas.microsoft.com/office/powerpoint/2010/main" val="791958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6455D-6FA6-3CD9-0A81-9909A04E4DAB}"/>
              </a:ext>
            </a:extLst>
          </p:cNvPr>
          <p:cNvSpPr txBox="1"/>
          <p:nvPr/>
        </p:nvSpPr>
        <p:spPr>
          <a:xfrm>
            <a:off x="1682409" y="490177"/>
            <a:ext cx="10126134" cy="6247864"/>
          </a:xfrm>
          <a:prstGeom prst="rect">
            <a:avLst/>
          </a:prstGeom>
          <a:noFill/>
        </p:spPr>
        <p:txBody>
          <a:bodyPr wrap="square">
            <a:spAutoFit/>
          </a:bodyPr>
          <a:lstStyle/>
          <a:p>
            <a:pPr marL="142240" indent="450215" algn="just"/>
            <a:r>
              <a:rPr lang="uk-UA" sz="2000" dirty="0">
                <a:effectLst/>
                <a:latin typeface="Times New Roman" panose="02020603050405020304" pitchFamily="18" charset="0"/>
                <a:ea typeface="Times New Roman" panose="02020603050405020304" pitchFamily="18" charset="0"/>
              </a:rPr>
              <a:t>Якщо у святі беруть участь батьки разом зі своїми дітьми, нагородження може бути не тільки за успіхів індивідуальних змаганнях, а й за перемогу сімейної команди. Нагородження переможців може бути пам'ятними вимпелами або медалями, солодкими призами. Бажано також відмітити дітей, які брали активну участь у підготовці та проведенні фізкультурного свята.</a:t>
            </a:r>
          </a:p>
          <a:p>
            <a:pPr marL="142240" indent="450215" algn="just"/>
            <a:r>
              <a:rPr lang="uk-UA" sz="2000" dirty="0">
                <a:effectLst/>
                <a:latin typeface="Times New Roman" panose="02020603050405020304" pitchFamily="18" charset="0"/>
                <a:ea typeface="Times New Roman" panose="02020603050405020304" pitchFamily="18" charset="0"/>
              </a:rPr>
              <a:t>Успішне проведення свята – це результат спільної роботи з фізичного виховання дошкільників всього педагогічного колективу дитячого садка: завідуючої, методиста, музичного керівника та вихователів груп, які брали в цьому безпосередню участь.</a:t>
            </a:r>
          </a:p>
          <a:p>
            <a:pPr marL="142240" indent="450215" algn="just"/>
            <a:r>
              <a:rPr lang="uk-UA" sz="2000" b="1" i="1" dirty="0">
                <a:effectLst/>
                <a:latin typeface="Times New Roman" panose="02020603050405020304" pitchFamily="18" charset="0"/>
                <a:ea typeface="Times New Roman" panose="02020603050405020304" pitchFamily="18" charset="0"/>
              </a:rPr>
              <a:t>Фізкультурні розваги</a:t>
            </a:r>
            <a:r>
              <a:rPr lang="uk-UA" sz="2000" i="1"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У кожній віковій групі з дошкільниками проводяться фізкультурні розваги два-три рази на місяць, які плануються у другу половину дня у приміщенні або на майданчику (залежно від пори року та погодних умов). Зміст фізкультурних розваг складають рухливі ігри, вправи та ігри спортивного характеру, вправи на фізкультурних</a:t>
            </a:r>
            <a:r>
              <a:rPr lang="uk-UA" sz="2000" spc="-1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тренажерах.</a:t>
            </a:r>
          </a:p>
          <a:p>
            <a:pPr marL="142240" indent="450215" algn="just"/>
            <a:r>
              <a:rPr lang="uk-UA" sz="2000" dirty="0">
                <a:effectLst/>
                <a:latin typeface="Times New Roman" panose="02020603050405020304" pitchFamily="18" charset="0"/>
                <a:ea typeface="Times New Roman" panose="02020603050405020304" pitchFamily="18" charset="0"/>
              </a:rPr>
              <a:t>Планування фізкультурних розваг здійснюється вихователем відповідно до рухової підготовленості дітей, наявності фізкультурного інвентарю та обладнання. Головна мета вихователя під час проведення фізкультурних розваг – створити у дітей радісний настрій, удосконалити їх рухові вміння та навички у невимушеній ігровій обстановці, залучити дошкільнят до систематичного виконання фізичних вправ. При цьому діти поводяться більш вільно, ніж під час занять з фізичної культури, і ця розкутість дозволяє їм рухатися без зайвого напруження, виявляти творчість у руховій діяльності.</a:t>
            </a:r>
          </a:p>
        </p:txBody>
      </p:sp>
    </p:spTree>
    <p:extLst>
      <p:ext uri="{BB962C8B-B14F-4D97-AF65-F5344CB8AC3E}">
        <p14:creationId xmlns:p14="http://schemas.microsoft.com/office/powerpoint/2010/main" val="2501928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F37AA-E34B-7A9E-E01F-ED91D2F21732}"/>
              </a:ext>
            </a:extLst>
          </p:cNvPr>
          <p:cNvSpPr txBox="1"/>
          <p:nvPr/>
        </p:nvSpPr>
        <p:spPr>
          <a:xfrm>
            <a:off x="1179871" y="101088"/>
            <a:ext cx="9527458" cy="5837495"/>
          </a:xfrm>
          <a:prstGeom prst="rect">
            <a:avLst/>
          </a:prstGeom>
          <a:noFill/>
        </p:spPr>
        <p:txBody>
          <a:bodyPr wrap="square">
            <a:spAutoFit/>
          </a:bodyPr>
          <a:lstStyle/>
          <a:p>
            <a:pPr marL="142240" indent="450215" algn="just"/>
            <a:r>
              <a:rPr lang="uk-UA" sz="1800" dirty="0">
                <a:effectLst/>
                <a:latin typeface="Times New Roman" panose="02020603050405020304" pitchFamily="18" charset="0"/>
                <a:ea typeface="Times New Roman" panose="02020603050405020304" pitchFamily="18" charset="0"/>
              </a:rPr>
              <a:t>У молодшій та середній групах планують рухливі ігри або ігрові завдання, які викликають у дітей емоційне піднесення: хто точніше прокотить м'яч у ворітця, </a:t>
            </a:r>
            <a:r>
              <a:rPr lang="uk-UA" sz="1800" dirty="0" err="1">
                <a:effectLst/>
                <a:latin typeface="Times New Roman" panose="02020603050405020304" pitchFamily="18" charset="0"/>
                <a:ea typeface="Times New Roman" panose="02020603050405020304" pitchFamily="18" charset="0"/>
              </a:rPr>
              <a:t>добіжить</a:t>
            </a:r>
            <a:r>
              <a:rPr lang="uk-UA" sz="1800" dirty="0">
                <a:effectLst/>
                <a:latin typeface="Times New Roman" panose="02020603050405020304" pitchFamily="18" charset="0"/>
                <a:ea typeface="Times New Roman" panose="02020603050405020304" pitchFamily="18" charset="0"/>
              </a:rPr>
              <a:t> до кубика і покладе його у кошик. Значне місце тут займають рухливі ігри сюжетного характеру, у яких бере участь вся</a:t>
            </a:r>
            <a:r>
              <a:rPr lang="uk-UA" sz="1800" spc="-5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група.</a:t>
            </a:r>
          </a:p>
          <a:p>
            <a:pPr marL="142240" indent="450215" algn="just"/>
            <a:r>
              <a:rPr lang="uk-UA" sz="1800" dirty="0">
                <a:effectLst/>
                <a:latin typeface="Times New Roman" panose="02020603050405020304" pitchFamily="18" charset="0"/>
                <a:ea typeface="Times New Roman" panose="02020603050405020304" pitchFamily="18" charset="0"/>
              </a:rPr>
              <a:t>У старших групах дітям пропонують змагання на краще виконання фізичних вправ. Наприклад, виконати чітко лазіння по гімнастичній стінці або драбинці різнойменним способом, влучити </a:t>
            </a:r>
            <a:r>
              <a:rPr lang="uk-UA" sz="1800" dirty="0" err="1">
                <a:effectLst/>
                <a:latin typeface="Times New Roman" panose="02020603050405020304" pitchFamily="18" charset="0"/>
                <a:ea typeface="Times New Roman" panose="02020603050405020304" pitchFamily="18" charset="0"/>
              </a:rPr>
              <a:t>м'ячем</a:t>
            </a:r>
            <a:r>
              <a:rPr lang="uk-UA" sz="1800" dirty="0">
                <a:effectLst/>
                <a:latin typeface="Times New Roman" panose="02020603050405020304" pitchFamily="18" charset="0"/>
                <a:ea typeface="Times New Roman" panose="02020603050405020304" pitchFamily="18" charset="0"/>
              </a:rPr>
              <a:t> в ціль, хто довше пострибає зі скакалкою та ін. До змісту розваг входять ігри-атракціони, а також змагання між командами в іграх спортивного характеру (футбол, баскетбол, хокей). Тривалість фізкультурних розваг залежить від віку дітей і складає 30-50 хвилин.</a:t>
            </a:r>
          </a:p>
          <a:p>
            <a:pPr indent="450215" algn="just">
              <a:spcAft>
                <a:spcPts val="800"/>
              </a:spcAft>
            </a:pPr>
            <a:r>
              <a:rPr lang="uk-UA" sz="1800" i="1" dirty="0">
                <a:effectLst/>
                <a:latin typeface="Times New Roman" panose="02020603050405020304" pitchFamily="18" charset="0"/>
                <a:ea typeface="Calibri" panose="020F0502020204030204" pitchFamily="34" charset="0"/>
                <a:cs typeface="Arial" panose="020B0604020202020204" pitchFamily="34" charset="0"/>
              </a:rPr>
              <a:t>Орієнтовний план фізкультурної розваги на майданчику (старша група):</a:t>
            </a:r>
            <a:endParaRPr lang="uk-UA"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SzPts val="1300"/>
              <a:buFont typeface="Times New Roman" panose="02020603050405020304" pitchFamily="18" charset="0"/>
              <a:buAutoNum type="arabicPeriod"/>
              <a:tabLst>
                <a:tab pos="501650" algn="l"/>
              </a:tabLst>
            </a:pPr>
            <a:r>
              <a:rPr lang="uk-UA" sz="1800" spc="-85" dirty="0">
                <a:effectLst/>
                <a:latin typeface="Times New Roman" panose="02020603050405020304" pitchFamily="18" charset="0"/>
                <a:ea typeface="Times New Roman" panose="02020603050405020304" pitchFamily="18" charset="0"/>
                <a:cs typeface="Arial" panose="020B0604020202020204" pitchFamily="34" charset="0"/>
              </a:rPr>
              <a:t>Гра «Заборонений рух» (повторити 4-5</a:t>
            </a:r>
            <a:r>
              <a:rPr lang="uk-UA" sz="18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uk-UA" sz="1800" spc="-85" dirty="0">
                <a:effectLst/>
                <a:latin typeface="Times New Roman" panose="02020603050405020304" pitchFamily="18" charset="0"/>
                <a:ea typeface="Times New Roman" panose="02020603050405020304" pitchFamily="18" charset="0"/>
                <a:cs typeface="Arial" panose="020B0604020202020204" pitchFamily="34" charset="0"/>
              </a:rPr>
              <a:t>разів).</a:t>
            </a:r>
            <a:endParaRPr lang="uk-UA" sz="1800" spc="-85"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buSzPts val="1300"/>
              <a:buFont typeface="Times New Roman" panose="02020603050405020304" pitchFamily="18" charset="0"/>
              <a:buAutoNum type="arabicPeriod"/>
              <a:tabLst>
                <a:tab pos="501650" algn="l"/>
              </a:tabLst>
            </a:pPr>
            <a:r>
              <a:rPr lang="uk-UA" sz="1800" spc="-85" dirty="0">
                <a:effectLst/>
                <a:latin typeface="Times New Roman" panose="02020603050405020304" pitchFamily="18" charset="0"/>
                <a:ea typeface="Times New Roman" panose="02020603050405020304" pitchFamily="18" charset="0"/>
                <a:cs typeface="Arial" panose="020B0604020202020204" pitchFamily="34" charset="0"/>
              </a:rPr>
              <a:t>Гра «Чия ланка швидше збереться?» (повторити 3-4</a:t>
            </a:r>
            <a:r>
              <a:rPr lang="uk-UA" sz="1800" spc="-25" dirty="0">
                <a:effectLst/>
                <a:latin typeface="Times New Roman" panose="02020603050405020304" pitchFamily="18" charset="0"/>
                <a:ea typeface="Times New Roman" panose="02020603050405020304" pitchFamily="18" charset="0"/>
                <a:cs typeface="Arial" panose="020B0604020202020204" pitchFamily="34" charset="0"/>
              </a:rPr>
              <a:t> </a:t>
            </a:r>
            <a:r>
              <a:rPr lang="uk-UA" sz="1800" spc="-85" dirty="0">
                <a:effectLst/>
                <a:latin typeface="Times New Roman" panose="02020603050405020304" pitchFamily="18" charset="0"/>
                <a:ea typeface="Times New Roman" panose="02020603050405020304" pitchFamily="18" charset="0"/>
                <a:cs typeface="Arial" panose="020B0604020202020204" pitchFamily="34" charset="0"/>
              </a:rPr>
              <a:t>рази).</a:t>
            </a:r>
            <a:endParaRPr lang="uk-UA" sz="1800" spc="-85"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buSzPts val="1300"/>
              <a:buFont typeface="Times New Roman" panose="02020603050405020304" pitchFamily="18" charset="0"/>
              <a:buAutoNum type="arabicPeriod"/>
              <a:tabLst>
                <a:tab pos="501015" algn="l"/>
                <a:tab pos="501650" algn="l"/>
              </a:tabLst>
            </a:pPr>
            <a:r>
              <a:rPr lang="uk-UA" sz="1800" spc="-85" dirty="0">
                <a:effectLst/>
                <a:latin typeface="Times New Roman" panose="02020603050405020304" pitchFamily="18" charset="0"/>
                <a:ea typeface="Times New Roman" panose="02020603050405020304" pitchFamily="18" charset="0"/>
                <a:cs typeface="Arial" panose="020B0604020202020204" pitchFamily="34" charset="0"/>
              </a:rPr>
              <a:t>Атракціон - «Хто більше </a:t>
            </a:r>
            <a:r>
              <a:rPr lang="uk-UA" sz="1800" spc="-85" dirty="0" err="1">
                <a:effectLst/>
                <a:latin typeface="Times New Roman" panose="02020603050405020304" pitchFamily="18" charset="0"/>
                <a:ea typeface="Times New Roman" panose="02020603050405020304" pitchFamily="18" charset="0"/>
                <a:cs typeface="Arial" panose="020B0604020202020204" pitchFamily="34" charset="0"/>
              </a:rPr>
              <a:t>збере</a:t>
            </a:r>
            <a:r>
              <a:rPr lang="uk-UA" sz="1800" spc="-85" dirty="0">
                <a:effectLst/>
                <a:latin typeface="Times New Roman" panose="02020603050405020304" pitchFamily="18" charset="0"/>
                <a:ea typeface="Times New Roman" panose="02020603050405020304" pitchFamily="18" charset="0"/>
                <a:cs typeface="Arial" panose="020B0604020202020204" pitchFamily="34" charset="0"/>
              </a:rPr>
              <a:t> кеглів із зав'язаними очима» (тривалість 10-12 хв).</a:t>
            </a:r>
            <a:endParaRPr lang="uk-UA" sz="1800" spc="-85"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buSzPts val="1300"/>
              <a:buFont typeface="Times New Roman" panose="02020603050405020304" pitchFamily="18" charset="0"/>
              <a:buAutoNum type="arabicPeriod"/>
              <a:tabLst>
                <a:tab pos="501015" algn="l"/>
                <a:tab pos="501650" algn="l"/>
              </a:tabLst>
            </a:pPr>
            <a:r>
              <a:rPr lang="uk-UA" sz="1800" spc="-85" dirty="0">
                <a:effectLst/>
                <a:latin typeface="Times New Roman" panose="02020603050405020304" pitchFamily="18" charset="0"/>
                <a:ea typeface="Times New Roman" panose="02020603050405020304" pitchFamily="18" charset="0"/>
                <a:cs typeface="Arial" panose="020B0604020202020204" pitchFamily="34" charset="0"/>
              </a:rPr>
              <a:t>Гра «М'яч капітану» (повторити 3-4</a:t>
            </a:r>
            <a:r>
              <a:rPr lang="uk-UA" sz="1800" spc="-20" dirty="0">
                <a:effectLst/>
                <a:latin typeface="Times New Roman" panose="02020603050405020304" pitchFamily="18" charset="0"/>
                <a:ea typeface="Times New Roman" panose="02020603050405020304" pitchFamily="18" charset="0"/>
                <a:cs typeface="Arial" panose="020B0604020202020204" pitchFamily="34" charset="0"/>
              </a:rPr>
              <a:t> </a:t>
            </a:r>
            <a:r>
              <a:rPr lang="uk-UA" sz="1800" spc="-85" dirty="0">
                <a:effectLst/>
                <a:latin typeface="Times New Roman" panose="02020603050405020304" pitchFamily="18" charset="0"/>
                <a:ea typeface="Times New Roman" panose="02020603050405020304" pitchFamily="18" charset="0"/>
                <a:cs typeface="Arial" panose="020B0604020202020204" pitchFamily="34" charset="0"/>
              </a:rPr>
              <a:t>рази).</a:t>
            </a:r>
            <a:endParaRPr lang="uk-UA" sz="1800" spc="-85"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800"/>
              </a:spcAft>
              <a:buSzPts val="1300"/>
              <a:buFont typeface="Times New Roman" panose="02020603050405020304" pitchFamily="18" charset="0"/>
              <a:buAutoNum type="arabicPeriod"/>
              <a:tabLst>
                <a:tab pos="501015" algn="l"/>
                <a:tab pos="501650" algn="l"/>
              </a:tabLst>
            </a:pPr>
            <a:r>
              <a:rPr lang="uk-UA" sz="1800" spc="-85" dirty="0">
                <a:effectLst/>
                <a:latin typeface="Times New Roman" panose="02020603050405020304" pitchFamily="18" charset="0"/>
                <a:ea typeface="Times New Roman" panose="02020603050405020304" pitchFamily="18" charset="0"/>
                <a:cs typeface="Arial" panose="020B0604020202020204" pitchFamily="34" charset="0"/>
              </a:rPr>
              <a:t>Гра «Знайди та промовчи» (повторити 3 рази).</a:t>
            </a:r>
            <a:endParaRPr lang="uk-UA" sz="1800" spc="-85" dirty="0">
              <a:effectLst/>
              <a:latin typeface="Calibri" panose="020F0502020204030204" pitchFamily="34" charset="0"/>
              <a:ea typeface="Times New Roman" panose="02020603050405020304" pitchFamily="18" charset="0"/>
              <a:cs typeface="Arial" panose="020B0604020202020204" pitchFamily="34" charset="0"/>
            </a:endParaRPr>
          </a:p>
          <a:p>
            <a:pPr marL="142240" indent="450215" algn="just"/>
            <a:r>
              <a:rPr lang="uk-UA" sz="1800" dirty="0">
                <a:effectLst/>
                <a:latin typeface="Times New Roman" panose="02020603050405020304" pitchFamily="18" charset="0"/>
                <a:ea typeface="Times New Roman" panose="02020603050405020304" pitchFamily="18" charset="0"/>
              </a:rPr>
              <a:t>Фізкультурні розваги не потребують спеціальної підготовки. Вони в основному будуються на раніше вивчених дітьми вправах та іграх. Однак це не виключає розучування нових рухливих ігор з нескладними правилами та сюжетом. У старших групах нові ігри естафетного характеру можна широко застосовувати під час</a:t>
            </a:r>
            <a:r>
              <a:rPr lang="uk-UA" sz="1800" spc="-1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розваг.</a:t>
            </a:r>
          </a:p>
        </p:txBody>
      </p:sp>
    </p:spTree>
    <p:extLst>
      <p:ext uri="{BB962C8B-B14F-4D97-AF65-F5344CB8AC3E}">
        <p14:creationId xmlns:p14="http://schemas.microsoft.com/office/powerpoint/2010/main" val="3111235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024F7-714E-953E-4C41-DE5D277938EA}"/>
              </a:ext>
            </a:extLst>
          </p:cNvPr>
          <p:cNvSpPr txBox="1"/>
          <p:nvPr/>
        </p:nvSpPr>
        <p:spPr>
          <a:xfrm>
            <a:off x="1219199" y="134713"/>
            <a:ext cx="9202993" cy="6555641"/>
          </a:xfrm>
          <a:prstGeom prst="rect">
            <a:avLst/>
          </a:prstGeom>
          <a:noFill/>
        </p:spPr>
        <p:txBody>
          <a:bodyPr wrap="square">
            <a:spAutoFit/>
          </a:bodyPr>
          <a:lstStyle/>
          <a:p>
            <a:pPr marL="142240" indent="450215" algn="just"/>
            <a:r>
              <a:rPr lang="uk-UA" sz="2000" dirty="0">
                <a:effectLst/>
                <a:latin typeface="Times New Roman" panose="02020603050405020304" pitchFamily="18" charset="0"/>
                <a:ea typeface="Times New Roman" panose="02020603050405020304" pitchFamily="18" charset="0"/>
              </a:rPr>
              <a:t>Вихователь бере активну участь у проведенні фізкультурних розваг. Він організовує гру, є суддею змагань, подає команди на початок та закінчення гри; робить зауваження дітям, які порушують правила, підбиває підсумки розваг.</a:t>
            </a:r>
          </a:p>
          <a:p>
            <a:pPr marL="142240" indent="450215" algn="just"/>
            <a:r>
              <a:rPr lang="uk-UA" sz="2000" b="1" i="1" dirty="0">
                <a:effectLst/>
                <a:latin typeface="Times New Roman" panose="02020603050405020304" pitchFamily="18" charset="0"/>
                <a:ea typeface="Times New Roman" panose="02020603050405020304" pitchFamily="18" charset="0"/>
              </a:rPr>
              <a:t>Пішохідні переходи</a:t>
            </a:r>
            <a:r>
              <a:rPr lang="uk-UA" sz="2000" dirty="0">
                <a:effectLst/>
                <a:latin typeface="Times New Roman" panose="02020603050405020304" pitchFamily="18" charset="0"/>
                <a:ea typeface="Times New Roman" panose="02020603050405020304" pitchFamily="18" charset="0"/>
              </a:rPr>
              <a:t>. Прогулянки за межі дитячого садка на природу (пішохідні переходи) здійснюються у першу половину дня. їх мета – удосконалення рухових навичок та комплексний розвиток рухових якостей у природних умовах (парк, ліс, берег річки), привчання дітей орієнтуватися на місцевості. Рухова діяльність у поєднанні зі свіжим повітрям, сонцем підвищує захисні реакції організму дошкільнят, загартовує їх. Оточуюча природа, різноманітні враження збагачують знання, виховують естетичні почуття</a:t>
            </a:r>
            <a:r>
              <a:rPr lang="uk-UA" sz="2000" spc="-11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дітей.</a:t>
            </a:r>
          </a:p>
          <a:p>
            <a:pPr marL="142240" indent="450215" algn="just"/>
            <a:r>
              <a:rPr lang="uk-UA" sz="2000" dirty="0">
                <a:effectLst/>
                <a:latin typeface="Times New Roman" panose="02020603050405020304" pitchFamily="18" charset="0"/>
                <a:ea typeface="Times New Roman" panose="02020603050405020304" pitchFamily="18" charset="0"/>
              </a:rPr>
              <a:t>Під час проведення пішохідних переходів слід використовувати їх для виховання дисципліни та ознайомлення з правилами дій пішоходів на вулиці, а також для вирішення освітніх завдань: знайомство з архітектурою будинків, породами дерев, поряд з якими проходять діти, тощо.</a:t>
            </a:r>
          </a:p>
          <a:p>
            <a:pPr marL="142240" indent="450215" algn="just"/>
            <a:r>
              <a:rPr lang="uk-UA" sz="2000" dirty="0">
                <a:effectLst/>
                <a:latin typeface="Times New Roman" panose="02020603050405020304" pitchFamily="18" charset="0"/>
                <a:ea typeface="Times New Roman" panose="02020603050405020304" pitchFamily="18" charset="0"/>
              </a:rPr>
              <a:t>Дозування прогулянок залежить від віку, складу та підготовленості дітей. Воно змінюється залежно від періоду року, погоди, змісту прогулянок. Відстань як пішохідних, так і лижних переходів поступово збільшується протягом року від однієї вікової групи до іншої. Довжина шляху в один кінець не повинна перевищувати для дітей 4-5 років - 1,5 км, для старших дошкільників – до 2 км. Після кожних 15 хв ходьби слід робити короткочасні (4-5 хв) зупинки для відпочинку дітей.</a:t>
            </a:r>
          </a:p>
        </p:txBody>
      </p:sp>
      <p:pic>
        <p:nvPicPr>
          <p:cNvPr id="6" name="Рисунок 5">
            <a:extLst>
              <a:ext uri="{FF2B5EF4-FFF2-40B4-BE49-F238E27FC236}">
                <a16:creationId xmlns:a16="http://schemas.microsoft.com/office/drawing/2014/main" id="{D8052284-423E-BA1B-B95E-70F294892C6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9137" y1="29073" x2="39137" y2="29073"/>
                        <a14:foregroundMark x1="53035" y1="32748" x2="53035" y2="32748"/>
                        <a14:foregroundMark x1="46326" y1="50639" x2="46326" y2="50639"/>
                        <a14:foregroundMark x1="44888" y1="49361" x2="44888" y2="49361"/>
                        <a14:foregroundMark x1="52396" y1="50799" x2="52396" y2="50799"/>
                        <a14:foregroundMark x1="51438" y1="30351" x2="51438" y2="30351"/>
                        <a14:backgroundMark x1="56070" y1="53514" x2="56070" y2="53514"/>
                        <a14:backgroundMark x1="42652" y1="41534" x2="42652" y2="41534"/>
                      </a14:backgroundRemoval>
                    </a14:imgEffect>
                  </a14:imgLayer>
                </a14:imgProps>
              </a:ext>
            </a:extLst>
          </a:blip>
          <a:stretch>
            <a:fillRect/>
          </a:stretch>
        </p:blipFill>
        <p:spPr>
          <a:xfrm>
            <a:off x="9596284" y="3931174"/>
            <a:ext cx="2421615" cy="2421615"/>
          </a:xfrm>
          <a:prstGeom prst="rect">
            <a:avLst/>
          </a:prstGeom>
        </p:spPr>
      </p:pic>
    </p:spTree>
    <p:extLst>
      <p:ext uri="{BB962C8B-B14F-4D97-AF65-F5344CB8AC3E}">
        <p14:creationId xmlns:p14="http://schemas.microsoft.com/office/powerpoint/2010/main" val="1923536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6455D-6FA6-3CD9-0A81-9909A04E4DAB}"/>
              </a:ext>
            </a:extLst>
          </p:cNvPr>
          <p:cNvSpPr txBox="1"/>
          <p:nvPr/>
        </p:nvSpPr>
        <p:spPr>
          <a:xfrm>
            <a:off x="1230125" y="401686"/>
            <a:ext cx="10126134" cy="5909310"/>
          </a:xfrm>
          <a:prstGeom prst="rect">
            <a:avLst/>
          </a:prstGeom>
          <a:noFill/>
        </p:spPr>
        <p:txBody>
          <a:bodyPr wrap="square">
            <a:spAutoFit/>
          </a:bodyPr>
          <a:lstStyle/>
          <a:p>
            <a:pPr marL="142240" indent="450215" algn="just"/>
            <a:r>
              <a:rPr lang="uk-UA" sz="1800" dirty="0">
                <a:effectLst/>
                <a:latin typeface="Times New Roman" panose="02020603050405020304" pitchFamily="18" charset="0"/>
                <a:ea typeface="Times New Roman" panose="02020603050405020304" pitchFamily="18" charset="0"/>
              </a:rPr>
              <a:t>Вихователь заздалегідь готується до проведення пішохідного переходу, розробляє його план та маршрут, передбачає проведення активного відпочинку (виконання основних рухів, ігор), підготовляє необхідний інвентар (м'ячі, скакалки та ін.). Вибір маршруту та швидкість пересування групи залежать від фізичної підготовленості дітей. Важливо також визначити, у якому одязі та взутті дітям більш доцільно відправлятися на цю прогулянку.</a:t>
            </a:r>
          </a:p>
          <a:p>
            <a:pPr marL="142240" indent="450215" algn="just"/>
            <a:r>
              <a:rPr lang="uk-UA" sz="1800" dirty="0">
                <a:effectLst/>
                <a:latin typeface="Times New Roman" panose="02020603050405020304" pitchFamily="18" charset="0"/>
                <a:ea typeface="Times New Roman" panose="02020603050405020304" pitchFamily="18" charset="0"/>
              </a:rPr>
              <a:t>Під час пересування по маршруту діти можуть йти вільно, зграйкою, тому що ходьба у парах утруднює свободу пересування та викликає негативні емоції. Шикування у пари виправдано тільки при переході дороги, по якій рухається транспорт, та в той час, коли група йде по пішохідному</a:t>
            </a:r>
            <a:r>
              <a:rPr lang="uk-UA" sz="1800" spc="-2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тротуару.</a:t>
            </a:r>
          </a:p>
          <a:p>
            <a:pPr marL="142240" indent="450215" algn="just"/>
            <a:r>
              <a:rPr lang="uk-UA" sz="1800" dirty="0">
                <a:effectLst/>
                <a:latin typeface="Times New Roman" panose="02020603050405020304" pitchFamily="18" charset="0"/>
                <a:ea typeface="Times New Roman" panose="02020603050405020304" pitchFamily="18" charset="0"/>
              </a:rPr>
              <a:t>У будь-яку пору року слід цікаво та </a:t>
            </a:r>
            <a:r>
              <a:rPr lang="uk-UA" sz="1800" dirty="0" err="1">
                <a:effectLst/>
                <a:latin typeface="Times New Roman" panose="02020603050405020304" pitchFamily="18" charset="0"/>
                <a:ea typeface="Times New Roman" panose="02020603050405020304" pitchFamily="18" charset="0"/>
              </a:rPr>
              <a:t>різноманітно</a:t>
            </a:r>
            <a:r>
              <a:rPr lang="uk-UA" sz="1800" dirty="0">
                <a:effectLst/>
                <a:latin typeface="Times New Roman" panose="02020603050405020304" pitchFamily="18" charset="0"/>
                <a:ea typeface="Times New Roman" panose="02020603050405020304" pitchFamily="18" charset="0"/>
              </a:rPr>
              <a:t> використовувати рельєф місцевості та природні умови для виконання рухів. У лісі або парку дітям пропонують ходьбу та біг між деревами, переступання через гілки, пеньки, канавку; </a:t>
            </a:r>
            <a:r>
              <a:rPr lang="uk-UA" sz="1800" dirty="0" err="1">
                <a:effectLst/>
                <a:latin typeface="Times New Roman" panose="02020603050405020304" pitchFamily="18" charset="0"/>
                <a:ea typeface="Times New Roman" panose="02020603050405020304" pitchFamily="18" charset="0"/>
              </a:rPr>
              <a:t>підлізання</a:t>
            </a:r>
            <a:r>
              <a:rPr lang="uk-UA" sz="1800" dirty="0">
                <a:effectLst/>
                <a:latin typeface="Times New Roman" panose="02020603050405020304" pitchFamily="18" charset="0"/>
                <a:ea typeface="Times New Roman" panose="02020603050405020304" pitchFamily="18" charset="0"/>
              </a:rPr>
              <a:t> під низько опущені гілки дерев або чагарників; стрибки в глибину з пеньків, підстрибування з діставанням гілок дерев, кущів; метання шишок, каштанів у ціль (дерево, пеньок) або на</a:t>
            </a:r>
            <a:r>
              <a:rPr lang="uk-UA" sz="1800" spc="-35"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дальність.</a:t>
            </a:r>
          </a:p>
          <a:p>
            <a:pPr marL="142240" indent="450215" algn="just"/>
            <a:r>
              <a:rPr lang="uk-UA" sz="1800" dirty="0">
                <a:effectLst/>
                <a:latin typeface="Times New Roman" panose="02020603050405020304" pitchFamily="18" charset="0"/>
                <a:ea typeface="Times New Roman" panose="02020603050405020304" pitchFamily="18" charset="0"/>
              </a:rPr>
              <a:t>На лузі: ходьба та біг по траві з високим підніманням стегна; перестрибування через купинки або невисокі кущики; ходьба босоніж по траві та ін.</a:t>
            </a:r>
          </a:p>
          <a:p>
            <a:pPr marL="142240" indent="450215" algn="just"/>
            <a:r>
              <a:rPr lang="uk-UA" sz="1800" dirty="0">
                <a:effectLst/>
                <a:latin typeface="Times New Roman" panose="02020603050405020304" pitchFamily="18" charset="0"/>
                <a:ea typeface="Times New Roman" panose="02020603050405020304" pitchFamily="18" charset="0"/>
              </a:rPr>
              <a:t>На березі водойми (річка, озеро): ходьба та біг по піску, гальці; ходьба, ступаючи «слід у слід», метання камінців у воду, стрибки у довжину та висоту з місця на піску.</a:t>
            </a:r>
          </a:p>
          <a:p>
            <a:pPr marL="142240" indent="450215" algn="just"/>
            <a:r>
              <a:rPr lang="uk-UA" sz="1800" dirty="0">
                <a:effectLst/>
                <a:latin typeface="Times New Roman" panose="02020603050405020304" pitchFamily="18" charset="0"/>
                <a:ea typeface="Times New Roman" panose="02020603050405020304" pitchFamily="18" charset="0"/>
              </a:rPr>
              <a:t>У всіх вікових групах слід проводити рухливі ігри та ігрові завдання. У старших групах виправдовує себе проведення ігор, які об'єднані єдиним сюжетом:</a:t>
            </a:r>
          </a:p>
          <a:p>
            <a:pPr marL="142240" indent="450215" algn="just"/>
            <a:r>
              <a:rPr lang="uk-UA" sz="1800" dirty="0">
                <a:effectLst/>
                <a:latin typeface="Times New Roman" panose="02020603050405020304" pitchFamily="18" charset="0"/>
                <a:ea typeface="Times New Roman" panose="02020603050405020304" pitchFamily="18" charset="0"/>
              </a:rPr>
              <a:t>«Мисливці», «Мандрівники», «Слідопити» та ін.</a:t>
            </a:r>
          </a:p>
        </p:txBody>
      </p:sp>
    </p:spTree>
    <p:extLst>
      <p:ext uri="{BB962C8B-B14F-4D97-AF65-F5344CB8AC3E}">
        <p14:creationId xmlns:p14="http://schemas.microsoft.com/office/powerpoint/2010/main" val="2567851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F37AA-E34B-7A9E-E01F-ED91D2F21732}"/>
              </a:ext>
            </a:extLst>
          </p:cNvPr>
          <p:cNvSpPr txBox="1"/>
          <p:nvPr/>
        </p:nvSpPr>
        <p:spPr>
          <a:xfrm>
            <a:off x="1179871" y="101088"/>
            <a:ext cx="9527458" cy="6247864"/>
          </a:xfrm>
          <a:prstGeom prst="rect">
            <a:avLst/>
          </a:prstGeom>
          <a:noFill/>
        </p:spPr>
        <p:txBody>
          <a:bodyPr wrap="square">
            <a:spAutoFit/>
          </a:bodyPr>
          <a:lstStyle/>
          <a:p>
            <a:pPr marL="142240" indent="450215" algn="just"/>
            <a:r>
              <a:rPr lang="uk-UA" sz="2000" dirty="0">
                <a:effectLst/>
                <a:latin typeface="Times New Roman" panose="02020603050405020304" pitchFamily="18" charset="0"/>
                <a:ea typeface="Times New Roman" panose="02020603050405020304" pitchFamily="18" charset="0"/>
              </a:rPr>
              <a:t>Взимку прогулянки для старших дошкільнят плануються з використанням лиж: та </a:t>
            </a:r>
            <a:r>
              <a:rPr lang="uk-UA" sz="2000" dirty="0" err="1">
                <a:effectLst/>
                <a:latin typeface="Times New Roman" panose="02020603050405020304" pitchFamily="18" charset="0"/>
                <a:ea typeface="Times New Roman" panose="02020603050405020304" pitchFamily="18" charset="0"/>
              </a:rPr>
              <a:t>санок</a:t>
            </a:r>
            <a:r>
              <a:rPr lang="uk-UA" sz="2000" dirty="0">
                <a:effectLst/>
                <a:latin typeface="Times New Roman" panose="02020603050405020304" pitchFamily="18" charset="0"/>
                <a:ea typeface="Times New Roman" panose="02020603050405020304" pitchFamily="18" charset="0"/>
              </a:rPr>
              <a:t>. Діти можуть йти пішки до місця, де є </a:t>
            </a:r>
            <a:r>
              <a:rPr lang="uk-UA" sz="2000" dirty="0" err="1">
                <a:effectLst/>
                <a:latin typeface="Times New Roman" panose="02020603050405020304" pitchFamily="18" charset="0"/>
                <a:ea typeface="Times New Roman" panose="02020603050405020304" pitchFamily="18" charset="0"/>
              </a:rPr>
              <a:t>гірки</a:t>
            </a:r>
            <a:r>
              <a:rPr lang="uk-UA" sz="2000" dirty="0">
                <a:effectLst/>
                <a:latin typeface="Times New Roman" panose="02020603050405020304" pitchFamily="18" charset="0"/>
                <a:ea typeface="Times New Roman" panose="02020603050405020304" pitchFamily="18" charset="0"/>
              </a:rPr>
              <a:t>, з яких вони можуть кататися та гратися у рухливі ігри.</a:t>
            </a:r>
          </a:p>
          <a:p>
            <a:pPr marL="142240" indent="450215" algn="just"/>
            <a:r>
              <a:rPr lang="uk-UA" sz="2000" dirty="0">
                <a:effectLst/>
                <a:latin typeface="Times New Roman" panose="02020603050405020304" pitchFamily="18" charset="0"/>
                <a:ea typeface="Times New Roman" panose="02020603050405020304" pitchFamily="18" charset="0"/>
              </a:rPr>
              <a:t>Регулярне проведення пішохідних переходів дозволяє значно підвищити руховий режим дошкільнят у цей день, покращити рухову підготовленість та дає дітям естетичне задоволення від спілкування з природою.</a:t>
            </a:r>
          </a:p>
          <a:p>
            <a:pPr marL="142240" indent="450215" algn="just"/>
            <a:r>
              <a:rPr lang="uk-UA" sz="2000" b="1" i="1" dirty="0">
                <a:effectLst/>
                <a:latin typeface="Times New Roman" panose="02020603050405020304" pitchFamily="18" charset="0"/>
                <a:ea typeface="Times New Roman" panose="02020603050405020304" pitchFamily="18" charset="0"/>
              </a:rPr>
              <a:t>Канікули. </a:t>
            </a:r>
            <a:r>
              <a:rPr lang="uk-UA" sz="2000" dirty="0">
                <a:effectLst/>
                <a:latin typeface="Times New Roman" panose="02020603050405020304" pitchFamily="18" charset="0"/>
                <a:ea typeface="Times New Roman" panose="02020603050405020304" pitchFamily="18" charset="0"/>
              </a:rPr>
              <a:t>Два рази на рік (на початку січня та наприкінці березня) проводяться канікули тривалістю один тиждень. Вони мають на меті забезпечити активний відпочинок дітям, сприяти їх оздоровленню та зміцненню організму у єдності з </a:t>
            </a:r>
            <a:r>
              <a:rPr lang="uk-UA" sz="2000" dirty="0" err="1">
                <a:effectLst/>
                <a:latin typeface="Times New Roman" panose="02020603050405020304" pitchFamily="18" charset="0"/>
                <a:ea typeface="Times New Roman" panose="02020603050405020304" pitchFamily="18" charset="0"/>
              </a:rPr>
              <a:t>емоційно</a:t>
            </a:r>
            <a:r>
              <a:rPr lang="uk-UA" sz="2000" dirty="0">
                <a:effectLst/>
                <a:latin typeface="Times New Roman" panose="02020603050405020304" pitchFamily="18" charset="0"/>
                <a:ea typeface="Times New Roman" panose="02020603050405020304" pitchFamily="18" charset="0"/>
              </a:rPr>
              <a:t>-позитивним станом психіки дошкільнят. Під час канікул відміняються заняття, пов'язані з розумовою діяльністю дітей. Поряд з тим широко застосовуються всі організаційні форми фізичного виховання (ранкова гімнастика, щоденні заняття з фізичної культури та ін.) та значно збільшується час перебування дітей на свіжому повітрі.</a:t>
            </a:r>
          </a:p>
          <a:p>
            <a:pPr marL="142240" indent="450215" algn="just"/>
            <a:r>
              <a:rPr lang="uk-UA" sz="2000" dirty="0">
                <a:effectLst/>
                <a:latin typeface="Times New Roman" panose="02020603050405020304" pitchFamily="18" charset="0"/>
                <a:ea typeface="Times New Roman" panose="02020603050405020304" pitchFamily="18" charset="0"/>
              </a:rPr>
              <a:t>Взимку, під час прогулянок у тих регіонах, де є сніг, діти катаються на </a:t>
            </a:r>
            <a:r>
              <a:rPr lang="uk-UA" sz="2000" dirty="0" err="1">
                <a:effectLst/>
                <a:latin typeface="Times New Roman" panose="02020603050405020304" pitchFamily="18" charset="0"/>
                <a:ea typeface="Times New Roman" panose="02020603050405020304" pitchFamily="18" charset="0"/>
              </a:rPr>
              <a:t>санках</a:t>
            </a:r>
            <a:r>
              <a:rPr lang="uk-UA" sz="2000" dirty="0">
                <a:effectLst/>
                <a:latin typeface="Times New Roman" panose="02020603050405020304" pitchFamily="18" charset="0"/>
                <a:ea typeface="Times New Roman" panose="02020603050405020304" pitchFamily="18" charset="0"/>
              </a:rPr>
              <a:t>, лижах, ковзанах. Весною проводяться рухливі ігри, вправи та ігри спортивного характеру. При сприятливій погоді можна провести пішохідний перехід за межі дитячого садка. Організація оздоровчої фізкультурно-масової роботи під час канікул потребує від вихователя продумати та спланувати на цей період усі основні форми фізичного виховання дітей своєї групи.</a:t>
            </a:r>
          </a:p>
        </p:txBody>
      </p:sp>
    </p:spTree>
    <p:extLst>
      <p:ext uri="{BB962C8B-B14F-4D97-AF65-F5344CB8AC3E}">
        <p14:creationId xmlns:p14="http://schemas.microsoft.com/office/powerpoint/2010/main" val="1088755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024F7-714E-953E-4C41-DE5D277938EA}"/>
              </a:ext>
            </a:extLst>
          </p:cNvPr>
          <p:cNvSpPr txBox="1"/>
          <p:nvPr/>
        </p:nvSpPr>
        <p:spPr>
          <a:xfrm>
            <a:off x="1091380" y="505211"/>
            <a:ext cx="9202993" cy="5324535"/>
          </a:xfrm>
          <a:prstGeom prst="rect">
            <a:avLst/>
          </a:prstGeom>
          <a:noFill/>
        </p:spPr>
        <p:txBody>
          <a:bodyPr wrap="square">
            <a:spAutoFit/>
          </a:bodyPr>
          <a:lstStyle/>
          <a:p>
            <a:pPr marL="142240" indent="450215" algn="just"/>
            <a:r>
              <a:rPr lang="uk-UA" sz="2000" dirty="0">
                <a:effectLst/>
                <a:latin typeface="Times New Roman" panose="02020603050405020304" pitchFamily="18" charset="0"/>
                <a:ea typeface="Times New Roman" panose="02020603050405020304" pitchFamily="18" charset="0"/>
              </a:rPr>
              <a:t>Кожен день канікул повинен проходити цікаво. З цією метою потрібно удосконалювати форми та методи оздоровчої роботи протягом дня. Вихователь може спланувати «День ігор» або «День здоров'я». Наприклад, у «День ігор» здійснюється комплексна форма ігрової діяльності дітей. Підбираються </a:t>
            </a:r>
            <a:r>
              <a:rPr lang="uk-UA" sz="2000" dirty="0" err="1">
                <a:effectLst/>
                <a:latin typeface="Times New Roman" panose="02020603050405020304" pitchFamily="18" charset="0"/>
                <a:ea typeface="Times New Roman" panose="02020603050405020304" pitchFamily="18" charset="0"/>
              </a:rPr>
              <a:t>різно</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манітні</a:t>
            </a:r>
            <a:r>
              <a:rPr lang="uk-UA" sz="2000" dirty="0">
                <a:effectLst/>
                <a:latin typeface="Times New Roman" panose="02020603050405020304" pitchFamily="18" charset="0"/>
                <a:ea typeface="Times New Roman" panose="02020603050405020304" pitchFamily="18" charset="0"/>
              </a:rPr>
              <a:t> за спрямованістю, завданнями та формою рухливі, сюжетно-рольові ігри.</a:t>
            </a:r>
          </a:p>
          <a:p>
            <a:pPr marL="142240" indent="450215" algn="just"/>
            <a:r>
              <a:rPr lang="uk-UA" sz="2000" dirty="0">
                <a:effectLst/>
                <a:latin typeface="Times New Roman" panose="02020603050405020304" pitchFamily="18" charset="0"/>
                <a:ea typeface="Times New Roman" panose="02020603050405020304" pitchFamily="18" charset="0"/>
              </a:rPr>
              <a:t>Для дітей старших груп цікаве проведення «Дня туриста». У цей день</a:t>
            </a:r>
            <a:r>
              <a:rPr lang="uk-UA" sz="2000" spc="-18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відразу ж після сніданку діти йдуть у похід за межі дитячого садка або беруть участь у цікавій екскурсії.</a:t>
            </a:r>
          </a:p>
          <a:p>
            <a:pPr marL="142240" indent="450215" algn="just"/>
            <a:r>
              <a:rPr lang="uk-UA" sz="2000" dirty="0">
                <a:effectLst/>
                <a:latin typeface="Times New Roman" panose="02020603050405020304" pitchFamily="18" charset="0"/>
                <a:ea typeface="Times New Roman" panose="02020603050405020304" pitchFamily="18" charset="0"/>
              </a:rPr>
              <a:t>Ефективне проведення канікул залежить від чіткого планування роботи з фізичного виховання під час канікул та творчого підходу вихователя до змісту фізкультурно-оздоровчих заходів для кожного дня.</a:t>
            </a:r>
          </a:p>
          <a:p>
            <a:pPr indent="450215" algn="just">
              <a:spcAft>
                <a:spcPts val="800"/>
              </a:spcAft>
            </a:pPr>
            <a:r>
              <a:rPr lang="uk-UA" sz="2000" i="1" dirty="0">
                <a:effectLst/>
                <a:latin typeface="Times New Roman" panose="02020603050405020304" pitchFamily="18" charset="0"/>
                <a:ea typeface="Calibri" panose="020F0502020204030204" pitchFamily="34" charset="0"/>
                <a:cs typeface="Arial" panose="020B0604020202020204" pitchFamily="34" charset="0"/>
              </a:rPr>
              <a:t>Завдання з фізичної культури додому. </a:t>
            </a:r>
            <a:r>
              <a:rPr lang="uk-UA" sz="2000" dirty="0">
                <a:effectLst/>
                <a:latin typeface="Times New Roman" panose="02020603050405020304" pitchFamily="18" charset="0"/>
                <a:ea typeface="Calibri" panose="020F0502020204030204" pitchFamily="34" charset="0"/>
                <a:cs typeface="Arial" panose="020B0604020202020204" pitchFamily="34" charset="0"/>
              </a:rPr>
              <a:t>Завдання з фізичної культури для виконання у домашніх умовах визначаються вихователем виходячи з вимоги створити оптимальний руховий режим для дитини вдома. До цих завдань входять: обов'язкове виконання ранкової гімнастики, особливо у вихідні та святкові дні; виконання фізичних вправ під контролем батьків та разом з ними під час прогулянок.</a:t>
            </a:r>
            <a:endParaRPr lang="uk-UA"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D8052284-423E-BA1B-B95E-70F294892C6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9137" y1="29073" x2="39137" y2="29073"/>
                        <a14:foregroundMark x1="53035" y1="32748" x2="53035" y2="32748"/>
                        <a14:foregroundMark x1="46326" y1="50639" x2="46326" y2="50639"/>
                        <a14:foregroundMark x1="44888" y1="49361" x2="44888" y2="49361"/>
                        <a14:foregroundMark x1="52396" y1="50799" x2="52396" y2="50799"/>
                        <a14:foregroundMark x1="51438" y1="30351" x2="51438" y2="30351"/>
                        <a14:backgroundMark x1="56070" y1="53514" x2="56070" y2="53514"/>
                        <a14:backgroundMark x1="42652" y1="41534" x2="42652" y2="41534"/>
                      </a14:backgroundRemoval>
                    </a14:imgEffect>
                  </a14:imgLayer>
                </a14:imgProps>
              </a:ext>
            </a:extLst>
          </a:blip>
          <a:stretch>
            <a:fillRect/>
          </a:stretch>
        </p:blipFill>
        <p:spPr>
          <a:xfrm>
            <a:off x="9596284" y="3931174"/>
            <a:ext cx="2421615" cy="2421615"/>
          </a:xfrm>
          <a:prstGeom prst="rect">
            <a:avLst/>
          </a:prstGeom>
        </p:spPr>
      </p:pic>
    </p:spTree>
    <p:extLst>
      <p:ext uri="{BB962C8B-B14F-4D97-AF65-F5344CB8AC3E}">
        <p14:creationId xmlns:p14="http://schemas.microsoft.com/office/powerpoint/2010/main" val="734262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6455D-6FA6-3CD9-0A81-9909A04E4DAB}"/>
              </a:ext>
            </a:extLst>
          </p:cNvPr>
          <p:cNvSpPr txBox="1"/>
          <p:nvPr/>
        </p:nvSpPr>
        <p:spPr>
          <a:xfrm>
            <a:off x="1682409" y="490177"/>
            <a:ext cx="10126134" cy="6372707"/>
          </a:xfrm>
          <a:prstGeom prst="rect">
            <a:avLst/>
          </a:prstGeom>
          <a:noFill/>
        </p:spPr>
        <p:txBody>
          <a:bodyPr wrap="square">
            <a:spAutoFit/>
          </a:bodyPr>
          <a:lstStyle/>
          <a:p>
            <a:pPr marL="142240" indent="450215" algn="just"/>
            <a:r>
              <a:rPr lang="uk-UA" sz="2400" i="1" dirty="0">
                <a:effectLst/>
                <a:latin typeface="Times New Roman" panose="02020603050405020304" pitchFamily="18" charset="0"/>
                <a:ea typeface="Calibri" panose="020F0502020204030204" pitchFamily="34" charset="0"/>
                <a:cs typeface="Arial" panose="020B0604020202020204" pitchFamily="34" charset="0"/>
              </a:rPr>
              <a:t>Завдання з фізичної культури додому. </a:t>
            </a:r>
            <a:r>
              <a:rPr lang="uk-UA" sz="2400" dirty="0">
                <a:effectLst/>
                <a:latin typeface="Times New Roman" panose="02020603050405020304" pitchFamily="18" charset="0"/>
                <a:ea typeface="Calibri" panose="020F0502020204030204" pitchFamily="34" charset="0"/>
                <a:cs typeface="Arial" panose="020B0604020202020204" pitchFamily="34" charset="0"/>
              </a:rPr>
              <a:t>Завдання з фізичної культури для виконання у домашніх умовах визначаються вихователем виходячи з вимоги створити оптимальний руховий режим для дитини вдома. До цих завдань входять: обов'язкове виконання ранкової гімнастики, особливо у вихідні та святкові дні; виконання фізичних вправ під контролем батьків та разом з ними під час прогулянок.</a:t>
            </a:r>
            <a:endParaRPr lang="uk-UA" sz="2400" dirty="0">
              <a:latin typeface="Times New Roman" panose="02020603050405020304" pitchFamily="18" charset="0"/>
              <a:ea typeface="Times New Roman" panose="02020603050405020304" pitchFamily="18" charset="0"/>
            </a:endParaRPr>
          </a:p>
          <a:p>
            <a:pPr marL="142240" indent="450215" algn="just"/>
            <a:r>
              <a:rPr lang="uk-UA" sz="2400" dirty="0">
                <a:effectLst/>
                <a:latin typeface="Times New Roman" panose="02020603050405020304" pitchFamily="18" charset="0"/>
                <a:ea typeface="Times New Roman" panose="02020603050405020304" pitchFamily="18" charset="0"/>
              </a:rPr>
              <a:t>Для реалізації спільних завдань з фізичного виховання у дитячому садку та сім'ї вихователь проводить групові консультації для батьків, під час яких можна розучити з ними комплекси ранкової гімнастики, показати та розповісти про навчання дітей ходьби на лижах, катання на ковзанах, велосипеді під час спільних прогулянок та ін.</a:t>
            </a:r>
          </a:p>
          <a:p>
            <a:pPr marL="142240" indent="450215" algn="just"/>
            <a:r>
              <a:rPr lang="uk-UA" sz="2400" dirty="0">
                <a:effectLst/>
                <a:latin typeface="Times New Roman" panose="02020603050405020304" pitchFamily="18" charset="0"/>
                <a:ea typeface="Times New Roman" panose="02020603050405020304" pitchFamily="18" charset="0"/>
              </a:rPr>
              <a:t>Регулярне виконання домашніх завдань з фізичної культури дає змогу сформувати у дітей стійку потребу до щоденного виконання фізичних вправ у їх повсякденному житті.</a:t>
            </a:r>
          </a:p>
          <a:p>
            <a:pPr marL="142240" indent="450215" algn="just"/>
            <a:r>
              <a:rPr lang="uk-UA" sz="2400" dirty="0">
                <a:effectLst/>
                <a:latin typeface="Times New Roman" panose="02020603050405020304" pitchFamily="18" charset="0"/>
                <a:ea typeface="Times New Roman" panose="02020603050405020304" pitchFamily="18" charset="0"/>
              </a:rPr>
              <a:t> </a:t>
            </a:r>
          </a:p>
          <a:p>
            <a:pPr marL="142240" indent="450215" algn="just"/>
            <a:r>
              <a:rPr lang="uk-UA" sz="2400" dirty="0">
                <a:effectLst/>
                <a:latin typeface="Times New Roman" panose="02020603050405020304" pitchFamily="18" charset="0"/>
                <a:ea typeface="Times New Roman" panose="02020603050405020304" pitchFamily="18" charset="0"/>
              </a:rPr>
              <a:t> </a:t>
            </a:r>
          </a:p>
          <a:p>
            <a:pPr indent="450215">
              <a:lnSpc>
                <a:spcPct val="150000"/>
              </a:lnSpc>
              <a:spcAft>
                <a:spcPts val="800"/>
              </a:spcAft>
            </a:pPr>
            <a:r>
              <a:rPr lang="uk-UA" sz="1800" dirty="0">
                <a:effectLst/>
                <a:latin typeface="Times New Roman" panose="02020603050405020304" pitchFamily="18" charset="0"/>
                <a:ea typeface="Calibri" panose="020F0502020204030204" pitchFamily="34" charset="0"/>
                <a:cs typeface="Arial" panose="020B0604020202020204" pitchFamily="34" charset="0"/>
              </a:rPr>
              <a:t> </a:t>
            </a:r>
            <a:endParaRPr lang="uk-UA"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006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65B811-9E30-67E3-6A7F-BC696796E6E5}"/>
              </a:ext>
            </a:extLst>
          </p:cNvPr>
          <p:cNvSpPr txBox="1"/>
          <p:nvPr/>
        </p:nvSpPr>
        <p:spPr>
          <a:xfrm>
            <a:off x="2312611" y="379562"/>
            <a:ext cx="7981244" cy="5909310"/>
          </a:xfrm>
          <a:prstGeom prst="rect">
            <a:avLst/>
          </a:prstGeom>
          <a:noFill/>
        </p:spPr>
        <p:txBody>
          <a:bodyPr wrap="square">
            <a:spAutoFit/>
          </a:bodyPr>
          <a:lstStyle/>
          <a:p>
            <a:pPr marL="142240" marR="361950" indent="449580" algn="just"/>
            <a:r>
              <a:rPr lang="uk-UA" sz="2000" dirty="0"/>
              <a:t>	</a:t>
            </a:r>
            <a:r>
              <a:rPr lang="uk-UA" sz="2000" dirty="0">
                <a:effectLst/>
                <a:latin typeface="Times New Roman" panose="02020603050405020304" pitchFamily="18" charset="0"/>
                <a:ea typeface="Times New Roman" panose="02020603050405020304" pitchFamily="18" charset="0"/>
              </a:rPr>
              <a:t>Рухову активність дітей можна умовно розподілити на цілеспрямовану та довільну (самостійну). Виконання фізичних вправ під керівництвом вихователя під час занять, ранкової гімнастики, рухливих ігор та ін. є цілеспрямованою руховою активністю. Обсяг її в основному обумовлено програмою та встановленими методичними вимогами до організаційних форм з фізичного виховання дітей кожної вікової групи. Вона повинна становити не менше 1,5-2 годин на добу з урахуванням раціонального розподілу їх у режимі дитячого садка.</a:t>
            </a:r>
          </a:p>
          <a:p>
            <a:pPr marL="142240" marR="362585" indent="449580" algn="just"/>
            <a:r>
              <a:rPr lang="uk-UA" sz="2000" dirty="0">
                <a:effectLst/>
                <a:latin typeface="Times New Roman" panose="02020603050405020304" pitchFamily="18" charset="0"/>
                <a:ea typeface="Times New Roman" panose="02020603050405020304" pitchFamily="18" charset="0"/>
              </a:rPr>
              <a:t>До довільної рухової активності відносять самостійні ігри (в основному під час прогулянок), виконання фізичних вправ, різні пересування, коли діти вільні від занять або у зв'язку з самообслуговуванням і </a:t>
            </a:r>
            <a:r>
              <a:rPr lang="uk-UA" sz="2000" dirty="0" err="1">
                <a:effectLst/>
                <a:latin typeface="Times New Roman" panose="02020603050405020304" pitchFamily="18" charset="0"/>
                <a:ea typeface="Times New Roman" panose="02020603050405020304" pitchFamily="18" charset="0"/>
              </a:rPr>
              <a:t>т.д</a:t>
            </a:r>
            <a:r>
              <a:rPr lang="uk-UA" sz="2000" dirty="0">
                <a:effectLst/>
                <a:latin typeface="Times New Roman" panose="02020603050405020304" pitchFamily="18" charset="0"/>
                <a:ea typeface="Times New Roman" panose="02020603050405020304" pitchFamily="18" charset="0"/>
              </a:rPr>
              <a:t>. В умовах дошкільного закладу довільна рухова активність також значною мірою може регулюватися вихователем. Тому одним із важливих напрямків виховної роботи з дітьми є створення необхідних умов для їх оптимальної рухової активності, яку розглядають з кількісної та якісної сторін.</a:t>
            </a:r>
          </a:p>
          <a:p>
            <a:pPr algn="just"/>
            <a:endParaRPr lang="uk-UA" dirty="0"/>
          </a:p>
        </p:txBody>
      </p:sp>
      <p:pic>
        <p:nvPicPr>
          <p:cNvPr id="6" name="Рисунок 5">
            <a:extLst>
              <a:ext uri="{FF2B5EF4-FFF2-40B4-BE49-F238E27FC236}">
                <a16:creationId xmlns:a16="http://schemas.microsoft.com/office/drawing/2014/main" id="{8CFD8385-0913-6348-56E1-66F2630D7AE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5879" y1="55112" x2="74121" y2="61022"/>
                        <a14:foregroundMark x1="72684" y1="75559" x2="71565" y2="79553"/>
                        <a14:foregroundMark x1="46326" y1="34505" x2="47284" y2="50479"/>
                        <a14:foregroundMark x1="48562" y1="31470" x2="48882" y2="32268"/>
                        <a14:foregroundMark x1="44249" y1="45847" x2="44249" y2="45847"/>
                        <a14:foregroundMark x1="57987" y1="45847" x2="57987" y2="45847"/>
                        <a14:foregroundMark x1="55272" y1="45847" x2="55272" y2="45847"/>
                        <a14:foregroundMark x1="46805" y1="71565" x2="46326" y2="75240"/>
                        <a14:foregroundMark x1="52716" y1="71885" x2="51278" y2="77476"/>
                        <a14:foregroundMark x1="19010" y1="31949" x2="21406" y2="45687"/>
                        <a14:foregroundMark x1="20607" y1="44569" x2="20607" y2="52556"/>
                        <a14:foregroundMark x1="20767" y1="52396" x2="17093" y2="59744"/>
                      </a14:backgroundRemoval>
                    </a14:imgEffect>
                  </a14:imgLayer>
                </a14:imgProps>
              </a:ext>
            </a:extLst>
          </a:blip>
          <a:stretch>
            <a:fillRect/>
          </a:stretch>
        </p:blipFill>
        <p:spPr>
          <a:xfrm>
            <a:off x="10139089" y="4590515"/>
            <a:ext cx="2052911" cy="2052911"/>
          </a:xfrm>
          <a:prstGeom prst="rect">
            <a:avLst/>
          </a:prstGeom>
        </p:spPr>
      </p:pic>
    </p:spTree>
    <p:extLst>
      <p:ext uri="{BB962C8B-B14F-4D97-AF65-F5344CB8AC3E}">
        <p14:creationId xmlns:p14="http://schemas.microsoft.com/office/powerpoint/2010/main" val="84592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4F94C-0249-219A-2829-C2D8558E2819}"/>
              </a:ext>
            </a:extLst>
          </p:cNvPr>
          <p:cNvSpPr txBox="1"/>
          <p:nvPr/>
        </p:nvSpPr>
        <p:spPr>
          <a:xfrm>
            <a:off x="1651820" y="732076"/>
            <a:ext cx="9497962" cy="5116785"/>
          </a:xfrm>
          <a:prstGeom prst="rect">
            <a:avLst/>
          </a:prstGeom>
          <a:noFill/>
        </p:spPr>
        <p:txBody>
          <a:bodyPr wrap="square">
            <a:spAutoFit/>
          </a:bodyPr>
          <a:lstStyle/>
          <a:p>
            <a:pPr marL="142240" marR="361315" indent="449580" algn="just"/>
            <a:r>
              <a:rPr lang="uk-UA" sz="2400" dirty="0"/>
              <a:t>	</a:t>
            </a:r>
            <a:r>
              <a:rPr lang="uk-UA" sz="2000" dirty="0">
                <a:effectLst/>
                <a:latin typeface="Times New Roman" panose="02020603050405020304" pitchFamily="18" charset="0"/>
                <a:ea typeface="Times New Roman" panose="02020603050405020304" pitchFamily="18" charset="0"/>
              </a:rPr>
              <a:t>У поняття кількісної характеристики входять: обсяг рухів, які виконуються дітьми у певному календарному періоді (доба, тиждень, місяць, рік), а також місце рухової активності в режимі дня дитини.</a:t>
            </a:r>
          </a:p>
          <a:p>
            <a:pPr marL="142240" marR="367665" indent="449580" algn="just"/>
            <a:r>
              <a:rPr lang="uk-UA" sz="2000" dirty="0">
                <a:effectLst/>
                <a:latin typeface="Times New Roman" panose="02020603050405020304" pitchFamily="18" charset="0"/>
                <a:ea typeface="Times New Roman" panose="02020603050405020304" pitchFamily="18" charset="0"/>
              </a:rPr>
              <a:t>Якісна сторона характеризує зміст рухової активності. До неї відносять форму занять, характер фізичних вправ, способи організації дітей під час їх виконання.</a:t>
            </a:r>
          </a:p>
          <a:p>
            <a:pPr marL="342900" marR="356870" lvl="0" indent="-342900" algn="just">
              <a:spcBef>
                <a:spcPts val="1150"/>
              </a:spcBef>
              <a:spcAft>
                <a:spcPts val="800"/>
              </a:spcAft>
              <a:buSzPts val="1300"/>
              <a:buFont typeface="Times New Roman" panose="02020603050405020304" pitchFamily="18" charset="0"/>
              <a:buAutoNum type="arabicPeriod"/>
              <a:tabLst>
                <a:tab pos="330200" algn="l"/>
                <a:tab pos="4567555" algn="l"/>
                <a:tab pos="5097780" algn="l"/>
              </a:tabLst>
            </a:pPr>
            <a:r>
              <a:rPr lang="uk-UA" sz="2000" b="1" spc="-15" dirty="0">
                <a:effectLst/>
                <a:latin typeface="Times New Roman" panose="02020603050405020304" pitchFamily="18" charset="0"/>
                <a:ea typeface="Times New Roman" panose="02020603050405020304" pitchFamily="18" charset="0"/>
                <a:cs typeface="Arial" panose="020B0604020202020204" pitchFamily="34" charset="0"/>
              </a:rPr>
              <a:t>Оптимальна рухова активність – необхідна умова всебічного</a:t>
            </a:r>
            <a:r>
              <a:rPr lang="uk-UA" sz="2000" b="1" spc="-160"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b="1" spc="-15" dirty="0">
                <a:effectLst/>
                <a:latin typeface="Times New Roman" panose="02020603050405020304" pitchFamily="18" charset="0"/>
                <a:ea typeface="Times New Roman" panose="02020603050405020304" pitchFamily="18" charset="0"/>
                <a:cs typeface="Arial" panose="020B0604020202020204" pitchFamily="34" charset="0"/>
              </a:rPr>
              <a:t>розвитку</a:t>
            </a:r>
            <a:r>
              <a:rPr lang="uk-UA" sz="2000" b="1" spc="-10"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b="1" spc="-15" dirty="0">
                <a:effectLst/>
                <a:latin typeface="Times New Roman" panose="02020603050405020304" pitchFamily="18" charset="0"/>
                <a:ea typeface="Times New Roman" panose="02020603050405020304" pitchFamily="18" charset="0"/>
                <a:cs typeface="Arial" panose="020B0604020202020204" pitchFamily="34" charset="0"/>
              </a:rPr>
              <a:t>дітей </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Рухова активність є природною біологічною потребою дітей, </a:t>
            </a:r>
            <a:r>
              <a:rPr lang="uk-UA" sz="2000" spc="-5" dirty="0">
                <a:effectLst/>
                <a:latin typeface="Times New Roman" panose="02020603050405020304" pitchFamily="18" charset="0"/>
                <a:ea typeface="Times New Roman" panose="02020603050405020304" pitchFamily="18" charset="0"/>
                <a:cs typeface="Arial" panose="020B0604020202020204" pitchFamily="34" charset="0"/>
              </a:rPr>
              <a:t>ступінь </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задоволення якої визначає подальший структурний та функціональний</a:t>
            </a:r>
            <a:r>
              <a:rPr lang="uk-UA" sz="2000" spc="100"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розвиток</a:t>
            </a:r>
            <a:r>
              <a:rPr lang="uk-UA" sz="2000" spc="65"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їх</a:t>
            </a:r>
            <a:r>
              <a:rPr lang="uk-UA" sz="2000" spc="-5"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організму.</a:t>
            </a:r>
            <a:r>
              <a:rPr lang="uk-UA" sz="2000" spc="145"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Не</a:t>
            </a:r>
            <a:r>
              <a:rPr lang="uk-UA" sz="2000" spc="150"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випадково</a:t>
            </a:r>
            <a:r>
              <a:rPr lang="uk-UA" sz="2000" spc="160"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Е.А.</a:t>
            </a:r>
            <a:r>
              <a:rPr lang="uk-UA" sz="2000" spc="20"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15" dirty="0" err="1">
                <a:effectLst/>
                <a:latin typeface="Times New Roman" panose="02020603050405020304" pitchFamily="18" charset="0"/>
                <a:ea typeface="Times New Roman" panose="02020603050405020304" pitchFamily="18" charset="0"/>
                <a:cs typeface="Arial" panose="020B0604020202020204" pitchFamily="34" charset="0"/>
              </a:rPr>
              <a:t>Аркін</a:t>
            </a:r>
            <a:r>
              <a:rPr lang="uk-UA" sz="2000" spc="145"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вважав</a:t>
            </a:r>
            <a:r>
              <a:rPr lang="uk-UA" sz="2000" spc="150"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значну</a:t>
            </a:r>
            <a:r>
              <a:rPr lang="uk-UA" sz="2000" spc="150"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рухливість</a:t>
            </a:r>
            <a:r>
              <a:rPr lang="uk-UA" sz="2000" spc="150"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малюка</a:t>
            </a:r>
            <a:r>
              <a:rPr lang="uk-UA" sz="2000" spc="145" dirty="0">
                <a:effectLst/>
                <a:latin typeface="Times New Roman" panose="02020603050405020304" pitchFamily="18" charset="0"/>
                <a:ea typeface="Times New Roman" panose="02020603050405020304" pitchFamily="18" charset="0"/>
                <a:cs typeface="Arial" panose="020B0604020202020204" pitchFamily="34" charset="0"/>
              </a:rPr>
              <a:t> </a:t>
            </a:r>
            <a:r>
              <a:rPr lang="uk-UA" sz="2000" spc="-15" dirty="0">
                <a:effectLst/>
                <a:latin typeface="Times New Roman" panose="02020603050405020304" pitchFamily="18" charset="0"/>
                <a:ea typeface="Times New Roman" panose="02020603050405020304" pitchFamily="18" charset="0"/>
                <a:cs typeface="Arial" panose="020B0604020202020204" pitchFamily="34" charset="0"/>
              </a:rPr>
              <a:t>«його</a:t>
            </a:r>
            <a:endParaRPr lang="uk-UA" sz="2000" spc="-15" dirty="0">
              <a:effectLst/>
              <a:latin typeface="Calibri" panose="020F0502020204030204" pitchFamily="34" charset="0"/>
              <a:ea typeface="Times New Roman" panose="02020603050405020304" pitchFamily="18" charset="0"/>
              <a:cs typeface="Arial" panose="020B0604020202020204" pitchFamily="34" charset="0"/>
            </a:endParaRPr>
          </a:p>
          <a:p>
            <a:pPr marL="142240" indent="449580" algn="just"/>
            <a:r>
              <a:rPr lang="uk-UA" sz="2000" dirty="0">
                <a:effectLst/>
                <a:latin typeface="Times New Roman" panose="02020603050405020304" pitchFamily="18" charset="0"/>
                <a:ea typeface="Times New Roman" panose="02020603050405020304" pitchFamily="18" charset="0"/>
              </a:rPr>
              <a:t>природною стихією».</a:t>
            </a:r>
          </a:p>
          <a:p>
            <a:pPr marL="142240" marR="356235" indent="449580" algn="just">
              <a:spcBef>
                <a:spcPts val="745"/>
              </a:spcBef>
              <a:spcAft>
                <a:spcPts val="0"/>
              </a:spcAft>
            </a:pPr>
            <a:r>
              <a:rPr lang="uk-UA" sz="2000" dirty="0">
                <a:effectLst/>
                <a:latin typeface="Times New Roman" panose="02020603050405020304" pitchFamily="18" charset="0"/>
                <a:ea typeface="Times New Roman" panose="02020603050405020304" pitchFamily="18" charset="0"/>
              </a:rPr>
              <a:t>Рухи є важливою складовою частиною будь-якого виду діяльності та багатьох психічних процесів. Постійний </a:t>
            </a:r>
            <a:r>
              <a:rPr lang="uk-UA" sz="2000" dirty="0" err="1">
                <a:effectLst/>
                <a:latin typeface="Times New Roman" panose="02020603050405020304" pitchFamily="18" charset="0"/>
                <a:ea typeface="Times New Roman" panose="02020603050405020304" pitchFamily="18" charset="0"/>
              </a:rPr>
              <a:t>приток</a:t>
            </a:r>
            <a:r>
              <a:rPr lang="uk-UA" sz="2000" dirty="0">
                <a:effectLst/>
                <a:latin typeface="Times New Roman" panose="02020603050405020304" pitchFamily="18" charset="0"/>
                <a:ea typeface="Times New Roman" panose="02020603050405020304" pitchFamily="18" charset="0"/>
              </a:rPr>
              <a:t> </a:t>
            </a:r>
            <a:r>
              <a:rPr lang="uk-UA" sz="2000" i="1" dirty="0" err="1">
                <a:effectLst/>
                <a:latin typeface="Times New Roman" panose="02020603050405020304" pitchFamily="18" charset="0"/>
                <a:ea typeface="Times New Roman" panose="02020603050405020304" pitchFamily="18" charset="0"/>
              </a:rPr>
              <a:t>пропріоцептивної</a:t>
            </a:r>
            <a:r>
              <a:rPr lang="uk-UA" sz="2000" i="1" dirty="0">
                <a:effectLst/>
                <a:latin typeface="Times New Roman" panose="02020603050405020304" pitchFamily="18" charset="0"/>
                <a:ea typeface="Times New Roman" panose="02020603050405020304" pitchFamily="18" charset="0"/>
              </a:rPr>
              <a:t> </a:t>
            </a:r>
            <a:r>
              <a:rPr lang="uk-UA" sz="2000" i="1" dirty="0" err="1">
                <a:effectLst/>
                <a:latin typeface="Times New Roman" panose="02020603050405020304" pitchFamily="18" charset="0"/>
                <a:ea typeface="Times New Roman" panose="02020603050405020304" pitchFamily="18" charset="0"/>
              </a:rPr>
              <a:t>імпульсації</a:t>
            </a:r>
            <a:r>
              <a:rPr lang="uk-UA" sz="2000" dirty="0">
                <a:effectLst/>
                <a:latin typeface="Times New Roman" panose="02020603050405020304" pitchFamily="18" charset="0"/>
                <a:ea typeface="Times New Roman" panose="02020603050405020304" pitchFamily="18" charset="0"/>
              </a:rPr>
              <a:t>, яка виникає під час м'язової діяльності, всебічно стимулює розвиток дітей у фізичному, сенсорному та інтелектуальному напрямку.</a:t>
            </a:r>
          </a:p>
        </p:txBody>
      </p:sp>
      <p:pic>
        <p:nvPicPr>
          <p:cNvPr id="2" name="Рисунок 1">
            <a:extLst>
              <a:ext uri="{FF2B5EF4-FFF2-40B4-BE49-F238E27FC236}">
                <a16:creationId xmlns:a16="http://schemas.microsoft.com/office/drawing/2014/main" id="{2116FA48-2776-8AEB-43F9-327936D846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9050" y1="35245" x2="38000" y2="38530"/>
                        <a14:foregroundMark x1="63900" y1="32258" x2="70550" y2="35902"/>
                        <a14:foregroundMark x1="70550" y1="35902" x2="73400" y2="34050"/>
                      </a14:backgroundRemoval>
                    </a14:imgEffect>
                  </a14:imgLayer>
                </a14:imgProps>
              </a:ext>
            </a:extLst>
          </a:blip>
          <a:stretch>
            <a:fillRect/>
          </a:stretch>
        </p:blipFill>
        <p:spPr>
          <a:xfrm rot="250555">
            <a:off x="83222" y="4760033"/>
            <a:ext cx="2102876" cy="1760108"/>
          </a:xfrm>
          <a:prstGeom prst="rect">
            <a:avLst/>
          </a:prstGeom>
        </p:spPr>
      </p:pic>
    </p:spTree>
    <p:extLst>
      <p:ext uri="{BB962C8B-B14F-4D97-AF65-F5344CB8AC3E}">
        <p14:creationId xmlns:p14="http://schemas.microsoft.com/office/powerpoint/2010/main" val="387519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FA70CD-85D4-B60F-3937-9B331CF741FF}"/>
              </a:ext>
            </a:extLst>
          </p:cNvPr>
          <p:cNvSpPr txBox="1"/>
          <p:nvPr/>
        </p:nvSpPr>
        <p:spPr>
          <a:xfrm>
            <a:off x="2025444" y="416791"/>
            <a:ext cx="8662219" cy="6370975"/>
          </a:xfrm>
          <a:prstGeom prst="rect">
            <a:avLst/>
          </a:prstGeom>
          <a:noFill/>
        </p:spPr>
        <p:txBody>
          <a:bodyPr wrap="square">
            <a:spAutoFit/>
          </a:bodyPr>
          <a:lstStyle/>
          <a:p>
            <a:pPr marL="142240" indent="450215" algn="just"/>
            <a:r>
              <a:rPr lang="uk-UA" sz="2400" dirty="0"/>
              <a:t>	</a:t>
            </a:r>
            <a:r>
              <a:rPr lang="uk-UA" sz="2400" dirty="0">
                <a:effectLst/>
                <a:latin typeface="Times New Roman" panose="02020603050405020304" pitchFamily="18" charset="0"/>
                <a:ea typeface="Times New Roman" panose="02020603050405020304" pitchFamily="18" charset="0"/>
              </a:rPr>
              <a:t>Оптимальна рухова активність виконує роль своєрідного регулятора росту та розвитку молодого організму, є необхідною умовою для становлення та удосконалення дитини як біологічної істоти та соціального суб'єкта (Н.Т. Лебедєва, А.А. </a:t>
            </a:r>
            <a:r>
              <a:rPr lang="uk-UA" sz="2400" dirty="0" err="1">
                <a:effectLst/>
                <a:latin typeface="Times New Roman" panose="02020603050405020304" pitchFamily="18" charset="0"/>
                <a:ea typeface="Times New Roman" panose="02020603050405020304" pitchFamily="18" charset="0"/>
              </a:rPr>
              <a:t>Маркосян</a:t>
            </a:r>
            <a:r>
              <a:rPr lang="uk-UA" sz="2400" dirty="0">
                <a:effectLst/>
                <a:latin typeface="Times New Roman" panose="02020603050405020304" pitchFamily="18" charset="0"/>
                <a:ea typeface="Times New Roman" panose="02020603050405020304" pitchFamily="18" charset="0"/>
              </a:rPr>
              <a:t>, І.В. </a:t>
            </a:r>
            <a:r>
              <a:rPr lang="uk-UA" sz="2400" dirty="0" err="1">
                <a:effectLst/>
                <a:latin typeface="Times New Roman" panose="02020603050405020304" pitchFamily="18" charset="0"/>
                <a:ea typeface="Times New Roman" panose="02020603050405020304" pitchFamily="18" charset="0"/>
              </a:rPr>
              <a:t>Муравов</a:t>
            </a:r>
            <a:r>
              <a:rPr lang="uk-UA" sz="2400" dirty="0">
                <a:effectLst/>
                <a:latin typeface="Times New Roman" panose="02020603050405020304" pitchFamily="18" charset="0"/>
                <a:ea typeface="Times New Roman" panose="02020603050405020304" pitchFamily="18" charset="0"/>
              </a:rPr>
              <a:t> та ін.).</a:t>
            </a:r>
          </a:p>
          <a:p>
            <a:pPr marL="142240" indent="450215" algn="just"/>
            <a:r>
              <a:rPr lang="uk-UA" sz="2400" dirty="0">
                <a:effectLst/>
                <a:latin typeface="Times New Roman" panose="02020603050405020304" pitchFamily="18" charset="0"/>
                <a:ea typeface="Times New Roman" panose="02020603050405020304" pitchFamily="18" charset="0"/>
              </a:rPr>
              <a:t>Рухи, як писав академік І.П. Павлов, - головне проявлення життя. Діяльність внутрішніх органів спрямована на забезпечення роботи м'язів, а тренування м'язів є одночасно і удосконаленням функції інших органів та систем.</a:t>
            </a:r>
          </a:p>
          <a:p>
            <a:pPr marL="142240" marR="357505" indent="449580" algn="just"/>
            <a:r>
              <a:rPr lang="uk-UA" sz="2400" dirty="0">
                <a:effectLst/>
                <a:latin typeface="Times New Roman" panose="02020603050405020304" pitchFamily="18" charset="0"/>
                <a:ea typeface="Times New Roman" panose="02020603050405020304" pitchFamily="18" charset="0"/>
              </a:rPr>
              <a:t>Необхідний обсяг рухової активності дітей є вирішальною гарантією виховання всебічно розвиненого, здорового підростаючого покоління. Як свідчать численні дослідження (О.Г. </a:t>
            </a:r>
            <a:r>
              <a:rPr lang="uk-UA" sz="2400" dirty="0" err="1">
                <a:effectLst/>
                <a:latin typeface="Times New Roman" panose="02020603050405020304" pitchFamily="18" charset="0"/>
                <a:ea typeface="Times New Roman" panose="02020603050405020304" pitchFamily="18" charset="0"/>
              </a:rPr>
              <a:t>Аракелян</a:t>
            </a:r>
            <a:r>
              <a:rPr lang="uk-UA" sz="2400" dirty="0">
                <a:effectLst/>
                <a:latin typeface="Times New Roman" panose="02020603050405020304" pitchFamily="18" charset="0"/>
                <a:ea typeface="Times New Roman" panose="02020603050405020304" pitchFamily="18" charset="0"/>
              </a:rPr>
              <a:t>, Н.Ф. Денисенко, Л.В. </a:t>
            </a:r>
            <a:r>
              <a:rPr lang="uk-UA" sz="2400" dirty="0" err="1">
                <a:effectLst/>
                <a:latin typeface="Times New Roman" panose="02020603050405020304" pitchFamily="18" charset="0"/>
                <a:ea typeface="Times New Roman" panose="02020603050405020304" pitchFamily="18" charset="0"/>
              </a:rPr>
              <a:t>Карманова</a:t>
            </a:r>
            <a:r>
              <a:rPr lang="uk-UA" sz="2400" dirty="0">
                <a:effectLst/>
                <a:latin typeface="Times New Roman" panose="02020603050405020304" pitchFamily="18" charset="0"/>
                <a:ea typeface="Times New Roman" panose="02020603050405020304" pitchFamily="18" charset="0"/>
              </a:rPr>
              <a:t>, СЯ. </a:t>
            </a:r>
            <a:r>
              <a:rPr lang="uk-UA" sz="2400" dirty="0" err="1">
                <a:effectLst/>
                <a:latin typeface="Times New Roman" panose="02020603050405020304" pitchFamily="18" charset="0"/>
                <a:ea typeface="Times New Roman" panose="02020603050405020304" pitchFamily="18" charset="0"/>
              </a:rPr>
              <a:t>Лайзене</a:t>
            </a:r>
            <a:r>
              <a:rPr lang="uk-UA" sz="2400" dirty="0">
                <a:effectLst/>
                <a:latin typeface="Times New Roman" panose="02020603050405020304" pitchFamily="18" charset="0"/>
                <a:ea typeface="Times New Roman" panose="02020603050405020304" pitchFamily="18" charset="0"/>
              </a:rPr>
              <a:t>, Т.І. </a:t>
            </a:r>
            <a:r>
              <a:rPr lang="uk-UA" sz="2400" dirty="0" err="1">
                <a:effectLst/>
                <a:latin typeface="Times New Roman" panose="02020603050405020304" pitchFamily="18" charset="0"/>
                <a:ea typeface="Times New Roman" panose="02020603050405020304" pitchFamily="18" charset="0"/>
              </a:rPr>
              <a:t>Осокіна</a:t>
            </a:r>
            <a:r>
              <a:rPr lang="uk-UA" sz="2400" dirty="0">
                <a:effectLst/>
                <a:latin typeface="Times New Roman" panose="02020603050405020304" pitchFamily="18" charset="0"/>
                <a:ea typeface="Times New Roman" panose="02020603050405020304" pitchFamily="18" charset="0"/>
              </a:rPr>
              <a:t>, Й.Й. </a:t>
            </a:r>
            <a:r>
              <a:rPr lang="uk-UA" sz="2400" dirty="0" err="1">
                <a:effectLst/>
                <a:latin typeface="Times New Roman" panose="02020603050405020304" pitchFamily="18" charset="0"/>
                <a:ea typeface="Times New Roman" panose="02020603050405020304" pitchFamily="18" charset="0"/>
              </a:rPr>
              <a:t>Рауцкіс</a:t>
            </a:r>
            <a:r>
              <a:rPr lang="uk-UA" sz="2400" dirty="0">
                <a:effectLst/>
                <a:latin typeface="Times New Roman" panose="02020603050405020304" pitchFamily="18" charset="0"/>
                <a:ea typeface="Times New Roman" panose="02020603050405020304" pitchFamily="18" charset="0"/>
              </a:rPr>
              <a:t>, В.А. Шишкіна та ін.), завдяки достатньому обсягу рухової діяльності діти всіх вікових груп мають добре здоров'я, фізичний розвиток та швидше засвоюють фізичні</a:t>
            </a:r>
            <a:r>
              <a:rPr lang="uk-UA" sz="2400" spc="-10"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вправи.</a:t>
            </a:r>
          </a:p>
        </p:txBody>
      </p:sp>
    </p:spTree>
    <p:extLst>
      <p:ext uri="{BB962C8B-B14F-4D97-AF65-F5344CB8AC3E}">
        <p14:creationId xmlns:p14="http://schemas.microsoft.com/office/powerpoint/2010/main" val="412199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4C81D6-BF92-08A4-E55B-31F76CEEDAD1}"/>
              </a:ext>
            </a:extLst>
          </p:cNvPr>
          <p:cNvSpPr txBox="1"/>
          <p:nvPr/>
        </p:nvSpPr>
        <p:spPr>
          <a:xfrm>
            <a:off x="1415845" y="735955"/>
            <a:ext cx="9979742" cy="5386090"/>
          </a:xfrm>
          <a:prstGeom prst="rect">
            <a:avLst/>
          </a:prstGeom>
          <a:noFill/>
        </p:spPr>
        <p:txBody>
          <a:bodyPr wrap="square">
            <a:spAutoFit/>
          </a:bodyPr>
          <a:lstStyle/>
          <a:p>
            <a:pPr marL="142240" marR="361315" indent="449580" algn="just"/>
            <a:r>
              <a:rPr lang="uk-UA" sz="2400" dirty="0"/>
              <a:t>	</a:t>
            </a:r>
            <a:r>
              <a:rPr lang="uk-UA" sz="2000" dirty="0">
                <a:effectLst/>
                <a:latin typeface="Times New Roman" panose="02020603050405020304" pitchFamily="18" charset="0"/>
                <a:ea typeface="Times New Roman" panose="02020603050405020304" pitchFamily="18" charset="0"/>
              </a:rPr>
              <a:t>Без перебільшення можна стверджувати, що рухи також необхідні для нормального росту та розвитку дитини, як і повноцінне її харчування. Фізичні вправи не тільки розвивають та зміцнюють дитячий організм, попереджують різні захворювання, а також є одним із ефективних засобів лікування та відновлення сил дитини після хвороби.</a:t>
            </a:r>
          </a:p>
          <a:p>
            <a:pPr marL="142240" marR="360680" indent="449580" algn="just"/>
            <a:r>
              <a:rPr lang="uk-UA" sz="2000" dirty="0">
                <a:effectLst/>
                <a:latin typeface="Times New Roman" panose="02020603050405020304" pitchFamily="18" charset="0"/>
                <a:ea typeface="Times New Roman" panose="02020603050405020304" pitchFamily="18" charset="0"/>
              </a:rPr>
              <a:t>Діти, які систематично виконують фізичні вправи відрізняються бадьорістю, життєрадісністю, оптимізмом та високою працездатністю як до фізичних, так і до розумових навантажень. При цьому більш висока тренованість підвищує стійкість організму дитини до негативного впливу зовнішнього середовища: підвищення температури, гіпоксії, інфекційної туберкульозної палички та до загального гамма- випромінювання (О.В. </a:t>
            </a:r>
            <a:r>
              <a:rPr lang="uk-UA" sz="2000" dirty="0" err="1">
                <a:effectLst/>
                <a:latin typeface="Times New Roman" panose="02020603050405020304" pitchFamily="18" charset="0"/>
                <a:ea typeface="Times New Roman" panose="02020603050405020304" pitchFamily="18" charset="0"/>
              </a:rPr>
              <a:t>Коробков</a:t>
            </a:r>
            <a:r>
              <a:rPr lang="uk-UA" sz="2000" dirty="0">
                <a:effectLst/>
                <a:latin typeface="Times New Roman" panose="02020603050405020304" pitchFamily="18" charset="0"/>
                <a:ea typeface="Times New Roman" panose="02020603050405020304" pitchFamily="18" charset="0"/>
              </a:rPr>
              <a:t>, Л.І. </a:t>
            </a:r>
            <a:r>
              <a:rPr lang="uk-UA" sz="2000" dirty="0" err="1">
                <a:effectLst/>
                <a:latin typeface="Times New Roman" panose="02020603050405020304" pitchFamily="18" charset="0"/>
                <a:ea typeface="Times New Roman" panose="02020603050405020304" pitchFamily="18" charset="0"/>
              </a:rPr>
              <a:t>Какурін</a:t>
            </a:r>
            <a:r>
              <a:rPr lang="uk-UA" sz="2000" dirty="0">
                <a:effectLst/>
                <a:latin typeface="Times New Roman" panose="02020603050405020304" pitchFamily="18" charset="0"/>
                <a:ea typeface="Times New Roman" panose="02020603050405020304" pitchFamily="18" charset="0"/>
              </a:rPr>
              <a:t>).</a:t>
            </a:r>
          </a:p>
          <a:p>
            <a:pPr marL="142240" marR="361950" indent="449580" algn="just"/>
            <a:r>
              <a:rPr lang="uk-UA" sz="2000" dirty="0">
                <a:effectLst/>
                <a:latin typeface="Times New Roman" panose="02020603050405020304" pitchFamily="18" charset="0"/>
                <a:ea typeface="Times New Roman" panose="02020603050405020304" pitchFamily="18" charset="0"/>
              </a:rPr>
              <a:t>Режим малорухомості (гіподинамії), який пов'язаний з обмеженням м'язової діяльності, призводить до затримки у розвитку організму дитини. При цьому відбувається порушення функцій та структури ряду органів, регуляції обміну речовин та енергії, зменшується опірність організму до захворювань, що негативно позначається на здоров'ї дитини. Зайву вагу дошкільнят за рахунок жировідкладень також можна вважати одним з характерних ознак режиму малорухомості.</a:t>
            </a:r>
          </a:p>
        </p:txBody>
      </p:sp>
    </p:spTree>
    <p:extLst>
      <p:ext uri="{BB962C8B-B14F-4D97-AF65-F5344CB8AC3E}">
        <p14:creationId xmlns:p14="http://schemas.microsoft.com/office/powerpoint/2010/main" val="359321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325FD6-017C-37CE-1CA7-3F839D622CAC}"/>
              </a:ext>
            </a:extLst>
          </p:cNvPr>
          <p:cNvSpPr txBox="1"/>
          <p:nvPr/>
        </p:nvSpPr>
        <p:spPr>
          <a:xfrm>
            <a:off x="570271" y="365461"/>
            <a:ext cx="9271819" cy="6001643"/>
          </a:xfrm>
          <a:prstGeom prst="rect">
            <a:avLst/>
          </a:prstGeom>
          <a:noFill/>
        </p:spPr>
        <p:txBody>
          <a:bodyPr wrap="square">
            <a:spAutoFit/>
          </a:bodyPr>
          <a:lstStyle/>
          <a:p>
            <a:pPr marL="142240" indent="450215" algn="just"/>
            <a:r>
              <a:rPr lang="uk-UA" sz="3200" dirty="0"/>
              <a:t>	</a:t>
            </a:r>
            <a:r>
              <a:rPr lang="uk-UA" sz="2000" dirty="0">
                <a:effectLst/>
                <a:latin typeface="Times New Roman" panose="02020603050405020304" pitchFamily="18" charset="0"/>
                <a:ea typeface="Times New Roman" panose="02020603050405020304" pitchFamily="18" charset="0"/>
              </a:rPr>
              <a:t>Гіподинамія є також однією з причин порушень постави дошкільників. Більш високий відсоток порушень стану опорно-рухового апарата було зафіксовано нами у малорухомих дітей (18% порівняно з 6% у</a:t>
            </a:r>
            <a:r>
              <a:rPr lang="uk-UA" sz="2000" spc="26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активних дошкільнят).</a:t>
            </a:r>
          </a:p>
          <a:p>
            <a:pPr marL="142240" indent="450215" algn="just"/>
            <a:r>
              <a:rPr lang="uk-UA" sz="2000" dirty="0">
                <a:effectLst/>
                <a:latin typeface="Times New Roman" panose="02020603050405020304" pitchFamily="18" charset="0"/>
                <a:ea typeface="Times New Roman" panose="02020603050405020304" pitchFamily="18" charset="0"/>
              </a:rPr>
              <a:t>Рухова активність дитини має певний взаємозв'язок з її фізичним розвитком. Діти більш активні мають кращий фізичний розвиток порівняно з менш активними. Це підтверджується дослідженнями (І.М. </a:t>
            </a:r>
            <a:r>
              <a:rPr lang="uk-UA" sz="2000" dirty="0" err="1">
                <a:effectLst/>
                <a:latin typeface="Times New Roman" panose="02020603050405020304" pitchFamily="18" charset="0"/>
                <a:ea typeface="Times New Roman" panose="02020603050405020304" pitchFamily="18" charset="0"/>
              </a:rPr>
              <a:t>Ледовська</a:t>
            </a:r>
            <a:r>
              <a:rPr lang="uk-UA" sz="2000" dirty="0">
                <a:effectLst/>
                <a:latin typeface="Times New Roman" panose="02020603050405020304" pitchFamily="18" charset="0"/>
                <a:ea typeface="Times New Roman" panose="02020603050405020304" pitchFamily="18" charset="0"/>
              </a:rPr>
              <a:t>, Л.В. </a:t>
            </a:r>
            <a:r>
              <a:rPr lang="uk-UA" sz="2000" dirty="0" err="1">
                <a:effectLst/>
                <a:latin typeface="Times New Roman" panose="02020603050405020304" pitchFamily="18" charset="0"/>
                <a:ea typeface="Times New Roman" panose="02020603050405020304" pitchFamily="18" charset="0"/>
              </a:rPr>
              <a:t>Карманова</a:t>
            </a:r>
            <a:r>
              <a:rPr lang="uk-UA" sz="2000" dirty="0">
                <a:effectLst/>
                <a:latin typeface="Times New Roman" panose="02020603050405020304" pitchFamily="18" charset="0"/>
                <a:ea typeface="Times New Roman" panose="02020603050405020304" pitchFamily="18" charset="0"/>
              </a:rPr>
              <a:t>, О.Г. </a:t>
            </a:r>
            <a:r>
              <a:rPr lang="uk-UA" sz="2000" dirty="0" err="1">
                <a:effectLst/>
                <a:latin typeface="Times New Roman" panose="02020603050405020304" pitchFamily="18" charset="0"/>
                <a:ea typeface="Times New Roman" panose="02020603050405020304" pitchFamily="18" charset="0"/>
              </a:rPr>
              <a:t>Сухарєв</a:t>
            </a:r>
            <a:r>
              <a:rPr lang="uk-UA" sz="2000" dirty="0">
                <a:effectLst/>
                <a:latin typeface="Times New Roman" panose="02020603050405020304" pitchFamily="18" charset="0"/>
                <a:ea typeface="Times New Roman" panose="02020603050405020304" pitchFamily="18" charset="0"/>
              </a:rPr>
              <a:t> та ін.) про те, що між вищезазначеними ознаками є тісний взаємозв'язок. «Вільні висока рухова активність сприяє кращому розвитку, а кращий фізичний розвиток стимулює рухову активність»</a:t>
            </a:r>
            <a:r>
              <a:rPr lang="uk-UA" sz="2000" baseline="30000" dirty="0">
                <a:effectLst/>
                <a:latin typeface="Times New Roman" panose="02020603050405020304" pitchFamily="18" charset="0"/>
                <a:ea typeface="Times New Roman" panose="02020603050405020304" pitchFamily="18" charset="0"/>
              </a:rPr>
              <a:t>2</a:t>
            </a:r>
            <a:r>
              <a:rPr lang="uk-UA" sz="2000" dirty="0">
                <a:effectLst/>
                <a:latin typeface="Times New Roman" panose="02020603050405020304" pitchFamily="18" charset="0"/>
                <a:ea typeface="Times New Roman" panose="02020603050405020304" pitchFamily="18" charset="0"/>
              </a:rPr>
              <a:t>, - писав К.М. Смирнов.</a:t>
            </a:r>
          </a:p>
          <a:p>
            <a:pPr marL="142240" marR="363220" indent="449580" algn="just"/>
            <a:r>
              <a:rPr lang="uk-UA" sz="2000" dirty="0">
                <a:effectLst/>
                <a:latin typeface="Times New Roman" panose="02020603050405020304" pitchFamily="18" charset="0"/>
                <a:ea typeface="Times New Roman" panose="02020603050405020304" pitchFamily="18" charset="0"/>
              </a:rPr>
              <a:t>Вегетативні функції організму дитини та її руховий апарат також тісно пов'язані. Рухи стимулюють різноманітні життєдіяльні процеси, надають позитивний вплив на їх формування. У свою чергу, вегетативні функції забезпечують тканини, внутрішні органи поживними речовинами та киснем. Таким чином, гіподинамія може спричинити не тільки відставання у формуванні моторики дошкільника, а й привести до затримки розвитку його вегетативних функцій.</a:t>
            </a:r>
          </a:p>
          <a:p>
            <a:pPr algn="just"/>
            <a:endParaRPr lang="uk-UA" sz="3200" dirty="0"/>
          </a:p>
        </p:txBody>
      </p:sp>
      <p:pic>
        <p:nvPicPr>
          <p:cNvPr id="4" name="Рисунок 3">
            <a:extLst>
              <a:ext uri="{FF2B5EF4-FFF2-40B4-BE49-F238E27FC236}">
                <a16:creationId xmlns:a16="http://schemas.microsoft.com/office/drawing/2014/main" id="{080FCE09-62AB-FD50-3E2F-72445AE0C7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92" b="89688" l="8307" r="91374">
                        <a14:foregroundMark x1="45527" y1="32854" x2="45527" y2="34532"/>
                        <a14:foregroundMark x1="9425" y1="48201" x2="8307" y2="55635"/>
                        <a14:foregroundMark x1="89936" y1="58273" x2="91374" y2="61631"/>
                      </a14:backgroundRemoval>
                    </a14:imgEffect>
                  </a14:imgLayer>
                </a14:imgProps>
              </a:ext>
            </a:extLst>
          </a:blip>
          <a:stretch>
            <a:fillRect/>
          </a:stretch>
        </p:blipFill>
        <p:spPr>
          <a:xfrm>
            <a:off x="9379974" y="3834923"/>
            <a:ext cx="2812026" cy="1873186"/>
          </a:xfrm>
          <a:prstGeom prst="rect">
            <a:avLst/>
          </a:prstGeom>
        </p:spPr>
      </p:pic>
    </p:spTree>
    <p:extLst>
      <p:ext uri="{BB962C8B-B14F-4D97-AF65-F5344CB8AC3E}">
        <p14:creationId xmlns:p14="http://schemas.microsoft.com/office/powerpoint/2010/main" val="221682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F37AA-E34B-7A9E-E01F-ED91D2F21732}"/>
              </a:ext>
            </a:extLst>
          </p:cNvPr>
          <p:cNvSpPr txBox="1"/>
          <p:nvPr/>
        </p:nvSpPr>
        <p:spPr>
          <a:xfrm>
            <a:off x="934065" y="297734"/>
            <a:ext cx="9901083" cy="6217087"/>
          </a:xfrm>
          <a:prstGeom prst="rect">
            <a:avLst/>
          </a:prstGeom>
          <a:noFill/>
        </p:spPr>
        <p:txBody>
          <a:bodyPr wrap="square">
            <a:spAutoFit/>
          </a:bodyPr>
          <a:lstStyle/>
          <a:p>
            <a:pPr marL="142240" marR="356235" indent="449580" algn="just"/>
            <a:r>
              <a:rPr lang="uk-UA" sz="2000" dirty="0"/>
              <a:t>	</a:t>
            </a:r>
            <a:r>
              <a:rPr lang="uk-UA" sz="2000" dirty="0">
                <a:effectLst/>
                <a:latin typeface="Times New Roman" panose="02020603050405020304" pitchFamily="18" charset="0"/>
                <a:ea typeface="Times New Roman" panose="02020603050405020304" pitchFamily="18" charset="0"/>
              </a:rPr>
              <a:t>Гіподинамія створює також несприятливі умови і для інтелектуального розвитку дитини, знижує її розумову працездатність. Дослідження М.М. </a:t>
            </a:r>
            <a:r>
              <a:rPr lang="uk-UA" sz="2000" dirty="0" err="1">
                <a:effectLst/>
                <a:latin typeface="Times New Roman" panose="02020603050405020304" pitchFamily="18" charset="0"/>
                <a:ea typeface="Times New Roman" panose="02020603050405020304" pitchFamily="18" charset="0"/>
              </a:rPr>
              <a:t>Кольцової</a:t>
            </a:r>
            <a:r>
              <a:rPr lang="uk-UA" sz="2000" dirty="0">
                <a:effectLst/>
                <a:latin typeface="Times New Roman" panose="02020603050405020304" pitchFamily="18" charset="0"/>
                <a:ea typeface="Times New Roman" panose="02020603050405020304" pitchFamily="18" charset="0"/>
              </a:rPr>
              <a:t> свідчать про те, що прогрес функцій мозку дитини значною мірою визначається прогресом у розвитку рухового аналізатора. Для удосконалення функцій вищої нервової діяльності необхідні не тільки різноманітні впливи зовнішнього середовища (</a:t>
            </a:r>
            <a:r>
              <a:rPr lang="uk-UA" sz="2000" dirty="0" err="1">
                <a:effectLst/>
                <a:latin typeface="Times New Roman" panose="02020603050405020304" pitchFamily="18" charset="0"/>
                <a:ea typeface="Times New Roman" panose="02020603050405020304" pitchFamily="18" charset="0"/>
              </a:rPr>
              <a:t>екстрорецепції</a:t>
            </a:r>
            <a:r>
              <a:rPr lang="uk-UA" sz="2000" dirty="0">
                <a:effectLst/>
                <a:latin typeface="Times New Roman" panose="02020603050405020304" pitchFamily="18" charset="0"/>
                <a:ea typeface="Times New Roman" panose="02020603050405020304" pitchFamily="18" charset="0"/>
              </a:rPr>
              <a:t>), а також постійний приплив тонізуючої його </a:t>
            </a:r>
            <a:r>
              <a:rPr lang="uk-UA" sz="2000" dirty="0" err="1">
                <a:effectLst/>
                <a:latin typeface="Times New Roman" panose="02020603050405020304" pitchFamily="18" charset="0"/>
                <a:ea typeface="Times New Roman" panose="02020603050405020304" pitchFamily="18" charset="0"/>
              </a:rPr>
              <a:t>пропріоцептивної</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імпульсації</a:t>
            </a:r>
            <a:r>
              <a:rPr lang="uk-UA" sz="2000" dirty="0">
                <a:effectLst/>
                <a:latin typeface="Times New Roman" panose="02020603050405020304" pitchFamily="18" charset="0"/>
                <a:ea typeface="Times New Roman" panose="02020603050405020304" pitchFamily="18" charset="0"/>
              </a:rPr>
              <a:t>, яка виникає внаслідок моторної діяльності.</a:t>
            </a:r>
          </a:p>
          <a:p>
            <a:pPr marL="142240" marR="354965" indent="449580" algn="just"/>
            <a:r>
              <a:rPr lang="uk-UA" sz="2000" dirty="0">
                <a:effectLst/>
                <a:latin typeface="Times New Roman" panose="02020603050405020304" pitchFamily="18" charset="0"/>
                <a:ea typeface="Times New Roman" panose="02020603050405020304" pitchFamily="18" charset="0"/>
              </a:rPr>
              <a:t>Дефіцит фізичної активності негативно впливає на розвиток рухових якостей. У дошкільників в стані гіподинамії зафіксовано низький рівень функціональних можливостей і велику мобільність вегетативних функцій під впливом фізичних навантажень. При цьому спостерігається більш тривалий характер відновлювальних процесів, зниження опору до несприятливих факторів зовнішнього середовища та патогенних мікроорганізмів (Г.В. </a:t>
            </a:r>
            <a:r>
              <a:rPr lang="uk-UA" sz="2000" dirty="0" err="1">
                <a:effectLst/>
                <a:latin typeface="Times New Roman" panose="02020603050405020304" pitchFamily="18" charset="0"/>
                <a:ea typeface="Times New Roman" panose="02020603050405020304" pitchFamily="18" charset="0"/>
              </a:rPr>
              <a:t>Сендек</a:t>
            </a:r>
            <a:r>
              <a:rPr lang="uk-UA" sz="2000" dirty="0">
                <a:effectLst/>
                <a:latin typeface="Times New Roman" panose="02020603050405020304" pitchFamily="18" charset="0"/>
                <a:ea typeface="Times New Roman" panose="02020603050405020304" pitchFamily="18" charset="0"/>
              </a:rPr>
              <a:t>, О.Г. </a:t>
            </a:r>
            <a:r>
              <a:rPr lang="uk-UA" sz="2000" dirty="0" err="1">
                <a:effectLst/>
                <a:latin typeface="Times New Roman" panose="02020603050405020304" pitchFamily="18" charset="0"/>
                <a:ea typeface="Times New Roman" panose="02020603050405020304" pitchFamily="18" charset="0"/>
              </a:rPr>
              <a:t>Сухарєв</a:t>
            </a:r>
            <a:r>
              <a:rPr lang="uk-UA" sz="2000" dirty="0">
                <a:effectLst/>
                <a:latin typeface="Times New Roman" panose="02020603050405020304" pitchFamily="18" charset="0"/>
                <a:ea typeface="Times New Roman" panose="02020603050405020304" pitchFamily="18" charset="0"/>
              </a:rPr>
              <a:t> та ін.).</a:t>
            </a:r>
          </a:p>
          <a:p>
            <a:pPr marL="142240" marR="356235" indent="449580" algn="just"/>
            <a:r>
              <a:rPr lang="uk-UA" sz="2000" dirty="0">
                <a:effectLst/>
                <a:latin typeface="Times New Roman" panose="02020603050405020304" pitchFamily="18" charset="0"/>
                <a:ea typeface="Times New Roman" panose="02020603050405020304" pitchFamily="18" charset="0"/>
              </a:rPr>
              <a:t>Проблема гіподинамії підростаючих поколінь є актуальною для багатьох країн світу. У «Маніфесті про спорт», який схвалено ЮНЕСКО та урядами ряду країн, підкреслюється необхідність дотримання розумних меж інтелектуального виховання і визначення належного місця фізичного виховання, на яке слід виділяти від 1/3 до 1/5 загального навчального часу (залежно від віку дітей). Інакше порушується гармонія їх розвитку.</a:t>
            </a:r>
          </a:p>
          <a:p>
            <a:pPr algn="just"/>
            <a:endParaRPr lang="uk-UA" dirty="0"/>
          </a:p>
        </p:txBody>
      </p:sp>
    </p:spTree>
    <p:extLst>
      <p:ext uri="{BB962C8B-B14F-4D97-AF65-F5344CB8AC3E}">
        <p14:creationId xmlns:p14="http://schemas.microsoft.com/office/powerpoint/2010/main" val="3171852959"/>
      </p:ext>
    </p:extLst>
  </p:cSld>
  <p:clrMapOvr>
    <a:masterClrMapping/>
  </p:clrMapOvr>
</p:sld>
</file>

<file path=ppt/theme/theme1.xml><?xml version="1.0" encoding="utf-8"?>
<a:theme xmlns:a="http://schemas.openxmlformats.org/drawingml/2006/main" name="Посылка">
  <a:themeElements>
    <a:clrScheme name="Посылка">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Посылка">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Посылка</Template>
  <TotalTime>290</TotalTime>
  <Words>7742</Words>
  <Application>Microsoft Office PowerPoint</Application>
  <PresentationFormat>Широкий екран</PresentationFormat>
  <Paragraphs>154</Paragraphs>
  <Slides>39</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39</vt:i4>
      </vt:variant>
    </vt:vector>
  </HeadingPairs>
  <TitlesOfParts>
    <vt:vector size="45" baseType="lpstr">
      <vt:lpstr>Arial</vt:lpstr>
      <vt:lpstr>Calibri</vt:lpstr>
      <vt:lpstr>Corbel</vt:lpstr>
      <vt:lpstr>Gill Sans MT</vt:lpstr>
      <vt:lpstr>Times New Roman</vt:lpstr>
      <vt:lpstr>Посылка</vt:lpstr>
      <vt:lpstr>Лекція №10 «Забезпечення рухової активності в повсякденному житті дітей»</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навчання дітей розповіді з власного досвіду</dc:title>
  <dc:creator>User</dc:creator>
  <cp:lastModifiedBy>Snegana Sivash</cp:lastModifiedBy>
  <cp:revision>42</cp:revision>
  <dcterms:created xsi:type="dcterms:W3CDTF">2023-04-10T14:00:03Z</dcterms:created>
  <dcterms:modified xsi:type="dcterms:W3CDTF">2023-04-17T19:34:21Z</dcterms:modified>
</cp:coreProperties>
</file>